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099" y="201879"/>
            <a:ext cx="10553801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4407" y="5640323"/>
            <a:ext cx="1207007" cy="10561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84407" y="5640323"/>
            <a:ext cx="1207007" cy="10561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4325" y="2771978"/>
            <a:ext cx="902334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099" y="3007868"/>
            <a:ext cx="8441690" cy="241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4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186127"/>
            <a:ext cx="844359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Engenharia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(ER)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o ramo da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Engenharia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Software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 envolve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atividades relacionadas com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definição dos requisitos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 software de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sistema, desenvolvidas ao longo do ciclo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vida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software.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4396866"/>
            <a:ext cx="844105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processo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envolve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criatividade,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interação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pessoas,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conhecimento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experiência para transformar informações diversas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(sobre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organização, sobre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leis,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sobre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sistema 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ser construído etc.)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documentos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modelos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direcionem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desenvolvimento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software.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183335"/>
            <a:ext cx="8442325" cy="519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levantamento</a:t>
            </a:r>
            <a:r>
              <a:rPr sz="20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2000" spc="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corresponde</a:t>
            </a:r>
            <a:r>
              <a:rPr sz="20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à</a:t>
            </a:r>
            <a:r>
              <a:rPr sz="20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fase</a:t>
            </a:r>
            <a:r>
              <a:rPr sz="2000" spc="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inicial</a:t>
            </a:r>
            <a:r>
              <a:rPr sz="20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000" spc="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processo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envolve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atividades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descoberta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dos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2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Nessa</a:t>
            </a:r>
            <a:r>
              <a:rPr sz="2000" spc="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fase,</a:t>
            </a:r>
            <a:r>
              <a:rPr sz="2000" spc="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2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esforço</a:t>
            </a:r>
            <a:r>
              <a:rPr sz="20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conjunto</a:t>
            </a:r>
            <a:r>
              <a:rPr sz="2000" spc="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clientes,</a:t>
            </a:r>
            <a:r>
              <a:rPr sz="2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usuários</a:t>
            </a:r>
            <a:r>
              <a:rPr sz="2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especialistas </a:t>
            </a:r>
            <a:r>
              <a:rPr sz="2000" spc="-5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 domínio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necessário, com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objetivo de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entender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organização,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seus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processos, necessidades, deficiências dos sistemas de software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atuais,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possibilidades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melhorias,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bem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como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restrições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existentes.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3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Trata-se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 uma atividade complexa que não se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resume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somente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perguntar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às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pessoas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elas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desejam,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mas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sim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analisar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cuidadosamente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organização,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domínio da aplicação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os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processos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negócio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qual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sistema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será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utilizado.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8442325" cy="204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levantar quais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são os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 de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sistema, devem-se obter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informações dos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interessados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000" i="1" spc="-5" dirty="0">
                <a:solidFill>
                  <a:srgbClr val="404040"/>
                </a:solidFill>
                <a:latin typeface="Trebuchet MS"/>
                <a:cs typeface="Trebuchet MS"/>
              </a:rPr>
              <a:t>stakeholders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), consultar documentos,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obter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conhecimentos do domínio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estudar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negócio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organização.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Neste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contexto,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quatro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dimensões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devem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consideradas: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8523" y="3419670"/>
            <a:ext cx="3073818" cy="33017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3346196"/>
            <a:ext cx="84416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Entendimento</a:t>
            </a:r>
            <a:r>
              <a:rPr sz="2000" b="1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000" b="1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entendimento</a:t>
            </a:r>
            <a:r>
              <a:rPr sz="20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dos</a:t>
            </a:r>
            <a:r>
              <a:rPr sz="2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detalhes</a:t>
            </a:r>
            <a:r>
              <a:rPr sz="2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0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problema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específico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ser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resolvido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auxílio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sistema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desenvolvido;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099" y="4946650"/>
            <a:ext cx="844169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Entendimento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 do</a:t>
            </a:r>
            <a:r>
              <a:rPr sz="2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negócio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entender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afetará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a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organização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como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contribuirá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 os objetivos do negócio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objetivos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gerais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organização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sejam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atingidos;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9099" y="1183335"/>
            <a:ext cx="8441690" cy="119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Entendimento</a:t>
            </a:r>
            <a:r>
              <a:rPr sz="2000" b="1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000" b="1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domínio</a:t>
            </a:r>
            <a:r>
              <a:rPr sz="2000" b="1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2000" b="1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aplicação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entendimento</a:t>
            </a:r>
            <a:r>
              <a:rPr sz="20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geral</a:t>
            </a:r>
            <a:r>
              <a:rPr sz="20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20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área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qual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software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desenvolvido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está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inserido;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2426335"/>
            <a:ext cx="84416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Entendimento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das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necessidades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e das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restrições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dos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interessados: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entender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demandas de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apoio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para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realização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trabalho de cada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um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dos interessados no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sistema,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entender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os processos de trabalho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serem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apoiados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pelo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papel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eventuais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existentes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execução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condução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processos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trabalho.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911" y="4943094"/>
            <a:ext cx="8041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Consideram-se interessados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no sistema,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todas as pessoas que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são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afetadas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pelo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sistema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de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alguma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maneira,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dentre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clientes,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usuários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finais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gerentes 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departamentos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onde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sistema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será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instalado.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3865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8442960" cy="479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355600" marR="6985" indent="-342900" algn="just">
              <a:lnSpc>
                <a:spcPct val="100000"/>
              </a:lnSpc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atividade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levantamento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dominada por fatores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humanos,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sociais 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organizacionais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envolve pessoas com diferentes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conhecimentos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objetivos,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torna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complexa.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354965" algn="l"/>
                <a:tab pos="1221105" algn="l"/>
                <a:tab pos="2534920" algn="l"/>
                <a:tab pos="3486150" algn="l"/>
                <a:tab pos="3758565" algn="l"/>
                <a:tab pos="5457825" algn="l"/>
                <a:tab pos="5871210" algn="l"/>
                <a:tab pos="7112000" algn="l"/>
                <a:tab pos="7729220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	o	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am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	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	re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ui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os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difícil: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3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19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Problemas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de escopo: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as fronteiras do sistema são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mal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definidas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ou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clientes/usuários especificam detalhes técnicos desnecessários que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podem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confundir,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vez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esclarecer,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objetivos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globais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sistema.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8442325" cy="487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r>
              <a:rPr sz="20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Problemas</a:t>
            </a:r>
            <a:r>
              <a:rPr sz="20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entendimento:</a:t>
            </a:r>
            <a:endParaRPr sz="2000">
              <a:latin typeface="Trebuchet MS"/>
              <a:cs typeface="Trebuchet MS"/>
            </a:endParaRPr>
          </a:p>
          <a:p>
            <a:pPr marL="756285" marR="6350" indent="-287020">
              <a:lnSpc>
                <a:spcPct val="100000"/>
              </a:lnSpc>
              <a:spcBef>
                <a:spcPts val="1005"/>
              </a:spcBef>
              <a:tabLst>
                <a:tab pos="1222375" algn="l"/>
                <a:tab pos="3197860" algn="l"/>
                <a:tab pos="3784600" algn="l"/>
                <a:tab pos="4554220" algn="l"/>
                <a:tab pos="6386830" algn="l"/>
                <a:tab pos="7238365" algn="l"/>
                <a:tab pos="7706359" algn="l"/>
                <a:tab pos="830199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 </a:t>
            </a:r>
            <a:r>
              <a:rPr sz="1450" spc="7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ntes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ário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nã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tã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mpletam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certo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	q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é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necessário,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1294130" algn="l"/>
                <a:tab pos="2035175" algn="l"/>
                <a:tab pos="3521075" algn="l"/>
                <a:tab pos="3994785" algn="l"/>
                <a:tab pos="5377180" algn="l"/>
                <a:tab pos="5634990" algn="l"/>
                <a:tab pos="6819265" algn="l"/>
                <a:tab pos="7204709" algn="l"/>
                <a:tab pos="765302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 </a:t>
            </a:r>
            <a:r>
              <a:rPr sz="1450" spc="7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tê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	p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preens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ã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	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	e	lim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itaç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õ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um	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computacional,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não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têm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pleno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entendimento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domínio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têm dificuldade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comunicar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suas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necessidades,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omitem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informação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 acreditam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ser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óbvia,</a:t>
            </a:r>
            <a:endParaRPr sz="1800">
              <a:latin typeface="Trebuchet MS"/>
              <a:cs typeface="Trebuchet MS"/>
            </a:endParaRPr>
          </a:p>
          <a:p>
            <a:pPr marL="756285" marR="6985" indent="-287020">
              <a:lnSpc>
                <a:spcPct val="100000"/>
              </a:lnSpc>
              <a:spcBef>
                <a:spcPts val="1010"/>
              </a:spcBef>
              <a:tabLst>
                <a:tab pos="2134235" algn="l"/>
                <a:tab pos="3281679" algn="l"/>
                <a:tab pos="3813810" algn="l"/>
                <a:tab pos="4946015" algn="l"/>
                <a:tab pos="5526405" algn="l"/>
                <a:tab pos="5895340" algn="l"/>
                <a:tab pos="7378700" algn="l"/>
                <a:tab pos="778700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 </a:t>
            </a:r>
            <a:r>
              <a:rPr sz="1450" spc="7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sp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ecifica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ui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	q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	as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cess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clientes/usuários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especificam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são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ambíguos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impossíveis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testar.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4017645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Problemas</a:t>
            </a:r>
            <a:r>
              <a:rPr sz="20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volatilidade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350" y="2830035"/>
            <a:ext cx="6111240" cy="110426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mudam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longo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tempo.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949960" algn="l"/>
                <a:tab pos="1416050" algn="l"/>
                <a:tab pos="2161540" algn="l"/>
                <a:tab pos="3677920" algn="l"/>
                <a:tab pos="3963035" algn="l"/>
                <a:tab pos="485013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5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Pode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ser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difícil	compreender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coletar	informações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muitos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termos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desconhecidos,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manuais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técnicos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2591" y="3359607"/>
            <a:ext cx="1736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075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existem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350" y="4035297"/>
            <a:ext cx="7984490" cy="1926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Pessoas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entendem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o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resolvido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podem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muito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ocupadas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não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ter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muito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tempo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para,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juntamente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como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analista,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levantar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entender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sistema.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9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Políticas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organizacionais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podem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influenciar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um sistema.</a:t>
            </a:r>
            <a:endParaRPr sz="180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Os interessados não sabem muito bem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 querem do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sistema 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não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conhecem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muitos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termos.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8441055" cy="301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2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Diversas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técnicas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podem ser utilizadas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levantamento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as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quais podem possuir diferentes objetos de investigação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ou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podem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ter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foco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tipos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diferentes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Assim,</a:t>
            </a:r>
            <a:r>
              <a:rPr sz="20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20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útil</a:t>
            </a:r>
            <a:r>
              <a:rPr sz="20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empregar</a:t>
            </a:r>
            <a:r>
              <a:rPr sz="20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várias</a:t>
            </a:r>
            <a:r>
              <a:rPr sz="20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dessas</a:t>
            </a:r>
            <a:r>
              <a:rPr sz="20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técnicas</a:t>
            </a:r>
            <a:r>
              <a:rPr sz="20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concomitantemente,</a:t>
            </a:r>
            <a:r>
              <a:rPr sz="20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modo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ter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levantamento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requisitos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mais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eficaz.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099" y="5166486"/>
            <a:ext cx="5542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Dentre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várias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técnicas,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podem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citadas: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3998721"/>
            <a:ext cx="84416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Seu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objetivo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descobrir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problemas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serem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tratados,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levantar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procedimentos importantes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saber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opinião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expectativas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entrevistado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sobre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099" y="1183335"/>
            <a:ext cx="8441055" cy="185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Entrevistas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técnica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amplamente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utilizada,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que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consiste</a:t>
            </a:r>
            <a:r>
              <a:rPr sz="2000" spc="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conversas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direcionadas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propósito específico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 formato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“pergunta-resposta”.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3998721"/>
            <a:ext cx="8441055" cy="219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5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Observação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 consiste em observar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comportamento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o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ambiente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dos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indivíduos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vários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níveis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organizacionais.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Utilizando-se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essa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técnica,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possível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capturar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realmente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feito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qual tipo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suporte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computacional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realmente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necessário.</a:t>
            </a:r>
            <a:endParaRPr sz="2000">
              <a:latin typeface="Trebuchet MS"/>
              <a:cs typeface="Trebuchet MS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Ajuda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confirmar ou refutar informações obtidas com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outras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técnicas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ajuda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identificar tarefas que podem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automatizadas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que não foram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identificadas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pelos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interessados.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099" y="1183335"/>
            <a:ext cx="8442960" cy="185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Questionários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questionários possibilita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analista obter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informações como postura, crenças, comportamentos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características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várias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pessoas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serão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afetas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pelo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4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186127"/>
            <a:ext cx="8443595" cy="42274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Engenharia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fundamental,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pois possibilita,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dentre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outros,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estimar custo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tempo de maneira mais precisas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melhor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gerenciar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mudanças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2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Dentre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os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problemas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um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processo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engenharia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ineficiente, podem-se citar</a:t>
            </a:r>
            <a:r>
              <a:rPr sz="2000" spc="-5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endParaRPr lang="pt-BR" sz="20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25"/>
              </a:spcBef>
            </a:pPr>
            <a:r>
              <a:rPr sz="2000" spc="-5" smtClean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i) </a:t>
            </a:r>
            <a:r>
              <a:rPr sz="2000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sz="2000" spc="-5" smtClean="0">
                <a:solidFill>
                  <a:srgbClr val="404040"/>
                </a:solidFill>
                <a:latin typeface="Trebuchet MS"/>
                <a:cs typeface="Trebuchet MS"/>
              </a:rPr>
              <a:t>inconsistentes</a:t>
            </a:r>
            <a:endParaRPr lang="pt-BR" sz="20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25"/>
              </a:spcBef>
            </a:pPr>
            <a:r>
              <a:rPr sz="2000" spc="-5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(ii)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produto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final com custo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maior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 que </a:t>
            </a:r>
            <a:r>
              <a:rPr sz="200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smtClean="0">
                <a:solidFill>
                  <a:srgbClr val="404040"/>
                </a:solidFill>
                <a:latin typeface="Trebuchet MS"/>
                <a:cs typeface="Trebuchet MS"/>
              </a:rPr>
              <a:t>esperado</a:t>
            </a:r>
            <a:endParaRPr lang="pt-BR" sz="2000" spc="-5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25"/>
              </a:spcBef>
            </a:pPr>
            <a:r>
              <a:rPr sz="2000" spc="-5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(iii)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software instável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altos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custos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>
                <a:solidFill>
                  <a:srgbClr val="404040"/>
                </a:solidFill>
                <a:latin typeface="Trebuchet MS"/>
                <a:cs typeface="Trebuchet MS"/>
              </a:rPr>
              <a:t>manutenção</a:t>
            </a:r>
            <a:r>
              <a:rPr sz="20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endParaRPr lang="pt-BR" sz="2000" spc="-30" dirty="0" smtClean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25"/>
              </a:spcBef>
            </a:pPr>
            <a:r>
              <a:rPr sz="2000" smtClean="0">
                <a:solidFill>
                  <a:srgbClr val="404040"/>
                </a:solidFill>
                <a:latin typeface="Trebuchet MS"/>
                <a:cs typeface="Trebuchet MS"/>
              </a:rPr>
              <a:t>(iv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clientes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insatisfeitos.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8441690" cy="491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355600" marR="5715" indent="-342900" algn="just">
              <a:lnSpc>
                <a:spcPct val="100000"/>
              </a:lnSpc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Análise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de documentos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pela análise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documentos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existentes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organização, analistas capturam informações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detalhes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difíceis de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conseguir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entrevista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observação.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Documentos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revelam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histórico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organização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sua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direção.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2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Cenários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uso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desta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técnica,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cenário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interação entre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usuário final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montado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usuário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simula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sua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interação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com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 nesse cenário, explicando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analista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ele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está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fazendo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que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informações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ele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precisa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realizar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tarefa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descrita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cenário.</a:t>
            </a:r>
            <a:endParaRPr sz="2000">
              <a:latin typeface="Trebuchet MS"/>
              <a:cs typeface="Trebuchet MS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102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de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cenários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ajuda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entender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expor</a:t>
            </a:r>
            <a:r>
              <a:rPr sz="1800" spc="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00" spc="5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leque</a:t>
            </a:r>
            <a:r>
              <a:rPr sz="1800" spc="5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possíveis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interações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revelar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facilidades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requeridas.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8442325" cy="393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Prototipagem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protótipo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uma versão preliminar do sistema,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muitas vezes não operacional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descartável, que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apresentada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ao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usuário para capturar informações específicas sobre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seus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informação, observar reações iniciais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obter sugestões, inovações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informações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estabelecer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prioridades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redirecionar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planos.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72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Exemplos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ferramentas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prototipagem: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Justinmind,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InVision,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Origami,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Proto.io,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Fluid, Marvel, NinjaMock,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UXPin,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AdobeXD, Sketch,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Figma....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2092909"/>
            <a:ext cx="18783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670560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•	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Dinâmicas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2420" y="2092909"/>
            <a:ext cx="3200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908" y="2092909"/>
            <a:ext cx="12947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9015" algn="l"/>
              </a:tabLst>
            </a:pP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000" b="1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upo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: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há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9009" y="2092909"/>
            <a:ext cx="692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á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rias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6353" y="2092909"/>
            <a:ext cx="9632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té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6493" y="2092909"/>
            <a:ext cx="3035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1999" y="2398268"/>
            <a:ext cx="17773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620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req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os	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1979" y="2398268"/>
            <a:ext cx="5021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3340" algn="l"/>
                <a:tab pos="2498090" algn="l"/>
                <a:tab pos="3858260" algn="l"/>
                <a:tab pos="4365625" algn="l"/>
              </a:tabLst>
            </a:pP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	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xp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orar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di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â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	g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upo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5363" y="2398268"/>
            <a:ext cx="532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5598" y="2092909"/>
            <a:ext cx="20542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1747520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lev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am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2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1999" y="2703068"/>
            <a:ext cx="6470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72895" algn="l"/>
                <a:tab pos="2014855" algn="l"/>
                <a:tab pos="2456815" algn="l"/>
                <a:tab pos="4674870" algn="l"/>
                <a:tab pos="525843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descoberta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	o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desenvolvimento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de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requisitos,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11210" y="2703068"/>
            <a:ext cx="434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24443" y="2703068"/>
            <a:ext cx="636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Brainstorming</a:t>
            </a:r>
            <a:r>
              <a:rPr spc="-35" dirty="0"/>
              <a:t> </a:t>
            </a:r>
            <a:r>
              <a:rPr dirty="0"/>
              <a:t>e JAD</a:t>
            </a:r>
            <a:r>
              <a:rPr spc="-30" dirty="0"/>
              <a:t> </a:t>
            </a:r>
            <a:r>
              <a:rPr dirty="0"/>
              <a:t>(</a:t>
            </a:r>
            <a:r>
              <a:rPr i="1" dirty="0">
                <a:latin typeface="Trebuchet MS"/>
                <a:cs typeface="Trebuchet MS"/>
              </a:rPr>
              <a:t>Joint</a:t>
            </a:r>
            <a:r>
              <a:rPr i="1" spc="-90" dirty="0">
                <a:latin typeface="Trebuchet MS"/>
                <a:cs typeface="Trebuchet MS"/>
              </a:rPr>
              <a:t> </a:t>
            </a:r>
            <a:r>
              <a:rPr i="1" dirty="0">
                <a:latin typeface="Trebuchet MS"/>
                <a:cs typeface="Trebuchet MS"/>
              </a:rPr>
              <a:t>Application</a:t>
            </a:r>
            <a:r>
              <a:rPr i="1" spc="-30" dirty="0">
                <a:latin typeface="Trebuchet MS"/>
                <a:cs typeface="Trebuchet MS"/>
              </a:rPr>
              <a:t> </a:t>
            </a:r>
            <a:r>
              <a:rPr i="1" spc="-5" dirty="0">
                <a:latin typeface="Trebuchet MS"/>
                <a:cs typeface="Trebuchet MS"/>
              </a:rPr>
              <a:t>Development</a:t>
            </a:r>
            <a:r>
              <a:rPr spc="-5" dirty="0"/>
              <a:t>).</a:t>
            </a:r>
          </a:p>
          <a:p>
            <a:pPr>
              <a:lnSpc>
                <a:spcPct val="100000"/>
              </a:lnSpc>
            </a:pPr>
            <a:endParaRPr sz="2300"/>
          </a:p>
          <a:p>
            <a:pPr marL="355600" marR="5080" indent="-342900" algn="just">
              <a:lnSpc>
                <a:spcPct val="100000"/>
              </a:lnSpc>
              <a:spcBef>
                <a:spcPts val="1720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/>
              <a:t>Na</a:t>
            </a:r>
            <a:r>
              <a:rPr spc="5" dirty="0"/>
              <a:t> </a:t>
            </a:r>
            <a:r>
              <a:rPr spc="-5" dirty="0"/>
              <a:t>primeira,</a:t>
            </a:r>
            <a:r>
              <a:rPr dirty="0"/>
              <a:t> </a:t>
            </a:r>
            <a:r>
              <a:rPr spc="-5" dirty="0"/>
              <a:t>representantes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diferentes</a:t>
            </a:r>
            <a:r>
              <a:rPr dirty="0"/>
              <a:t> </a:t>
            </a:r>
            <a:r>
              <a:rPr spc="-5" dirty="0"/>
              <a:t>grupos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interessados </a:t>
            </a:r>
            <a:r>
              <a:rPr dirty="0"/>
              <a:t> </a:t>
            </a:r>
            <a:r>
              <a:rPr spc="-5" dirty="0"/>
              <a:t>engajam-se em uma discussão informal para rapidamente gerarem </a:t>
            </a:r>
            <a:r>
              <a:rPr dirty="0"/>
              <a:t>o </a:t>
            </a:r>
            <a:r>
              <a:rPr spc="5" dirty="0"/>
              <a:t> </a:t>
            </a:r>
            <a:r>
              <a:rPr dirty="0"/>
              <a:t>maior</a:t>
            </a:r>
            <a:r>
              <a:rPr spc="-30" dirty="0"/>
              <a:t> </a:t>
            </a:r>
            <a:r>
              <a:rPr spc="-5" dirty="0"/>
              <a:t>número</a:t>
            </a:r>
            <a:r>
              <a:rPr spc="-20" dirty="0"/>
              <a:t> </a:t>
            </a:r>
            <a:r>
              <a:rPr dirty="0"/>
              <a:t>possível</a:t>
            </a:r>
            <a:r>
              <a:rPr spc="-40" dirty="0"/>
              <a:t> </a:t>
            </a:r>
            <a:r>
              <a:rPr spc="-5" dirty="0"/>
              <a:t>de </a:t>
            </a:r>
            <a:r>
              <a:rPr dirty="0"/>
              <a:t>ideias.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1499" y="1183335"/>
            <a:ext cx="3865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2092909"/>
            <a:ext cx="19011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87185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Na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segunda,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1855" y="2092909"/>
            <a:ext cx="63468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40205" algn="l"/>
                <a:tab pos="1998345" algn="l"/>
                <a:tab pos="3211195" algn="l"/>
                <a:tab pos="3671570" algn="l"/>
                <a:tab pos="4755515" algn="l"/>
                <a:tab pos="5481320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ss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	e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alis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	re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ún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sc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tir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1999" y="2398268"/>
            <a:ext cx="8098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problemas</a:t>
            </a:r>
            <a:r>
              <a:rPr sz="20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serem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solucionados</a:t>
            </a:r>
            <a:r>
              <a:rPr sz="20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soluções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possíveis.</a:t>
            </a:r>
            <a:r>
              <a:rPr sz="20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diversas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1999" y="2703068"/>
            <a:ext cx="6100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5035" algn="l"/>
                <a:tab pos="2286635" algn="l"/>
                <a:tab pos="4173220" algn="l"/>
                <a:tab pos="5319395" algn="l"/>
              </a:tabLst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pa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vi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	re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adas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ões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5055" y="2703068"/>
            <a:ext cx="1836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7845" algn="l"/>
                <a:tab pos="1684020" algn="l"/>
              </a:tabLst>
            </a:pP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mada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	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questões</a:t>
            </a:r>
            <a:r>
              <a:rPr spc="-30" dirty="0"/>
              <a:t> </a:t>
            </a:r>
            <a:r>
              <a:rPr spc="-5" dirty="0"/>
              <a:t>podem</a:t>
            </a:r>
            <a:r>
              <a:rPr spc="-15" dirty="0"/>
              <a:t> </a:t>
            </a:r>
            <a:r>
              <a:rPr dirty="0"/>
              <a:t>ser</a:t>
            </a:r>
            <a:r>
              <a:rPr spc="-10" dirty="0"/>
              <a:t> </a:t>
            </a:r>
            <a:r>
              <a:rPr dirty="0"/>
              <a:t>resolvidas</a:t>
            </a:r>
            <a:r>
              <a:rPr spc="-30" dirty="0"/>
              <a:t> </a:t>
            </a:r>
            <a:r>
              <a:rPr dirty="0"/>
              <a:t>mais</a:t>
            </a:r>
            <a:r>
              <a:rPr spc="-15" dirty="0"/>
              <a:t> </a:t>
            </a:r>
            <a:r>
              <a:rPr spc="-5" dirty="0"/>
              <a:t>rapidamente.</a:t>
            </a:r>
          </a:p>
          <a:p>
            <a:pPr>
              <a:lnSpc>
                <a:spcPct val="100000"/>
              </a:lnSpc>
            </a:pPr>
            <a:endParaRPr sz="2300"/>
          </a:p>
          <a:p>
            <a:pPr marL="355600" marR="5080" indent="-342900" algn="just">
              <a:lnSpc>
                <a:spcPct val="100000"/>
              </a:lnSpc>
              <a:spcBef>
                <a:spcPts val="1720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/>
              <a:t>A </a:t>
            </a:r>
            <a:r>
              <a:rPr spc="-5" dirty="0"/>
              <a:t>principal</a:t>
            </a:r>
            <a:r>
              <a:rPr dirty="0"/>
              <a:t> </a:t>
            </a:r>
            <a:r>
              <a:rPr spc="-5" dirty="0"/>
              <a:t>diferença</a:t>
            </a:r>
            <a:r>
              <a:rPr dirty="0"/>
              <a:t> </a:t>
            </a:r>
            <a:r>
              <a:rPr spc="-5" dirty="0"/>
              <a:t>entre</a:t>
            </a:r>
            <a:r>
              <a:rPr dirty="0"/>
              <a:t> </a:t>
            </a:r>
            <a:r>
              <a:rPr spc="-5" dirty="0"/>
              <a:t>JAD</a:t>
            </a:r>
            <a:r>
              <a:rPr dirty="0"/>
              <a:t> e</a:t>
            </a:r>
            <a:r>
              <a:rPr spc="5" dirty="0"/>
              <a:t> </a:t>
            </a:r>
            <a:r>
              <a:rPr spc="-5" dirty="0"/>
              <a:t>Brainstorming</a:t>
            </a:r>
            <a:r>
              <a:rPr dirty="0"/>
              <a:t> é</a:t>
            </a:r>
            <a:r>
              <a:rPr spc="5" dirty="0"/>
              <a:t> </a:t>
            </a:r>
            <a:r>
              <a:rPr spc="-5" dirty="0"/>
              <a:t>que,</a:t>
            </a:r>
            <a:r>
              <a:rPr dirty="0"/>
              <a:t> em</a:t>
            </a:r>
            <a:r>
              <a:rPr spc="5" dirty="0"/>
              <a:t> </a:t>
            </a:r>
            <a:r>
              <a:rPr spc="-5" dirty="0"/>
              <a:t>JAD, </a:t>
            </a:r>
            <a:r>
              <a:rPr dirty="0"/>
              <a:t> </a:t>
            </a:r>
            <a:r>
              <a:rPr spc="-5" dirty="0"/>
              <a:t>tipicamente </a:t>
            </a:r>
            <a:r>
              <a:rPr dirty="0"/>
              <a:t>os </a:t>
            </a:r>
            <a:r>
              <a:rPr spc="-5" dirty="0"/>
              <a:t>objetivos do sistema já foram </a:t>
            </a:r>
            <a:r>
              <a:rPr spc="-10" dirty="0"/>
              <a:t>estabelecidos antes </a:t>
            </a:r>
            <a:r>
              <a:rPr spc="-5" dirty="0"/>
              <a:t>dos </a:t>
            </a:r>
            <a:r>
              <a:rPr dirty="0"/>
              <a:t> </a:t>
            </a:r>
            <a:r>
              <a:rPr spc="-5" dirty="0"/>
              <a:t>interessados participarem. </a:t>
            </a:r>
            <a:r>
              <a:rPr dirty="0"/>
              <a:t>Além </a:t>
            </a:r>
            <a:r>
              <a:rPr spc="-5" dirty="0"/>
              <a:t>disso, </a:t>
            </a:r>
            <a:r>
              <a:rPr dirty="0"/>
              <a:t>sessões JAD são </a:t>
            </a:r>
            <a:r>
              <a:rPr spc="-5" dirty="0"/>
              <a:t>normalmente </a:t>
            </a:r>
            <a:r>
              <a:rPr dirty="0"/>
              <a:t> bem</a:t>
            </a:r>
            <a:r>
              <a:rPr spc="5" dirty="0"/>
              <a:t> </a:t>
            </a:r>
            <a:r>
              <a:rPr spc="-5" dirty="0"/>
              <a:t>estruturadas,</a:t>
            </a:r>
            <a:r>
              <a:rPr dirty="0"/>
              <a:t> </a:t>
            </a:r>
            <a:r>
              <a:rPr spc="-5" dirty="0"/>
              <a:t>com</a:t>
            </a:r>
            <a:r>
              <a:rPr dirty="0"/>
              <a:t> passos,</a:t>
            </a:r>
            <a:r>
              <a:rPr spc="5" dirty="0"/>
              <a:t> </a:t>
            </a:r>
            <a:r>
              <a:rPr spc="-5" dirty="0"/>
              <a:t>ações</a:t>
            </a:r>
            <a:r>
              <a:rPr dirty="0"/>
              <a:t> e</a:t>
            </a:r>
            <a:r>
              <a:rPr spc="5" dirty="0"/>
              <a:t> </a:t>
            </a:r>
            <a:r>
              <a:rPr spc="-5" dirty="0"/>
              <a:t>papéis</a:t>
            </a:r>
            <a:r>
              <a:rPr dirty="0"/>
              <a:t> de</a:t>
            </a:r>
            <a:r>
              <a:rPr spc="5" dirty="0"/>
              <a:t> </a:t>
            </a:r>
            <a:r>
              <a:rPr spc="-5" dirty="0"/>
              <a:t>participantes </a:t>
            </a:r>
            <a:r>
              <a:rPr dirty="0"/>
              <a:t> definidos.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499" y="1183335"/>
            <a:ext cx="3865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Levantamento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2995930"/>
            <a:ext cx="8442325" cy="266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5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Uma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vez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preliminarmente identificados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requisitos,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possível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iniciar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atividade de análise, quando os requisitos levantados devem ser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refinados.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atividade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construção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rebuchet MS"/>
                <a:cs typeface="Trebuchet MS"/>
              </a:rPr>
              <a:t>modelos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Modelos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são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fundamentais</a:t>
            </a:r>
            <a:r>
              <a:rPr sz="2000" u="heavy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no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desenvolvimento</a:t>
            </a:r>
            <a:r>
              <a:rPr sz="2000" u="heavy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sistemas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2891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2635123"/>
            <a:ext cx="8442325" cy="2718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modelo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uma representação de alguma coisa do mundo real, uma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abstração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realidade,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e,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portanto,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representa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uma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seleção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características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mundo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real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relevantes para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propósito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em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questão.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20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Esses modelos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são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representações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gráficas que descrevem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objetivos e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processos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negócio,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problema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resolvido e 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sistema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desenvolvido.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2891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99" y="1183335"/>
            <a:ext cx="8756015" cy="504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Tipicamente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são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construídos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enfocar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aspectos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chave,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detrimento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detalhes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irrelevantes;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possibilitar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estudo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comportamento</a:t>
            </a:r>
            <a:r>
              <a:rPr sz="2000" dirty="0">
                <a:latin typeface="Calibri"/>
                <a:cs typeface="Calibri"/>
              </a:rPr>
              <a:t> do</a:t>
            </a:r>
            <a:r>
              <a:rPr sz="2000" spc="-10" dirty="0">
                <a:latin typeface="Calibri"/>
                <a:cs typeface="Calibri"/>
              </a:rPr>
              <a:t> sistema;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facilitar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comunicação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membros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equipe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desenvolvimento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clientes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usuários;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possibilitar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discussão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correções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modificações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dirty="0">
                <a:latin typeface="Calibri"/>
                <a:cs typeface="Calibri"/>
              </a:rPr>
              <a:t> o</a:t>
            </a:r>
            <a:r>
              <a:rPr sz="2000" spc="-5" dirty="0">
                <a:latin typeface="Calibri"/>
                <a:cs typeface="Calibri"/>
              </a:rPr>
              <a:t> usuário;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servir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tomada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decisão;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Fornecem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uma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estrutura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atividades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ER,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sendo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geração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Especificação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Requisitos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911" y="6067755"/>
            <a:ext cx="59467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Exemplos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modelos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abstrações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realidade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1761794"/>
            <a:ext cx="7022592" cy="3967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2891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29270" cy="397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No</a:t>
            </a:r>
            <a:r>
              <a:rPr sz="2000" spc="-5" dirty="0">
                <a:latin typeface="Trebuchet MS"/>
                <a:cs typeface="Trebuchet MS"/>
              </a:rPr>
              <a:t> desenvolvimento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sistemas,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há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duas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perspectiva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principais: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i="1" dirty="0">
                <a:latin typeface="Trebuchet MS"/>
                <a:cs typeface="Trebuchet MS"/>
              </a:rPr>
              <a:t>Perspectiva</a:t>
            </a:r>
            <a:r>
              <a:rPr sz="2000" i="1" spc="14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estrutural</a:t>
            </a:r>
            <a:r>
              <a:rPr sz="2000" dirty="0">
                <a:latin typeface="Trebuchet MS"/>
                <a:cs typeface="Trebuchet MS"/>
              </a:rPr>
              <a:t>: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tem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por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objetivo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descrever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informações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que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 sistema</a:t>
            </a:r>
            <a:r>
              <a:rPr sz="2000" u="heavy" spc="-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deve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representar</a:t>
            </a:r>
            <a:r>
              <a:rPr sz="2000" u="heavy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gerenciar.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6350">
              <a:lnSpc>
                <a:spcPct val="100000"/>
              </a:lnSpc>
              <a:tabLst>
                <a:tab pos="781685" algn="l"/>
                <a:tab pos="1407160" algn="l"/>
                <a:tab pos="2120265" algn="l"/>
                <a:tab pos="3168650" algn="l"/>
                <a:tab pos="3689985" algn="l"/>
                <a:tab pos="5219065" algn="l"/>
                <a:tab pos="5779770" algn="l"/>
                <a:tab pos="6057265" algn="l"/>
                <a:tab pos="7063105" algn="l"/>
              </a:tabLst>
            </a:pPr>
            <a:r>
              <a:rPr sz="2000" spc="-100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vê	</a:t>
            </a:r>
            <a:r>
              <a:rPr sz="2000" spc="-5" dirty="0">
                <a:latin typeface="Trebuchet MS"/>
                <a:cs typeface="Trebuchet MS"/>
              </a:rPr>
              <a:t>um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spc="-5" dirty="0">
                <a:latin typeface="Trebuchet MS"/>
                <a:cs typeface="Trebuchet MS"/>
              </a:rPr>
              <a:t>i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ã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-15" dirty="0">
                <a:latin typeface="Trebuchet MS"/>
                <a:cs typeface="Trebuchet MS"/>
              </a:rPr>
              <a:t>á</a:t>
            </a:r>
            <a:r>
              <a:rPr sz="2000" spc="-5" dirty="0">
                <a:latin typeface="Trebuchet MS"/>
                <a:cs typeface="Trebuchet MS"/>
              </a:rPr>
              <a:t>tic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15" dirty="0">
                <a:latin typeface="Trebuchet MS"/>
                <a:cs typeface="Trebuchet MS"/>
              </a:rPr>
              <a:t>m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çõe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qu</a:t>
            </a:r>
            <a:r>
              <a:rPr sz="2000" dirty="0">
                <a:latin typeface="Trebuchet MS"/>
                <a:cs typeface="Trebuchet MS"/>
              </a:rPr>
              <a:t>e	o	s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st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c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a  </a:t>
            </a:r>
            <a:r>
              <a:rPr sz="2000" spc="-40" dirty="0">
                <a:latin typeface="Trebuchet MS"/>
                <a:cs typeface="Trebuchet MS"/>
              </a:rPr>
              <a:t>tratar.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Ex.: </a:t>
            </a:r>
            <a:r>
              <a:rPr sz="2000" dirty="0">
                <a:latin typeface="Trebuchet MS"/>
                <a:cs typeface="Trebuchet MS"/>
              </a:rPr>
              <a:t>diagramas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classes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modelos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ER.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416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No</a:t>
            </a:r>
            <a:r>
              <a:rPr sz="2000" spc="-5" dirty="0">
                <a:latin typeface="Trebuchet MS"/>
                <a:cs typeface="Trebuchet MS"/>
              </a:rPr>
              <a:t> desenvolvimento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sistemas,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há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duas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perspectiva</a:t>
            </a:r>
            <a:r>
              <a:rPr sz="2000" spc="-5" dirty="0">
                <a:latin typeface="Trebuchet MS"/>
                <a:cs typeface="Trebuchet MS"/>
              </a:rPr>
              <a:t>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principais: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2000" i="1" dirty="0">
                <a:latin typeface="Trebuchet MS"/>
                <a:cs typeface="Trebuchet MS"/>
              </a:rPr>
              <a:t>Perspectiva</a:t>
            </a:r>
            <a:r>
              <a:rPr sz="2000" i="1" spc="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comportamental</a:t>
            </a:r>
            <a:r>
              <a:rPr sz="2000" spc="-5" dirty="0">
                <a:latin typeface="Trebuchet MS"/>
                <a:cs typeface="Trebuchet MS"/>
              </a:rPr>
              <a:t>:</a:t>
            </a:r>
            <a:r>
              <a:rPr sz="2000" dirty="0">
                <a:latin typeface="Trebuchet MS"/>
                <a:cs typeface="Trebuchet MS"/>
              </a:rPr>
              <a:t> visa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especificar</a:t>
            </a:r>
            <a:r>
              <a:rPr sz="2000" dirty="0">
                <a:latin typeface="Trebuchet MS"/>
                <a:cs typeface="Trebuchet MS"/>
              </a:rPr>
              <a:t> as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ações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(funcionalidades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/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serviços) que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sistema deve </a:t>
            </a: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prover,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bem </a:t>
            </a:r>
            <a:r>
              <a:rPr sz="2000" dirty="0">
                <a:latin typeface="Trebuchet MS"/>
                <a:cs typeface="Trebuchet MS"/>
              </a:rPr>
              <a:t>como 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comportamento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certas</a:t>
            </a:r>
            <a:r>
              <a:rPr sz="2000" spc="-5" dirty="0">
                <a:latin typeface="Trebuchet MS"/>
                <a:cs typeface="Trebuchet MS"/>
              </a:rPr>
              <a:t> entidades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modelo</a:t>
            </a:r>
            <a:r>
              <a:rPr sz="2000" spc="-5" dirty="0">
                <a:latin typeface="Trebuchet MS"/>
                <a:cs typeface="Trebuchet MS"/>
              </a:rPr>
              <a:t> estrutural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em </a:t>
            </a:r>
            <a:r>
              <a:rPr sz="2000" dirty="0">
                <a:latin typeface="Trebuchet MS"/>
                <a:cs typeface="Trebuchet MS"/>
              </a:rPr>
              <a:t> relação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essas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ações.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6985" algn="just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Ex.:</a:t>
            </a:r>
            <a:r>
              <a:rPr sz="2000" spc="2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Diagramas</a:t>
            </a:r>
            <a:r>
              <a:rPr sz="2000" spc="2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2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casos</a:t>
            </a:r>
            <a:r>
              <a:rPr sz="2000" spc="2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2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uso,</a:t>
            </a:r>
            <a:r>
              <a:rPr sz="2000" spc="2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diagramas</a:t>
            </a:r>
            <a:r>
              <a:rPr sz="2000" spc="2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2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atividades,</a:t>
            </a:r>
            <a:r>
              <a:rPr sz="2000" spc="2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diagramas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estados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diagramas </a:t>
            </a:r>
            <a:r>
              <a:rPr sz="2000" spc="-10" dirty="0">
                <a:latin typeface="Trebuchet MS"/>
                <a:cs typeface="Trebuchet MS"/>
              </a:rPr>
              <a:t>de interação </a:t>
            </a:r>
            <a:r>
              <a:rPr sz="2000" dirty="0">
                <a:latin typeface="Trebuchet MS"/>
                <a:cs typeface="Trebuchet MS"/>
              </a:rPr>
              <a:t>são </a:t>
            </a:r>
            <a:r>
              <a:rPr sz="2000" spc="-5" dirty="0">
                <a:latin typeface="Trebuchet MS"/>
                <a:cs typeface="Trebuchet MS"/>
              </a:rPr>
              <a:t>usados para modelar </a:t>
            </a:r>
            <a:r>
              <a:rPr sz="2000" dirty="0">
                <a:latin typeface="Trebuchet MS"/>
                <a:cs typeface="Trebuchet MS"/>
              </a:rPr>
              <a:t>essa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visão.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12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Engenharia</a:t>
            </a:r>
            <a:r>
              <a:rPr sz="3600" spc="-3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de</a:t>
            </a:r>
            <a:r>
              <a:rPr sz="3600" spc="-45" dirty="0">
                <a:solidFill>
                  <a:schemeClr val="tx1"/>
                </a:solidFill>
              </a:rPr>
              <a:t> </a:t>
            </a:r>
            <a:r>
              <a:rPr sz="3600" spc="-20" dirty="0">
                <a:solidFill>
                  <a:schemeClr val="tx1"/>
                </a:solidFill>
              </a:rPr>
              <a:t>Requisitos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956307"/>
            <a:ext cx="8441690" cy="4249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Alguns</a:t>
            </a:r>
            <a:r>
              <a:rPr sz="200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benefícios</a:t>
            </a:r>
            <a:r>
              <a:rPr sz="2000" spc="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200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20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processo</a:t>
            </a:r>
            <a:r>
              <a:rPr sz="2000" spc="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sz="2000" spc="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qualidade</a:t>
            </a:r>
            <a:r>
              <a:rPr sz="2000" spc="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pode</a:t>
            </a:r>
            <a:r>
              <a:rPr sz="2000" spc="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trazer </a:t>
            </a:r>
            <a:r>
              <a:rPr sz="2000" spc="-5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são: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menor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quantidade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defeitos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nos requisitos,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redução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retrabalho,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desenvolvimento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menos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características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desnecessárias,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19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diminuição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custos,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desenvolvimento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rápido,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menos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problemas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comunicação,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alterações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de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escopo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reduzidas,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1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estimativas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confiáveis,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2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maior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satisfação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clientes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desenvolvedores.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477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Contudo,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outras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perspectivas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podem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alvo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modelos.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715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abordagem de Engenharia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15" dirty="0">
                <a:latin typeface="Trebuchet MS"/>
                <a:cs typeface="Trebuchet MS"/>
              </a:rPr>
              <a:t>Requisitos </a:t>
            </a:r>
            <a:r>
              <a:rPr sz="2000" spc="-5" dirty="0">
                <a:latin typeface="Trebuchet MS"/>
                <a:cs typeface="Trebuchet MS"/>
              </a:rPr>
              <a:t>Baseada </a:t>
            </a:r>
            <a:r>
              <a:rPr sz="2000" dirty="0">
                <a:latin typeface="Trebuchet MS"/>
                <a:cs typeface="Trebuchet MS"/>
              </a:rPr>
              <a:t>em Objetivos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</a:t>
            </a:r>
            <a:r>
              <a:rPr sz="2000" i="1" spc="-5" dirty="0">
                <a:latin typeface="Trebuchet MS"/>
                <a:cs typeface="Trebuchet MS"/>
              </a:rPr>
              <a:t>Goal-Oriented Requirements Engineering </a:t>
            </a:r>
            <a:r>
              <a:rPr sz="2000" dirty="0">
                <a:latin typeface="Trebuchet MS"/>
                <a:cs typeface="Trebuchet MS"/>
              </a:rPr>
              <a:t>- </a:t>
            </a:r>
            <a:r>
              <a:rPr sz="2000" spc="-5" dirty="0">
                <a:latin typeface="Trebuchet MS"/>
                <a:cs typeface="Trebuchet MS"/>
              </a:rPr>
              <a:t>GORE), p.ex., assume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objetivos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são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perspectiva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fundamental,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pois</a:t>
            </a:r>
            <a:r>
              <a:rPr sz="2000" spc="1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estabelecem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"porquê" do </a:t>
            </a:r>
            <a:r>
              <a:rPr sz="2000" dirty="0">
                <a:latin typeface="Trebuchet MS"/>
                <a:cs typeface="Trebuchet MS"/>
              </a:rPr>
              <a:t>sistema </a:t>
            </a:r>
            <a:r>
              <a:rPr sz="2000" spc="-5" dirty="0">
                <a:latin typeface="Trebuchet MS"/>
                <a:cs typeface="Trebuchet MS"/>
              </a:rPr>
              <a:t>(e, portanto, dos elementos identificados </a:t>
            </a:r>
            <a:r>
              <a:rPr sz="2000" spc="-15" dirty="0">
                <a:latin typeface="Trebuchet MS"/>
                <a:cs typeface="Trebuchet MS"/>
              </a:rPr>
              <a:t>em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outras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perspectivas).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Na </a:t>
            </a:r>
            <a:r>
              <a:rPr sz="2000" spc="-5" dirty="0">
                <a:latin typeface="Trebuchet MS"/>
                <a:cs typeface="Trebuchet MS"/>
              </a:rPr>
              <a:t>abordagem GORE, </a:t>
            </a:r>
            <a:r>
              <a:rPr sz="2000" dirty="0">
                <a:latin typeface="Trebuchet MS"/>
                <a:cs typeface="Trebuchet MS"/>
              </a:rPr>
              <a:t>as razões </a:t>
            </a:r>
            <a:r>
              <a:rPr sz="2000" spc="-10" dirty="0">
                <a:latin typeface="Trebuchet MS"/>
                <a:cs typeface="Trebuchet MS"/>
              </a:rPr>
              <a:t>para </a:t>
            </a:r>
            <a:r>
              <a:rPr sz="2000" spc="-5" dirty="0">
                <a:latin typeface="Trebuchet MS"/>
                <a:cs typeface="Trebuchet MS"/>
              </a:rPr>
              <a:t>um novo sistema (ou uma nova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versão de </a:t>
            </a:r>
            <a:r>
              <a:rPr sz="2000" spc="-10" dirty="0">
                <a:latin typeface="Trebuchet MS"/>
                <a:cs typeface="Trebuchet MS"/>
              </a:rPr>
              <a:t>um</a:t>
            </a:r>
            <a:r>
              <a:rPr sz="2000" spc="-5" dirty="0">
                <a:latin typeface="Trebuchet MS"/>
                <a:cs typeface="Trebuchet MS"/>
              </a:rPr>
              <a:t> sistema) precisam ser explicitadas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5" dirty="0">
                <a:latin typeface="Trebuchet MS"/>
                <a:cs typeface="Trebuchet MS"/>
              </a:rPr>
              <a:t>termos de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objetivos</a:t>
            </a:r>
            <a:r>
              <a:rPr sz="2000" dirty="0">
                <a:latin typeface="Trebuchet MS"/>
                <a:cs typeface="Trebuchet MS"/>
              </a:rPr>
              <a:t> 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serem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satisfeitos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ele</a:t>
            </a:r>
            <a:r>
              <a:rPr sz="2000" spc="-5" dirty="0">
                <a:latin typeface="Trebuchet MS"/>
                <a:cs typeface="Trebuchet MS"/>
              </a:rPr>
              <a:t> e,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tal,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 objetivos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devem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desenvolvidos.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752470"/>
            <a:ext cx="812927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análise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atividade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extremamente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vinculada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ao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levantamento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715" indent="-343535">
              <a:lnSpc>
                <a:spcPct val="100000"/>
              </a:lnSpc>
              <a:tabLst>
                <a:tab pos="1460500" algn="l"/>
                <a:tab pos="1798955" algn="l"/>
                <a:tab pos="3563620" algn="l"/>
                <a:tab pos="4045585" algn="l"/>
                <a:tab pos="5445760" algn="l"/>
                <a:tab pos="6362065" algn="l"/>
                <a:tab pos="7743190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spc="-10" dirty="0">
                <a:latin typeface="Trebuchet MS"/>
                <a:cs typeface="Trebuchet MS"/>
              </a:rPr>
              <a:t>u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nt</a:t>
            </a:r>
            <a:r>
              <a:rPr sz="2000" dirty="0">
                <a:latin typeface="Trebuchet MS"/>
                <a:cs typeface="Trebuchet MS"/>
              </a:rPr>
              <a:t>e	o	</a:t>
            </a:r>
            <a:r>
              <a:rPr sz="2000" spc="-20" dirty="0">
                <a:latin typeface="Trebuchet MS"/>
                <a:cs typeface="Trebuchet MS"/>
              </a:rPr>
              <a:t>l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v</a:t>
            </a:r>
            <a:r>
              <a:rPr sz="2000" spc="-5" dirty="0">
                <a:latin typeface="Trebuchet MS"/>
                <a:cs typeface="Trebuchet MS"/>
              </a:rPr>
              <a:t>an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amen</a:t>
            </a:r>
            <a:r>
              <a:rPr sz="2000" spc="-2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requ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,	</a:t>
            </a:r>
            <a:r>
              <a:rPr sz="2000" spc="-5" dirty="0">
                <a:latin typeface="Trebuchet MS"/>
                <a:cs typeface="Trebuchet MS"/>
              </a:rPr>
              <a:t>alg</a:t>
            </a:r>
            <a:r>
              <a:rPr sz="2000" spc="-15" dirty="0">
                <a:latin typeface="Trebuchet MS"/>
                <a:cs typeface="Trebuchet MS"/>
              </a:rPr>
              <a:t>u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prob</a:t>
            </a:r>
            <a:r>
              <a:rPr sz="2000" spc="-15" dirty="0">
                <a:latin typeface="Trebuchet MS"/>
                <a:cs typeface="Trebuchet MS"/>
              </a:rPr>
              <a:t>l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ão  identificados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tratados.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4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Entretanto,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determinados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problemas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somente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são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identificados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por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meio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análise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mais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detalhada.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2891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735707"/>
            <a:ext cx="8131175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 </a:t>
            </a:r>
            <a:r>
              <a:rPr sz="2000" b="1" spc="-5" dirty="0">
                <a:latin typeface="Trebuchet MS"/>
                <a:cs typeface="Trebuchet MS"/>
              </a:rPr>
              <a:t>análise </a:t>
            </a:r>
            <a:r>
              <a:rPr sz="2000" b="1" dirty="0">
                <a:latin typeface="Trebuchet MS"/>
                <a:cs typeface="Trebuchet MS"/>
              </a:rPr>
              <a:t>de </a:t>
            </a:r>
            <a:r>
              <a:rPr sz="2000" b="1" spc="-5" dirty="0">
                <a:latin typeface="Trebuchet MS"/>
                <a:cs typeface="Trebuchet MS"/>
              </a:rPr>
              <a:t>requisitos </a:t>
            </a:r>
            <a:r>
              <a:rPr sz="2000" b="1" dirty="0">
                <a:latin typeface="Trebuchet MS"/>
                <a:cs typeface="Trebuchet MS"/>
              </a:rPr>
              <a:t>ajuda a </a:t>
            </a:r>
            <a:r>
              <a:rPr sz="2000" b="1" spc="-5" dirty="0">
                <a:latin typeface="Trebuchet MS"/>
                <a:cs typeface="Trebuchet MS"/>
              </a:rPr>
              <a:t>entender </a:t>
            </a:r>
            <a:r>
              <a:rPr sz="2000" b="1" dirty="0">
                <a:latin typeface="Trebuchet MS"/>
                <a:cs typeface="Trebuchet MS"/>
              </a:rPr>
              <a:t>e </a:t>
            </a:r>
            <a:r>
              <a:rPr sz="2000" b="1" spc="-5" dirty="0">
                <a:latin typeface="Trebuchet MS"/>
                <a:cs typeface="Trebuchet MS"/>
              </a:rPr>
              <a:t>detalhar </a:t>
            </a:r>
            <a:r>
              <a:rPr sz="2000" b="1" dirty="0">
                <a:latin typeface="Trebuchet MS"/>
                <a:cs typeface="Trebuchet MS"/>
              </a:rPr>
              <a:t>os </a:t>
            </a:r>
            <a:r>
              <a:rPr sz="2000" b="1" spc="-5" dirty="0">
                <a:latin typeface="Trebuchet MS"/>
                <a:cs typeface="Trebuchet MS"/>
              </a:rPr>
              <a:t>requisitos 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levantados, </a:t>
            </a:r>
            <a:r>
              <a:rPr sz="2000" b="1" dirty="0">
                <a:latin typeface="Trebuchet MS"/>
                <a:cs typeface="Trebuchet MS"/>
              </a:rPr>
              <a:t>a descobrir problemas nesses </a:t>
            </a:r>
            <a:r>
              <a:rPr sz="2000" b="1" spc="-5" dirty="0">
                <a:latin typeface="Trebuchet MS"/>
                <a:cs typeface="Trebuchet MS"/>
              </a:rPr>
              <a:t>requisitos </a:t>
            </a:r>
            <a:r>
              <a:rPr sz="2000" b="1" dirty="0">
                <a:latin typeface="Trebuchet MS"/>
                <a:cs typeface="Trebuchet MS"/>
              </a:rPr>
              <a:t>e a </a:t>
            </a:r>
            <a:r>
              <a:rPr sz="2000" b="1" spc="-5" dirty="0">
                <a:latin typeface="Trebuchet MS"/>
                <a:cs typeface="Trebuchet MS"/>
              </a:rPr>
              <a:t>obter </a:t>
            </a:r>
            <a:r>
              <a:rPr sz="2000" b="1" dirty="0">
                <a:latin typeface="Trebuchet MS"/>
                <a:cs typeface="Trebuchet MS"/>
              </a:rPr>
              <a:t>a 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concordância</a:t>
            </a:r>
            <a:r>
              <a:rPr sz="2000" b="1" spc="2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sobre</a:t>
            </a:r>
            <a:r>
              <a:rPr sz="2000" b="1" spc="2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as</a:t>
            </a:r>
            <a:r>
              <a:rPr sz="2000" b="1" spc="229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alterações,</a:t>
            </a:r>
            <a:r>
              <a:rPr sz="2000" b="1" spc="2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229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modo</a:t>
            </a:r>
            <a:r>
              <a:rPr sz="2000" b="1" spc="2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229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satisfazer</a:t>
            </a:r>
            <a:r>
              <a:rPr sz="2000" b="1" spc="2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229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todos </a:t>
            </a:r>
            <a:r>
              <a:rPr sz="2000" b="1" spc="-5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os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spc="5" dirty="0">
                <a:latin typeface="Trebuchet MS"/>
                <a:cs typeface="Trebuchet MS"/>
              </a:rPr>
              <a:t>envolvidos</a:t>
            </a:r>
            <a:r>
              <a:rPr sz="2000" spc="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Seu </a:t>
            </a:r>
            <a:r>
              <a:rPr sz="2000" spc="-5" dirty="0">
                <a:latin typeface="Trebuchet MS"/>
                <a:cs typeface="Trebuchet MS"/>
              </a:rPr>
              <a:t>objetivo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10" dirty="0">
                <a:latin typeface="Trebuchet MS"/>
                <a:cs typeface="Trebuchet MS"/>
              </a:rPr>
              <a:t>estabelecer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5" dirty="0">
                <a:latin typeface="Trebuchet MS"/>
                <a:cs typeface="Trebuchet MS"/>
              </a:rPr>
              <a:t>conjunto acordado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requisitos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completos, consistentes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sem ambiguidades, que possa ser usado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base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dirty="0">
                <a:latin typeface="Trebuchet MS"/>
                <a:cs typeface="Trebuchet MS"/>
              </a:rPr>
              <a:t> as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demais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atividades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do</a:t>
            </a:r>
            <a:r>
              <a:rPr sz="2000" spc="-5" dirty="0">
                <a:latin typeface="Trebuchet MS"/>
                <a:cs typeface="Trebuchet MS"/>
              </a:rPr>
              <a:t> processo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desenvolvimento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software.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2891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355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análise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atende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dois</a:t>
            </a:r>
            <a:r>
              <a:rPr sz="2000" spc="-5" dirty="0">
                <a:latin typeface="Trebuchet MS"/>
                <a:cs typeface="Trebuchet MS"/>
              </a:rPr>
              <a:t> propósitos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principais: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(i) </a:t>
            </a:r>
            <a:r>
              <a:rPr sz="2000" dirty="0">
                <a:latin typeface="Trebuchet MS"/>
                <a:cs typeface="Trebuchet MS"/>
              </a:rPr>
              <a:t>prover </a:t>
            </a:r>
            <a:r>
              <a:rPr sz="2000" spc="-5" dirty="0">
                <a:latin typeface="Trebuchet MS"/>
                <a:cs typeface="Trebuchet MS"/>
              </a:rPr>
              <a:t>uma base </a:t>
            </a:r>
            <a:r>
              <a:rPr sz="2000" spc="-10" dirty="0">
                <a:latin typeface="Trebuchet MS"/>
                <a:cs typeface="Trebuchet MS"/>
              </a:rPr>
              <a:t>para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10" dirty="0">
                <a:latin typeface="Trebuchet MS"/>
                <a:cs typeface="Trebuchet MS"/>
              </a:rPr>
              <a:t>entendimento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concordância </a:t>
            </a:r>
            <a:r>
              <a:rPr sz="2000" spc="-10" dirty="0">
                <a:latin typeface="Trebuchet MS"/>
                <a:cs typeface="Trebuchet MS"/>
              </a:rPr>
              <a:t>entre </a:t>
            </a:r>
            <a:r>
              <a:rPr sz="2000" spc="-5" dirty="0">
                <a:latin typeface="Trebuchet MS"/>
                <a:cs typeface="Trebuchet MS"/>
              </a:rPr>
              <a:t> clientes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desenvolvedores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sobre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sistema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fazer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635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(ii)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prover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especificação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guie</a:t>
            </a:r>
            <a:r>
              <a:rPr sz="2000" dirty="0">
                <a:latin typeface="Trebuchet MS"/>
                <a:cs typeface="Trebuchet MS"/>
              </a:rPr>
              <a:t> os</a:t>
            </a:r>
            <a:r>
              <a:rPr sz="2000" spc="6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desenvolvedores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na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demais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etapas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desenvolvimento,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sobretudo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no</a:t>
            </a:r>
            <a:r>
              <a:rPr sz="2000" spc="-5" dirty="0">
                <a:latin typeface="Trebuchet MS"/>
                <a:cs typeface="Trebuchet MS"/>
              </a:rPr>
              <a:t> projeto,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implementação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testes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517089"/>
            <a:ext cx="8130540" cy="301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0245" algn="l"/>
                <a:tab pos="1837055" algn="l"/>
                <a:tab pos="2280285" algn="l"/>
                <a:tab pos="2726690" algn="l"/>
                <a:tab pos="3028315" algn="l"/>
                <a:tab pos="4305935" algn="l"/>
                <a:tab pos="4843780" algn="l"/>
                <a:tab pos="5812155" algn="l"/>
                <a:tab pos="7066280" algn="l"/>
                <a:tab pos="7977505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5" dirty="0">
                <a:latin typeface="Trebuchet MS"/>
                <a:cs typeface="Trebuchet MS"/>
              </a:rPr>
              <a:t>proc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1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R	é	</a:t>
            </a:r>
            <a:r>
              <a:rPr sz="2000" spc="-5" dirty="0">
                <a:latin typeface="Trebuchet MS"/>
                <a:cs typeface="Trebuchet MS"/>
              </a:rPr>
              <a:t>dom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15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or	fa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h</a:t>
            </a:r>
            <a:r>
              <a:rPr sz="2000" spc="-20" dirty="0">
                <a:latin typeface="Trebuchet MS"/>
                <a:cs typeface="Trebuchet MS"/>
              </a:rPr>
              <a:t>u</a:t>
            </a:r>
            <a:r>
              <a:rPr sz="2000" spc="-10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an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s,	so</a:t>
            </a:r>
            <a:r>
              <a:rPr sz="2000" spc="5" dirty="0">
                <a:latin typeface="Trebuchet MS"/>
                <a:cs typeface="Trebuchet MS"/>
              </a:rPr>
              <a:t>c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is	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organizacionais.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246370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1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</a:t>
            </a:r>
            <a:r>
              <a:rPr sz="2000" spc="4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envolve</a:t>
            </a:r>
            <a:r>
              <a:rPr sz="2000" spc="3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pessoas</a:t>
            </a:r>
            <a:r>
              <a:rPr sz="2000" spc="4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3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diferentes</a:t>
            </a:r>
            <a:r>
              <a:rPr sz="2000" spc="3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áreas	de</a:t>
            </a:r>
            <a:r>
              <a:rPr sz="2000" spc="3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conhecimento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3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objetivos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individuais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organizacionais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diferentes.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Dessa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forma,</a:t>
            </a:r>
            <a:r>
              <a:rPr sz="2000" dirty="0">
                <a:latin typeface="Trebuchet MS"/>
                <a:cs typeface="Trebuchet MS"/>
              </a:rPr>
              <a:t> é </a:t>
            </a:r>
            <a:r>
              <a:rPr sz="2000" spc="-5" dirty="0">
                <a:latin typeface="Trebuchet MS"/>
                <a:cs typeface="Trebuchet MS"/>
              </a:rPr>
              <a:t>comum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cada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indivíduo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tente </a:t>
            </a:r>
            <a:r>
              <a:rPr sz="2000" spc="-5" dirty="0">
                <a:latin typeface="Trebuchet MS"/>
                <a:cs typeface="Trebuchet MS"/>
              </a:rPr>
              <a:t>influenciar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 requisitos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dirty="0">
                <a:latin typeface="Trebuchet MS"/>
                <a:cs typeface="Trebuchet MS"/>
              </a:rPr>
              <a:t> seu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objetivo</a:t>
            </a:r>
            <a:r>
              <a:rPr sz="2000" dirty="0">
                <a:latin typeface="Trebuchet MS"/>
                <a:cs typeface="Trebuchet MS"/>
              </a:rPr>
              <a:t> seja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alcançado,</a:t>
            </a:r>
            <a:r>
              <a:rPr sz="2000" dirty="0">
                <a:latin typeface="Trebuchet MS"/>
                <a:cs typeface="Trebuchet MS"/>
              </a:rPr>
              <a:t> sem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necessariamente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alcançar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 objetivos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demais.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2891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0540" cy="507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737995" algn="l"/>
                <a:tab pos="2091055" algn="l"/>
                <a:tab pos="3289300" algn="l"/>
                <a:tab pos="4892675" algn="l"/>
                <a:tab pos="5487035" algn="l"/>
                <a:tab pos="6808470" algn="l"/>
                <a:tab pos="7776209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rob</a:t>
            </a:r>
            <a:r>
              <a:rPr sz="2000" spc="-15" dirty="0">
                <a:latin typeface="Trebuchet MS"/>
                <a:cs typeface="Trebuchet MS"/>
              </a:rPr>
              <a:t>l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s	e	</a:t>
            </a:r>
            <a:r>
              <a:rPr sz="2000" spc="-10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onf</a:t>
            </a:r>
            <a:r>
              <a:rPr sz="2000" spc="-10" dirty="0">
                <a:latin typeface="Trebuchet MS"/>
                <a:cs typeface="Trebuchet MS"/>
              </a:rPr>
              <a:t>l</a:t>
            </a:r>
            <a:r>
              <a:rPr sz="2000" spc="-5" dirty="0">
                <a:latin typeface="Trebuchet MS"/>
                <a:cs typeface="Trebuchet MS"/>
              </a:rPr>
              <a:t>ito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ncon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os	</a:t>
            </a:r>
            <a:r>
              <a:rPr sz="2000" spc="-5" dirty="0">
                <a:latin typeface="Trebuchet MS"/>
                <a:cs typeface="Trebuchet MS"/>
              </a:rPr>
              <a:t>no</a:t>
            </a:r>
            <a:r>
              <a:rPr sz="2000" dirty="0">
                <a:latin typeface="Trebuchet MS"/>
                <a:cs typeface="Trebuchet MS"/>
              </a:rPr>
              <a:t>s	r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qui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os	</a:t>
            </a:r>
            <a:r>
              <a:rPr sz="2000" spc="-1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vem	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er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listados.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715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Usuários,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clientes,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especialistas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domínio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engenheiros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 </a:t>
            </a:r>
            <a:r>
              <a:rPr sz="2000" spc="-10" dirty="0">
                <a:latin typeface="Trebuchet MS"/>
                <a:cs typeface="Trebuchet MS"/>
              </a:rPr>
              <a:t>devem </a:t>
            </a:r>
            <a:r>
              <a:rPr sz="2000" spc="-5" dirty="0">
                <a:latin typeface="Trebuchet MS"/>
                <a:cs typeface="Trebuchet MS"/>
              </a:rPr>
              <a:t>discutir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requisitos que apresentam problemas,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negociar</a:t>
            </a:r>
            <a:r>
              <a:rPr sz="2000" dirty="0">
                <a:latin typeface="Trebuchet MS"/>
                <a:cs typeface="Trebuchet MS"/>
              </a:rPr>
              <a:t> e </a:t>
            </a:r>
            <a:r>
              <a:rPr sz="2000" spc="-10" dirty="0">
                <a:latin typeface="Trebuchet MS"/>
                <a:cs typeface="Trebuchet MS"/>
              </a:rPr>
              <a:t>chegar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10" dirty="0">
                <a:latin typeface="Trebuchet MS"/>
                <a:cs typeface="Trebuchet MS"/>
              </a:rPr>
              <a:t>um</a:t>
            </a:r>
            <a:r>
              <a:rPr sz="2000" spc="-5" dirty="0">
                <a:latin typeface="Trebuchet MS"/>
                <a:cs typeface="Trebuchet MS"/>
              </a:rPr>
              <a:t> acordo </a:t>
            </a:r>
            <a:r>
              <a:rPr sz="2000" dirty="0">
                <a:latin typeface="Trebuchet MS"/>
                <a:cs typeface="Trebuchet MS"/>
              </a:rPr>
              <a:t>sobre as </a:t>
            </a:r>
            <a:r>
              <a:rPr sz="2000" spc="-5" dirty="0">
                <a:latin typeface="Trebuchet MS"/>
                <a:cs typeface="Trebuchet MS"/>
              </a:rPr>
              <a:t>modificações</a:t>
            </a:r>
            <a:r>
              <a:rPr sz="2000" dirty="0">
                <a:latin typeface="Trebuchet MS"/>
                <a:cs typeface="Trebuchet MS"/>
              </a:rPr>
              <a:t> a </a:t>
            </a:r>
            <a:r>
              <a:rPr sz="2000" spc="-5" dirty="0">
                <a:latin typeface="Trebuchet MS"/>
                <a:cs typeface="Trebuchet MS"/>
              </a:rPr>
              <a:t>serem </a:t>
            </a:r>
            <a:r>
              <a:rPr sz="2000" dirty="0">
                <a:latin typeface="Trebuchet MS"/>
                <a:cs typeface="Trebuchet MS"/>
              </a:rPr>
              <a:t> feitas.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maior parte do tempo da negociação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5" dirty="0">
                <a:latin typeface="Trebuchet MS"/>
                <a:cs typeface="Trebuchet MS"/>
              </a:rPr>
              <a:t>utilizada para </a:t>
            </a:r>
            <a:r>
              <a:rPr sz="2000" spc="-10" dirty="0">
                <a:latin typeface="Trebuchet MS"/>
                <a:cs typeface="Trebuchet MS"/>
              </a:rPr>
              <a:t>resolver </a:t>
            </a:r>
            <a:r>
              <a:rPr sz="2000" spc="-5" dirty="0">
                <a:latin typeface="Trebuchet MS"/>
                <a:cs typeface="Trebuchet MS"/>
              </a:rPr>
              <a:t> conflitos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requisitos.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Quando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discussões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informais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entre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analistas, especialistas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domínio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usuários não </a:t>
            </a:r>
            <a:r>
              <a:rPr sz="2000" dirty="0">
                <a:latin typeface="Trebuchet MS"/>
                <a:cs typeface="Trebuchet MS"/>
              </a:rPr>
              <a:t>forem </a:t>
            </a:r>
            <a:r>
              <a:rPr sz="2000" spc="-10" dirty="0">
                <a:latin typeface="Trebuchet MS"/>
                <a:cs typeface="Trebuchet MS"/>
              </a:rPr>
              <a:t>suficientes </a:t>
            </a:r>
            <a:r>
              <a:rPr sz="2000" spc="-5" dirty="0">
                <a:latin typeface="Trebuchet MS"/>
                <a:cs typeface="Trebuchet MS"/>
              </a:rPr>
              <a:t> para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resolver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problemas,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2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necessária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realização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reuniões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negociação,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envolvem: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3428491"/>
            <a:ext cx="81299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har char="•"/>
              <a:tabLst>
                <a:tab pos="301625" algn="l"/>
                <a:tab pos="302895" algn="l"/>
                <a:tab pos="1807845" algn="l"/>
                <a:tab pos="3068320" algn="l"/>
                <a:tab pos="3597275" algn="l"/>
                <a:tab pos="5008245" algn="l"/>
                <a:tab pos="5669915" algn="l"/>
                <a:tab pos="7012940" algn="l"/>
              </a:tabLst>
            </a:pPr>
            <a:r>
              <a:rPr sz="2000" spc="-100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20" dirty="0">
                <a:latin typeface="Trebuchet MS"/>
                <a:cs typeface="Trebuchet MS"/>
              </a:rPr>
              <a:t>z</a:t>
            </a:r>
            <a:r>
              <a:rPr sz="2000" spc="-5" dirty="0">
                <a:latin typeface="Trebuchet MS"/>
                <a:cs typeface="Trebuchet MS"/>
              </a:rPr>
              <a:t>açã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:	requ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os	são	</a:t>
            </a:r>
            <a:r>
              <a:rPr sz="2000" spc="-5" dirty="0">
                <a:latin typeface="Trebuchet MS"/>
                <a:cs typeface="Trebuchet MS"/>
              </a:rPr>
              <a:t>pr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20" dirty="0">
                <a:latin typeface="Trebuchet MS"/>
                <a:cs typeface="Trebuchet MS"/>
              </a:rPr>
              <a:t>z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os	</a:t>
            </a:r>
            <a:r>
              <a:rPr sz="2000" spc="-15" dirty="0">
                <a:latin typeface="Trebuchet MS"/>
                <a:cs typeface="Trebuchet MS"/>
              </a:rPr>
              <a:t>p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5" dirty="0">
                <a:latin typeface="Trebuchet MS"/>
                <a:cs typeface="Trebuchet MS"/>
              </a:rPr>
              <a:t>ide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ti</a:t>
            </a:r>
            <a:r>
              <a:rPr sz="2000" spc="5" dirty="0">
                <a:latin typeface="Trebuchet MS"/>
                <a:cs typeface="Trebuchet MS"/>
              </a:rPr>
              <a:t>f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c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r	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eq</a:t>
            </a:r>
            <a:r>
              <a:rPr sz="2000" spc="-15" dirty="0">
                <a:latin typeface="Trebuchet MS"/>
                <a:cs typeface="Trebuchet MS"/>
              </a:rPr>
              <a:t>u</a:t>
            </a:r>
            <a:r>
              <a:rPr sz="2000" spc="-5" dirty="0">
                <a:latin typeface="Trebuchet MS"/>
                <a:cs typeface="Trebuchet MS"/>
              </a:rPr>
              <a:t>isitos  </a:t>
            </a:r>
            <a:r>
              <a:rPr sz="2000" dirty="0">
                <a:latin typeface="Trebuchet MS"/>
                <a:cs typeface="Trebuchet MS"/>
              </a:rPr>
              <a:t>críticos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ajudar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decisões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planejamento.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4830521"/>
            <a:ext cx="81311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65125" algn="l"/>
              </a:tabLst>
            </a:pPr>
            <a:r>
              <a:rPr sz="2000" spc="-5" dirty="0">
                <a:latin typeface="Trebuchet MS"/>
                <a:cs typeface="Trebuchet MS"/>
              </a:rPr>
              <a:t>Concordância: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soluções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dirty="0">
                <a:latin typeface="Trebuchet MS"/>
                <a:cs typeface="Trebuchet MS"/>
              </a:rPr>
              <a:t> 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problemas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são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identificadas,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mudanças </a:t>
            </a:r>
            <a:r>
              <a:rPr sz="2000" dirty="0">
                <a:latin typeface="Trebuchet MS"/>
                <a:cs typeface="Trebuchet MS"/>
              </a:rPr>
              <a:t>são </a:t>
            </a:r>
            <a:r>
              <a:rPr sz="2000" spc="-5" dirty="0">
                <a:latin typeface="Trebuchet MS"/>
                <a:cs typeface="Trebuchet MS"/>
              </a:rPr>
              <a:t>feitas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um acordo </a:t>
            </a:r>
            <a:r>
              <a:rPr sz="2000" dirty="0">
                <a:latin typeface="Trebuchet MS"/>
                <a:cs typeface="Trebuchet MS"/>
              </a:rPr>
              <a:t>sobre o </a:t>
            </a:r>
            <a:r>
              <a:rPr sz="2000" spc="-5" dirty="0">
                <a:latin typeface="Trebuchet MS"/>
                <a:cs typeface="Trebuchet MS"/>
              </a:rPr>
              <a:t>conjunto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requisitos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acertado.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8131175" cy="147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Análise de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rebuchet MS"/>
              <a:cs typeface="Trebuchet MS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000" spc="-5" dirty="0">
                <a:latin typeface="Trebuchet MS"/>
                <a:cs typeface="Trebuchet MS"/>
              </a:rPr>
              <a:t>Discussão: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apresentam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problemas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são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discutidos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interessados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presentes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opinam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sobre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979092"/>
            <a:ext cx="8131175" cy="5188585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1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Documentação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34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modelos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capturados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nas</a:t>
            </a:r>
            <a:r>
              <a:rPr sz="2000" spc="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etapas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anteriores</a:t>
            </a:r>
            <a:r>
              <a:rPr sz="2000" spc="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devem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 </a:t>
            </a:r>
            <a:r>
              <a:rPr sz="2000" spc="-5" dirty="0">
                <a:latin typeface="Trebuchet MS"/>
                <a:cs typeface="Trebuchet MS"/>
              </a:rPr>
              <a:t>descritos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10" dirty="0">
                <a:latin typeface="Trebuchet MS"/>
                <a:cs typeface="Trebuchet MS"/>
              </a:rPr>
              <a:t>apresentados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5" dirty="0">
                <a:latin typeface="Trebuchet MS"/>
                <a:cs typeface="Trebuchet MS"/>
              </a:rPr>
              <a:t>documentos.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documentação é,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portanto,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atividade</a:t>
            </a:r>
            <a:r>
              <a:rPr sz="2000" spc="2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registro</a:t>
            </a:r>
            <a:r>
              <a:rPr sz="2000" spc="25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2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oficialização</a:t>
            </a:r>
            <a:r>
              <a:rPr sz="2000" spc="2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</a:t>
            </a:r>
            <a:r>
              <a:rPr sz="2000" spc="25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resultados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Engenharia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 boa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documentação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fornece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muitos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benefícios,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tais como:</a:t>
            </a:r>
            <a:endParaRPr sz="2000">
              <a:latin typeface="Trebuchet MS"/>
              <a:cs typeface="Trebuchet MS"/>
            </a:endParaRPr>
          </a:p>
          <a:p>
            <a:pPr marL="1270000" indent="-514350" algn="just">
              <a:lnSpc>
                <a:spcPct val="100000"/>
              </a:lnSpc>
              <a:spcBef>
                <a:spcPts val="439"/>
              </a:spcBef>
              <a:buAutoNum type="romanLcParenBoth"/>
              <a:tabLst>
                <a:tab pos="1270635" algn="l"/>
              </a:tabLst>
            </a:pPr>
            <a:r>
              <a:rPr sz="1800" spc="-5" dirty="0">
                <a:latin typeface="Trebuchet MS"/>
                <a:cs typeface="Trebuchet MS"/>
              </a:rPr>
              <a:t>Facilita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comunicação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requisitos;</a:t>
            </a:r>
            <a:endParaRPr sz="1800">
              <a:latin typeface="Trebuchet MS"/>
              <a:cs typeface="Trebuchet MS"/>
            </a:endParaRPr>
          </a:p>
          <a:p>
            <a:pPr marL="1270000" marR="7620" indent="-514350" algn="just">
              <a:lnSpc>
                <a:spcPct val="100000"/>
              </a:lnSpc>
              <a:spcBef>
                <a:spcPts val="430"/>
              </a:spcBef>
              <a:buAutoNum type="romanLcParenBoth"/>
              <a:tabLst>
                <a:tab pos="1270635" algn="l"/>
              </a:tabLst>
            </a:pPr>
            <a:r>
              <a:rPr sz="1800" spc="-20" dirty="0">
                <a:latin typeface="Trebuchet MS"/>
                <a:cs typeface="Trebuchet MS"/>
              </a:rPr>
              <a:t>Reduz </a:t>
            </a: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-5" dirty="0">
                <a:latin typeface="Trebuchet MS"/>
                <a:cs typeface="Trebuchet MS"/>
              </a:rPr>
              <a:t>esforço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desenvolvimento, pois </a:t>
            </a:r>
            <a:r>
              <a:rPr sz="1800" dirty="0">
                <a:latin typeface="Trebuchet MS"/>
                <a:cs typeface="Trebuchet MS"/>
              </a:rPr>
              <a:t>sua </a:t>
            </a:r>
            <a:r>
              <a:rPr sz="1800" spc="-5" dirty="0">
                <a:latin typeface="Trebuchet MS"/>
                <a:cs typeface="Trebuchet MS"/>
              </a:rPr>
              <a:t>preparação força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usuários</a:t>
            </a:r>
            <a:r>
              <a:rPr sz="1800" dirty="0">
                <a:latin typeface="Trebuchet MS"/>
                <a:cs typeface="Trebuchet MS"/>
              </a:rPr>
              <a:t> 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considerar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requisitos</a:t>
            </a:r>
            <a:r>
              <a:rPr sz="1800" spc="-5" dirty="0">
                <a:latin typeface="Trebuchet MS"/>
                <a:cs typeface="Trebuchet MS"/>
              </a:rPr>
              <a:t> atentamente,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evitando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retrabalho</a:t>
            </a:r>
            <a:r>
              <a:rPr sz="1800" spc="-5" dirty="0">
                <a:latin typeface="Trebuchet MS"/>
                <a:cs typeface="Trebuchet MS"/>
              </a:rPr>
              <a:t> nas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fases posteriores;</a:t>
            </a:r>
            <a:endParaRPr sz="1800">
              <a:latin typeface="Trebuchet MS"/>
              <a:cs typeface="Trebuchet MS"/>
            </a:endParaRPr>
          </a:p>
          <a:p>
            <a:pPr marL="1270000" indent="-514350" algn="just">
              <a:lnSpc>
                <a:spcPct val="100000"/>
              </a:lnSpc>
              <a:spcBef>
                <a:spcPts val="434"/>
              </a:spcBef>
              <a:buAutoNum type="romanLcParenBoth"/>
              <a:tabLst>
                <a:tab pos="1270635" algn="l"/>
              </a:tabLst>
            </a:pPr>
            <a:r>
              <a:rPr sz="1800" spc="-5" dirty="0">
                <a:latin typeface="Trebuchet MS"/>
                <a:cs typeface="Trebuchet MS"/>
              </a:rPr>
              <a:t>Fornece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realística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 estimativas;</a:t>
            </a:r>
            <a:endParaRPr sz="1800">
              <a:latin typeface="Trebuchet MS"/>
              <a:cs typeface="Trebuchet MS"/>
            </a:endParaRPr>
          </a:p>
          <a:p>
            <a:pPr marL="1270000" indent="-514350" algn="just">
              <a:lnSpc>
                <a:spcPct val="100000"/>
              </a:lnSpc>
              <a:spcBef>
                <a:spcPts val="430"/>
              </a:spcBef>
              <a:buAutoNum type="romanLcParenBoth"/>
              <a:tabLst>
                <a:tab pos="1270635" algn="l"/>
              </a:tabLst>
            </a:pPr>
            <a:r>
              <a:rPr sz="1800" spc="-5" dirty="0">
                <a:latin typeface="Trebuchet MS"/>
                <a:cs typeface="Trebuchet MS"/>
              </a:rPr>
              <a:t>Fornece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uma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verificação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 validação;</a:t>
            </a:r>
            <a:endParaRPr sz="1800">
              <a:latin typeface="Trebuchet MS"/>
              <a:cs typeface="Trebuchet MS"/>
            </a:endParaRPr>
          </a:p>
          <a:p>
            <a:pPr marL="1270000" marR="6985" indent="-514350" algn="just">
              <a:lnSpc>
                <a:spcPct val="100000"/>
              </a:lnSpc>
              <a:spcBef>
                <a:spcPts val="434"/>
              </a:spcBef>
              <a:buAutoNum type="romanLcParenBoth"/>
              <a:tabLst>
                <a:tab pos="1270635" algn="l"/>
              </a:tabLst>
            </a:pPr>
            <a:r>
              <a:rPr sz="1800" dirty="0">
                <a:latin typeface="Trebuchet MS"/>
                <a:cs typeface="Trebuchet MS"/>
              </a:rPr>
              <a:t>Serve </a:t>
            </a:r>
            <a:r>
              <a:rPr sz="1800" spc="-5" dirty="0">
                <a:latin typeface="Trebuchet MS"/>
                <a:cs typeface="Trebuchet MS"/>
              </a:rPr>
              <a:t>como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base</a:t>
            </a:r>
            <a:r>
              <a:rPr sz="1800" dirty="0">
                <a:latin typeface="Trebuchet MS"/>
                <a:cs typeface="Trebuchet MS"/>
              </a:rPr>
              <a:t> para </a:t>
            </a:r>
            <a:r>
              <a:rPr sz="1800" spc="-5" dirty="0">
                <a:latin typeface="Trebuchet MS"/>
                <a:cs typeface="Trebuchet MS"/>
              </a:rPr>
              <a:t>futuras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manutenções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ou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incremento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de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novas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funcionalidades.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4463541"/>
            <a:ext cx="8129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306705" algn="l"/>
                <a:tab pos="307340" algn="l"/>
                <a:tab pos="1541145" algn="l"/>
                <a:tab pos="1995170" algn="l"/>
                <a:tab pos="3096895" algn="l"/>
                <a:tab pos="4182745" algn="l"/>
                <a:tab pos="4479925" algn="l"/>
                <a:tab pos="5904865" algn="l"/>
                <a:tab pos="6343650" algn="l"/>
                <a:tab pos="7608570" algn="l"/>
              </a:tabLst>
            </a:pPr>
            <a:r>
              <a:rPr sz="2000" b="1" spc="-5" dirty="0">
                <a:latin typeface="Trebuchet MS"/>
                <a:cs typeface="Trebuchet MS"/>
              </a:rPr>
              <a:t>Ger</a:t>
            </a:r>
            <a:r>
              <a:rPr sz="2000" b="1" spc="-20" dirty="0">
                <a:latin typeface="Trebuchet MS"/>
                <a:cs typeface="Trebuchet MS"/>
              </a:rPr>
              <a:t>e</a:t>
            </a:r>
            <a:r>
              <a:rPr sz="2000" b="1" spc="-10" dirty="0">
                <a:latin typeface="Trebuchet MS"/>
                <a:cs typeface="Trebuchet MS"/>
              </a:rPr>
              <a:t>n</a:t>
            </a:r>
            <a:r>
              <a:rPr sz="2000" b="1" spc="-5" dirty="0">
                <a:latin typeface="Trebuchet MS"/>
                <a:cs typeface="Trebuchet MS"/>
              </a:rPr>
              <a:t>te</a:t>
            </a:r>
            <a:r>
              <a:rPr sz="2000" b="1" dirty="0">
                <a:latin typeface="Trebuchet MS"/>
                <a:cs typeface="Trebuchet MS"/>
              </a:rPr>
              <a:t>s	de	Clie</a:t>
            </a:r>
            <a:r>
              <a:rPr sz="2000" b="1" spc="-10" dirty="0">
                <a:latin typeface="Trebuchet MS"/>
                <a:cs typeface="Trebuchet MS"/>
              </a:rPr>
              <a:t>n</a:t>
            </a:r>
            <a:r>
              <a:rPr sz="2000" b="1" spc="-5" dirty="0">
                <a:latin typeface="Trebuchet MS"/>
                <a:cs typeface="Trebuchet MS"/>
              </a:rPr>
              <a:t>te</a:t>
            </a:r>
            <a:r>
              <a:rPr sz="2000" dirty="0">
                <a:latin typeface="Trebuchet MS"/>
                <a:cs typeface="Trebuchet MS"/>
              </a:rPr>
              <a:t>:	</a:t>
            </a:r>
            <a:r>
              <a:rPr sz="2000" spc="-5" dirty="0">
                <a:latin typeface="Trebuchet MS"/>
                <a:cs typeface="Trebuchet MS"/>
              </a:rPr>
              <a:t>utiliz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m	o	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oc</a:t>
            </a:r>
            <a:r>
              <a:rPr sz="2000" spc="-10" dirty="0">
                <a:latin typeface="Trebuchet MS"/>
                <a:cs typeface="Trebuchet MS"/>
              </a:rPr>
              <a:t>u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re</a:t>
            </a:r>
            <a:r>
              <a:rPr sz="2000" spc="-15" dirty="0">
                <a:latin typeface="Trebuchet MS"/>
                <a:cs typeface="Trebuchet MS"/>
              </a:rPr>
              <a:t>q</a:t>
            </a:r>
            <a:r>
              <a:rPr sz="2000" spc="-5" dirty="0">
                <a:latin typeface="Trebuchet MS"/>
                <a:cs typeface="Trebuchet MS"/>
              </a:rPr>
              <a:t>ui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os	</a:t>
            </a:r>
            <a:r>
              <a:rPr sz="2000" spc="-5" dirty="0">
                <a:latin typeface="Trebuchet MS"/>
                <a:cs typeface="Trebuchet MS"/>
              </a:rPr>
              <a:t>pa</a:t>
            </a:r>
            <a:r>
              <a:rPr sz="2000" spc="-1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4768341"/>
            <a:ext cx="24485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38555" algn="l"/>
                <a:tab pos="1300480" algn="l"/>
                <a:tab pos="1663064" algn="l"/>
              </a:tabLst>
            </a:pPr>
            <a:r>
              <a:rPr sz="2000" spc="-5" dirty="0">
                <a:latin typeface="Trebuchet MS"/>
                <a:cs typeface="Trebuchet MS"/>
              </a:rPr>
              <a:t>pla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eja</a:t>
            </a:r>
            <a:r>
              <a:rPr sz="2000" dirty="0">
                <a:latin typeface="Trebuchet MS"/>
                <a:cs typeface="Trebuchet MS"/>
              </a:rPr>
              <a:t>r	</a:t>
            </a:r>
            <a:r>
              <a:rPr sz="2000" spc="-5" dirty="0">
                <a:latin typeface="Trebuchet MS"/>
                <a:cs typeface="Trebuchet MS"/>
              </a:rPr>
              <a:t>u</a:t>
            </a:r>
            <a:r>
              <a:rPr sz="2000" dirty="0">
                <a:latin typeface="Trebuchet MS"/>
                <a:cs typeface="Trebuchet MS"/>
              </a:rPr>
              <a:t>m	</a:t>
            </a:r>
            <a:r>
              <a:rPr sz="2000" spc="-5" dirty="0">
                <a:latin typeface="Trebuchet MS"/>
                <a:cs typeface="Trebuchet MS"/>
              </a:rPr>
              <a:t>ped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do  </a:t>
            </a:r>
            <a:r>
              <a:rPr sz="2000" dirty="0">
                <a:latin typeface="Trebuchet MS"/>
                <a:cs typeface="Trebuchet MS"/>
              </a:rPr>
              <a:t>sistema,		</a:t>
            </a:r>
            <a:r>
              <a:rPr sz="2000" spc="-10" dirty="0">
                <a:latin typeface="Trebuchet MS"/>
                <a:cs typeface="Trebuchet MS"/>
              </a:rPr>
              <a:t>contratar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0223" y="4768341"/>
            <a:ext cx="5530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3820">
              <a:lnSpc>
                <a:spcPct val="100000"/>
              </a:lnSpc>
              <a:spcBef>
                <a:spcPts val="100"/>
              </a:spcBef>
              <a:tabLst>
                <a:tab pos="464820" algn="l"/>
                <a:tab pos="775970" algn="l"/>
                <a:tab pos="1631314" algn="l"/>
                <a:tab pos="2312035" algn="l"/>
                <a:tab pos="2352040" algn="l"/>
                <a:tab pos="2623185" algn="l"/>
                <a:tab pos="2821305" algn="l"/>
                <a:tab pos="3658235" algn="l"/>
                <a:tab pos="4712970" algn="l"/>
                <a:tab pos="5168900" algn="l"/>
                <a:tab pos="5380355" algn="l"/>
              </a:tabLst>
            </a:pP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5" dirty="0">
                <a:latin typeface="Trebuchet MS"/>
                <a:cs typeface="Trebuchet MS"/>
              </a:rPr>
              <a:t>pr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spc="-5" dirty="0">
                <a:latin typeface="Trebuchet MS"/>
                <a:cs typeface="Trebuchet MS"/>
              </a:rPr>
              <a:t>post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15" dirty="0">
                <a:latin typeface="Trebuchet MS"/>
                <a:cs typeface="Trebuchet MS"/>
              </a:rPr>
              <a:t>p</a:t>
            </a:r>
            <a:r>
              <a:rPr sz="2000" spc="-5" dirty="0">
                <a:latin typeface="Trebuchet MS"/>
                <a:cs typeface="Trebuchet MS"/>
              </a:rPr>
              <a:t>ar</a:t>
            </a:r>
            <a:r>
              <a:rPr sz="2000" dirty="0">
                <a:latin typeface="Trebuchet MS"/>
                <a:cs typeface="Trebuchet MS"/>
              </a:rPr>
              <a:t>a	o	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vo</a:t>
            </a:r>
            <a:r>
              <a:rPr sz="2000" spc="-10" dirty="0">
                <a:latin typeface="Trebuchet MS"/>
                <a:cs typeface="Trebuchet MS"/>
              </a:rPr>
              <a:t>l</a:t>
            </a:r>
            <a:r>
              <a:rPr sz="2000" dirty="0">
                <a:latin typeface="Trebuchet MS"/>
                <a:cs typeface="Trebuchet MS"/>
              </a:rPr>
              <a:t>vime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15" dirty="0">
                <a:latin typeface="Trebuchet MS"/>
                <a:cs typeface="Trebuchet MS"/>
              </a:rPr>
              <a:t>um  </a:t>
            </a:r>
            <a:r>
              <a:rPr sz="2000" spc="-5" dirty="0">
                <a:latin typeface="Trebuchet MS"/>
                <a:cs typeface="Trebuchet MS"/>
              </a:rPr>
              <a:t>u</a:t>
            </a:r>
            <a:r>
              <a:rPr sz="2000" dirty="0">
                <a:latin typeface="Trebuchet MS"/>
                <a:cs typeface="Trebuchet MS"/>
              </a:rPr>
              <a:t>m		for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c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r		e		</a:t>
            </a:r>
            <a:r>
              <a:rPr sz="2000" spc="-5" dirty="0">
                <a:latin typeface="Trebuchet MS"/>
                <a:cs typeface="Trebuchet MS"/>
              </a:rPr>
              <a:t>pa</a:t>
            </a:r>
            <a:r>
              <a:rPr sz="2000" spc="-1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c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spc="-5" dirty="0">
                <a:latin typeface="Trebuchet MS"/>
                <a:cs typeface="Trebuchet MS"/>
              </a:rPr>
              <a:t>mpan</a:t>
            </a:r>
            <a:r>
              <a:rPr sz="2000" spc="-25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r		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5377688"/>
            <a:ext cx="33305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desenvolvimento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499" y="979092"/>
            <a:ext cx="8131175" cy="271780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Documentação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134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2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documentação</a:t>
            </a:r>
            <a:r>
              <a:rPr sz="2000" spc="3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tem</a:t>
            </a:r>
            <a:r>
              <a:rPr sz="2000" spc="3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</a:t>
            </a:r>
            <a:r>
              <a:rPr sz="2000" spc="3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conjunto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diversificado</a:t>
            </a:r>
            <a:r>
              <a:rPr sz="2000" spc="3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interessados,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dentre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eles: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7620" algn="just">
              <a:lnSpc>
                <a:spcPct val="100000"/>
              </a:lnSpc>
              <a:buFont typeface="Trebuchet MS"/>
              <a:buChar char="•"/>
              <a:tabLst>
                <a:tab pos="243204" algn="l"/>
              </a:tabLst>
            </a:pPr>
            <a:r>
              <a:rPr sz="2000" b="1" spc="-5" dirty="0">
                <a:latin typeface="Trebuchet MS"/>
                <a:cs typeface="Trebuchet MS"/>
              </a:rPr>
              <a:t>Clientes, </a:t>
            </a:r>
            <a:r>
              <a:rPr sz="2000" b="1" dirty="0">
                <a:latin typeface="Trebuchet MS"/>
                <a:cs typeface="Trebuchet MS"/>
              </a:rPr>
              <a:t>Usuários e </a:t>
            </a:r>
            <a:r>
              <a:rPr sz="2000" b="1" spc="-5" dirty="0">
                <a:latin typeface="Trebuchet MS"/>
                <a:cs typeface="Trebuchet MS"/>
              </a:rPr>
              <a:t>Especialistas de </a:t>
            </a:r>
            <a:r>
              <a:rPr sz="2000" b="1" dirty="0">
                <a:latin typeface="Trebuchet MS"/>
                <a:cs typeface="Trebuchet MS"/>
              </a:rPr>
              <a:t>Domínio</a:t>
            </a:r>
            <a:r>
              <a:rPr sz="2000" dirty="0">
                <a:latin typeface="Trebuchet MS"/>
                <a:cs typeface="Trebuchet MS"/>
              </a:rPr>
              <a:t>: </a:t>
            </a:r>
            <a:r>
              <a:rPr sz="2000" spc="-5" dirty="0">
                <a:latin typeface="Trebuchet MS"/>
                <a:cs typeface="Trebuchet MS"/>
              </a:rPr>
              <a:t>são interessados </a:t>
            </a:r>
            <a:r>
              <a:rPr sz="2000" spc="-20" dirty="0">
                <a:latin typeface="Trebuchet MS"/>
                <a:cs typeface="Trebuchet MS"/>
              </a:rPr>
              <a:t>na 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documentação de requisitos, uma </a:t>
            </a:r>
            <a:r>
              <a:rPr sz="2000" dirty="0">
                <a:latin typeface="Trebuchet MS"/>
                <a:cs typeface="Trebuchet MS"/>
              </a:rPr>
              <a:t>vez </a:t>
            </a:r>
            <a:r>
              <a:rPr sz="2000" spc="-5" dirty="0">
                <a:latin typeface="Trebuchet MS"/>
                <a:cs typeface="Trebuchet MS"/>
              </a:rPr>
              <a:t>que </a:t>
            </a:r>
            <a:r>
              <a:rPr sz="2000" spc="-10" dirty="0">
                <a:latin typeface="Trebuchet MS"/>
                <a:cs typeface="Trebuchet MS"/>
              </a:rPr>
              <a:t>atuam </a:t>
            </a:r>
            <a:r>
              <a:rPr sz="2000" spc="-5" dirty="0">
                <a:latin typeface="Trebuchet MS"/>
                <a:cs typeface="Trebuchet MS"/>
              </a:rPr>
              <a:t>na especificação, </a:t>
            </a:r>
            <a:r>
              <a:rPr sz="2000" dirty="0">
                <a:latin typeface="Trebuchet MS"/>
                <a:cs typeface="Trebuchet MS"/>
              </a:rPr>
              <a:t> avaliação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alteração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3426967"/>
            <a:ext cx="5622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1959" indent="-429895">
              <a:lnSpc>
                <a:spcPct val="100000"/>
              </a:lnSpc>
              <a:spcBef>
                <a:spcPts val="105"/>
              </a:spcBef>
              <a:buFont typeface="Trebuchet MS"/>
              <a:buChar char="•"/>
              <a:tabLst>
                <a:tab pos="441959" algn="l"/>
                <a:tab pos="442595" algn="l"/>
                <a:tab pos="2738755" algn="l"/>
                <a:tab pos="4244975" algn="l"/>
              </a:tabLst>
            </a:pPr>
            <a:r>
              <a:rPr sz="2000" b="1" dirty="0">
                <a:latin typeface="Trebuchet MS"/>
                <a:cs typeface="Trebuchet MS"/>
              </a:rPr>
              <a:t>Des</a:t>
            </a:r>
            <a:r>
              <a:rPr sz="2000" b="1" spc="-20" dirty="0">
                <a:latin typeface="Trebuchet MS"/>
                <a:cs typeface="Trebuchet MS"/>
              </a:rPr>
              <a:t>e</a:t>
            </a:r>
            <a:r>
              <a:rPr sz="2000" b="1" spc="-10" dirty="0">
                <a:latin typeface="Trebuchet MS"/>
                <a:cs typeface="Trebuchet MS"/>
              </a:rPr>
              <a:t>n</a:t>
            </a:r>
            <a:r>
              <a:rPr sz="2000" b="1" spc="-5" dirty="0">
                <a:latin typeface="Trebuchet MS"/>
                <a:cs typeface="Trebuchet MS"/>
              </a:rPr>
              <a:t>vo</a:t>
            </a:r>
            <a:r>
              <a:rPr sz="2000" b="1" spc="-15" dirty="0">
                <a:latin typeface="Trebuchet MS"/>
                <a:cs typeface="Trebuchet MS"/>
              </a:rPr>
              <a:t>l</a:t>
            </a:r>
            <a:r>
              <a:rPr sz="2000" b="1" spc="-5" dirty="0">
                <a:latin typeface="Trebuchet MS"/>
                <a:cs typeface="Trebuchet MS"/>
              </a:rPr>
              <a:t>vedore</a:t>
            </a:r>
            <a:r>
              <a:rPr sz="2000" b="1" dirty="0">
                <a:latin typeface="Trebuchet MS"/>
                <a:cs typeface="Trebuchet MS"/>
              </a:rPr>
              <a:t>s	</a:t>
            </a:r>
            <a:r>
              <a:rPr sz="2000" b="1" spc="-5" dirty="0">
                <a:latin typeface="Trebuchet MS"/>
                <a:cs typeface="Trebuchet MS"/>
              </a:rPr>
              <a:t>(</a:t>
            </a:r>
            <a:r>
              <a:rPr sz="2000" b="1" spc="-20" dirty="0">
                <a:latin typeface="Trebuchet MS"/>
                <a:cs typeface="Trebuchet MS"/>
              </a:rPr>
              <a:t>a</a:t>
            </a:r>
            <a:r>
              <a:rPr sz="2000" b="1" spc="-10" dirty="0">
                <a:latin typeface="Trebuchet MS"/>
                <a:cs typeface="Trebuchet MS"/>
              </a:rPr>
              <a:t>n</a:t>
            </a:r>
            <a:r>
              <a:rPr sz="2000" b="1" dirty="0">
                <a:latin typeface="Trebuchet MS"/>
                <a:cs typeface="Trebuchet MS"/>
              </a:rPr>
              <a:t>alis</a:t>
            </a:r>
            <a:r>
              <a:rPr sz="2000" b="1" spc="-15" dirty="0">
                <a:latin typeface="Trebuchet MS"/>
                <a:cs typeface="Trebuchet MS"/>
              </a:rPr>
              <a:t>t</a:t>
            </a:r>
            <a:r>
              <a:rPr sz="2000" b="1" dirty="0">
                <a:latin typeface="Trebuchet MS"/>
                <a:cs typeface="Trebuchet MS"/>
              </a:rPr>
              <a:t>as,	p</a:t>
            </a:r>
            <a:r>
              <a:rPr sz="2000" b="1" spc="-20" dirty="0">
                <a:latin typeface="Trebuchet MS"/>
                <a:cs typeface="Trebuchet MS"/>
              </a:rPr>
              <a:t>r</a:t>
            </a:r>
            <a:r>
              <a:rPr sz="2000" b="1" dirty="0">
                <a:latin typeface="Trebuchet MS"/>
                <a:cs typeface="Trebuchet MS"/>
              </a:rPr>
              <a:t>ojetistas,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2698" y="3426967"/>
            <a:ext cx="2238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78989" algn="l"/>
              </a:tabLst>
            </a:pPr>
            <a:r>
              <a:rPr sz="2000" b="1" spc="-20" dirty="0">
                <a:latin typeface="Trebuchet MS"/>
                <a:cs typeface="Trebuchet MS"/>
              </a:rPr>
              <a:t>p</a:t>
            </a:r>
            <a:r>
              <a:rPr sz="2000" b="1" spc="-5" dirty="0">
                <a:latin typeface="Trebuchet MS"/>
                <a:cs typeface="Trebuchet MS"/>
              </a:rPr>
              <a:t>rog</a:t>
            </a:r>
            <a:r>
              <a:rPr sz="2000" b="1" spc="-75" dirty="0">
                <a:latin typeface="Trebuchet MS"/>
                <a:cs typeface="Trebuchet MS"/>
              </a:rPr>
              <a:t>r</a:t>
            </a:r>
            <a:r>
              <a:rPr sz="2000" b="1" dirty="0">
                <a:latin typeface="Trebuchet MS"/>
                <a:cs typeface="Trebuchet MS"/>
              </a:rPr>
              <a:t>ama</a:t>
            </a:r>
            <a:r>
              <a:rPr sz="2000" b="1" spc="-10" dirty="0">
                <a:latin typeface="Trebuchet MS"/>
                <a:cs typeface="Trebuchet MS"/>
              </a:rPr>
              <a:t>d</a:t>
            </a:r>
            <a:r>
              <a:rPr sz="2000" b="1" dirty="0">
                <a:latin typeface="Trebuchet MS"/>
                <a:cs typeface="Trebuchet MS"/>
              </a:rPr>
              <a:t>or</a:t>
            </a:r>
            <a:r>
              <a:rPr sz="2000" b="1" spc="-10" dirty="0">
                <a:latin typeface="Trebuchet MS"/>
                <a:cs typeface="Trebuchet MS"/>
              </a:rPr>
              <a:t>e</a:t>
            </a:r>
            <a:r>
              <a:rPr sz="2000" b="1" dirty="0">
                <a:latin typeface="Trebuchet MS"/>
                <a:cs typeface="Trebuchet MS"/>
              </a:rPr>
              <a:t>s	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3731767"/>
            <a:ext cx="73698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0745" algn="l"/>
                <a:tab pos="3327400" algn="l"/>
                <a:tab pos="3712845" algn="l"/>
                <a:tab pos="5621020" algn="l"/>
                <a:tab pos="6254115" algn="l"/>
              </a:tabLst>
            </a:pPr>
            <a:r>
              <a:rPr sz="2000" b="1" dirty="0">
                <a:latin typeface="Trebuchet MS"/>
                <a:cs typeface="Trebuchet MS"/>
              </a:rPr>
              <a:t>m</a:t>
            </a:r>
            <a:r>
              <a:rPr sz="2000" b="1" spc="-15" dirty="0">
                <a:latin typeface="Trebuchet MS"/>
                <a:cs typeface="Trebuchet MS"/>
              </a:rPr>
              <a:t>a</a:t>
            </a:r>
            <a:r>
              <a:rPr sz="2000" b="1" spc="-5" dirty="0">
                <a:latin typeface="Trebuchet MS"/>
                <a:cs typeface="Trebuchet MS"/>
              </a:rPr>
              <a:t>nt</a:t>
            </a:r>
            <a:r>
              <a:rPr sz="2000" b="1" spc="-10" dirty="0">
                <a:latin typeface="Trebuchet MS"/>
                <a:cs typeface="Trebuchet MS"/>
              </a:rPr>
              <a:t>en</a:t>
            </a:r>
            <a:r>
              <a:rPr sz="2000" b="1" dirty="0">
                <a:latin typeface="Trebuchet MS"/>
                <a:cs typeface="Trebuchet MS"/>
              </a:rPr>
              <a:t>edo</a:t>
            </a:r>
            <a:r>
              <a:rPr sz="2000" b="1" spc="-10" dirty="0">
                <a:latin typeface="Trebuchet MS"/>
                <a:cs typeface="Trebuchet MS"/>
              </a:rPr>
              <a:t>r</a:t>
            </a:r>
            <a:r>
              <a:rPr sz="2000" b="1" dirty="0">
                <a:latin typeface="Trebuchet MS"/>
                <a:cs typeface="Trebuchet MS"/>
              </a:rPr>
              <a:t>es</a:t>
            </a:r>
            <a:r>
              <a:rPr sz="2000" b="1" spc="-5" dirty="0">
                <a:latin typeface="Trebuchet MS"/>
                <a:cs typeface="Trebuchet MS"/>
              </a:rPr>
              <a:t>)</a:t>
            </a:r>
            <a:r>
              <a:rPr sz="2000" b="1" dirty="0">
                <a:latin typeface="Trebuchet MS"/>
                <a:cs typeface="Trebuchet MS"/>
              </a:rPr>
              <a:t>:	</a:t>
            </a:r>
            <a:r>
              <a:rPr sz="2000" spc="-5" dirty="0">
                <a:latin typeface="Trebuchet MS"/>
                <a:cs typeface="Trebuchet MS"/>
              </a:rPr>
              <a:t>utiliz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m	a	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spc="-5" dirty="0">
                <a:latin typeface="Trebuchet MS"/>
                <a:cs typeface="Trebuchet MS"/>
              </a:rPr>
              <a:t>c</a:t>
            </a:r>
            <a:r>
              <a:rPr sz="2000" spc="-15" dirty="0">
                <a:latin typeface="Trebuchet MS"/>
                <a:cs typeface="Trebuchet MS"/>
              </a:rPr>
              <a:t>u</a:t>
            </a:r>
            <a:r>
              <a:rPr sz="2000" spc="-5" dirty="0">
                <a:latin typeface="Trebuchet MS"/>
                <a:cs typeface="Trebuchet MS"/>
              </a:rPr>
              <a:t>me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çã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os	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equ</a:t>
            </a:r>
            <a:r>
              <a:rPr sz="2000" spc="-15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8055" y="3731767"/>
            <a:ext cx="532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p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ra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499" y="4036263"/>
            <a:ext cx="812927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compreender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relações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entre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suas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partes.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Trebuchet MS"/>
              <a:buChar char="•"/>
              <a:tabLst>
                <a:tab pos="266065" algn="l"/>
              </a:tabLst>
            </a:pPr>
            <a:r>
              <a:rPr sz="2000" b="1" spc="-25" dirty="0">
                <a:latin typeface="Trebuchet MS"/>
                <a:cs typeface="Trebuchet MS"/>
              </a:rPr>
              <a:t>Testadores</a:t>
            </a:r>
            <a:r>
              <a:rPr sz="2000" spc="-25" dirty="0">
                <a:latin typeface="Trebuchet MS"/>
                <a:cs typeface="Trebuchet MS"/>
              </a:rPr>
              <a:t>: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utilizam</a:t>
            </a:r>
            <a:r>
              <a:rPr sz="2000" spc="3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documentação</a:t>
            </a:r>
            <a:r>
              <a:rPr sz="2000" spc="3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</a:t>
            </a:r>
            <a:r>
              <a:rPr sz="2000" spc="3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3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3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projetar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casos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teste,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sobretudo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testes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validação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1499" y="1183335"/>
            <a:ext cx="8131175" cy="184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Documentação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buFont typeface="Trebuchet MS"/>
              <a:buChar char="•"/>
              <a:tabLst>
                <a:tab pos="266065" algn="l"/>
              </a:tabLst>
            </a:pPr>
            <a:r>
              <a:rPr sz="2000" b="1" spc="-5" dirty="0">
                <a:latin typeface="Trebuchet MS"/>
                <a:cs typeface="Trebuchet MS"/>
              </a:rPr>
              <a:t>Gerentes </a:t>
            </a:r>
            <a:r>
              <a:rPr sz="2000" b="1" dirty="0">
                <a:latin typeface="Trebuchet MS"/>
                <a:cs typeface="Trebuchet MS"/>
              </a:rPr>
              <a:t>de </a:t>
            </a:r>
            <a:r>
              <a:rPr sz="2000" b="1" spc="-15" dirty="0">
                <a:latin typeface="Trebuchet MS"/>
                <a:cs typeface="Trebuchet MS"/>
              </a:rPr>
              <a:t>Fornecedor: </a:t>
            </a:r>
            <a:r>
              <a:rPr sz="2000" spc="-5" dirty="0">
                <a:latin typeface="Trebuchet MS"/>
                <a:cs typeface="Trebuchet MS"/>
              </a:rPr>
              <a:t>utilizam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documentação dos requisitos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planejar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proposta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dirty="0">
                <a:latin typeface="Trebuchet MS"/>
                <a:cs typeface="Trebuchet MS"/>
              </a:rPr>
              <a:t> 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sistema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planejar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acompanhar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processo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desenvolvimento.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981" y="1170410"/>
            <a:ext cx="159956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50000"/>
              </a:lnSpc>
              <a:spcBef>
                <a:spcPts val="95"/>
              </a:spcBef>
            </a:pPr>
            <a:r>
              <a:rPr sz="1200" spc="-20" dirty="0">
                <a:latin typeface="Trebuchet MS"/>
                <a:cs typeface="Trebuchet MS"/>
              </a:rPr>
              <a:t>Tratados </a:t>
            </a:r>
            <a:r>
              <a:rPr sz="1200" spc="-5" dirty="0">
                <a:latin typeface="Trebuchet MS"/>
                <a:cs typeface="Trebuchet MS"/>
              </a:rPr>
              <a:t>pela 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Documentação, 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Garantia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da</a:t>
            </a:r>
            <a:r>
              <a:rPr sz="1200" spc="28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Qualidade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 </a:t>
            </a:r>
            <a:r>
              <a:rPr sz="1200" spc="-5" dirty="0">
                <a:latin typeface="Trebuchet MS"/>
                <a:cs typeface="Trebuchet MS"/>
              </a:rPr>
              <a:t>Gerência de 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Configuração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611" y="1452323"/>
            <a:ext cx="1657350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Trebuchet MS"/>
                <a:cs typeface="Trebuchet MS"/>
              </a:rPr>
              <a:t>Definem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O</a:t>
            </a:r>
            <a:r>
              <a:rPr sz="1400" b="1" spc="-1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QUE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rebuchet MS"/>
                <a:cs typeface="Trebuchet MS"/>
              </a:rPr>
              <a:t>software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deve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fazer.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9140" y="1802892"/>
            <a:ext cx="8001000" cy="3858895"/>
            <a:chOff x="739140" y="1802892"/>
            <a:chExt cx="8001000" cy="38588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140" y="2636520"/>
              <a:ext cx="8001000" cy="30251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834" y="1802891"/>
              <a:ext cx="7029450" cy="2065020"/>
            </a:xfrm>
            <a:custGeom>
              <a:avLst/>
              <a:gdLst/>
              <a:ahLst/>
              <a:cxnLst/>
              <a:rect l="l" t="t" r="r" b="b"/>
              <a:pathLst>
                <a:path w="7029450" h="2065020">
                  <a:moveTo>
                    <a:pt x="723188" y="2058416"/>
                  </a:moveTo>
                  <a:lnTo>
                    <a:pt x="721791" y="2055241"/>
                  </a:lnTo>
                  <a:lnTo>
                    <a:pt x="40805" y="478942"/>
                  </a:lnTo>
                  <a:lnTo>
                    <a:pt x="69951" y="466344"/>
                  </a:lnTo>
                  <a:lnTo>
                    <a:pt x="65417" y="462534"/>
                  </a:lnTo>
                  <a:lnTo>
                    <a:pt x="4749" y="411480"/>
                  </a:lnTo>
                  <a:lnTo>
                    <a:pt x="0" y="496570"/>
                  </a:lnTo>
                  <a:lnTo>
                    <a:pt x="29133" y="483984"/>
                  </a:lnTo>
                  <a:lnTo>
                    <a:pt x="710107" y="2060194"/>
                  </a:lnTo>
                  <a:lnTo>
                    <a:pt x="711504" y="2063496"/>
                  </a:lnTo>
                  <a:lnTo>
                    <a:pt x="715187" y="2064893"/>
                  </a:lnTo>
                  <a:lnTo>
                    <a:pt x="718489" y="2063496"/>
                  </a:lnTo>
                  <a:lnTo>
                    <a:pt x="721664" y="2062099"/>
                  </a:lnTo>
                  <a:lnTo>
                    <a:pt x="723188" y="2058416"/>
                  </a:lnTo>
                  <a:close/>
                </a:path>
                <a:path w="7029450" h="2065020">
                  <a:moveTo>
                    <a:pt x="1882698" y="2057527"/>
                  </a:moveTo>
                  <a:lnTo>
                    <a:pt x="1881174" y="2054352"/>
                  </a:lnTo>
                  <a:lnTo>
                    <a:pt x="1020445" y="372770"/>
                  </a:lnTo>
                  <a:lnTo>
                    <a:pt x="1048689" y="358267"/>
                  </a:lnTo>
                  <a:lnTo>
                    <a:pt x="1047127" y="357124"/>
                  </a:lnTo>
                  <a:lnTo>
                    <a:pt x="980109" y="307848"/>
                  </a:lnTo>
                  <a:lnTo>
                    <a:pt x="980871" y="393065"/>
                  </a:lnTo>
                  <a:lnTo>
                    <a:pt x="1009116" y="378574"/>
                  </a:lnTo>
                  <a:lnTo>
                    <a:pt x="1869744" y="2060194"/>
                  </a:lnTo>
                  <a:lnTo>
                    <a:pt x="1871395" y="2063242"/>
                  </a:lnTo>
                  <a:lnTo>
                    <a:pt x="1875205" y="2064512"/>
                  </a:lnTo>
                  <a:lnTo>
                    <a:pt x="1878380" y="2062988"/>
                  </a:lnTo>
                  <a:lnTo>
                    <a:pt x="1881428" y="2061337"/>
                  </a:lnTo>
                  <a:lnTo>
                    <a:pt x="1882698" y="2057527"/>
                  </a:lnTo>
                  <a:close/>
                </a:path>
                <a:path w="7029450" h="2065020">
                  <a:moveTo>
                    <a:pt x="6211367" y="0"/>
                  </a:moveTo>
                  <a:lnTo>
                    <a:pt x="6132500" y="32004"/>
                  </a:lnTo>
                  <a:lnTo>
                    <a:pt x="6156261" y="52920"/>
                  </a:lnTo>
                  <a:lnTo>
                    <a:pt x="4392092" y="2052955"/>
                  </a:lnTo>
                  <a:lnTo>
                    <a:pt x="4389806" y="2055622"/>
                  </a:lnTo>
                  <a:lnTo>
                    <a:pt x="4390060" y="2059559"/>
                  </a:lnTo>
                  <a:lnTo>
                    <a:pt x="4392727" y="2061972"/>
                  </a:lnTo>
                  <a:lnTo>
                    <a:pt x="4395394" y="2064258"/>
                  </a:lnTo>
                  <a:lnTo>
                    <a:pt x="4399331" y="2064004"/>
                  </a:lnTo>
                  <a:lnTo>
                    <a:pt x="4401617" y="2061337"/>
                  </a:lnTo>
                  <a:lnTo>
                    <a:pt x="6165786" y="61302"/>
                  </a:lnTo>
                  <a:lnTo>
                    <a:pt x="6189650" y="82296"/>
                  </a:lnTo>
                  <a:lnTo>
                    <a:pt x="6200673" y="40513"/>
                  </a:lnTo>
                  <a:lnTo>
                    <a:pt x="6211367" y="0"/>
                  </a:lnTo>
                  <a:close/>
                </a:path>
                <a:path w="7029450" h="2065020">
                  <a:moveTo>
                    <a:pt x="6488735" y="304419"/>
                  </a:moveTo>
                  <a:lnTo>
                    <a:pt x="6486512" y="270764"/>
                  </a:lnTo>
                  <a:lnTo>
                    <a:pt x="6483147" y="219456"/>
                  </a:lnTo>
                  <a:lnTo>
                    <a:pt x="6418504" y="274955"/>
                  </a:lnTo>
                  <a:lnTo>
                    <a:pt x="6447714" y="287223"/>
                  </a:lnTo>
                  <a:lnTo>
                    <a:pt x="5752135" y="1938655"/>
                  </a:lnTo>
                  <a:lnTo>
                    <a:pt x="5753659" y="1942338"/>
                  </a:lnTo>
                  <a:lnTo>
                    <a:pt x="5756961" y="1943735"/>
                  </a:lnTo>
                  <a:lnTo>
                    <a:pt x="5760136" y="1945132"/>
                  </a:lnTo>
                  <a:lnTo>
                    <a:pt x="5763819" y="1943608"/>
                  </a:lnTo>
                  <a:lnTo>
                    <a:pt x="6459410" y="292125"/>
                  </a:lnTo>
                  <a:lnTo>
                    <a:pt x="6488735" y="304419"/>
                  </a:lnTo>
                  <a:close/>
                </a:path>
                <a:path w="7029450" h="2065020">
                  <a:moveTo>
                    <a:pt x="7028993" y="781812"/>
                  </a:moveTo>
                  <a:lnTo>
                    <a:pt x="6944030" y="787908"/>
                  </a:lnTo>
                  <a:lnTo>
                    <a:pt x="6960222" y="815238"/>
                  </a:lnTo>
                  <a:lnTo>
                    <a:pt x="6487592" y="1095121"/>
                  </a:lnTo>
                  <a:lnTo>
                    <a:pt x="6484671" y="1096899"/>
                  </a:lnTo>
                  <a:lnTo>
                    <a:pt x="6483655" y="1100836"/>
                  </a:lnTo>
                  <a:lnTo>
                    <a:pt x="6487211" y="1106932"/>
                  </a:lnTo>
                  <a:lnTo>
                    <a:pt x="6491148" y="1107821"/>
                  </a:lnTo>
                  <a:lnTo>
                    <a:pt x="6494069" y="1106043"/>
                  </a:lnTo>
                  <a:lnTo>
                    <a:pt x="6966699" y="826160"/>
                  </a:lnTo>
                  <a:lnTo>
                    <a:pt x="6982892" y="853440"/>
                  </a:lnTo>
                  <a:lnTo>
                    <a:pt x="7012800" y="806958"/>
                  </a:lnTo>
                  <a:lnTo>
                    <a:pt x="7028993" y="781812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0714" y="5885789"/>
            <a:ext cx="7340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Ao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conjunto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atividades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relacionadas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requisitos,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dá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nome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Engenharia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Requisitos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3172206"/>
            <a:ext cx="813054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Diferentes </a:t>
            </a:r>
            <a:r>
              <a:rPr sz="2000" spc="-10" dirty="0">
                <a:latin typeface="Trebuchet MS"/>
                <a:cs typeface="Trebuchet MS"/>
              </a:rPr>
              <a:t>interessados </a:t>
            </a:r>
            <a:r>
              <a:rPr sz="2000" spc="-5" dirty="0">
                <a:latin typeface="Trebuchet MS"/>
                <a:cs typeface="Trebuchet MS"/>
              </a:rPr>
              <a:t>têm propósitos diferentes. </a:t>
            </a:r>
            <a:r>
              <a:rPr sz="2000" dirty="0">
                <a:latin typeface="Trebuchet MS"/>
                <a:cs typeface="Trebuchet MS"/>
              </a:rPr>
              <a:t>Assim, </a:t>
            </a:r>
            <a:r>
              <a:rPr sz="2000" spc="-5" dirty="0">
                <a:latin typeface="Trebuchet MS"/>
                <a:cs typeface="Trebuchet MS"/>
              </a:rPr>
              <a:t>pode </a:t>
            </a:r>
            <a:r>
              <a:rPr sz="2000" dirty="0">
                <a:latin typeface="Trebuchet MS"/>
                <a:cs typeface="Trebuchet MS"/>
              </a:rPr>
              <a:t>ser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útil ter mais do que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5" dirty="0">
                <a:latin typeface="Trebuchet MS"/>
                <a:cs typeface="Trebuchet MS"/>
              </a:rPr>
              <a:t>documento para registrar os resultados da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engenharia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4879340"/>
            <a:ext cx="81292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Sugere-se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dois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tipos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documentos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requisitos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sejam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elaborados:</a:t>
            </a:r>
            <a:r>
              <a:rPr sz="2000" dirty="0">
                <a:latin typeface="Trebuchet MS"/>
                <a:cs typeface="Trebuchet MS"/>
              </a:rPr>
              <a:t> um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Documento</a:t>
            </a:r>
            <a:r>
              <a:rPr sz="2000" b="1" dirty="0">
                <a:latin typeface="Trebuchet MS"/>
                <a:cs typeface="Trebuchet MS"/>
              </a:rPr>
              <a:t> de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Definição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Requisitos</a:t>
            </a:r>
            <a:r>
              <a:rPr sz="2000" b="1" dirty="0">
                <a:latin typeface="Trebuchet MS"/>
                <a:cs typeface="Trebuchet MS"/>
              </a:rPr>
              <a:t> e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um 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Documento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-5" dirty="0">
                <a:latin typeface="Trebuchet MS"/>
                <a:cs typeface="Trebuchet MS"/>
              </a:rPr>
              <a:t> Especificação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Requisitos</a:t>
            </a:r>
            <a:r>
              <a:rPr sz="200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3925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Documentação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598166"/>
            <a:ext cx="812990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Documento</a:t>
            </a:r>
            <a:r>
              <a:rPr sz="2000" i="1" spc="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de</a:t>
            </a:r>
            <a:r>
              <a:rPr sz="2000" i="1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Definição</a:t>
            </a:r>
            <a:r>
              <a:rPr sz="2000" i="1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de</a:t>
            </a:r>
            <a:r>
              <a:rPr sz="2000" i="1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Requisitos</a:t>
            </a:r>
            <a:r>
              <a:rPr sz="2000" i="1" spc="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conter</a:t>
            </a:r>
            <a:r>
              <a:rPr sz="2000" spc="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descrição </a:t>
            </a:r>
            <a:r>
              <a:rPr sz="2000" spc="-10" dirty="0">
                <a:latin typeface="Trebuchet MS"/>
                <a:cs typeface="Trebuchet MS"/>
              </a:rPr>
              <a:t>do </a:t>
            </a:r>
            <a:r>
              <a:rPr sz="2000" spc="-5" dirty="0">
                <a:latin typeface="Trebuchet MS"/>
                <a:cs typeface="Trebuchet MS"/>
              </a:rPr>
              <a:t>propósito do </a:t>
            </a:r>
            <a:r>
              <a:rPr sz="2000" dirty="0">
                <a:latin typeface="Trebuchet MS"/>
                <a:cs typeface="Trebuchet MS"/>
              </a:rPr>
              <a:t>sistema, </a:t>
            </a:r>
            <a:r>
              <a:rPr sz="2000" spc="-5" dirty="0">
                <a:latin typeface="Trebuchet MS"/>
                <a:cs typeface="Trebuchet MS"/>
              </a:rPr>
              <a:t>uma breve descrição </a:t>
            </a:r>
            <a:r>
              <a:rPr sz="2000" spc="-10" dirty="0">
                <a:latin typeface="Trebuchet MS"/>
                <a:cs typeface="Trebuchet MS"/>
              </a:rPr>
              <a:t>do </a:t>
            </a:r>
            <a:r>
              <a:rPr sz="2000" spc="-5" dirty="0">
                <a:latin typeface="Trebuchet MS"/>
                <a:cs typeface="Trebuchet MS"/>
              </a:rPr>
              <a:t>domínio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 problema </a:t>
            </a:r>
            <a:r>
              <a:rPr sz="2000" spc="-10" dirty="0">
                <a:latin typeface="Trebuchet MS"/>
                <a:cs typeface="Trebuchet MS"/>
              </a:rPr>
              <a:t>tratado pelo </a:t>
            </a:r>
            <a:r>
              <a:rPr sz="2000" dirty="0">
                <a:latin typeface="Trebuchet MS"/>
                <a:cs typeface="Trebuchet MS"/>
              </a:rPr>
              <a:t>sistema e </a:t>
            </a:r>
            <a:r>
              <a:rPr sz="2000" spc="-5" dirty="0">
                <a:latin typeface="Trebuchet MS"/>
                <a:cs typeface="Trebuchet MS"/>
              </a:rPr>
              <a:t>listas de requisitos funcionais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não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funcionais,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descritos</a:t>
            </a:r>
            <a:r>
              <a:rPr sz="2000" dirty="0">
                <a:latin typeface="Trebuchet MS"/>
                <a:cs typeface="Trebuchet MS"/>
              </a:rPr>
              <a:t> em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linguagem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natural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(requisitos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cliente).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4914722"/>
            <a:ext cx="81299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2940" algn="l"/>
                <a:tab pos="2192020" algn="l"/>
                <a:tab pos="2950845" algn="l"/>
                <a:tab pos="4351655" algn="l"/>
                <a:tab pos="4860925" algn="l"/>
                <a:tab pos="5981065" algn="l"/>
                <a:tab pos="7134859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5" dirty="0">
                <a:latin typeface="Trebuchet MS"/>
                <a:cs typeface="Trebuchet MS"/>
              </a:rPr>
              <a:t>públ</a:t>
            </a:r>
            <a:r>
              <a:rPr sz="2000" spc="-15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c</a:t>
            </a:r>
            <a:r>
              <a:rPr sz="2000" spc="-5" dirty="0">
                <a:latin typeface="Trebuchet MS"/>
                <a:cs typeface="Trebuchet MS"/>
              </a:rPr>
              <a:t>o-a</a:t>
            </a:r>
            <a:r>
              <a:rPr sz="2000" spc="-15" dirty="0">
                <a:latin typeface="Trebuchet MS"/>
                <a:cs typeface="Trebuchet MS"/>
              </a:rPr>
              <a:t>l</a:t>
            </a:r>
            <a:r>
              <a:rPr sz="2000" dirty="0">
                <a:latin typeface="Trebuchet MS"/>
                <a:cs typeface="Trebuchet MS"/>
              </a:rPr>
              <a:t>vo	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spc="-5" dirty="0">
                <a:latin typeface="Trebuchet MS"/>
                <a:cs typeface="Trebuchet MS"/>
              </a:rPr>
              <a:t>es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spc="-15" dirty="0">
                <a:latin typeface="Trebuchet MS"/>
                <a:cs typeface="Trebuchet MS"/>
              </a:rPr>
              <a:t>oc</a:t>
            </a:r>
            <a:r>
              <a:rPr sz="2000" spc="-5" dirty="0">
                <a:latin typeface="Trebuchet MS"/>
                <a:cs typeface="Trebuchet MS"/>
              </a:rPr>
              <a:t>um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	são	</a:t>
            </a:r>
            <a:r>
              <a:rPr sz="2000" spc="-5" dirty="0">
                <a:latin typeface="Trebuchet MS"/>
                <a:cs typeface="Trebuchet MS"/>
              </a:rPr>
              <a:t>cli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s,	</a:t>
            </a:r>
            <a:r>
              <a:rPr sz="2000" spc="-5" dirty="0">
                <a:latin typeface="Trebuchet MS"/>
                <a:cs typeface="Trebuchet MS"/>
              </a:rPr>
              <a:t>us</a:t>
            </a:r>
            <a:r>
              <a:rPr sz="2000" spc="-20" dirty="0">
                <a:latin typeface="Trebuchet MS"/>
                <a:cs typeface="Trebuchet MS"/>
              </a:rPr>
              <a:t>u</a:t>
            </a:r>
            <a:r>
              <a:rPr sz="2000" spc="-5" dirty="0">
                <a:latin typeface="Trebuchet MS"/>
                <a:cs typeface="Trebuchet MS"/>
              </a:rPr>
              <a:t>ár</a:t>
            </a:r>
            <a:r>
              <a:rPr sz="2000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s,	g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re</a:t>
            </a:r>
            <a:r>
              <a:rPr sz="2000" spc="-20" dirty="0">
                <a:latin typeface="Trebuchet MS"/>
                <a:cs typeface="Trebuchet MS"/>
              </a:rPr>
              <a:t>n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es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(de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cliente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fornecedor)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desenvolvedores.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3925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Documentação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687193"/>
            <a:ext cx="2012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9455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i="1" spc="-5" dirty="0">
                <a:latin typeface="Trebuchet MS"/>
                <a:cs typeface="Trebuchet MS"/>
              </a:rPr>
              <a:t>Documento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9600" y="2687193"/>
            <a:ext cx="5949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  <a:tab pos="2204085" algn="l"/>
                <a:tab pos="2672080" algn="l"/>
                <a:tab pos="4036060" algn="l"/>
                <a:tab pos="4769485" algn="l"/>
                <a:tab pos="5695950" algn="l"/>
              </a:tabLst>
            </a:pPr>
            <a:r>
              <a:rPr sz="2000" i="1" spc="-5" dirty="0">
                <a:latin typeface="Trebuchet MS"/>
                <a:cs typeface="Trebuchet MS"/>
              </a:rPr>
              <a:t>d</a:t>
            </a:r>
            <a:r>
              <a:rPr sz="2000" i="1" dirty="0">
                <a:latin typeface="Trebuchet MS"/>
                <a:cs typeface="Trebuchet MS"/>
              </a:rPr>
              <a:t>e	</a:t>
            </a:r>
            <a:r>
              <a:rPr sz="2000" i="1" spc="-10" dirty="0">
                <a:latin typeface="Trebuchet MS"/>
                <a:cs typeface="Trebuchet MS"/>
              </a:rPr>
              <a:t>E</a:t>
            </a:r>
            <a:r>
              <a:rPr sz="2000" i="1" dirty="0">
                <a:latin typeface="Trebuchet MS"/>
                <a:cs typeface="Trebuchet MS"/>
              </a:rPr>
              <a:t>sp</a:t>
            </a:r>
            <a:r>
              <a:rPr sz="2000" i="1" spc="5" dirty="0">
                <a:latin typeface="Trebuchet MS"/>
                <a:cs typeface="Trebuchet MS"/>
              </a:rPr>
              <a:t>e</a:t>
            </a:r>
            <a:r>
              <a:rPr sz="2000" i="1" dirty="0">
                <a:latin typeface="Trebuchet MS"/>
                <a:cs typeface="Trebuchet MS"/>
              </a:rPr>
              <a:t>c</a:t>
            </a:r>
            <a:r>
              <a:rPr sz="2000" i="1" spc="-15" dirty="0">
                <a:latin typeface="Trebuchet MS"/>
                <a:cs typeface="Trebuchet MS"/>
              </a:rPr>
              <a:t>i</a:t>
            </a:r>
            <a:r>
              <a:rPr sz="2000" i="1" spc="-5" dirty="0">
                <a:latin typeface="Trebuchet MS"/>
                <a:cs typeface="Trebuchet MS"/>
              </a:rPr>
              <a:t>ficaçã</a:t>
            </a:r>
            <a:r>
              <a:rPr sz="2000" i="1" dirty="0">
                <a:latin typeface="Trebuchet MS"/>
                <a:cs typeface="Trebuchet MS"/>
              </a:rPr>
              <a:t>o	</a:t>
            </a:r>
            <a:r>
              <a:rPr sz="2000" i="1" spc="-5" dirty="0">
                <a:latin typeface="Trebuchet MS"/>
                <a:cs typeface="Trebuchet MS"/>
              </a:rPr>
              <a:t>d</a:t>
            </a:r>
            <a:r>
              <a:rPr sz="2000" i="1" dirty="0">
                <a:latin typeface="Trebuchet MS"/>
                <a:cs typeface="Trebuchet MS"/>
              </a:rPr>
              <a:t>e	</a:t>
            </a:r>
            <a:r>
              <a:rPr sz="2000" i="1" spc="-5" dirty="0">
                <a:latin typeface="Trebuchet MS"/>
                <a:cs typeface="Trebuchet MS"/>
              </a:rPr>
              <a:t>Requis</a:t>
            </a:r>
            <a:r>
              <a:rPr sz="2000" i="1" spc="-15" dirty="0">
                <a:latin typeface="Trebuchet MS"/>
                <a:cs typeface="Trebuchet MS"/>
              </a:rPr>
              <a:t>i</a:t>
            </a:r>
            <a:r>
              <a:rPr sz="2000" i="1" dirty="0">
                <a:latin typeface="Trebuchet MS"/>
                <a:cs typeface="Trebuchet MS"/>
              </a:rPr>
              <a:t>tos	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v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10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0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te</a:t>
            </a:r>
            <a:r>
              <a:rPr sz="2000" dirty="0">
                <a:latin typeface="Trebuchet MS"/>
                <a:cs typeface="Trebuchet MS"/>
              </a:rPr>
              <a:t>r	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450" y="2992374"/>
            <a:ext cx="77876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escritos</a:t>
            </a:r>
            <a:r>
              <a:rPr sz="2000" dirty="0">
                <a:latin typeface="Trebuchet MS"/>
                <a:cs typeface="Trebuchet MS"/>
              </a:rPr>
              <a:t> 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partir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</a:t>
            </a:r>
            <a:r>
              <a:rPr sz="2000" spc="-5" dirty="0">
                <a:latin typeface="Trebuchet MS"/>
                <a:cs typeface="Trebuchet MS"/>
              </a:rPr>
              <a:t> perspectiva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do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desenvolvedor, 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devendo </a:t>
            </a:r>
            <a:r>
              <a:rPr sz="2000" spc="-10" dirty="0">
                <a:latin typeface="Trebuchet MS"/>
                <a:cs typeface="Trebuchet MS"/>
              </a:rPr>
              <a:t>haver </a:t>
            </a:r>
            <a:r>
              <a:rPr sz="2000" spc="-5" dirty="0">
                <a:latin typeface="Trebuchet MS"/>
                <a:cs typeface="Trebuchet MS"/>
              </a:rPr>
              <a:t>uma correspondência direta com os requisitos no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Documento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Definição </a:t>
            </a:r>
            <a:r>
              <a:rPr sz="2000" spc="-10" dirty="0">
                <a:latin typeface="Trebuchet MS"/>
                <a:cs typeface="Trebuchet MS"/>
              </a:rPr>
              <a:t>de Requisitos,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modo a se </a:t>
            </a:r>
            <a:r>
              <a:rPr sz="2000" spc="-5" dirty="0">
                <a:latin typeface="Trebuchet MS"/>
                <a:cs typeface="Trebuchet MS"/>
              </a:rPr>
              <a:t>ter requisitos </a:t>
            </a:r>
            <a:r>
              <a:rPr sz="2000" dirty="0">
                <a:latin typeface="Trebuchet MS"/>
                <a:cs typeface="Trebuchet MS"/>
              </a:rPr>
              <a:t> rastreáveis.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5004308"/>
            <a:ext cx="812927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vários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produzidos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fase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análise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devem</a:t>
            </a:r>
            <a:r>
              <a:rPr sz="2000" spc="-5" dirty="0">
                <a:latin typeface="Trebuchet MS"/>
                <a:cs typeface="Trebuchet MS"/>
              </a:rPr>
              <a:t> ser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apresentados no Documento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Especificação de </a:t>
            </a:r>
            <a:r>
              <a:rPr sz="2000" spc="-10" dirty="0">
                <a:latin typeface="Trebuchet MS"/>
                <a:cs typeface="Trebuchet MS"/>
              </a:rPr>
              <a:t>Requisitos, bem </a:t>
            </a:r>
            <a:r>
              <a:rPr sz="2000" spc="-5" dirty="0">
                <a:latin typeface="Trebuchet MS"/>
                <a:cs typeface="Trebuchet MS"/>
              </a:rPr>
              <a:t> como glossários de termos usados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outras informações </a:t>
            </a:r>
            <a:r>
              <a:rPr sz="2000" spc="-10" dirty="0">
                <a:latin typeface="Trebuchet MS"/>
                <a:cs typeface="Trebuchet MS"/>
              </a:rPr>
              <a:t>julgadas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relevantes.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499" y="1183335"/>
            <a:ext cx="3925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Documentação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3694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rebuchet MS"/>
              <a:cs typeface="Trebuchet MS"/>
            </a:endParaRPr>
          </a:p>
          <a:p>
            <a:pPr marL="355600" marR="5715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atividades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Verificação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&amp;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Validação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(V&amp;V)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devem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iniciadas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quanto </a:t>
            </a:r>
            <a:r>
              <a:rPr sz="2000" spc="-10" dirty="0">
                <a:latin typeface="Trebuchet MS"/>
                <a:cs typeface="Trebuchet MS"/>
              </a:rPr>
              <a:t>antes </a:t>
            </a:r>
            <a:r>
              <a:rPr sz="2000" spc="-5" dirty="0">
                <a:latin typeface="Trebuchet MS"/>
                <a:cs typeface="Trebuchet MS"/>
              </a:rPr>
              <a:t>no processo de desenvolvimento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software, </a:t>
            </a:r>
            <a:r>
              <a:rPr sz="2000" dirty="0">
                <a:latin typeface="Trebuchet MS"/>
                <a:cs typeface="Trebuchet MS"/>
              </a:rPr>
              <a:t>pois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quanto mais tarde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10" dirty="0">
                <a:latin typeface="Trebuchet MS"/>
                <a:cs typeface="Trebuchet MS"/>
              </a:rPr>
              <a:t>defeitos </a:t>
            </a:r>
            <a:r>
              <a:rPr sz="2000" spc="-5" dirty="0">
                <a:latin typeface="Trebuchet MS"/>
                <a:cs typeface="Trebuchet MS"/>
              </a:rPr>
              <a:t>são encontrados, maiores os custos </a:t>
            </a:r>
            <a:r>
              <a:rPr sz="2000" dirty="0">
                <a:latin typeface="Trebuchet MS"/>
                <a:cs typeface="Trebuchet MS"/>
              </a:rPr>
              <a:t> associados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à sua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correção.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 vez que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requisitos </a:t>
            </a:r>
            <a:r>
              <a:rPr sz="2000" dirty="0">
                <a:latin typeface="Trebuchet MS"/>
                <a:cs typeface="Trebuchet MS"/>
              </a:rPr>
              <a:t>são a </a:t>
            </a:r>
            <a:r>
              <a:rPr sz="2000" spc="-5" dirty="0">
                <a:latin typeface="Trebuchet MS"/>
                <a:cs typeface="Trebuchet MS"/>
              </a:rPr>
              <a:t>base para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desenvolvimento,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fundamental </a:t>
            </a:r>
            <a:r>
              <a:rPr sz="2000" dirty="0">
                <a:latin typeface="Trebuchet MS"/>
                <a:cs typeface="Trebuchet MS"/>
              </a:rPr>
              <a:t>que </a:t>
            </a:r>
            <a:r>
              <a:rPr sz="2000" spc="-5" dirty="0">
                <a:latin typeface="Trebuchet MS"/>
                <a:cs typeface="Trebuchet MS"/>
              </a:rPr>
              <a:t>eles sejam cuidadosamente avaliados. </a:t>
            </a:r>
            <a:r>
              <a:rPr sz="2000" dirty="0">
                <a:latin typeface="Trebuchet MS"/>
                <a:cs typeface="Trebuchet MS"/>
              </a:rPr>
              <a:t>Assim, os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documentos produzidos durante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atividade </a:t>
            </a:r>
            <a:r>
              <a:rPr sz="2000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documentação </a:t>
            </a:r>
            <a:r>
              <a:rPr sz="2000" spc="-1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devem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submetidos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à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verificação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à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validação.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39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objetivo </a:t>
            </a:r>
            <a:r>
              <a:rPr sz="2000" spc="-10" dirty="0">
                <a:latin typeface="Trebuchet MS"/>
                <a:cs typeface="Trebuchet MS"/>
              </a:rPr>
              <a:t>da </a:t>
            </a:r>
            <a:r>
              <a:rPr sz="2000" spc="-5" dirty="0">
                <a:latin typeface="Trebuchet MS"/>
                <a:cs typeface="Trebuchet MS"/>
              </a:rPr>
              <a:t>verificação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b="1" spc="-10" dirty="0">
                <a:latin typeface="Trebuchet MS"/>
                <a:cs typeface="Trebuchet MS"/>
              </a:rPr>
              <a:t>assegurar </a:t>
            </a:r>
            <a:r>
              <a:rPr sz="2000" b="1" spc="-5" dirty="0">
                <a:latin typeface="Trebuchet MS"/>
                <a:cs typeface="Trebuchet MS"/>
              </a:rPr>
              <a:t>que </a:t>
            </a:r>
            <a:r>
              <a:rPr sz="2000" b="1" dirty="0">
                <a:latin typeface="Trebuchet MS"/>
                <a:cs typeface="Trebuchet MS"/>
              </a:rPr>
              <a:t>o </a:t>
            </a:r>
            <a:r>
              <a:rPr sz="2000" b="1" spc="-5" dirty="0">
                <a:latin typeface="Trebuchet MS"/>
                <a:cs typeface="Trebuchet MS"/>
              </a:rPr>
              <a:t>software </a:t>
            </a:r>
            <a:r>
              <a:rPr sz="2000" b="1" dirty="0">
                <a:latin typeface="Trebuchet MS"/>
                <a:cs typeface="Trebuchet MS"/>
              </a:rPr>
              <a:t>esteja </a:t>
            </a:r>
            <a:r>
              <a:rPr sz="2000" b="1" spc="-5" dirty="0">
                <a:latin typeface="Trebuchet MS"/>
                <a:cs typeface="Trebuchet MS"/>
              </a:rPr>
              <a:t>sendo 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construído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forma </a:t>
            </a:r>
            <a:r>
              <a:rPr sz="2000" b="1" spc="-5" dirty="0">
                <a:latin typeface="Trebuchet MS"/>
                <a:cs typeface="Trebuchet MS"/>
              </a:rPr>
              <a:t>correta</a:t>
            </a:r>
            <a:r>
              <a:rPr sz="2000" spc="-5" dirty="0">
                <a:latin typeface="Trebuchet MS"/>
                <a:cs typeface="Trebuchet MS"/>
              </a:rPr>
              <a:t>. Deve-se verificar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artefatos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produzidos atendem aos requisitos estabelecidos </a:t>
            </a:r>
            <a:r>
              <a:rPr sz="2000" dirty="0">
                <a:latin typeface="Trebuchet MS"/>
                <a:cs typeface="Trebuchet MS"/>
              </a:rPr>
              <a:t>e se </a:t>
            </a:r>
            <a:r>
              <a:rPr sz="2000" spc="-5" dirty="0">
                <a:latin typeface="Trebuchet MS"/>
                <a:cs typeface="Trebuchet MS"/>
              </a:rPr>
              <a:t>os padrões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organizacionais (de produto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processo) foram consistentemente </a:t>
            </a:r>
            <a:r>
              <a:rPr sz="2000" dirty="0">
                <a:latin typeface="Trebuchet MS"/>
                <a:cs typeface="Trebuchet MS"/>
              </a:rPr>
              <a:t> aplicados.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 objetivo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validação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é </a:t>
            </a:r>
            <a:r>
              <a:rPr sz="2000" b="1" spc="-10" dirty="0">
                <a:latin typeface="Trebuchet MS"/>
                <a:cs typeface="Trebuchet MS"/>
              </a:rPr>
              <a:t>assegurar </a:t>
            </a:r>
            <a:r>
              <a:rPr sz="2000" b="1" dirty="0">
                <a:latin typeface="Trebuchet MS"/>
                <a:cs typeface="Trebuchet MS"/>
              </a:rPr>
              <a:t>que o </a:t>
            </a:r>
            <a:r>
              <a:rPr sz="2000" b="1" spc="-5" dirty="0">
                <a:latin typeface="Trebuchet MS"/>
                <a:cs typeface="Trebuchet MS"/>
              </a:rPr>
              <a:t>software </a:t>
            </a:r>
            <a:r>
              <a:rPr sz="2000" b="1" dirty="0">
                <a:latin typeface="Trebuchet MS"/>
                <a:cs typeface="Trebuchet MS"/>
              </a:rPr>
              <a:t>que </a:t>
            </a:r>
            <a:r>
              <a:rPr sz="2000" b="1" spc="-10" dirty="0">
                <a:latin typeface="Trebuchet MS"/>
                <a:cs typeface="Trebuchet MS"/>
              </a:rPr>
              <a:t>está 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sendo desenvolvido é o </a:t>
            </a:r>
            <a:r>
              <a:rPr sz="2000" b="1" spc="-5" dirty="0">
                <a:latin typeface="Trebuchet MS"/>
                <a:cs typeface="Trebuchet MS"/>
              </a:rPr>
              <a:t>software correto</a:t>
            </a:r>
            <a:r>
              <a:rPr sz="2000" spc="-5" dirty="0">
                <a:latin typeface="Trebuchet MS"/>
                <a:cs typeface="Trebuchet MS"/>
              </a:rPr>
              <a:t>, </a:t>
            </a:r>
            <a:r>
              <a:rPr sz="2000" dirty="0">
                <a:latin typeface="Trebuchet MS"/>
                <a:cs typeface="Trebuchet MS"/>
              </a:rPr>
              <a:t>ou seja, </a:t>
            </a:r>
            <a:r>
              <a:rPr sz="2000" spc="-5" dirty="0">
                <a:latin typeface="Trebuchet MS"/>
                <a:cs typeface="Trebuchet MS"/>
              </a:rPr>
              <a:t>assegurar que </a:t>
            </a:r>
            <a:r>
              <a:rPr sz="2000" dirty="0">
                <a:latin typeface="Trebuchet MS"/>
                <a:cs typeface="Trebuchet MS"/>
              </a:rPr>
              <a:t> 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requisitos,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software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deles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derivado,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atendem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uso </a:t>
            </a:r>
            <a:r>
              <a:rPr sz="2000" dirty="0">
                <a:latin typeface="Trebuchet MS"/>
                <a:cs typeface="Trebuchet MS"/>
              </a:rPr>
              <a:t> proposto.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581148"/>
            <a:ext cx="813117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No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caso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requisitos,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verificação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feita,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sobretudo,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relação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à </a:t>
            </a:r>
            <a:r>
              <a:rPr sz="2000" spc="-5" dirty="0">
                <a:latin typeface="Trebuchet MS"/>
                <a:cs typeface="Trebuchet MS"/>
              </a:rPr>
              <a:t>consistência entre requisitos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modelos </a:t>
            </a:r>
            <a:r>
              <a:rPr sz="2000" dirty="0">
                <a:latin typeface="Trebuchet MS"/>
                <a:cs typeface="Trebuchet MS"/>
              </a:rPr>
              <a:t>e à </a:t>
            </a:r>
            <a:r>
              <a:rPr sz="2000" spc="-5" dirty="0">
                <a:latin typeface="Trebuchet MS"/>
                <a:cs typeface="Trebuchet MS"/>
              </a:rPr>
              <a:t>conformidade com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padrões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organizacionais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documentação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4288282"/>
            <a:ext cx="8129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Já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validação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envolver</a:t>
            </a:r>
            <a:r>
              <a:rPr sz="2000" dirty="0">
                <a:latin typeface="Trebuchet MS"/>
                <a:cs typeface="Trebuchet MS"/>
              </a:rPr>
              <a:t> 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participação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usuários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clientes, pois somente </a:t>
            </a:r>
            <a:r>
              <a:rPr sz="2000" spc="-10" dirty="0">
                <a:latin typeface="Trebuchet MS"/>
                <a:cs typeface="Trebuchet MS"/>
              </a:rPr>
              <a:t>eles </a:t>
            </a:r>
            <a:r>
              <a:rPr sz="2000" spc="-5" dirty="0">
                <a:latin typeface="Trebuchet MS"/>
                <a:cs typeface="Trebuchet MS"/>
              </a:rPr>
              <a:t>são </a:t>
            </a:r>
            <a:r>
              <a:rPr sz="2000" spc="-10" dirty="0">
                <a:latin typeface="Trebuchet MS"/>
                <a:cs typeface="Trebuchet MS"/>
              </a:rPr>
              <a:t>capazes </a:t>
            </a:r>
            <a:r>
              <a:rPr sz="2000" spc="-5" dirty="0">
                <a:latin typeface="Trebuchet MS"/>
                <a:cs typeface="Trebuchet MS"/>
              </a:rPr>
              <a:t>de dizer </a:t>
            </a:r>
            <a:r>
              <a:rPr sz="2000" dirty="0">
                <a:latin typeface="Trebuchet MS"/>
                <a:cs typeface="Trebuchet MS"/>
              </a:rPr>
              <a:t>se os </a:t>
            </a:r>
            <a:r>
              <a:rPr sz="2000" spc="-5" dirty="0">
                <a:latin typeface="Trebuchet MS"/>
                <a:cs typeface="Trebuchet MS"/>
              </a:rPr>
              <a:t>requisitos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atendem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propósitos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5974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432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715" indent="-343535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Nas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atividades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V&amp;V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requisitos,</a:t>
            </a:r>
            <a:r>
              <a:rPr sz="2000" spc="229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examinam-se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documentos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assegurar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4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(i)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todos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os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tenham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sido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declarados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modo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não-ambíguo,</a:t>
            </a:r>
            <a:endParaRPr sz="2000">
              <a:latin typeface="Trebuchet MS"/>
              <a:cs typeface="Trebuchet MS"/>
            </a:endParaRPr>
          </a:p>
          <a:p>
            <a:pPr marL="355600" marR="5715" indent="-343535">
              <a:lnSpc>
                <a:spcPct val="100000"/>
              </a:lnSpc>
              <a:spcBef>
                <a:spcPts val="480"/>
              </a:spcBef>
              <a:tabLst>
                <a:tab pos="848994" algn="l"/>
                <a:tab pos="1248410" algn="l"/>
                <a:tab pos="3203575" algn="l"/>
                <a:tab pos="4439920" algn="l"/>
                <a:tab pos="5607685" algn="l"/>
                <a:tab pos="5906770" algn="l"/>
                <a:tab pos="6642734" algn="l"/>
                <a:tab pos="7661909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</a:t>
            </a:r>
            <a:r>
              <a:rPr sz="2000" dirty="0">
                <a:latin typeface="Trebuchet MS"/>
                <a:cs typeface="Trebuchet MS"/>
              </a:rPr>
              <a:t>ii)	as	</a:t>
            </a:r>
            <a:r>
              <a:rPr sz="2000" spc="-5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co</a:t>
            </a:r>
            <a:r>
              <a:rPr sz="2000" spc="-20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st</a:t>
            </a:r>
            <a:r>
              <a:rPr sz="2000" spc="-10" dirty="0">
                <a:latin typeface="Trebuchet MS"/>
                <a:cs typeface="Trebuchet MS"/>
              </a:rPr>
              <a:t>ê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c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,	</a:t>
            </a:r>
            <a:r>
              <a:rPr sz="2000" spc="-5" dirty="0">
                <a:latin typeface="Trebuchet MS"/>
                <a:cs typeface="Trebuchet MS"/>
              </a:rPr>
              <a:t>conflit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s,	o</a:t>
            </a:r>
            <a:r>
              <a:rPr sz="2000" spc="5" dirty="0">
                <a:latin typeface="Trebuchet MS"/>
                <a:cs typeface="Trebuchet MS"/>
              </a:rPr>
              <a:t>m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õ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	e	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h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m	sido  </a:t>
            </a:r>
            <a:r>
              <a:rPr sz="2000" spc="-5" dirty="0">
                <a:latin typeface="Trebuchet MS"/>
                <a:cs typeface="Trebuchet MS"/>
              </a:rPr>
              <a:t>detectados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corrigidos,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62025" algn="l"/>
                <a:tab pos="1403985" algn="l"/>
                <a:tab pos="2974975" algn="l"/>
                <a:tab pos="3789045" algn="l"/>
                <a:tab pos="4339590" algn="l"/>
                <a:tab pos="6109335" algn="l"/>
                <a:tab pos="6783070" algn="l"/>
                <a:tab pos="7225030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(iii)	os	</a:t>
            </a:r>
            <a:r>
              <a:rPr sz="2000" spc="-5" dirty="0">
                <a:latin typeface="Trebuchet MS"/>
                <a:cs typeface="Trebuchet MS"/>
              </a:rPr>
              <a:t>documentos	estão	</a:t>
            </a:r>
            <a:r>
              <a:rPr sz="2000" dirty="0">
                <a:latin typeface="Trebuchet MS"/>
                <a:cs typeface="Trebuchet MS"/>
              </a:rPr>
              <a:t>em	</a:t>
            </a:r>
            <a:r>
              <a:rPr sz="2000" spc="-5" dirty="0">
                <a:latin typeface="Trebuchet MS"/>
                <a:cs typeface="Trebuchet MS"/>
              </a:rPr>
              <a:t>conformidade	com	</a:t>
            </a:r>
            <a:r>
              <a:rPr sz="2000" dirty="0">
                <a:latin typeface="Trebuchet MS"/>
                <a:cs typeface="Trebuchet MS"/>
              </a:rPr>
              <a:t>os	</a:t>
            </a:r>
            <a:r>
              <a:rPr sz="2000" spc="-10" dirty="0">
                <a:latin typeface="Trebuchet MS"/>
                <a:cs typeface="Trebuchet MS"/>
              </a:rPr>
              <a:t>padrões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estabelecidos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1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(iv)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realmente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satisfazem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às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necessidades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clientes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usuários.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347976"/>
            <a:ext cx="8132445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Em outras palavras, idealmente,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5" dirty="0">
                <a:latin typeface="Trebuchet MS"/>
                <a:cs typeface="Trebuchet MS"/>
              </a:rPr>
              <a:t>requisito, </a:t>
            </a:r>
            <a:r>
              <a:rPr sz="2000" dirty="0">
                <a:latin typeface="Trebuchet MS"/>
                <a:cs typeface="Trebuchet MS"/>
              </a:rPr>
              <a:t>seja </a:t>
            </a:r>
            <a:r>
              <a:rPr sz="2000" spc="-5" dirty="0">
                <a:latin typeface="Trebuchet MS"/>
                <a:cs typeface="Trebuchet MS"/>
              </a:rPr>
              <a:t>ele funcional </a:t>
            </a:r>
            <a:r>
              <a:rPr sz="2000" dirty="0">
                <a:latin typeface="Trebuchet MS"/>
                <a:cs typeface="Trebuchet MS"/>
              </a:rPr>
              <a:t>ou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não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funcional,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Completo:</a:t>
            </a:r>
            <a:r>
              <a:rPr sz="2000" dirty="0">
                <a:latin typeface="Trebuchet MS"/>
                <a:cs typeface="Trebuchet MS"/>
              </a:rPr>
              <a:t> 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deve</a:t>
            </a:r>
            <a:r>
              <a:rPr sz="2000" spc="-5" dirty="0">
                <a:latin typeface="Trebuchet MS"/>
                <a:cs typeface="Trebuchet MS"/>
              </a:rPr>
              <a:t> descrever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completamente</a:t>
            </a:r>
            <a:r>
              <a:rPr sz="2000" dirty="0">
                <a:latin typeface="Trebuchet MS"/>
                <a:cs typeface="Trebuchet MS"/>
              </a:rPr>
              <a:t> a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funcionalidade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ser entregue (no caso de requisito funcional) ou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restrição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ser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considerada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(no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caso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requisito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não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funcional).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Ele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conter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informações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necessárias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desenvolvedor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possa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projetar, </a:t>
            </a:r>
            <a:r>
              <a:rPr sz="2000" spc="-5" dirty="0">
                <a:latin typeface="Trebuchet MS"/>
                <a:cs typeface="Trebuchet MS"/>
              </a:rPr>
              <a:t>implementar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testar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essa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funcionalidade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restrição.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5974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3002407"/>
            <a:ext cx="81280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065" algn="l"/>
                <a:tab pos="2013585" algn="l"/>
                <a:tab pos="2833370" algn="l"/>
                <a:tab pos="4121785" algn="l"/>
                <a:tab pos="4947285" algn="l"/>
                <a:tab pos="6337935" algn="l"/>
                <a:tab pos="7980680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	</a:t>
            </a:r>
            <a:r>
              <a:rPr sz="2000" spc="-5" dirty="0">
                <a:latin typeface="Trebuchet MS"/>
                <a:cs typeface="Trebuchet MS"/>
              </a:rPr>
              <a:t>C</a:t>
            </a:r>
            <a:r>
              <a:rPr sz="2000" spc="5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1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eto</a:t>
            </a:r>
            <a:r>
              <a:rPr sz="2000" dirty="0">
                <a:latin typeface="Trebuchet MS"/>
                <a:cs typeface="Trebuchet MS"/>
              </a:rPr>
              <a:t>:	</a:t>
            </a:r>
            <a:r>
              <a:rPr sz="2000" spc="-5" dirty="0">
                <a:latin typeface="Trebuchet MS"/>
                <a:cs typeface="Trebuchet MS"/>
              </a:rPr>
              <a:t>c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a	re</a:t>
            </a:r>
            <a:r>
              <a:rPr sz="2000" spc="-15" dirty="0">
                <a:latin typeface="Trebuchet MS"/>
                <a:cs typeface="Trebuchet MS"/>
              </a:rPr>
              <a:t>q</a:t>
            </a:r>
            <a:r>
              <a:rPr sz="2000" spc="-5" dirty="0">
                <a:latin typeface="Trebuchet MS"/>
                <a:cs typeface="Trebuchet MS"/>
              </a:rPr>
              <a:t>ui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ve	</a:t>
            </a:r>
            <a:r>
              <a:rPr sz="2000" spc="-5" dirty="0">
                <a:latin typeface="Trebuchet MS"/>
                <a:cs typeface="Trebuchet MS"/>
              </a:rPr>
              <a:t>descr</a:t>
            </a:r>
            <a:r>
              <a:rPr sz="2000" spc="-2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v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r	</a:t>
            </a:r>
            <a:r>
              <a:rPr sz="2000" spc="-5" dirty="0">
                <a:latin typeface="Trebuchet MS"/>
                <a:cs typeface="Trebuchet MS"/>
              </a:rPr>
              <a:t>ex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ame</a:t>
            </a:r>
            <a:r>
              <a:rPr sz="2000" spc="-20" dirty="0">
                <a:latin typeface="Trebuchet MS"/>
                <a:cs typeface="Trebuchet MS"/>
              </a:rPr>
              <a:t>n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e	a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funcionalidade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restrição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incorporada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4404740"/>
            <a:ext cx="812863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Consistente:</a:t>
            </a:r>
            <a:r>
              <a:rPr sz="2000" spc="25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2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</a:t>
            </a:r>
            <a:r>
              <a:rPr sz="2000" spc="2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não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deve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</a:t>
            </a:r>
            <a:r>
              <a:rPr sz="2000" spc="2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ambíguo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ou</a:t>
            </a:r>
            <a:r>
              <a:rPr sz="2000" spc="2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conflitar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outro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5974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2445" cy="469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233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Realista: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possível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implementar</a:t>
            </a:r>
            <a:r>
              <a:rPr sz="2000" dirty="0">
                <a:latin typeface="Trebuchet MS"/>
                <a:cs typeface="Trebuchet MS"/>
              </a:rPr>
              <a:t> 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</a:t>
            </a:r>
            <a:r>
              <a:rPr sz="2000" dirty="0">
                <a:latin typeface="Trebuchet MS"/>
                <a:cs typeface="Trebuchet MS"/>
              </a:rPr>
              <a:t> a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capacidade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</a:t>
            </a:r>
            <a:r>
              <a:rPr sz="2000" dirty="0">
                <a:latin typeface="Trebuchet MS"/>
                <a:cs typeface="Trebuchet MS"/>
              </a:rPr>
              <a:t> as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limitações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sistema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ambiente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desenvolvimento.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Necessário:</a:t>
            </a:r>
            <a:r>
              <a:rPr sz="2000" dirty="0">
                <a:latin typeface="Trebuchet MS"/>
                <a:cs typeface="Trebuchet MS"/>
              </a:rPr>
              <a:t> 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deve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descrever</a:t>
            </a:r>
            <a:r>
              <a:rPr sz="2000" spc="-5" dirty="0">
                <a:latin typeface="Trebuchet MS"/>
                <a:cs typeface="Trebuchet MS"/>
              </a:rPr>
              <a:t> algo</a:t>
            </a:r>
            <a:r>
              <a:rPr sz="2000" dirty="0">
                <a:latin typeface="Trebuchet MS"/>
                <a:cs typeface="Trebuchet MS"/>
              </a:rPr>
              <a:t> que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6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cliente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realmente precisa ou que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5" dirty="0">
                <a:latin typeface="Trebuchet MS"/>
                <a:cs typeface="Trebuchet MS"/>
              </a:rPr>
              <a:t>requerido por algum fator externo </a:t>
            </a:r>
            <a:r>
              <a:rPr sz="2000" dirty="0">
                <a:latin typeface="Trebuchet MS"/>
                <a:cs typeface="Trebuchet MS"/>
              </a:rPr>
              <a:t>ou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padrão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organização.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6985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 </a:t>
            </a:r>
            <a:r>
              <a:rPr sz="2000" spc="-15" dirty="0">
                <a:latin typeface="Trebuchet MS"/>
                <a:cs typeface="Trebuchet MS"/>
              </a:rPr>
              <a:t>Passível </a:t>
            </a:r>
            <a:r>
              <a:rPr sz="2000" spc="-5" dirty="0">
                <a:latin typeface="Trebuchet MS"/>
                <a:cs typeface="Trebuchet MS"/>
              </a:rPr>
              <a:t>de ser priorizado: os requisitos </a:t>
            </a:r>
            <a:r>
              <a:rPr sz="2000" spc="-10" dirty="0">
                <a:latin typeface="Trebuchet MS"/>
                <a:cs typeface="Trebuchet MS"/>
              </a:rPr>
              <a:t>devem </a:t>
            </a:r>
            <a:r>
              <a:rPr sz="2000" spc="-5" dirty="0">
                <a:latin typeface="Trebuchet MS"/>
                <a:cs typeface="Trebuchet MS"/>
              </a:rPr>
              <a:t>ter ordem de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prioridade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facilitar</a:t>
            </a:r>
            <a:r>
              <a:rPr sz="2000" dirty="0">
                <a:latin typeface="Trebuchet MS"/>
                <a:cs typeface="Trebuchet MS"/>
              </a:rPr>
              <a:t> 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gerenciamento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durante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desenvolvimento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sistema.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952" y="1272539"/>
            <a:ext cx="8001000" cy="3023870"/>
            <a:chOff x="377952" y="1272539"/>
            <a:chExt cx="8001000" cy="3023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52" y="1272539"/>
              <a:ext cx="8001000" cy="30236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3439" y="2330195"/>
              <a:ext cx="1423670" cy="730250"/>
            </a:xfrm>
            <a:custGeom>
              <a:avLst/>
              <a:gdLst/>
              <a:ahLst/>
              <a:cxnLst/>
              <a:rect l="l" t="t" r="r" b="b"/>
              <a:pathLst>
                <a:path w="1423670" h="730250">
                  <a:moveTo>
                    <a:pt x="0" y="121665"/>
                  </a:moveTo>
                  <a:lnTo>
                    <a:pt x="9560" y="74312"/>
                  </a:lnTo>
                  <a:lnTo>
                    <a:pt x="35634" y="35639"/>
                  </a:lnTo>
                  <a:lnTo>
                    <a:pt x="74307" y="9562"/>
                  </a:lnTo>
                  <a:lnTo>
                    <a:pt x="121665" y="0"/>
                  </a:lnTo>
                  <a:lnTo>
                    <a:pt x="1301749" y="0"/>
                  </a:lnTo>
                  <a:lnTo>
                    <a:pt x="1349103" y="9562"/>
                  </a:lnTo>
                  <a:lnTo>
                    <a:pt x="1387776" y="35639"/>
                  </a:lnTo>
                  <a:lnTo>
                    <a:pt x="1413853" y="74312"/>
                  </a:lnTo>
                  <a:lnTo>
                    <a:pt x="1423416" y="121665"/>
                  </a:lnTo>
                  <a:lnTo>
                    <a:pt x="1423416" y="608329"/>
                  </a:lnTo>
                  <a:lnTo>
                    <a:pt x="1413853" y="655683"/>
                  </a:lnTo>
                  <a:lnTo>
                    <a:pt x="1387776" y="694356"/>
                  </a:lnTo>
                  <a:lnTo>
                    <a:pt x="1349103" y="720433"/>
                  </a:lnTo>
                  <a:lnTo>
                    <a:pt x="1301749" y="729995"/>
                  </a:lnTo>
                  <a:lnTo>
                    <a:pt x="121665" y="729995"/>
                  </a:lnTo>
                  <a:lnTo>
                    <a:pt x="74307" y="720433"/>
                  </a:lnTo>
                  <a:lnTo>
                    <a:pt x="35634" y="694356"/>
                  </a:lnTo>
                  <a:lnTo>
                    <a:pt x="9560" y="655683"/>
                  </a:lnTo>
                  <a:lnTo>
                    <a:pt x="0" y="608329"/>
                  </a:lnTo>
                  <a:lnTo>
                    <a:pt x="0" y="121665"/>
                  </a:lnTo>
                  <a:close/>
                </a:path>
              </a:pathLst>
            </a:custGeom>
            <a:ln w="7620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099" y="4482795"/>
            <a:ext cx="79832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Nesta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fase,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os</a:t>
            </a:r>
            <a:r>
              <a:rPr sz="1800" u="heavy" spc="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usuários,</a:t>
            </a:r>
            <a:r>
              <a:rPr sz="1800" u="heavy" spc="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clientes</a:t>
            </a:r>
            <a:r>
              <a:rPr sz="1800" u="heavy" spc="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u="heavy" spc="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especialistas</a:t>
            </a:r>
            <a:r>
              <a:rPr sz="1800" u="heavy" spc="8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u="heavy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domínio</a:t>
            </a:r>
            <a:r>
              <a:rPr sz="1800" u="heavy" spc="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são</a:t>
            </a:r>
            <a:r>
              <a:rPr sz="1800" u="heavy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identificados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trabalham</a:t>
            </a:r>
            <a:r>
              <a:rPr sz="1800" dirty="0">
                <a:latin typeface="Trebuchet MS"/>
                <a:cs typeface="Trebuchet MS"/>
              </a:rPr>
              <a:t> junto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engenheiros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requisitos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entender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a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organização,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o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domínio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da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aplicação,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os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processos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de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negócio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a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serem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apoiados,</a:t>
            </a:r>
            <a:r>
              <a:rPr sz="1800" u="heavy" spc="3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</a:t>
            </a:r>
            <a:r>
              <a:rPr sz="1800" u="heavy" spc="3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necessidades</a:t>
            </a:r>
            <a:r>
              <a:rPr sz="1800" u="heavy" spc="3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que</a:t>
            </a:r>
            <a:r>
              <a:rPr sz="1800" u="heavy" spc="3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1800" u="heavy" spc="3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software</a:t>
            </a:r>
            <a:r>
              <a:rPr sz="1800" u="heavy" spc="3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deve</a:t>
            </a:r>
            <a:r>
              <a:rPr sz="1800" u="heavy" spc="3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atender</a:t>
            </a:r>
            <a:r>
              <a:rPr sz="1800" u="heavy" spc="3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1800" u="heavy" spc="3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os</a:t>
            </a:r>
            <a:r>
              <a:rPr sz="1800" u="heavy" spc="3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problemas</a:t>
            </a:r>
            <a:r>
              <a:rPr sz="1800" u="heavy" spc="3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099" y="5580684"/>
            <a:ext cx="3747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1290" algn="l"/>
                <a:tab pos="1971039" algn="l"/>
                <a:tab pos="3035935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deficiências	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dos	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sistemas	atuais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548765" algn="l"/>
                <a:tab pos="1984375" algn="l"/>
                <a:tab pos="3136900" algn="l"/>
              </a:tabLst>
            </a:pPr>
            <a:r>
              <a:rPr sz="1800" spc="-5" dirty="0">
                <a:latin typeface="Trebuchet MS"/>
                <a:cs typeface="Trebuchet MS"/>
              </a:rPr>
              <a:t>participantes	</a:t>
            </a:r>
            <a:r>
              <a:rPr sz="1800" dirty="0">
                <a:latin typeface="Trebuchet MS"/>
                <a:cs typeface="Trebuchet MS"/>
              </a:rPr>
              <a:t>do	</a:t>
            </a:r>
            <a:r>
              <a:rPr sz="1800" spc="-5" dirty="0">
                <a:latin typeface="Trebuchet MS"/>
                <a:cs typeface="Trebuchet MS"/>
              </a:rPr>
              <a:t>processo,	bem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3270" y="5580684"/>
            <a:ext cx="4230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443230" algn="l"/>
                <a:tab pos="1689735" algn="l"/>
                <a:tab pos="2567940" algn="l"/>
                <a:tab pos="3017520" algn="l"/>
                <a:tab pos="3695700" algn="l"/>
              </a:tabLst>
            </a:pPr>
            <a:r>
              <a:rPr sz="1800" spc="-5" dirty="0">
                <a:latin typeface="Trebuchet MS"/>
                <a:cs typeface="Trebuchet MS"/>
              </a:rPr>
              <a:t>Os	diferentes	</a:t>
            </a:r>
            <a:r>
              <a:rPr sz="1800" spc="-10" dirty="0">
                <a:latin typeface="Trebuchet MS"/>
                <a:cs typeface="Trebuchet MS"/>
              </a:rPr>
              <a:t>pontos	</a:t>
            </a:r>
            <a:r>
              <a:rPr sz="1800" dirty="0">
                <a:latin typeface="Trebuchet MS"/>
                <a:cs typeface="Trebuchet MS"/>
              </a:rPr>
              <a:t>de	</a:t>
            </a:r>
            <a:r>
              <a:rPr sz="1800" spc="-5" dirty="0">
                <a:latin typeface="Trebuchet MS"/>
                <a:cs typeface="Trebuchet MS"/>
              </a:rPr>
              <a:t>vista	dos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tabLst>
                <a:tab pos="732790" algn="l"/>
                <a:tab pos="1132205" algn="l"/>
                <a:tab pos="2776855" algn="l"/>
                <a:tab pos="3215640" algn="l"/>
              </a:tabLst>
            </a:pPr>
            <a:r>
              <a:rPr sz="1800" spc="-5" dirty="0">
                <a:latin typeface="Trebuchet MS"/>
                <a:cs typeface="Trebuchet MS"/>
              </a:rPr>
              <a:t>como	</a:t>
            </a:r>
            <a:r>
              <a:rPr sz="1800" dirty="0">
                <a:latin typeface="Trebuchet MS"/>
                <a:cs typeface="Trebuchet MS"/>
              </a:rPr>
              <a:t>as	</a:t>
            </a:r>
            <a:r>
              <a:rPr sz="1800" spc="-5" dirty="0">
                <a:latin typeface="Trebuchet MS"/>
                <a:cs typeface="Trebuchet MS"/>
              </a:rPr>
              <a:t>oportunidades	</a:t>
            </a:r>
            <a:r>
              <a:rPr sz="1800" dirty="0">
                <a:latin typeface="Trebuchet MS"/>
                <a:cs typeface="Trebuchet MS"/>
              </a:rPr>
              <a:t>de	</a:t>
            </a:r>
            <a:r>
              <a:rPr sz="1800" spc="-5" dirty="0">
                <a:latin typeface="Trebuchet MS"/>
                <a:cs typeface="Trebuchet MS"/>
              </a:rPr>
              <a:t>melhoria,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099" y="6129629"/>
            <a:ext cx="780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restrições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existentes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problemas </a:t>
            </a:r>
            <a:r>
              <a:rPr sz="1800" dirty="0">
                <a:latin typeface="Trebuchet MS"/>
                <a:cs typeface="Trebuchet MS"/>
              </a:rPr>
              <a:t>a serem </a:t>
            </a:r>
            <a:r>
              <a:rPr sz="1800" spc="-5" dirty="0">
                <a:latin typeface="Trebuchet MS"/>
                <a:cs typeface="Trebuchet MS"/>
              </a:rPr>
              <a:t>resolvidos devem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levantados.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194051"/>
            <a:ext cx="19392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9455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	</a:t>
            </a:r>
            <a:r>
              <a:rPr sz="2000" spc="-20" dirty="0">
                <a:latin typeface="Trebuchet MS"/>
                <a:cs typeface="Trebuchet MS"/>
              </a:rPr>
              <a:t>Verificável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3023" y="2194051"/>
            <a:ext cx="164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1832" y="2194051"/>
            <a:ext cx="9156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p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í</a:t>
            </a:r>
            <a:r>
              <a:rPr sz="2000" dirty="0">
                <a:latin typeface="Trebuchet MS"/>
                <a:cs typeface="Trebuchet MS"/>
              </a:rPr>
              <a:t>v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2226" y="2194051"/>
            <a:ext cx="20345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334" algn="l"/>
              </a:tabLst>
            </a:pPr>
            <a:r>
              <a:rPr sz="2000" spc="-5" dirty="0">
                <a:latin typeface="Trebuchet MS"/>
                <a:cs typeface="Trebuchet MS"/>
              </a:rPr>
              <a:t>de	confirmação: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1363" y="2194051"/>
            <a:ext cx="567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v</a:t>
            </a:r>
            <a:r>
              <a:rPr sz="200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2506" y="2194051"/>
            <a:ext cx="1490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2295" algn="l"/>
              </a:tabLst>
            </a:pPr>
            <a:r>
              <a:rPr sz="2000" spc="-5" dirty="0">
                <a:latin typeface="Trebuchet MS"/>
                <a:cs typeface="Trebuchet MS"/>
              </a:rPr>
              <a:t>ser	possível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4450" y="2498851"/>
            <a:ext cx="2239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42415" algn="l"/>
              </a:tabLst>
            </a:pPr>
            <a:r>
              <a:rPr sz="2000" spc="-5" dirty="0">
                <a:latin typeface="Trebuchet MS"/>
                <a:cs typeface="Trebuchet MS"/>
              </a:rPr>
              <a:t>des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15" dirty="0">
                <a:latin typeface="Trebuchet MS"/>
                <a:cs typeface="Trebuchet MS"/>
              </a:rPr>
              <a:t>v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l</a:t>
            </a:r>
            <a:r>
              <a:rPr sz="2000" dirty="0">
                <a:latin typeface="Trebuchet MS"/>
                <a:cs typeface="Trebuchet MS"/>
              </a:rPr>
              <a:t>ver	</a:t>
            </a:r>
            <a:r>
              <a:rPr sz="2000" spc="-5" dirty="0">
                <a:latin typeface="Trebuchet MS"/>
                <a:cs typeface="Trebuchet MS"/>
              </a:rPr>
              <a:t>tes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4335" y="2498851"/>
            <a:ext cx="5396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4055" algn="l"/>
                <a:tab pos="1827530" algn="l"/>
                <a:tab pos="2243455" algn="l"/>
                <a:tab pos="2555875" algn="l"/>
                <a:tab pos="3734435" algn="l"/>
                <a:tab pos="4214495" algn="l"/>
              </a:tabLst>
            </a:pPr>
            <a:r>
              <a:rPr sz="2000" spc="-5" dirty="0">
                <a:latin typeface="Trebuchet MS"/>
                <a:cs typeface="Trebuchet MS"/>
              </a:rPr>
              <a:t>para	verificar	</a:t>
            </a:r>
            <a:r>
              <a:rPr sz="2000" dirty="0">
                <a:latin typeface="Trebuchet MS"/>
                <a:cs typeface="Trebuchet MS"/>
              </a:rPr>
              <a:t>se	o	</a:t>
            </a:r>
            <a:r>
              <a:rPr sz="2000" spc="-5" dirty="0">
                <a:latin typeface="Trebuchet MS"/>
                <a:cs typeface="Trebuchet MS"/>
              </a:rPr>
              <a:t>requisito	</a:t>
            </a:r>
            <a:r>
              <a:rPr sz="2000" dirty="0">
                <a:latin typeface="Trebuchet MS"/>
                <a:cs typeface="Trebuchet MS"/>
              </a:rPr>
              <a:t>foi	</a:t>
            </a:r>
            <a:r>
              <a:rPr sz="2000" spc="-10" dirty="0">
                <a:latin typeface="Trebuchet MS"/>
                <a:cs typeface="Trebuchet MS"/>
              </a:rPr>
              <a:t>realmente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4450" y="2803347"/>
            <a:ext cx="1760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implementado.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499" y="3901185"/>
            <a:ext cx="812990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 </a:t>
            </a:r>
            <a:r>
              <a:rPr sz="2000" spc="-5" dirty="0">
                <a:latin typeface="Trebuchet MS"/>
                <a:cs typeface="Trebuchet MS"/>
              </a:rPr>
              <a:t>Rastreável: deve ser possível identificar quais requisitos foram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tratados </a:t>
            </a:r>
            <a:r>
              <a:rPr sz="2000" dirty="0">
                <a:latin typeface="Trebuchet MS"/>
                <a:cs typeface="Trebuchet MS"/>
              </a:rPr>
              <a:t>em um </a:t>
            </a:r>
            <a:r>
              <a:rPr sz="2000" spc="-5" dirty="0">
                <a:latin typeface="Trebuchet MS"/>
                <a:cs typeface="Trebuchet MS"/>
              </a:rPr>
              <a:t>determinado artefato, bem </a:t>
            </a:r>
            <a:r>
              <a:rPr sz="2000" dirty="0">
                <a:latin typeface="Trebuchet MS"/>
                <a:cs typeface="Trebuchet MS"/>
              </a:rPr>
              <a:t>como </a:t>
            </a:r>
            <a:r>
              <a:rPr sz="2000" spc="-5" dirty="0">
                <a:latin typeface="Trebuchet MS"/>
                <a:cs typeface="Trebuchet MS"/>
              </a:rPr>
              <a:t>identificar </a:t>
            </a:r>
            <a:r>
              <a:rPr sz="2000" spc="-10" dirty="0">
                <a:latin typeface="Trebuchet MS"/>
                <a:cs typeface="Trebuchet MS"/>
              </a:rPr>
              <a:t>que </a:t>
            </a:r>
            <a:r>
              <a:rPr sz="2000" spc="-5" dirty="0">
                <a:latin typeface="Trebuchet MS"/>
                <a:cs typeface="Trebuchet MS"/>
              </a:rPr>
              <a:t> produtos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foram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originados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partir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um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1499" y="1183335"/>
            <a:ext cx="5974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0540" cy="439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Neste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contexto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útil: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 </a:t>
            </a:r>
            <a:r>
              <a:rPr sz="2000" spc="-15" dirty="0">
                <a:latin typeface="Trebuchet MS"/>
                <a:cs typeface="Trebuchet MS"/>
              </a:rPr>
              <a:t>Realizar </a:t>
            </a:r>
            <a:r>
              <a:rPr sz="2000" spc="-5" dirty="0">
                <a:latin typeface="Trebuchet MS"/>
                <a:cs typeface="Trebuchet MS"/>
              </a:rPr>
              <a:t>revisões dos documentos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requisitos, procurando por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problemas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(conflitos,</a:t>
            </a:r>
            <a:r>
              <a:rPr sz="2000" dirty="0">
                <a:latin typeface="Trebuchet MS"/>
                <a:cs typeface="Trebuchet MS"/>
              </a:rPr>
              <a:t> omissões,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inconsistências,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desvios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padrões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etc)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discutindo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soluções.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-5" dirty="0">
                <a:latin typeface="Trebuchet MS"/>
                <a:cs typeface="Trebuchet MS"/>
              </a:rPr>
              <a:t> Definir</a:t>
            </a:r>
            <a:r>
              <a:rPr sz="2000" dirty="0">
                <a:latin typeface="Trebuchet MS"/>
                <a:cs typeface="Trebuchet MS"/>
              </a:rPr>
              <a:t> casos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especificados.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Definir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critérios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aceitação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requisitos,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i.e.,</a:t>
            </a:r>
            <a:r>
              <a:rPr sz="2000" spc="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6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usuários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devem </a:t>
            </a:r>
            <a:r>
              <a:rPr sz="2000" spc="-10" dirty="0">
                <a:latin typeface="Trebuchet MS"/>
                <a:cs typeface="Trebuchet MS"/>
              </a:rPr>
              <a:t>descrever </a:t>
            </a:r>
            <a:r>
              <a:rPr sz="2000" spc="-5" dirty="0">
                <a:latin typeface="Trebuchet MS"/>
                <a:cs typeface="Trebuchet MS"/>
              </a:rPr>
              <a:t>como vão determinar </a:t>
            </a:r>
            <a:r>
              <a:rPr sz="2000" dirty="0">
                <a:latin typeface="Trebuchet MS"/>
                <a:cs typeface="Trebuchet MS"/>
              </a:rPr>
              <a:t>se o </a:t>
            </a:r>
            <a:r>
              <a:rPr sz="2000" spc="-5" dirty="0">
                <a:latin typeface="Trebuchet MS"/>
                <a:cs typeface="Trebuchet MS"/>
              </a:rPr>
              <a:t>produto atende às suas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necessidades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adequado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500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25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maneira geral, </a:t>
            </a:r>
            <a:r>
              <a:rPr sz="2000" dirty="0">
                <a:latin typeface="Trebuchet MS"/>
                <a:cs typeface="Trebuchet MS"/>
              </a:rPr>
              <a:t>as </a:t>
            </a:r>
            <a:r>
              <a:rPr sz="2000" spc="-5" dirty="0">
                <a:latin typeface="Trebuchet MS"/>
                <a:cs typeface="Trebuchet MS"/>
              </a:rPr>
              <a:t>atividades de V&amp;V envolvem análises </a:t>
            </a:r>
            <a:r>
              <a:rPr sz="2000" spc="-10" dirty="0">
                <a:latin typeface="Trebuchet MS"/>
                <a:cs typeface="Trebuchet MS"/>
              </a:rPr>
              <a:t>estáticas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dinâmicas.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5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análise</a:t>
            </a:r>
            <a:r>
              <a:rPr sz="2000" b="1" spc="1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dinâmica</a:t>
            </a:r>
            <a:r>
              <a:rPr sz="2000" b="1" spc="1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(ou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testes)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objetiva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detectar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defeitos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ou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erros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no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software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meio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execução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produto.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Já</a:t>
            </a:r>
            <a:r>
              <a:rPr sz="2000" spc="3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34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análise</a:t>
            </a:r>
            <a:r>
              <a:rPr sz="2000" b="1" spc="35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estática</a:t>
            </a:r>
            <a:r>
              <a:rPr sz="2000" b="1" spc="3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não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envolve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3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execução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3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produto,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sendo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feita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meio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revisões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 artefatos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serem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avaliados.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No</a:t>
            </a:r>
            <a:r>
              <a:rPr sz="2000" spc="2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caso</a:t>
            </a:r>
            <a:r>
              <a:rPr sz="2000" spc="229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requisitos,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podem-se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realizar</a:t>
            </a:r>
            <a:r>
              <a:rPr sz="2000" spc="2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revisões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</a:t>
            </a:r>
            <a:r>
              <a:rPr sz="2000" spc="2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documentos </a:t>
            </a:r>
            <a:r>
              <a:rPr sz="2000" spc="-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requisitos </a:t>
            </a:r>
            <a:r>
              <a:rPr sz="2000" spc="-5" dirty="0">
                <a:latin typeface="Trebuchet MS"/>
                <a:cs typeface="Trebuchet MS"/>
              </a:rPr>
              <a:t>para avaliar requisitos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modelos (análise </a:t>
            </a:r>
            <a:r>
              <a:rPr sz="2000" spc="-10" dirty="0">
                <a:latin typeface="Trebuchet MS"/>
                <a:cs typeface="Trebuchet MS"/>
              </a:rPr>
              <a:t>estática),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bem </a:t>
            </a:r>
            <a:r>
              <a:rPr sz="2000" spc="-5" dirty="0">
                <a:latin typeface="Trebuchet MS"/>
                <a:cs typeface="Trebuchet MS"/>
              </a:rPr>
              <a:t>como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5" dirty="0">
                <a:latin typeface="Trebuchet MS"/>
                <a:cs typeface="Trebuchet MS"/>
              </a:rPr>
              <a:t>possível utilizar prototipagem </a:t>
            </a:r>
            <a:r>
              <a:rPr sz="2000" spc="-10" dirty="0">
                <a:latin typeface="Trebuchet MS"/>
                <a:cs typeface="Trebuchet MS"/>
              </a:rPr>
              <a:t>para </a:t>
            </a:r>
            <a:r>
              <a:rPr sz="2000" spc="-5" dirty="0">
                <a:latin typeface="Trebuchet MS"/>
                <a:cs typeface="Trebuchet MS"/>
              </a:rPr>
              <a:t>validar requisitos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(análise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dinâmica).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3535426"/>
            <a:ext cx="813180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Essa </a:t>
            </a:r>
            <a:r>
              <a:rPr sz="2000" spc="-5" dirty="0">
                <a:latin typeface="Trebuchet MS"/>
                <a:cs typeface="Trebuchet MS"/>
              </a:rPr>
              <a:t>dificuldade pode ser amenizada por meio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protótipos, </a:t>
            </a:r>
            <a:r>
              <a:rPr sz="2000" spc="-10" dirty="0">
                <a:latin typeface="Trebuchet MS"/>
                <a:cs typeface="Trebuchet MS"/>
              </a:rPr>
              <a:t>que </a:t>
            </a:r>
            <a:r>
              <a:rPr sz="2000" spc="-5" dirty="0">
                <a:latin typeface="Trebuchet MS"/>
                <a:cs typeface="Trebuchet MS"/>
              </a:rPr>
              <a:t> auxiliam</a:t>
            </a:r>
            <a:r>
              <a:rPr sz="2000" spc="3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2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usuários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na</a:t>
            </a:r>
            <a:r>
              <a:rPr sz="2000" spc="3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identificação</a:t>
            </a:r>
            <a:r>
              <a:rPr sz="2000" spc="2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3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problemas</a:t>
            </a:r>
            <a:r>
              <a:rPr sz="2000" spc="3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3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</a:t>
            </a:r>
            <a:r>
              <a:rPr sz="2000" spc="30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sugestão </a:t>
            </a:r>
            <a:r>
              <a:rPr sz="2000" spc="-5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melhorias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5242686"/>
            <a:ext cx="812673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935" algn="l"/>
                <a:tab pos="2036445" algn="l"/>
                <a:tab pos="2310765" algn="l"/>
                <a:tab pos="3989070" algn="l"/>
                <a:tab pos="4688205" algn="l"/>
                <a:tab pos="5166995" algn="l"/>
                <a:tab pos="6296660" algn="l"/>
                <a:tab pos="6711315" algn="l"/>
                <a:tab pos="7835900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Dess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10" dirty="0">
                <a:latin typeface="Trebuchet MS"/>
                <a:cs typeface="Trebuchet MS"/>
              </a:rPr>
              <a:t>f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,	a	</a:t>
            </a:r>
            <a:r>
              <a:rPr sz="2000" spc="-5" dirty="0">
                <a:latin typeface="Trebuchet MS"/>
                <a:cs typeface="Trebuchet MS"/>
              </a:rPr>
              <a:t>proto</a:t>
            </a:r>
            <a:r>
              <a:rPr sz="2000" spc="-10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i</a:t>
            </a:r>
            <a:r>
              <a:rPr sz="2000" spc="-10" dirty="0">
                <a:latin typeface="Trebuchet MS"/>
                <a:cs typeface="Trebuchet MS"/>
              </a:rPr>
              <a:t>pa</a:t>
            </a:r>
            <a:r>
              <a:rPr sz="2000" dirty="0">
                <a:latin typeface="Trebuchet MS"/>
                <a:cs typeface="Trebuchet MS"/>
              </a:rPr>
              <a:t>g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m	</a:t>
            </a:r>
            <a:r>
              <a:rPr sz="2000" spc="-5" dirty="0">
                <a:latin typeface="Trebuchet MS"/>
                <a:cs typeface="Trebuchet MS"/>
              </a:rPr>
              <a:t>pod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r	</a:t>
            </a:r>
            <a:r>
              <a:rPr sz="2000" spc="-5" dirty="0">
                <a:latin typeface="Trebuchet MS"/>
                <a:cs typeface="Trebuchet MS"/>
              </a:rPr>
              <a:t>utiliz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5" dirty="0">
                <a:latin typeface="Trebuchet MS"/>
                <a:cs typeface="Trebuchet MS"/>
              </a:rPr>
              <a:t>pr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spc="-5" dirty="0">
                <a:latin typeface="Trebuchet MS"/>
                <a:cs typeface="Trebuchet MS"/>
              </a:rPr>
              <a:t>cess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15" dirty="0">
                <a:latin typeface="Trebuchet MS"/>
                <a:cs typeface="Trebuchet MS"/>
              </a:rPr>
              <a:t>de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validação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8129905" cy="158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análise dinâmica, neste caso, </a:t>
            </a:r>
            <a:r>
              <a:rPr sz="2000" dirty="0">
                <a:latin typeface="Trebuchet MS"/>
                <a:cs typeface="Trebuchet MS"/>
              </a:rPr>
              <a:t>se </a:t>
            </a:r>
            <a:r>
              <a:rPr sz="2000" spc="-5" dirty="0">
                <a:latin typeface="Trebuchet MS"/>
                <a:cs typeface="Trebuchet MS"/>
              </a:rPr>
              <a:t>justifica, pois, muitas vezes, </a:t>
            </a:r>
            <a:r>
              <a:rPr sz="2000" dirty="0">
                <a:latin typeface="Trebuchet MS"/>
                <a:cs typeface="Trebuchet MS"/>
              </a:rPr>
              <a:t>as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pessoas </a:t>
            </a:r>
            <a:r>
              <a:rPr sz="2000" spc="-10" dirty="0">
                <a:latin typeface="Trebuchet MS"/>
                <a:cs typeface="Trebuchet MS"/>
              </a:rPr>
              <a:t>encontram </a:t>
            </a:r>
            <a:r>
              <a:rPr sz="2000" spc="-5" dirty="0">
                <a:latin typeface="Trebuchet MS"/>
                <a:cs typeface="Trebuchet MS"/>
              </a:rPr>
              <a:t>dificuldades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5" dirty="0">
                <a:latin typeface="Trebuchet MS"/>
                <a:cs typeface="Trebuchet MS"/>
              </a:rPr>
              <a:t>visualizar como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requisitos </a:t>
            </a:r>
            <a:r>
              <a:rPr sz="2000" dirty="0">
                <a:latin typeface="Trebuchet MS"/>
                <a:cs typeface="Trebuchet MS"/>
              </a:rPr>
              <a:t> serão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traduzidos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um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428189"/>
            <a:ext cx="81305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Das </a:t>
            </a:r>
            <a:r>
              <a:rPr sz="2000" spc="-5" dirty="0">
                <a:latin typeface="Trebuchet MS"/>
                <a:cs typeface="Trebuchet MS"/>
              </a:rPr>
              <a:t>atividades </a:t>
            </a:r>
            <a:r>
              <a:rPr sz="200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verificação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validação,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atividade de </a:t>
            </a:r>
            <a:r>
              <a:rPr sz="2000" spc="-10" dirty="0">
                <a:latin typeface="Trebuchet MS"/>
                <a:cs typeface="Trebuchet MS"/>
              </a:rPr>
              <a:t>teste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considerada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5" dirty="0">
                <a:latin typeface="Trebuchet MS"/>
                <a:cs typeface="Trebuchet MS"/>
              </a:rPr>
              <a:t>elemento crítico para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garantia da qualidade dos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artefatos</a:t>
            </a:r>
            <a:r>
              <a:rPr sz="2000" spc="-5" dirty="0">
                <a:latin typeface="Trebuchet MS"/>
                <a:cs typeface="Trebuchet MS"/>
              </a:rPr>
              <a:t> produzidos</a:t>
            </a:r>
            <a:r>
              <a:rPr sz="2000" dirty="0">
                <a:latin typeface="Trebuchet MS"/>
                <a:cs typeface="Trebuchet MS"/>
              </a:rPr>
              <a:t> ao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longo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desenvolvimento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por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conseguinte,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produto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software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final.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4440682"/>
            <a:ext cx="812990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Contudo,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exceto</a:t>
            </a:r>
            <a:r>
              <a:rPr sz="2000" spc="-5" dirty="0">
                <a:latin typeface="Trebuchet MS"/>
                <a:cs typeface="Trebuchet MS"/>
              </a:rPr>
              <a:t> por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meio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protótipos</a:t>
            </a:r>
            <a:r>
              <a:rPr sz="2000" dirty="0">
                <a:latin typeface="Trebuchet MS"/>
                <a:cs typeface="Trebuchet MS"/>
              </a:rPr>
              <a:t> ou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especificações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 </a:t>
            </a:r>
            <a:r>
              <a:rPr sz="2000" spc="-10" dirty="0">
                <a:latin typeface="Trebuchet MS"/>
                <a:cs typeface="Trebuchet MS"/>
              </a:rPr>
              <a:t>executáveis </a:t>
            </a:r>
            <a:r>
              <a:rPr sz="2000" spc="-5" dirty="0">
                <a:latin typeface="Trebuchet MS"/>
                <a:cs typeface="Trebuchet MS"/>
              </a:rPr>
              <a:t>(estas um recurso muito pouco utilizado na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prática),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não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possível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testar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5974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5306948"/>
            <a:ext cx="812863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1289685" algn="l"/>
                <a:tab pos="2052955" algn="l"/>
                <a:tab pos="2496820" algn="l"/>
                <a:tab pos="3240405" algn="l"/>
                <a:tab pos="3909695" algn="l"/>
                <a:tab pos="5177790" algn="l"/>
                <a:tab pos="5479415" algn="l"/>
                <a:tab pos="6412230" algn="l"/>
                <a:tab pos="7743190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Defin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r	</a:t>
            </a:r>
            <a:r>
              <a:rPr sz="2000" spc="-10" dirty="0">
                <a:latin typeface="Trebuchet MS"/>
                <a:cs typeface="Trebuchet MS"/>
              </a:rPr>
              <a:t>c</a:t>
            </a:r>
            <a:r>
              <a:rPr sz="2000" spc="-5" dirty="0">
                <a:latin typeface="Trebuchet MS"/>
                <a:cs typeface="Trebuchet MS"/>
              </a:rPr>
              <a:t>aso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5" dirty="0">
                <a:latin typeface="Trebuchet MS"/>
                <a:cs typeface="Trebuchet MS"/>
              </a:rPr>
              <a:t>te</a:t>
            </a:r>
            <a:r>
              <a:rPr sz="2000" spc="-15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15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ara	re</a:t>
            </a:r>
            <a:r>
              <a:rPr sz="2000" spc="-15" dirty="0">
                <a:latin typeface="Trebuchet MS"/>
                <a:cs typeface="Trebuchet MS"/>
              </a:rPr>
              <a:t>q</a:t>
            </a:r>
            <a:r>
              <a:rPr sz="2000" spc="-5" dirty="0">
                <a:latin typeface="Trebuchet MS"/>
                <a:cs typeface="Trebuchet MS"/>
              </a:rPr>
              <a:t>ui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s	e	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valiar	</a:t>
            </a:r>
            <a:r>
              <a:rPr sz="2000" spc="-5" dirty="0">
                <a:latin typeface="Trebuchet MS"/>
                <a:cs typeface="Trebuchet MS"/>
              </a:rPr>
              <a:t>pr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spc="-5" dirty="0">
                <a:latin typeface="Trebuchet MS"/>
                <a:cs typeface="Trebuchet MS"/>
              </a:rPr>
              <a:t>tót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po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ão  importantes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meios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verificar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validar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8131175" cy="335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33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Entretanto, </a:t>
            </a:r>
            <a:r>
              <a:rPr sz="2000" dirty="0">
                <a:latin typeface="Trebuchet MS"/>
                <a:cs typeface="Trebuchet MS"/>
              </a:rPr>
              <a:t>uma </a:t>
            </a:r>
            <a:r>
              <a:rPr sz="2000" spc="-5" dirty="0">
                <a:latin typeface="Trebuchet MS"/>
                <a:cs typeface="Trebuchet MS"/>
              </a:rPr>
              <a:t>das características </a:t>
            </a:r>
            <a:r>
              <a:rPr sz="200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qualidade </a:t>
            </a:r>
            <a:r>
              <a:rPr sz="2000" dirty="0">
                <a:latin typeface="Trebuchet MS"/>
                <a:cs typeface="Trebuchet MS"/>
              </a:rPr>
              <a:t>de um </a:t>
            </a:r>
            <a:r>
              <a:rPr sz="2000" spc="-5" dirty="0">
                <a:latin typeface="Trebuchet MS"/>
                <a:cs typeface="Trebuchet MS"/>
              </a:rPr>
              <a:t>requisito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bem elaborado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5" dirty="0">
                <a:latin typeface="Trebuchet MS"/>
                <a:cs typeface="Trebuchet MS"/>
              </a:rPr>
              <a:t>ser testável e, portanto, uma boa maneira de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identificar problemas nos requisitos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5" dirty="0">
                <a:latin typeface="Trebuchet MS"/>
                <a:cs typeface="Trebuchet MS"/>
              </a:rPr>
              <a:t>definir casos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teste para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mesmos.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635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25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5" dirty="0">
                <a:latin typeface="Trebuchet MS"/>
                <a:cs typeface="Trebuchet MS"/>
              </a:rPr>
              <a:t>requisito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está incompleto, inconsistente ou ambíguo, pode </a:t>
            </a:r>
            <a:r>
              <a:rPr sz="2000" dirty="0">
                <a:latin typeface="Trebuchet MS"/>
                <a:cs typeface="Trebuchet MS"/>
              </a:rPr>
              <a:t> ser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difícil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definir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casos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teste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0540" cy="516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rebuchet MS"/>
              <a:cs typeface="Trebuchet MS"/>
            </a:endParaRPr>
          </a:p>
          <a:p>
            <a:pPr marL="355600" marR="5715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Contudo,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5" dirty="0">
                <a:latin typeface="Trebuchet MS"/>
                <a:cs typeface="Trebuchet MS"/>
              </a:rPr>
              <a:t>imprescindível, ainda, realizar revisões dos </a:t>
            </a:r>
            <a:r>
              <a:rPr sz="2000" spc="-10" dirty="0">
                <a:latin typeface="Trebuchet MS"/>
                <a:cs typeface="Trebuchet MS"/>
              </a:rPr>
              <a:t>documentos </a:t>
            </a:r>
            <a:r>
              <a:rPr sz="2000" spc="-5" dirty="0">
                <a:latin typeface="Trebuchet MS"/>
                <a:cs typeface="Trebuchet MS"/>
              </a:rPr>
              <a:t> de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revisão,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processos,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documentos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outros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artefatos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são </a:t>
            </a:r>
            <a:r>
              <a:rPr sz="2000" dirty="0">
                <a:latin typeface="Trebuchet MS"/>
                <a:cs typeface="Trebuchet MS"/>
              </a:rPr>
              <a:t> revisados </a:t>
            </a:r>
            <a:r>
              <a:rPr sz="2000" spc="-5" dirty="0">
                <a:latin typeface="Trebuchet MS"/>
                <a:cs typeface="Trebuchet MS"/>
              </a:rPr>
              <a:t>por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5" dirty="0">
                <a:latin typeface="Trebuchet MS"/>
                <a:cs typeface="Trebuchet MS"/>
              </a:rPr>
              <a:t>grupo de pessoas, com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objetivo de </a:t>
            </a:r>
            <a:r>
              <a:rPr sz="2000" dirty="0">
                <a:latin typeface="Trebuchet MS"/>
                <a:cs typeface="Trebuchet MS"/>
              </a:rPr>
              <a:t>avaliar </a:t>
            </a:r>
            <a:r>
              <a:rPr sz="2000" spc="-5" dirty="0">
                <a:latin typeface="Trebuchet MS"/>
                <a:cs typeface="Trebuchet MS"/>
              </a:rPr>
              <a:t>se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mesmos </a:t>
            </a:r>
            <a:r>
              <a:rPr sz="2000" spc="-10" dirty="0">
                <a:latin typeface="Trebuchet MS"/>
                <a:cs typeface="Trebuchet MS"/>
              </a:rPr>
              <a:t>estão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5" dirty="0">
                <a:latin typeface="Trebuchet MS"/>
                <a:cs typeface="Trebuchet MS"/>
              </a:rPr>
              <a:t>conformidade com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padrões organizacionais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estabelecidos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propósito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cada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deles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está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sendo </a:t>
            </a:r>
            <a:r>
              <a:rPr sz="2000" dirty="0">
                <a:latin typeface="Trebuchet MS"/>
                <a:cs typeface="Trebuchet MS"/>
              </a:rPr>
              <a:t> atingido.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Assim,</a:t>
            </a:r>
            <a:r>
              <a:rPr sz="2000" b="1" dirty="0">
                <a:latin typeface="Trebuchet MS"/>
                <a:cs typeface="Trebuchet MS"/>
              </a:rPr>
              <a:t> o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objetivo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uma</a:t>
            </a:r>
            <a:r>
              <a:rPr sz="2000" b="1" spc="5" dirty="0">
                <a:latin typeface="Trebuchet MS"/>
                <a:cs typeface="Trebuchet MS"/>
              </a:rPr>
              <a:t> revisão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é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detectar</a:t>
            </a:r>
            <a:r>
              <a:rPr sz="2000" b="1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erros</a:t>
            </a:r>
            <a:r>
              <a:rPr sz="2000" b="1" dirty="0">
                <a:latin typeface="Trebuchet MS"/>
                <a:cs typeface="Trebuchet MS"/>
              </a:rPr>
              <a:t> e 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inconsistências</a:t>
            </a:r>
            <a:r>
              <a:rPr sz="2000" b="1" dirty="0">
                <a:latin typeface="Trebuchet MS"/>
                <a:cs typeface="Trebuchet MS"/>
              </a:rPr>
              <a:t> em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artefatos</a:t>
            </a:r>
            <a:r>
              <a:rPr sz="2000" b="1" dirty="0">
                <a:latin typeface="Trebuchet MS"/>
                <a:cs typeface="Trebuchet MS"/>
              </a:rPr>
              <a:t> e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processos,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sejam</a:t>
            </a:r>
            <a:r>
              <a:rPr sz="2000" b="1" spc="6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eles 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relacionados </a:t>
            </a:r>
            <a:r>
              <a:rPr sz="2000" b="1" dirty="0">
                <a:latin typeface="Trebuchet MS"/>
                <a:cs typeface="Trebuchet MS"/>
              </a:rPr>
              <a:t>à forma, sejam eles </a:t>
            </a:r>
            <a:r>
              <a:rPr sz="2000" b="1" spc="-5" dirty="0">
                <a:latin typeface="Trebuchet MS"/>
                <a:cs typeface="Trebuchet MS"/>
              </a:rPr>
              <a:t>relacionados </a:t>
            </a:r>
            <a:r>
              <a:rPr sz="2000" b="1" dirty="0">
                <a:latin typeface="Trebuchet MS"/>
                <a:cs typeface="Trebuchet MS"/>
              </a:rPr>
              <a:t>ao </a:t>
            </a:r>
            <a:r>
              <a:rPr sz="2000" b="1" spc="-5" dirty="0">
                <a:latin typeface="Trebuchet MS"/>
                <a:cs typeface="Trebuchet MS"/>
              </a:rPr>
              <a:t>conteúdo, </a:t>
            </a:r>
            <a:r>
              <a:rPr sz="2000" b="1" dirty="0">
                <a:latin typeface="Trebuchet MS"/>
                <a:cs typeface="Trebuchet MS"/>
              </a:rPr>
              <a:t>e 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apontá-los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aos </a:t>
            </a:r>
            <a:r>
              <a:rPr sz="2000" b="1" spc="-5" dirty="0">
                <a:latin typeface="Trebuchet MS"/>
                <a:cs typeface="Trebuchet MS"/>
              </a:rPr>
              <a:t>responsáveis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pela </a:t>
            </a:r>
            <a:r>
              <a:rPr sz="2000" b="1" dirty="0">
                <a:latin typeface="Trebuchet MS"/>
                <a:cs typeface="Trebuchet MS"/>
              </a:rPr>
              <a:t>sua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elaboração.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500376"/>
            <a:ext cx="813054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Em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5" dirty="0">
                <a:latin typeface="Trebuchet MS"/>
                <a:cs typeface="Trebuchet MS"/>
              </a:rPr>
              <a:t>formato de revisão </a:t>
            </a:r>
            <a:r>
              <a:rPr sz="2000" spc="-10" dirty="0">
                <a:latin typeface="Trebuchet MS"/>
                <a:cs typeface="Trebuchet MS"/>
              </a:rPr>
              <a:t>técnica </a:t>
            </a:r>
            <a:r>
              <a:rPr sz="2000" spc="-5" dirty="0">
                <a:latin typeface="Trebuchet MS"/>
                <a:cs typeface="Trebuchet MS"/>
              </a:rPr>
              <a:t>formal,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processo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revisão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começa com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planejamento da revisão, </a:t>
            </a:r>
            <a:r>
              <a:rPr sz="2000" spc="-10" dirty="0">
                <a:latin typeface="Trebuchet MS"/>
                <a:cs typeface="Trebuchet MS"/>
              </a:rPr>
              <a:t>quando </a:t>
            </a:r>
            <a:r>
              <a:rPr sz="2000" spc="-5" dirty="0">
                <a:latin typeface="Trebuchet MS"/>
                <a:cs typeface="Trebuchet MS"/>
              </a:rPr>
              <a:t>uma equipe de </a:t>
            </a:r>
            <a:r>
              <a:rPr sz="2000" dirty="0">
                <a:latin typeface="Trebuchet MS"/>
                <a:cs typeface="Trebuchet MS"/>
              </a:rPr>
              <a:t> revisão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formada,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tendo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à frente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45" dirty="0">
                <a:latin typeface="Trebuchet MS"/>
                <a:cs typeface="Trebuchet MS"/>
              </a:rPr>
              <a:t>líder.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20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equipe</a:t>
            </a:r>
            <a:r>
              <a:rPr sz="2000" spc="3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3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revisão</a:t>
            </a:r>
            <a:r>
              <a:rPr sz="2000" spc="3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</a:t>
            </a:r>
            <a:r>
              <a:rPr sz="2000" spc="3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incluir</a:t>
            </a:r>
            <a:r>
              <a:rPr sz="2000" spc="3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membros</a:t>
            </a:r>
            <a:r>
              <a:rPr sz="2000" spc="3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3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equipe</a:t>
            </a:r>
            <a:r>
              <a:rPr sz="2000" spc="3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3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possam </a:t>
            </a:r>
            <a:r>
              <a:rPr sz="2000" spc="-5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efetivamente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úteis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 atingir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objetivo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revisão.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715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Muitas</a:t>
            </a:r>
            <a:r>
              <a:rPr sz="2000" spc="2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vezes,</a:t>
            </a:r>
            <a:r>
              <a:rPr sz="2000" spc="2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2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pessoa</a:t>
            </a:r>
            <a:r>
              <a:rPr sz="2000" spc="2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responsável</a:t>
            </a:r>
            <a:r>
              <a:rPr sz="2000" spc="2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pela</a:t>
            </a:r>
            <a:r>
              <a:rPr sz="2000" spc="2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elaboração</a:t>
            </a:r>
            <a:r>
              <a:rPr sz="2000" spc="2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2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artefato</a:t>
            </a:r>
            <a:r>
              <a:rPr sz="2000" spc="2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revisado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integra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equipe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revisão.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5974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464435"/>
            <a:ext cx="8131175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No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refere</a:t>
            </a:r>
            <a:r>
              <a:rPr sz="2000" dirty="0">
                <a:latin typeface="Trebuchet MS"/>
                <a:cs typeface="Trebuchet MS"/>
              </a:rPr>
              <a:t> à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revisão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requisitos,</a:t>
            </a:r>
            <a:r>
              <a:rPr sz="2000" spc="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diversas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técnicas</a:t>
            </a:r>
            <a:r>
              <a:rPr sz="2000" spc="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 leitura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podem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usadas.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mais simples </a:t>
            </a:r>
            <a:r>
              <a:rPr sz="2000" dirty="0">
                <a:latin typeface="Trebuchet MS"/>
                <a:cs typeface="Trebuchet MS"/>
              </a:rPr>
              <a:t>é a </a:t>
            </a:r>
            <a:r>
              <a:rPr sz="2000" spc="-10" dirty="0">
                <a:latin typeface="Trebuchet MS"/>
                <a:cs typeface="Trebuchet MS"/>
              </a:rPr>
              <a:t>leitura </a:t>
            </a:r>
            <a:r>
              <a:rPr sz="2000" spc="-5" dirty="0">
                <a:latin typeface="Trebuchet MS"/>
                <a:cs typeface="Trebuchet MS"/>
              </a:rPr>
              <a:t>ad-hoc, </a:t>
            </a:r>
            <a:r>
              <a:rPr sz="2000" spc="-10" dirty="0">
                <a:latin typeface="Trebuchet MS"/>
                <a:cs typeface="Trebuchet MS"/>
              </a:rPr>
              <a:t>na </a:t>
            </a:r>
            <a:r>
              <a:rPr sz="2000" spc="-5" dirty="0">
                <a:latin typeface="Trebuchet MS"/>
                <a:cs typeface="Trebuchet MS"/>
              </a:rPr>
              <a:t>qual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revisores aplicam seus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próprios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conhecimentos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</a:t>
            </a:r>
            <a:r>
              <a:rPr sz="2000" dirty="0">
                <a:latin typeface="Trebuchet MS"/>
                <a:cs typeface="Trebuchet MS"/>
              </a:rPr>
              <a:t> revisão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 documentos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635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Diferentemente de </a:t>
            </a:r>
            <a:r>
              <a:rPr sz="2000" spc="-5" dirty="0">
                <a:latin typeface="Trebuchet MS"/>
                <a:cs typeface="Trebuchet MS"/>
              </a:rPr>
              <a:t>uma abordagem ad-hoc, outras técnicas </a:t>
            </a:r>
            <a:r>
              <a:rPr sz="2000" spc="-10" dirty="0">
                <a:latin typeface="Trebuchet MS"/>
                <a:cs typeface="Trebuchet MS"/>
              </a:rPr>
              <a:t>buscam </a:t>
            </a:r>
            <a:r>
              <a:rPr sz="2000" spc="-5" dirty="0">
                <a:latin typeface="Trebuchet MS"/>
                <a:cs typeface="Trebuchet MS"/>
              </a:rPr>
              <a:t> aumentar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eficiência dos </a:t>
            </a:r>
            <a:r>
              <a:rPr sz="2000" dirty="0">
                <a:latin typeface="Trebuchet MS"/>
                <a:cs typeface="Trebuchet MS"/>
              </a:rPr>
              <a:t>revisores, </a:t>
            </a:r>
            <a:r>
              <a:rPr sz="2000" spc="-10" dirty="0">
                <a:latin typeface="Trebuchet MS"/>
                <a:cs typeface="Trebuchet MS"/>
              </a:rPr>
              <a:t>direcionando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esforços </a:t>
            </a:r>
            <a:r>
              <a:rPr sz="2000" spc="-10" dirty="0">
                <a:latin typeface="Trebuchet MS"/>
                <a:cs typeface="Trebuchet MS"/>
              </a:rPr>
              <a:t>para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melhores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práticas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detecção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defeitos.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5974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440686"/>
            <a:ext cx="8131175" cy="362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Técnicas de leitura baseada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5" dirty="0">
                <a:latin typeface="Trebuchet MS"/>
                <a:cs typeface="Trebuchet MS"/>
              </a:rPr>
              <a:t>listas de verificação (checklists),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leitura </a:t>
            </a:r>
            <a:r>
              <a:rPr sz="2000" spc="-10" dirty="0">
                <a:latin typeface="Trebuchet MS"/>
                <a:cs typeface="Trebuchet MS"/>
              </a:rPr>
              <a:t>baseada </a:t>
            </a:r>
            <a:r>
              <a:rPr sz="2000" spc="-5" dirty="0">
                <a:latin typeface="Trebuchet MS"/>
                <a:cs typeface="Trebuchet MS"/>
              </a:rPr>
              <a:t>em perspectivas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10" dirty="0">
                <a:latin typeface="Trebuchet MS"/>
                <a:cs typeface="Trebuchet MS"/>
              </a:rPr>
              <a:t>leitura </a:t>
            </a:r>
            <a:r>
              <a:rPr sz="2000" spc="-5" dirty="0">
                <a:latin typeface="Trebuchet MS"/>
                <a:cs typeface="Trebuchet MS"/>
              </a:rPr>
              <a:t>de modelos orientados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objetos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são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bastante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usadas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verificação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validação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8255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Checklists definem uma lista </a:t>
            </a:r>
            <a:r>
              <a:rPr sz="2000" spc="-10" dirty="0">
                <a:latin typeface="Trebuchet MS"/>
                <a:cs typeface="Trebuchet MS"/>
              </a:rPr>
              <a:t>de aspectos </a:t>
            </a:r>
            <a:r>
              <a:rPr sz="2000" spc="-5" dirty="0">
                <a:latin typeface="Trebuchet MS"/>
                <a:cs typeface="Trebuchet MS"/>
              </a:rPr>
              <a:t>que devem </a:t>
            </a:r>
            <a:r>
              <a:rPr sz="2000" dirty="0">
                <a:latin typeface="Trebuchet MS"/>
                <a:cs typeface="Trebuchet MS"/>
              </a:rPr>
              <a:t>ser </a:t>
            </a:r>
            <a:r>
              <a:rPr sz="2000" spc="-5" dirty="0">
                <a:latin typeface="Trebuchet MS"/>
                <a:cs typeface="Trebuchet MS"/>
              </a:rPr>
              <a:t>verificados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pelos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revisores,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guiando-os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trabalho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revisão.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Podem </a:t>
            </a:r>
            <a:r>
              <a:rPr sz="2000" spc="-5" dirty="0">
                <a:latin typeface="Trebuchet MS"/>
                <a:cs typeface="Trebuchet MS"/>
              </a:rPr>
              <a:t>ser usados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5" dirty="0">
                <a:latin typeface="Trebuchet MS"/>
                <a:cs typeface="Trebuchet MS"/>
              </a:rPr>
              <a:t>conjunto com </a:t>
            </a:r>
            <a:r>
              <a:rPr sz="2000" spc="-10" dirty="0">
                <a:latin typeface="Trebuchet MS"/>
                <a:cs typeface="Trebuchet MS"/>
              </a:rPr>
              <a:t>outras técnicas, </a:t>
            </a:r>
            <a:r>
              <a:rPr sz="2000" dirty="0">
                <a:latin typeface="Trebuchet MS"/>
                <a:cs typeface="Trebuchet MS"/>
              </a:rPr>
              <a:t>tais </a:t>
            </a:r>
            <a:r>
              <a:rPr sz="2000" spc="-5" dirty="0">
                <a:latin typeface="Trebuchet MS"/>
                <a:cs typeface="Trebuchet MS"/>
              </a:rPr>
              <a:t>como </a:t>
            </a:r>
            <a:r>
              <a:rPr sz="2000" dirty="0">
                <a:latin typeface="Trebuchet MS"/>
                <a:cs typeface="Trebuchet MS"/>
              </a:rPr>
              <a:t>as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técnicas de </a:t>
            </a:r>
            <a:r>
              <a:rPr sz="2000" spc="-10" dirty="0">
                <a:latin typeface="Trebuchet MS"/>
                <a:cs typeface="Trebuchet MS"/>
              </a:rPr>
              <a:t>leitura baseada </a:t>
            </a:r>
            <a:r>
              <a:rPr sz="2000" spc="-5" dirty="0">
                <a:latin typeface="Trebuchet MS"/>
                <a:cs typeface="Trebuchet MS"/>
              </a:rPr>
              <a:t>em perspectiva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10" dirty="0">
                <a:latin typeface="Trebuchet MS"/>
                <a:cs typeface="Trebuchet MS"/>
              </a:rPr>
              <a:t>leitura </a:t>
            </a:r>
            <a:r>
              <a:rPr sz="2000" spc="-5" dirty="0">
                <a:latin typeface="Trebuchet MS"/>
                <a:cs typeface="Trebuchet MS"/>
              </a:rPr>
              <a:t>de modelos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orientados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objetos.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5974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952" y="1272539"/>
            <a:ext cx="8001000" cy="3023870"/>
            <a:chOff x="377952" y="1272539"/>
            <a:chExt cx="8001000" cy="3023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52" y="1272539"/>
              <a:ext cx="8001000" cy="30236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08859" y="2383536"/>
              <a:ext cx="1251585" cy="643255"/>
            </a:xfrm>
            <a:custGeom>
              <a:avLst/>
              <a:gdLst/>
              <a:ahLst/>
              <a:cxnLst/>
              <a:rect l="l" t="t" r="r" b="b"/>
              <a:pathLst>
                <a:path w="1251585" h="643255">
                  <a:moveTo>
                    <a:pt x="0" y="107187"/>
                  </a:moveTo>
                  <a:lnTo>
                    <a:pt x="8425" y="65472"/>
                  </a:lnTo>
                  <a:lnTo>
                    <a:pt x="31400" y="31400"/>
                  </a:lnTo>
                  <a:lnTo>
                    <a:pt x="65472" y="8425"/>
                  </a:lnTo>
                  <a:lnTo>
                    <a:pt x="107187" y="0"/>
                  </a:lnTo>
                  <a:lnTo>
                    <a:pt x="1144015" y="0"/>
                  </a:lnTo>
                  <a:lnTo>
                    <a:pt x="1185731" y="8425"/>
                  </a:lnTo>
                  <a:lnTo>
                    <a:pt x="1219803" y="31400"/>
                  </a:lnTo>
                  <a:lnTo>
                    <a:pt x="1242778" y="65472"/>
                  </a:lnTo>
                  <a:lnTo>
                    <a:pt x="1251203" y="107187"/>
                  </a:lnTo>
                  <a:lnTo>
                    <a:pt x="1251203" y="535939"/>
                  </a:lnTo>
                  <a:lnTo>
                    <a:pt x="1242778" y="577655"/>
                  </a:lnTo>
                  <a:lnTo>
                    <a:pt x="1219803" y="611727"/>
                  </a:lnTo>
                  <a:lnTo>
                    <a:pt x="1185731" y="634702"/>
                  </a:lnTo>
                  <a:lnTo>
                    <a:pt x="1144015" y="643127"/>
                  </a:lnTo>
                  <a:lnTo>
                    <a:pt x="107187" y="643127"/>
                  </a:lnTo>
                  <a:lnTo>
                    <a:pt x="65472" y="634702"/>
                  </a:lnTo>
                  <a:lnTo>
                    <a:pt x="31400" y="611727"/>
                  </a:lnTo>
                  <a:lnTo>
                    <a:pt x="8425" y="577655"/>
                  </a:lnTo>
                  <a:lnTo>
                    <a:pt x="0" y="535939"/>
                  </a:lnTo>
                  <a:lnTo>
                    <a:pt x="0" y="107187"/>
                  </a:lnTo>
                  <a:close/>
                </a:path>
              </a:pathLst>
            </a:custGeom>
            <a:ln w="7620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9099" y="4482795"/>
            <a:ext cx="798385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Esta fase visa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estabelecer um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conjunto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acordado de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requisitos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consistentes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ambiguidades,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que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possa</a:t>
            </a:r>
            <a:r>
              <a:rPr sz="1800" dirty="0">
                <a:latin typeface="Trebuchet MS"/>
                <a:cs typeface="Trebuchet MS"/>
              </a:rPr>
              <a:t> ser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usado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base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</a:t>
            </a:r>
            <a:r>
              <a:rPr sz="1800" dirty="0">
                <a:latin typeface="Trebuchet MS"/>
                <a:cs typeface="Trebuchet MS"/>
              </a:rPr>
              <a:t> as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atividades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subsequentes</a:t>
            </a:r>
            <a:r>
              <a:rPr sz="1800" spc="2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</a:t>
            </a:r>
            <a:r>
              <a:rPr sz="1800" spc="2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processo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</a:t>
            </a:r>
            <a:r>
              <a:rPr sz="1800" spc="2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software.</a:t>
            </a:r>
            <a:r>
              <a:rPr sz="1800" spc="2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Para</a:t>
            </a:r>
            <a:r>
              <a:rPr sz="1800" spc="2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tal,</a:t>
            </a:r>
            <a:r>
              <a:rPr sz="1800" spc="229" dirty="0"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diversos</a:t>
            </a:r>
            <a:r>
              <a:rPr sz="1800" u="heavy" spc="2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tipos</a:t>
            </a:r>
            <a:r>
              <a:rPr sz="1800" u="heavy" spc="22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u="heavy" spc="2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modelos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são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construídos</a:t>
            </a:r>
            <a:r>
              <a:rPr sz="1800" spc="-5" dirty="0">
                <a:latin typeface="Trebuchet MS"/>
                <a:cs typeface="Trebuchet MS"/>
              </a:rPr>
              <a:t>.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Assim,</a:t>
            </a:r>
            <a:r>
              <a:rPr sz="1800" dirty="0">
                <a:latin typeface="Trebuchet MS"/>
                <a:cs typeface="Trebuchet MS"/>
              </a:rPr>
              <a:t> 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análise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requisitos</a:t>
            </a:r>
            <a:r>
              <a:rPr sz="1800" dirty="0">
                <a:latin typeface="Trebuchet MS"/>
                <a:cs typeface="Trebuchet MS"/>
              </a:rPr>
              <a:t> é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essencialmente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uma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atividade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modelagem.</a:t>
            </a:r>
            <a:r>
              <a:rPr sz="1800" dirty="0">
                <a:latin typeface="Trebuchet MS"/>
                <a:cs typeface="Trebuchet MS"/>
              </a:rPr>
              <a:t> 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análise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requisitos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pode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incluir,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ainda,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negociação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entre</a:t>
            </a:r>
            <a:r>
              <a:rPr sz="1800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usuários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para resolver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conflitos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detectados.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Trebuchet MS"/>
                <a:cs typeface="Trebuchet MS"/>
              </a:rPr>
              <a:t>Processo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de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Engenharia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de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Requisitos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5974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Verificação</a:t>
            </a:r>
            <a:r>
              <a:rPr sz="2400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e 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Validação</a:t>
            </a:r>
            <a:r>
              <a:rPr sz="2400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(V&amp;V)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963" y="1694688"/>
            <a:ext cx="67818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957467"/>
            <a:ext cx="8219440" cy="57238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445134" marR="5080" indent="-342900" algn="just">
              <a:lnSpc>
                <a:spcPct val="100000"/>
              </a:lnSpc>
              <a:spcBef>
                <a:spcPts val="62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Mudanças </a:t>
            </a:r>
            <a:r>
              <a:rPr sz="2000" spc="-10" dirty="0">
                <a:latin typeface="Trebuchet MS"/>
                <a:cs typeface="Trebuchet MS"/>
              </a:rPr>
              <a:t>nos </a:t>
            </a:r>
            <a:r>
              <a:rPr sz="2000" spc="-5" dirty="0">
                <a:latin typeface="Trebuchet MS"/>
                <a:cs typeface="Trebuchet MS"/>
              </a:rPr>
              <a:t>requisitos ocorrem ao longo de todo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processo </a:t>
            </a:r>
            <a:r>
              <a:rPr sz="2000" dirty="0">
                <a:latin typeface="Trebuchet MS"/>
                <a:cs typeface="Trebuchet MS"/>
              </a:rPr>
              <a:t>de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software, desde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10" dirty="0">
                <a:latin typeface="Trebuchet MS"/>
                <a:cs typeface="Trebuchet MS"/>
              </a:rPr>
              <a:t>levantamento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análise de requisitos até </a:t>
            </a:r>
            <a:r>
              <a:rPr sz="2000" spc="-10" dirty="0">
                <a:latin typeface="Trebuchet MS"/>
                <a:cs typeface="Trebuchet MS"/>
              </a:rPr>
              <a:t>durante 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operação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1022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Elas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são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decorrentes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diversos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fatores,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tais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como:</a:t>
            </a:r>
            <a:endParaRPr sz="20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85"/>
              </a:spcBef>
              <a:tabLst>
                <a:tab pos="1188720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latin typeface="Trebuchet MS"/>
                <a:cs typeface="Trebuchet MS"/>
              </a:rPr>
              <a:t>descoberta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erros,</a:t>
            </a:r>
            <a:endParaRPr sz="16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90"/>
              </a:spcBef>
              <a:tabLst>
                <a:tab pos="1188720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latin typeface="Trebuchet MS"/>
                <a:cs typeface="Trebuchet MS"/>
              </a:rPr>
              <a:t>omissões,</a:t>
            </a:r>
            <a:endParaRPr sz="16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80"/>
              </a:spcBef>
              <a:tabLst>
                <a:tab pos="1188720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latin typeface="Trebuchet MS"/>
                <a:cs typeface="Trebuchet MS"/>
              </a:rPr>
              <a:t>conflitos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inconsistências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nos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requisitos,</a:t>
            </a:r>
            <a:endParaRPr sz="16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85"/>
              </a:spcBef>
              <a:tabLst>
                <a:tab pos="1188720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latin typeface="Trebuchet MS"/>
                <a:cs typeface="Trebuchet MS"/>
              </a:rPr>
              <a:t>melhor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entendimento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por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parte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dos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usuários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suas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necessidades,</a:t>
            </a:r>
            <a:endParaRPr sz="16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85"/>
              </a:spcBef>
              <a:tabLst>
                <a:tab pos="1188720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latin typeface="Trebuchet MS"/>
                <a:cs typeface="Trebuchet MS"/>
              </a:rPr>
              <a:t>problemas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técnicos,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cronograma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ou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custo,</a:t>
            </a:r>
            <a:endParaRPr sz="16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85"/>
              </a:spcBef>
              <a:tabLst>
                <a:tab pos="1188720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latin typeface="Trebuchet MS"/>
                <a:cs typeface="Trebuchet MS"/>
              </a:rPr>
              <a:t>mudança</a:t>
            </a:r>
            <a:r>
              <a:rPr sz="1600" spc="-5" dirty="0">
                <a:latin typeface="Trebuchet MS"/>
                <a:cs typeface="Trebuchet MS"/>
              </a:rPr>
              <a:t> nas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prioridades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do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cliente,</a:t>
            </a:r>
            <a:endParaRPr sz="16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85"/>
              </a:spcBef>
              <a:tabLst>
                <a:tab pos="1188720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latin typeface="Trebuchet MS"/>
                <a:cs typeface="Trebuchet MS"/>
              </a:rPr>
              <a:t>mudanças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no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negócio,</a:t>
            </a:r>
            <a:endParaRPr sz="16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85"/>
              </a:spcBef>
              <a:tabLst>
                <a:tab pos="1188720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5" dirty="0">
                <a:latin typeface="Trebuchet MS"/>
                <a:cs typeface="Trebuchet MS"/>
              </a:rPr>
              <a:t>aparecimento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de </a:t>
            </a:r>
            <a:r>
              <a:rPr sz="1600" spc="-10" dirty="0">
                <a:latin typeface="Trebuchet MS"/>
                <a:cs typeface="Trebuchet MS"/>
              </a:rPr>
              <a:t>novos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competidores,</a:t>
            </a:r>
            <a:endParaRPr sz="16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85"/>
              </a:spcBef>
              <a:tabLst>
                <a:tab pos="1188720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latin typeface="Trebuchet MS"/>
                <a:cs typeface="Trebuchet MS"/>
              </a:rPr>
              <a:t>mudanças econômicas,</a:t>
            </a:r>
            <a:endParaRPr sz="16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84"/>
              </a:spcBef>
              <a:tabLst>
                <a:tab pos="1188720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latin typeface="Trebuchet MS"/>
                <a:cs typeface="Trebuchet MS"/>
              </a:rPr>
              <a:t>mudanças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na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equipe,</a:t>
            </a:r>
            <a:endParaRPr sz="16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85"/>
              </a:spcBef>
              <a:tabLst>
                <a:tab pos="1188720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latin typeface="Trebuchet MS"/>
                <a:cs typeface="Trebuchet MS"/>
              </a:rPr>
              <a:t>mudanças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no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ambiente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onde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software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será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instalado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  <a:p>
            <a:pPr marL="845819">
              <a:lnSpc>
                <a:spcPct val="100000"/>
              </a:lnSpc>
              <a:spcBef>
                <a:spcPts val="384"/>
              </a:spcBef>
              <a:tabLst>
                <a:tab pos="1188720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600" spc="-10" dirty="0">
                <a:latin typeface="Trebuchet MS"/>
                <a:cs typeface="Trebuchet MS"/>
              </a:rPr>
              <a:t>mudanças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organizacionais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ou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legais.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3208782"/>
            <a:ext cx="81311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1001394" algn="l"/>
                <a:tab pos="2283460" algn="l"/>
                <a:tab pos="2672080" algn="l"/>
                <a:tab pos="4199255" algn="l"/>
                <a:tab pos="5351145" algn="l"/>
                <a:tab pos="5878830" algn="l"/>
                <a:tab pos="6610350" algn="l"/>
                <a:tab pos="7979409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5" dirty="0">
                <a:latin typeface="Trebuchet MS"/>
                <a:cs typeface="Trebuchet MS"/>
              </a:rPr>
              <a:t>minim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20" dirty="0">
                <a:latin typeface="Trebuchet MS"/>
                <a:cs typeface="Trebuchet MS"/>
              </a:rPr>
              <a:t>z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r	as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ficu</a:t>
            </a:r>
            <a:r>
              <a:rPr sz="2000" spc="-20" dirty="0">
                <a:latin typeface="Trebuchet MS"/>
                <a:cs typeface="Trebuchet MS"/>
              </a:rPr>
              <a:t>l</a:t>
            </a:r>
            <a:r>
              <a:rPr sz="2000" spc="-5" dirty="0">
                <a:latin typeface="Trebuchet MS"/>
                <a:cs typeface="Trebuchet MS"/>
              </a:rPr>
              <a:t>dad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impo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ta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po</a:t>
            </a:r>
            <a:r>
              <a:rPr sz="2000" dirty="0">
                <a:latin typeface="Trebuchet MS"/>
                <a:cs typeface="Trebuchet MS"/>
              </a:rPr>
              <a:t>r	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sas	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spc="-15" dirty="0">
                <a:latin typeface="Trebuchet MS"/>
                <a:cs typeface="Trebuchet MS"/>
              </a:rPr>
              <a:t>u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10" dirty="0">
                <a:latin typeface="Trebuchet MS"/>
                <a:cs typeface="Trebuchet MS"/>
              </a:rPr>
              <a:t>ç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,	é  </a:t>
            </a:r>
            <a:r>
              <a:rPr sz="2000" spc="-5" dirty="0">
                <a:latin typeface="Trebuchet MS"/>
                <a:cs typeface="Trebuchet MS"/>
              </a:rPr>
              <a:t>necessário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gerenciar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4611115"/>
            <a:ext cx="8131809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 processo </a:t>
            </a:r>
            <a:r>
              <a:rPr sz="2000" spc="-5" dirty="0">
                <a:latin typeface="Trebuchet MS"/>
                <a:cs typeface="Trebuchet MS"/>
              </a:rPr>
              <a:t>de gerência de requisitos envolve </a:t>
            </a:r>
            <a:r>
              <a:rPr sz="2000" dirty="0">
                <a:latin typeface="Trebuchet MS"/>
                <a:cs typeface="Trebuchet MS"/>
              </a:rPr>
              <a:t>as </a:t>
            </a:r>
            <a:r>
              <a:rPr sz="2000" spc="-5" dirty="0">
                <a:latin typeface="Trebuchet MS"/>
                <a:cs typeface="Trebuchet MS"/>
              </a:rPr>
              <a:t>atividades que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ajudam</a:t>
            </a:r>
            <a:r>
              <a:rPr sz="2000" dirty="0">
                <a:latin typeface="Trebuchet MS"/>
                <a:cs typeface="Trebuchet MS"/>
              </a:rPr>
              <a:t> 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equipe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desenvolvimento</a:t>
            </a:r>
            <a:r>
              <a:rPr sz="2000" dirty="0">
                <a:latin typeface="Trebuchet MS"/>
                <a:cs typeface="Trebuchet MS"/>
              </a:rPr>
              <a:t> 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identificar,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controlar</a:t>
            </a:r>
            <a:r>
              <a:rPr sz="2000" dirty="0">
                <a:latin typeface="Trebuchet MS"/>
                <a:cs typeface="Trebuchet MS"/>
              </a:rPr>
              <a:t> 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rastrear requisitos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gerenciar </a:t>
            </a:r>
            <a:r>
              <a:rPr sz="2000" spc="-10" dirty="0">
                <a:latin typeface="Trebuchet MS"/>
                <a:cs typeface="Trebuchet MS"/>
              </a:rPr>
              <a:t>mudanças </a:t>
            </a:r>
            <a:r>
              <a:rPr sz="2000" spc="-5" dirty="0">
                <a:latin typeface="Trebuchet MS"/>
                <a:cs typeface="Trebuchet MS"/>
              </a:rPr>
              <a:t>de requisitos </a:t>
            </a:r>
            <a:r>
              <a:rPr sz="2000" dirty="0">
                <a:latin typeface="Trebuchet MS"/>
                <a:cs typeface="Trebuchet MS"/>
              </a:rPr>
              <a:t>em </a:t>
            </a:r>
            <a:r>
              <a:rPr sz="2000" spc="-10" dirty="0">
                <a:latin typeface="Trebuchet MS"/>
                <a:cs typeface="Trebuchet MS"/>
              </a:rPr>
              <a:t>qualquer </a:t>
            </a:r>
            <a:r>
              <a:rPr sz="2000" spc="-5" dirty="0">
                <a:latin typeface="Trebuchet MS"/>
                <a:cs typeface="Trebuchet MS"/>
              </a:rPr>
              <a:t> momento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longo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ciclo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vida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software.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3140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3208782"/>
            <a:ext cx="8129270" cy="283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principais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objetivos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desse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processo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são: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4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Gerenciar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alterações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acordados.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Gerenciar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relacionamentos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entre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635635" algn="l"/>
                <a:tab pos="1896110" algn="l"/>
                <a:tab pos="3592829" algn="l"/>
                <a:tab pos="4352925" algn="l"/>
                <a:tab pos="5604510" algn="l"/>
                <a:tab pos="5889625" algn="l"/>
                <a:tab pos="6747509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	</a:t>
            </a:r>
            <a:r>
              <a:rPr sz="2000" spc="-5" dirty="0">
                <a:latin typeface="Trebuchet MS"/>
                <a:cs typeface="Trebuchet MS"/>
              </a:rPr>
              <a:t>Gerenciar	dependências	entre	requisitos	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5" dirty="0">
                <a:latin typeface="Trebuchet MS"/>
                <a:cs typeface="Trebuchet MS"/>
              </a:rPr>
              <a:t>outros	</a:t>
            </a:r>
            <a:r>
              <a:rPr sz="2000" spc="-10" dirty="0">
                <a:latin typeface="Trebuchet MS"/>
                <a:cs typeface="Trebuchet MS"/>
              </a:rPr>
              <a:t>documentos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produzidos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durante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processo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software.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3140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189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Para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isso,</a:t>
            </a:r>
            <a:r>
              <a:rPr sz="2000" dirty="0">
                <a:latin typeface="Trebuchet MS"/>
                <a:cs typeface="Trebuchet MS"/>
              </a:rPr>
              <a:t> 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processo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gerência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requisitos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incluir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seguintes atividades: </a:t>
            </a:r>
            <a:r>
              <a:rPr sz="2000" spc="-10" dirty="0">
                <a:latin typeface="Trebuchet MS"/>
                <a:cs typeface="Trebuchet MS"/>
              </a:rPr>
              <a:t>controle </a:t>
            </a:r>
            <a:r>
              <a:rPr sz="2000" spc="-5" dirty="0">
                <a:latin typeface="Trebuchet MS"/>
                <a:cs typeface="Trebuchet MS"/>
              </a:rPr>
              <a:t>de mudanças, controle de versão,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acompanhamento</a:t>
            </a:r>
            <a:r>
              <a:rPr sz="2000" spc="-5" dirty="0">
                <a:latin typeface="Trebuchet MS"/>
                <a:cs typeface="Trebuchet MS"/>
              </a:rPr>
              <a:t> 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estado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rastreamento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 requisitos.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663" y="3089148"/>
            <a:ext cx="8866632" cy="3377184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809" cy="475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controle </a:t>
            </a:r>
            <a:r>
              <a:rPr sz="2000" spc="-10" dirty="0">
                <a:latin typeface="Trebuchet MS"/>
                <a:cs typeface="Trebuchet MS"/>
              </a:rPr>
              <a:t>de mudança </a:t>
            </a:r>
            <a:r>
              <a:rPr sz="2000" spc="-5" dirty="0">
                <a:latin typeface="Trebuchet MS"/>
                <a:cs typeface="Trebuchet MS"/>
              </a:rPr>
              <a:t>define os procedimentos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padrões que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usados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gerenciar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alterações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requisitos,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assegurando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qualquer</a:t>
            </a:r>
            <a:r>
              <a:rPr sz="2000" spc="-5" dirty="0">
                <a:latin typeface="Trebuchet MS"/>
                <a:cs typeface="Trebuchet MS"/>
              </a:rPr>
              <a:t> proposta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mudança</a:t>
            </a:r>
            <a:r>
              <a:rPr sz="2000" dirty="0">
                <a:latin typeface="Trebuchet MS"/>
                <a:cs typeface="Trebuchet MS"/>
              </a:rPr>
              <a:t> seja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analisada </a:t>
            </a:r>
            <a:r>
              <a:rPr sz="2000" dirty="0">
                <a:latin typeface="Trebuchet MS"/>
                <a:cs typeface="Trebuchet MS"/>
              </a:rPr>
              <a:t> conforme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critérios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estabelecidos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pela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organização.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2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maneira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geral,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controle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envolve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atividades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para:</a:t>
            </a:r>
            <a:endParaRPr sz="2000">
              <a:latin typeface="Trebuchet MS"/>
              <a:cs typeface="Trebuchet MS"/>
            </a:endParaRPr>
          </a:p>
          <a:p>
            <a:pPr marL="678180" indent="-208915">
              <a:lnSpc>
                <a:spcPct val="100000"/>
              </a:lnSpc>
              <a:spcBef>
                <a:spcPts val="480"/>
              </a:spcBef>
              <a:buChar char="•"/>
              <a:tabLst>
                <a:tab pos="678815" algn="l"/>
              </a:tabLst>
            </a:pPr>
            <a:r>
              <a:rPr sz="2000" spc="-15" dirty="0">
                <a:latin typeface="Trebuchet MS"/>
                <a:cs typeface="Trebuchet MS"/>
              </a:rPr>
              <a:t>Verificar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válida.</a:t>
            </a:r>
            <a:endParaRPr sz="2000">
              <a:latin typeface="Trebuchet MS"/>
              <a:cs typeface="Trebuchet MS"/>
            </a:endParaRPr>
          </a:p>
          <a:p>
            <a:pPr marL="687705" indent="-218440">
              <a:lnSpc>
                <a:spcPct val="100000"/>
              </a:lnSpc>
              <a:spcBef>
                <a:spcPts val="480"/>
              </a:spcBef>
              <a:buChar char="•"/>
              <a:tabLst>
                <a:tab pos="688340" algn="l"/>
              </a:tabLst>
            </a:pPr>
            <a:r>
              <a:rPr sz="2000" spc="-5" dirty="0">
                <a:latin typeface="Trebuchet MS"/>
                <a:cs typeface="Trebuchet MS"/>
              </a:rPr>
              <a:t>Descobrir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quais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artefatos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afetados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pela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mudança,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envolve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rastrear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informações.</a:t>
            </a:r>
            <a:endParaRPr sz="2000">
              <a:latin typeface="Trebuchet MS"/>
              <a:cs typeface="Trebuchet MS"/>
            </a:endParaRPr>
          </a:p>
          <a:p>
            <a:pPr marL="678180" indent="-208915">
              <a:lnSpc>
                <a:spcPct val="100000"/>
              </a:lnSpc>
              <a:spcBef>
                <a:spcPts val="480"/>
              </a:spcBef>
              <a:buChar char="•"/>
              <a:tabLst>
                <a:tab pos="678815" algn="l"/>
              </a:tabLst>
            </a:pPr>
            <a:r>
              <a:rPr sz="2000" dirty="0">
                <a:latin typeface="Trebuchet MS"/>
                <a:cs typeface="Trebuchet MS"/>
              </a:rPr>
              <a:t>Estimar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impacto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custo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mudanças.</a:t>
            </a:r>
            <a:endParaRPr sz="2000">
              <a:latin typeface="Trebuchet MS"/>
              <a:cs typeface="Trebuchet MS"/>
            </a:endParaRPr>
          </a:p>
          <a:p>
            <a:pPr marL="678180" indent="-208915">
              <a:lnSpc>
                <a:spcPct val="100000"/>
              </a:lnSpc>
              <a:spcBef>
                <a:spcPts val="480"/>
              </a:spcBef>
              <a:buChar char="•"/>
              <a:tabLst>
                <a:tab pos="678815" algn="l"/>
              </a:tabLst>
            </a:pPr>
            <a:r>
              <a:rPr sz="2000" dirty="0">
                <a:latin typeface="Trebuchet MS"/>
                <a:cs typeface="Trebuchet MS"/>
              </a:rPr>
              <a:t>Negociar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Trebuchet MS"/>
                <a:cs typeface="Trebuchet MS"/>
              </a:rPr>
              <a:t>com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clientes.</a:t>
            </a:r>
            <a:endParaRPr sz="2000">
              <a:latin typeface="Trebuchet MS"/>
              <a:cs typeface="Trebuchet MS"/>
            </a:endParaRPr>
          </a:p>
          <a:p>
            <a:pPr marL="664845" indent="-195580">
              <a:lnSpc>
                <a:spcPct val="100000"/>
              </a:lnSpc>
              <a:spcBef>
                <a:spcPts val="480"/>
              </a:spcBef>
              <a:buChar char="•"/>
              <a:tabLst>
                <a:tab pos="665480" algn="l"/>
              </a:tabLst>
            </a:pPr>
            <a:r>
              <a:rPr sz="2000" dirty="0">
                <a:latin typeface="Trebuchet MS"/>
                <a:cs typeface="Trebuchet MS"/>
              </a:rPr>
              <a:t>Alterar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documentos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associados.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1175" cy="512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Para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garantir uma abordagem consistente, recomenda-se que </a:t>
            </a:r>
            <a:r>
              <a:rPr sz="2000" dirty="0">
                <a:latin typeface="Trebuchet MS"/>
                <a:cs typeface="Trebuchet MS"/>
              </a:rPr>
              <a:t>as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organizações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definam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conjunto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políticas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gerência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contemplando: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635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processo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solicitação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mudança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6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informações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necessárias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processar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cada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solicitação;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processo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análise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impacto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custos</a:t>
            </a:r>
            <a:r>
              <a:rPr sz="2000" spc="1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mudança,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além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das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informações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rastreabilidade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associadas;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-5" dirty="0">
                <a:latin typeface="Trebuchet MS"/>
                <a:cs typeface="Trebuchet MS"/>
              </a:rPr>
              <a:t>membros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formalmente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avaliarão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-5" dirty="0">
                <a:latin typeface="Trebuchet MS"/>
                <a:cs typeface="Trebuchet MS"/>
              </a:rPr>
              <a:t> mudanças;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4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</a:t>
            </a:r>
            <a:r>
              <a:rPr sz="2000" spc="-5" dirty="0">
                <a:latin typeface="Trebuchet MS"/>
                <a:cs typeface="Trebuchet MS"/>
              </a:rPr>
              <a:t> ferramentas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auxiliarão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 processo.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1183335"/>
            <a:ext cx="8130540" cy="487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</a:t>
            </a:r>
            <a:r>
              <a:rPr sz="2000" dirty="0">
                <a:latin typeface="Trebuchet MS"/>
                <a:cs typeface="Trebuchet MS"/>
              </a:rPr>
              <a:t> as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mudanças</a:t>
            </a:r>
            <a:r>
              <a:rPr sz="2000" spc="-5" dirty="0">
                <a:latin typeface="Trebuchet MS"/>
                <a:cs typeface="Trebuchet MS"/>
              </a:rPr>
              <a:t> não</a:t>
            </a:r>
            <a:r>
              <a:rPr sz="2000" dirty="0">
                <a:latin typeface="Trebuchet MS"/>
                <a:cs typeface="Trebuchet MS"/>
              </a:rPr>
              <a:t> forem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controladas,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alterações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baixa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prioridade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podem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implementadas</a:t>
            </a:r>
            <a:r>
              <a:rPr sz="2000" spc="-5" dirty="0">
                <a:latin typeface="Trebuchet MS"/>
                <a:cs typeface="Trebuchet MS"/>
              </a:rPr>
              <a:t> antes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outras</a:t>
            </a:r>
            <a:r>
              <a:rPr sz="2000" spc="-5" dirty="0">
                <a:latin typeface="Trebuchet MS"/>
                <a:cs typeface="Trebuchet MS"/>
              </a:rPr>
              <a:t> mais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importantes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modificações com </a:t>
            </a:r>
            <a:r>
              <a:rPr sz="2000" spc="-10" dirty="0">
                <a:latin typeface="Trebuchet MS"/>
                <a:cs typeface="Trebuchet MS"/>
              </a:rPr>
              <a:t>custo </a:t>
            </a:r>
            <a:r>
              <a:rPr sz="2000" spc="-5" dirty="0">
                <a:latin typeface="Trebuchet MS"/>
                <a:cs typeface="Trebuchet MS"/>
              </a:rPr>
              <a:t>alto que não </a:t>
            </a:r>
            <a:r>
              <a:rPr sz="2000" dirty="0">
                <a:latin typeface="Trebuchet MS"/>
                <a:cs typeface="Trebuchet MS"/>
              </a:rPr>
              <a:t>são </a:t>
            </a:r>
            <a:r>
              <a:rPr sz="2000" spc="-10" dirty="0">
                <a:latin typeface="Trebuchet MS"/>
                <a:cs typeface="Trebuchet MS"/>
              </a:rPr>
              <a:t>realmente </a:t>
            </a:r>
            <a:r>
              <a:rPr sz="2000" spc="-5" dirty="0">
                <a:latin typeface="Trebuchet MS"/>
                <a:cs typeface="Trebuchet MS"/>
              </a:rPr>
              <a:t> necessárias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podem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aprovadas.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Ao</a:t>
            </a:r>
            <a:r>
              <a:rPr sz="2000" dirty="0">
                <a:latin typeface="Trebuchet MS"/>
                <a:cs typeface="Trebuchet MS"/>
              </a:rPr>
              <a:t> se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detectar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necessidade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-5" dirty="0">
                <a:latin typeface="Trebuchet MS"/>
                <a:cs typeface="Trebuchet MS"/>
              </a:rPr>
              <a:t> alteração</a:t>
            </a:r>
            <a:r>
              <a:rPr sz="2000" dirty="0">
                <a:latin typeface="Trebuchet MS"/>
                <a:cs typeface="Trebuchet MS"/>
              </a:rPr>
              <a:t> em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um</a:t>
            </a:r>
            <a:r>
              <a:rPr sz="2000" spc="6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ou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mais </a:t>
            </a:r>
            <a:r>
              <a:rPr sz="2000" spc="-5" dirty="0">
                <a:latin typeface="Trebuchet MS"/>
                <a:cs typeface="Trebuchet MS"/>
              </a:rPr>
              <a:t> requisitos, deve-se registrar uma solicitação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mudança,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qual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</a:t>
            </a:r>
            <a:r>
              <a:rPr sz="2000" spc="5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</a:t>
            </a:r>
            <a:r>
              <a:rPr sz="2000" spc="5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avaliada</a:t>
            </a:r>
            <a:r>
              <a:rPr sz="2000" spc="5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por</a:t>
            </a:r>
            <a:r>
              <a:rPr sz="2000" spc="5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algum</a:t>
            </a:r>
            <a:r>
              <a:rPr sz="2000" spc="5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membro 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spc="5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equipe</a:t>
            </a:r>
            <a:r>
              <a:rPr sz="2000" spc="5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do</a:t>
            </a:r>
            <a:r>
              <a:rPr sz="2000" spc="5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projeto</a:t>
            </a:r>
            <a:r>
              <a:rPr sz="2000" spc="5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software.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Nessa avaliação,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impacto da </a:t>
            </a:r>
            <a:r>
              <a:rPr sz="2000" spc="-10" dirty="0">
                <a:latin typeface="Trebuchet MS"/>
                <a:cs typeface="Trebuchet MS"/>
              </a:rPr>
              <a:t>alteração deve </a:t>
            </a:r>
            <a:r>
              <a:rPr sz="2000" dirty="0">
                <a:latin typeface="Trebuchet MS"/>
                <a:cs typeface="Trebuchet MS"/>
              </a:rPr>
              <a:t>ser </a:t>
            </a:r>
            <a:r>
              <a:rPr sz="2000" spc="-5" dirty="0">
                <a:latin typeface="Trebuchet MS"/>
                <a:cs typeface="Trebuchet MS"/>
              </a:rPr>
              <a:t>determinado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valores</a:t>
            </a:r>
            <a:r>
              <a:rPr sz="2000" dirty="0">
                <a:latin typeface="Trebuchet MS"/>
                <a:cs typeface="Trebuchet MS"/>
              </a:rPr>
              <a:t> de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custo,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esforço,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tempo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viabilidade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devem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repassados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solicitante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mudança.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4876927"/>
            <a:ext cx="8131175" cy="9994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3535" algn="just">
              <a:lnSpc>
                <a:spcPct val="99700"/>
              </a:lnSpc>
              <a:spcBef>
                <a:spcPts val="11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Portanto,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5" dirty="0">
                <a:latin typeface="Trebuchet MS"/>
                <a:cs typeface="Trebuchet MS"/>
              </a:rPr>
              <a:t>necessário </a:t>
            </a:r>
            <a:r>
              <a:rPr sz="2000" spc="-10" dirty="0">
                <a:latin typeface="Trebuchet MS"/>
                <a:cs typeface="Trebuchet MS"/>
              </a:rPr>
              <a:t>estabelecer </a:t>
            </a:r>
            <a:r>
              <a:rPr sz="2000" spc="-5" dirty="0">
                <a:latin typeface="Trebuchet MS"/>
                <a:cs typeface="Trebuchet MS"/>
              </a:rPr>
              <a:t>uma rede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ligações de modo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dirty="0">
                <a:latin typeface="Trebuchet MS"/>
                <a:cs typeface="Trebuchet MS"/>
              </a:rPr>
              <a:t> um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elementos</a:t>
            </a:r>
            <a:r>
              <a:rPr sz="2000" dirty="0">
                <a:latin typeface="Trebuchet MS"/>
                <a:cs typeface="Trebuchet MS"/>
              </a:rPr>
              <a:t> ligados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possam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 </a:t>
            </a:r>
            <a:r>
              <a:rPr sz="2000" dirty="0">
                <a:latin typeface="Trebuchet MS"/>
                <a:cs typeface="Trebuchet MS"/>
              </a:rPr>
              <a:t> rastreados.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Surge,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então,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conceito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rastreabilidade</a:t>
            </a:r>
            <a:r>
              <a:rPr sz="2000" spc="-5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8131175" cy="292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1016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Assim, </a:t>
            </a:r>
            <a:r>
              <a:rPr sz="2000" spc="-5" dirty="0">
                <a:latin typeface="Trebuchet MS"/>
                <a:cs typeface="Trebuchet MS"/>
              </a:rPr>
              <a:t>uma </a:t>
            </a:r>
            <a:r>
              <a:rPr sz="2000" spc="-10" dirty="0">
                <a:latin typeface="Trebuchet MS"/>
                <a:cs typeface="Trebuchet MS"/>
              </a:rPr>
              <a:t>parte </a:t>
            </a:r>
            <a:r>
              <a:rPr sz="2000" spc="-5" dirty="0">
                <a:latin typeface="Trebuchet MS"/>
                <a:cs typeface="Trebuchet MS"/>
              </a:rPr>
              <a:t>crítica </a:t>
            </a:r>
            <a:r>
              <a:rPr sz="2000" spc="-10" dirty="0">
                <a:latin typeface="Trebuchet MS"/>
                <a:cs typeface="Trebuchet MS"/>
              </a:rPr>
              <a:t>do </a:t>
            </a:r>
            <a:r>
              <a:rPr sz="2000" spc="-5" dirty="0">
                <a:latin typeface="Trebuchet MS"/>
                <a:cs typeface="Trebuchet MS"/>
              </a:rPr>
              <a:t>controle de mudanças </a:t>
            </a:r>
            <a:r>
              <a:rPr sz="2000" dirty="0">
                <a:latin typeface="Trebuchet MS"/>
                <a:cs typeface="Trebuchet MS"/>
              </a:rPr>
              <a:t>é a </a:t>
            </a:r>
            <a:r>
              <a:rPr sz="2000" b="1" spc="-5" dirty="0">
                <a:latin typeface="Trebuchet MS"/>
                <a:cs typeface="Trebuchet MS"/>
              </a:rPr>
              <a:t>avaliação </a:t>
            </a:r>
            <a:r>
              <a:rPr sz="2000" b="1" spc="-15" dirty="0">
                <a:latin typeface="Trebuchet MS"/>
                <a:cs typeface="Trebuchet MS"/>
              </a:rPr>
              <a:t>do 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impacto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uma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mudança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no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restante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do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software</a:t>
            </a:r>
            <a:r>
              <a:rPr sz="200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Para </a:t>
            </a:r>
            <a:r>
              <a:rPr sz="2000" spc="-5" dirty="0">
                <a:latin typeface="Trebuchet MS"/>
                <a:cs typeface="Trebuchet MS"/>
              </a:rPr>
              <a:t>que seja possível </a:t>
            </a:r>
            <a:r>
              <a:rPr sz="2000" spc="-10" dirty="0">
                <a:latin typeface="Trebuchet MS"/>
                <a:cs typeface="Trebuchet MS"/>
              </a:rPr>
              <a:t>efetuar </a:t>
            </a:r>
            <a:r>
              <a:rPr sz="2000" spc="-5" dirty="0">
                <a:latin typeface="Trebuchet MS"/>
                <a:cs typeface="Trebuchet MS"/>
              </a:rPr>
              <a:t>essa avaliação, cada requisito deve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estar identificado </a:t>
            </a:r>
            <a:r>
              <a:rPr sz="2000" spc="-10" dirty="0">
                <a:latin typeface="Trebuchet MS"/>
                <a:cs typeface="Trebuchet MS"/>
              </a:rPr>
              <a:t>unicamente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10" dirty="0">
                <a:latin typeface="Trebuchet MS"/>
                <a:cs typeface="Trebuchet MS"/>
              </a:rPr>
              <a:t>deve </a:t>
            </a:r>
            <a:r>
              <a:rPr sz="2000" spc="-5" dirty="0">
                <a:latin typeface="Trebuchet MS"/>
                <a:cs typeface="Trebuchet MS"/>
              </a:rPr>
              <a:t>ser possível, por exemplo,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saber quais</a:t>
            </a:r>
            <a:r>
              <a:rPr sz="2000" dirty="0">
                <a:latin typeface="Trebuchet MS"/>
                <a:cs typeface="Trebuchet MS"/>
              </a:rPr>
              <a:t> são os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dependentes</a:t>
            </a:r>
            <a:r>
              <a:rPr sz="2000" spc="5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desse requisito </a:t>
            </a:r>
            <a:r>
              <a:rPr sz="2000" dirty="0">
                <a:latin typeface="Trebuchet MS"/>
                <a:cs typeface="Trebuchet MS"/>
              </a:rPr>
              <a:t>e </a:t>
            </a:r>
            <a:r>
              <a:rPr sz="2000" spc="-5" dirty="0">
                <a:latin typeface="Trebuchet MS"/>
                <a:cs typeface="Trebuchet MS"/>
              </a:rPr>
              <a:t>em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quais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artefatos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processo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software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esse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5" dirty="0">
                <a:latin typeface="Trebuchet MS"/>
                <a:cs typeface="Trebuchet MS"/>
              </a:rPr>
              <a:t>tratado.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3535426"/>
            <a:ext cx="81292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Ela fornece uma base para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desenvolvimento de uma trilha </a:t>
            </a:r>
            <a:r>
              <a:rPr sz="2000" spc="-1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auditoria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todo</a:t>
            </a:r>
            <a:r>
              <a:rPr sz="2000" dirty="0">
                <a:latin typeface="Trebuchet MS"/>
                <a:cs typeface="Trebuchet MS"/>
              </a:rPr>
              <a:t> 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projeto,</a:t>
            </a:r>
            <a:r>
              <a:rPr sz="2000" dirty="0">
                <a:latin typeface="Trebuchet MS"/>
                <a:cs typeface="Trebuchet MS"/>
              </a:rPr>
              <a:t> possibilitando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encontrar</a:t>
            </a:r>
            <a:r>
              <a:rPr sz="2000" spc="-5" dirty="0">
                <a:latin typeface="Trebuchet MS"/>
                <a:cs typeface="Trebuchet MS"/>
              </a:rPr>
              <a:t> outros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dirty="0">
                <a:latin typeface="Trebuchet MS"/>
                <a:cs typeface="Trebuchet MS"/>
              </a:rPr>
              <a:t> 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artefatos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podem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afetados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pelas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mudanças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solicitadas.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5547156"/>
            <a:ext cx="81311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1165" algn="l"/>
                <a:tab pos="1088390" algn="l"/>
                <a:tab pos="1651000" algn="l"/>
                <a:tab pos="1949450" algn="l"/>
                <a:tab pos="3298190" algn="l"/>
                <a:tab pos="4092575" algn="l"/>
                <a:tab pos="5165725" algn="l"/>
                <a:tab pos="5938520" algn="l"/>
                <a:tab pos="7204709" algn="l"/>
                <a:tab pos="7505065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100" dirty="0">
                <a:latin typeface="Trebuchet MS"/>
                <a:cs typeface="Trebuchet MS"/>
              </a:rPr>
              <a:t>P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al</a:t>
            </a:r>
            <a:r>
              <a:rPr sz="2000" dirty="0">
                <a:latin typeface="Trebuchet MS"/>
                <a:cs typeface="Trebuchet MS"/>
              </a:rPr>
              <a:t>,	é	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ce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sá</a:t>
            </a:r>
            <a:r>
              <a:rPr sz="2000" spc="-10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5" dirty="0">
                <a:latin typeface="Trebuchet MS"/>
                <a:cs typeface="Trebuchet MS"/>
              </a:rPr>
              <a:t>h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ver	li</a:t>
            </a:r>
            <a:r>
              <a:rPr sz="2000" spc="-10" dirty="0">
                <a:latin typeface="Trebuchet MS"/>
                <a:cs typeface="Trebuchet MS"/>
              </a:rPr>
              <a:t>g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ç</a:t>
            </a:r>
            <a:r>
              <a:rPr sz="2000" spc="-10" dirty="0">
                <a:latin typeface="Trebuchet MS"/>
                <a:cs typeface="Trebuchet MS"/>
              </a:rPr>
              <a:t>õ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n</a:t>
            </a:r>
            <a:r>
              <a:rPr sz="2000" spc="-20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re	re</a:t>
            </a:r>
            <a:r>
              <a:rPr sz="2000" spc="-20" dirty="0">
                <a:latin typeface="Trebuchet MS"/>
                <a:cs typeface="Trebuchet MS"/>
              </a:rPr>
              <a:t>q</a:t>
            </a:r>
            <a:r>
              <a:rPr sz="2000" spc="-5" dirty="0">
                <a:latin typeface="Trebuchet MS"/>
                <a:cs typeface="Trebuchet MS"/>
              </a:rPr>
              <a:t>uis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os	e	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tre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requisitos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outros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elementos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processo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software.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8129270" cy="158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 </a:t>
            </a:r>
            <a:r>
              <a:rPr sz="2000" b="1" spc="-5" dirty="0">
                <a:latin typeface="Trebuchet MS"/>
                <a:cs typeface="Trebuchet MS"/>
              </a:rPr>
              <a:t>rastreabilidade </a:t>
            </a:r>
            <a:r>
              <a:rPr sz="2000" b="1" dirty="0">
                <a:latin typeface="Trebuchet MS"/>
                <a:cs typeface="Trebuchet MS"/>
              </a:rPr>
              <a:t>pode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ser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definida</a:t>
            </a:r>
            <a:r>
              <a:rPr sz="2000" b="1" dirty="0">
                <a:latin typeface="Trebuchet MS"/>
                <a:cs typeface="Trebuchet MS"/>
              </a:rPr>
              <a:t> como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habilidade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 se 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acompanhar </a:t>
            </a:r>
            <a:r>
              <a:rPr sz="2000" b="1" dirty="0">
                <a:latin typeface="Trebuchet MS"/>
                <a:cs typeface="Trebuchet MS"/>
              </a:rPr>
              <a:t>a </a:t>
            </a:r>
            <a:r>
              <a:rPr sz="2000" b="1" spc="10" dirty="0">
                <a:latin typeface="Trebuchet MS"/>
                <a:cs typeface="Trebuchet MS"/>
              </a:rPr>
              <a:t>vida </a:t>
            </a:r>
            <a:r>
              <a:rPr sz="2000" b="1" dirty="0">
                <a:latin typeface="Trebuchet MS"/>
                <a:cs typeface="Trebuchet MS"/>
              </a:rPr>
              <a:t>de </a:t>
            </a:r>
            <a:r>
              <a:rPr sz="2000" b="1" spc="5" dirty="0">
                <a:latin typeface="Trebuchet MS"/>
                <a:cs typeface="Trebuchet MS"/>
              </a:rPr>
              <a:t>um </a:t>
            </a:r>
            <a:r>
              <a:rPr sz="2000" b="1" spc="-5" dirty="0">
                <a:latin typeface="Trebuchet MS"/>
                <a:cs typeface="Trebuchet MS"/>
              </a:rPr>
              <a:t>requisito </a:t>
            </a:r>
            <a:r>
              <a:rPr sz="2000" b="1" dirty="0">
                <a:latin typeface="Trebuchet MS"/>
                <a:cs typeface="Trebuchet MS"/>
              </a:rPr>
              <a:t>em </a:t>
            </a:r>
            <a:r>
              <a:rPr sz="2000" b="1" spc="-5" dirty="0">
                <a:latin typeface="Trebuchet MS"/>
                <a:cs typeface="Trebuchet MS"/>
              </a:rPr>
              <a:t>ambas </a:t>
            </a:r>
            <a:r>
              <a:rPr sz="2000" b="1" dirty="0">
                <a:latin typeface="Trebuchet MS"/>
                <a:cs typeface="Trebuchet MS"/>
              </a:rPr>
              <a:t>as direções do 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processo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software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durante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todo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 </a:t>
            </a:r>
            <a:r>
              <a:rPr sz="2000" b="1" spc="-5" dirty="0">
                <a:latin typeface="Trebuchet MS"/>
                <a:cs typeface="Trebuchet MS"/>
              </a:rPr>
              <a:t>ciclo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-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vida.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952" y="1272539"/>
            <a:ext cx="8001000" cy="3023870"/>
            <a:chOff x="377952" y="1272539"/>
            <a:chExt cx="8001000" cy="3023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52" y="1272539"/>
              <a:ext cx="8001000" cy="30236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83507" y="2357627"/>
              <a:ext cx="1315720" cy="643255"/>
            </a:xfrm>
            <a:custGeom>
              <a:avLst/>
              <a:gdLst/>
              <a:ahLst/>
              <a:cxnLst/>
              <a:rect l="l" t="t" r="r" b="b"/>
              <a:pathLst>
                <a:path w="1315720" h="643255">
                  <a:moveTo>
                    <a:pt x="0" y="107187"/>
                  </a:moveTo>
                  <a:lnTo>
                    <a:pt x="8425" y="65472"/>
                  </a:lnTo>
                  <a:lnTo>
                    <a:pt x="31400" y="31400"/>
                  </a:lnTo>
                  <a:lnTo>
                    <a:pt x="65472" y="8425"/>
                  </a:lnTo>
                  <a:lnTo>
                    <a:pt x="107187" y="0"/>
                  </a:lnTo>
                  <a:lnTo>
                    <a:pt x="1208024" y="0"/>
                  </a:lnTo>
                  <a:lnTo>
                    <a:pt x="1249739" y="8425"/>
                  </a:lnTo>
                  <a:lnTo>
                    <a:pt x="1283811" y="31400"/>
                  </a:lnTo>
                  <a:lnTo>
                    <a:pt x="1306786" y="65472"/>
                  </a:lnTo>
                  <a:lnTo>
                    <a:pt x="1315212" y="107187"/>
                  </a:lnTo>
                  <a:lnTo>
                    <a:pt x="1315212" y="535939"/>
                  </a:lnTo>
                  <a:lnTo>
                    <a:pt x="1306786" y="577655"/>
                  </a:lnTo>
                  <a:lnTo>
                    <a:pt x="1283811" y="611727"/>
                  </a:lnTo>
                  <a:lnTo>
                    <a:pt x="1249739" y="634702"/>
                  </a:lnTo>
                  <a:lnTo>
                    <a:pt x="1208024" y="643127"/>
                  </a:lnTo>
                  <a:lnTo>
                    <a:pt x="107187" y="643127"/>
                  </a:lnTo>
                  <a:lnTo>
                    <a:pt x="65472" y="634702"/>
                  </a:lnTo>
                  <a:lnTo>
                    <a:pt x="31400" y="611727"/>
                  </a:lnTo>
                  <a:lnTo>
                    <a:pt x="8425" y="577655"/>
                  </a:lnTo>
                  <a:lnTo>
                    <a:pt x="0" y="535939"/>
                  </a:lnTo>
                  <a:lnTo>
                    <a:pt x="0" y="107187"/>
                  </a:lnTo>
                  <a:close/>
                </a:path>
              </a:pathLst>
            </a:custGeom>
            <a:ln w="7620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9099" y="4482795"/>
            <a:ext cx="79838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Esta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fase</a:t>
            </a:r>
            <a:r>
              <a:rPr sz="1800" dirty="0">
                <a:latin typeface="Trebuchet MS"/>
                <a:cs typeface="Trebuchet MS"/>
              </a:rPr>
              <a:t> é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atividade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representar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os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resultados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da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Engenharia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de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Requisitos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em um </a:t>
            </a:r>
            <a:r>
              <a:rPr sz="1800" spc="-5" dirty="0">
                <a:latin typeface="Trebuchet MS"/>
                <a:cs typeface="Trebuchet MS"/>
              </a:rPr>
              <a:t>documento (ou </a:t>
            </a:r>
            <a:r>
              <a:rPr sz="1800" dirty="0">
                <a:latin typeface="Trebuchet MS"/>
                <a:cs typeface="Trebuchet MS"/>
              </a:rPr>
              <a:t>conjunto de </a:t>
            </a:r>
            <a:r>
              <a:rPr sz="1800" spc="-5" dirty="0">
                <a:latin typeface="Trebuchet MS"/>
                <a:cs typeface="Trebuchet MS"/>
              </a:rPr>
              <a:t>documentos), contendo </a:t>
            </a:r>
            <a:r>
              <a:rPr sz="1800" spc="-10" dirty="0">
                <a:latin typeface="Trebuchet MS"/>
                <a:cs typeface="Trebuchet MS"/>
              </a:rPr>
              <a:t>os </a:t>
            </a:r>
            <a:r>
              <a:rPr sz="1800" spc="-5" dirty="0">
                <a:latin typeface="Trebuchet MS"/>
                <a:cs typeface="Trebuchet MS"/>
              </a:rPr>
              <a:t> requisitos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software</a:t>
            </a:r>
            <a:r>
              <a:rPr sz="1800" dirty="0">
                <a:latin typeface="Trebuchet MS"/>
                <a:cs typeface="Trebuchet MS"/>
              </a:rPr>
              <a:t> 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modelos que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especificam.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356866"/>
            <a:ext cx="1449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1750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Ass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dirty="0">
                <a:latin typeface="Trebuchet MS"/>
                <a:cs typeface="Trebuchet MS"/>
              </a:rPr>
              <a:t>,	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8821" y="2356866"/>
            <a:ext cx="4302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74189" algn="l"/>
                <a:tab pos="2600325" algn="l"/>
                <a:tab pos="4011929" algn="l"/>
              </a:tabLst>
            </a:pP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spc="-5" dirty="0">
                <a:latin typeface="Trebuchet MS"/>
                <a:cs typeface="Trebuchet MS"/>
              </a:rPr>
              <a:t>ep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nd</a:t>
            </a:r>
            <a:r>
              <a:rPr sz="2000" spc="-15" dirty="0">
                <a:latin typeface="Trebuchet MS"/>
                <a:cs typeface="Trebuchet MS"/>
              </a:rPr>
              <a:t>ê</a:t>
            </a:r>
            <a:r>
              <a:rPr sz="2000" spc="-5" dirty="0">
                <a:latin typeface="Trebuchet MS"/>
                <a:cs typeface="Trebuchet MS"/>
              </a:rPr>
              <a:t>ncia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tr</a:t>
            </a:r>
            <a:r>
              <a:rPr sz="2000" dirty="0">
                <a:latin typeface="Trebuchet MS"/>
                <a:cs typeface="Trebuchet MS"/>
              </a:rPr>
              <a:t>e	r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qui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dirty="0">
                <a:latin typeface="Trebuchet MS"/>
                <a:cs typeface="Trebuchet MS"/>
              </a:rPr>
              <a:t>s,	</a:t>
            </a:r>
            <a:r>
              <a:rPr sz="2000" spc="-15" dirty="0">
                <a:latin typeface="Trebuchet MS"/>
                <a:cs typeface="Trebuchet MS"/>
              </a:rPr>
              <a:t>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450" y="2661666"/>
            <a:ext cx="1131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requisitos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8579" y="2356866"/>
            <a:ext cx="64922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08785" algn="l"/>
              </a:tabLst>
            </a:pPr>
            <a:r>
              <a:rPr sz="2000" spc="-5" dirty="0">
                <a:latin typeface="Trebuchet MS"/>
                <a:cs typeface="Trebuchet MS"/>
              </a:rPr>
              <a:t>identificação	de</a:t>
            </a:r>
            <a:endParaRPr sz="20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  <a:tabLst>
                <a:tab pos="1711960" algn="l"/>
                <a:tab pos="2207260" algn="l"/>
                <a:tab pos="3211195" algn="l"/>
                <a:tab pos="3813175" algn="l"/>
                <a:tab pos="5138420" algn="l"/>
                <a:tab pos="5496560" algn="l"/>
                <a:tab pos="5996305" algn="l"/>
              </a:tabLst>
            </a:pPr>
            <a:r>
              <a:rPr sz="2000" spc="-10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onfl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nt</a:t>
            </a:r>
            <a:r>
              <a:rPr sz="2000" spc="-2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s,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a	orig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m	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s	r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qui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os	e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s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us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4450" y="2966161"/>
            <a:ext cx="77870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interessados,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além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identificação</a:t>
            </a:r>
            <a:r>
              <a:rPr sz="2000" dirty="0">
                <a:latin typeface="Trebuchet MS"/>
                <a:cs typeface="Trebuchet MS"/>
              </a:rPr>
              <a:t> de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quais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artefatos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produzidos </a:t>
            </a:r>
            <a:r>
              <a:rPr sz="2000" spc="-10" dirty="0">
                <a:latin typeface="Trebuchet MS"/>
                <a:cs typeface="Trebuchet MS"/>
              </a:rPr>
              <a:t>durante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-5" dirty="0">
                <a:latin typeface="Trebuchet MS"/>
                <a:cs typeface="Trebuchet MS"/>
              </a:rPr>
              <a:t>desenvolvimento de software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5" dirty="0">
                <a:latin typeface="Trebuchet MS"/>
                <a:cs typeface="Trebuchet MS"/>
              </a:rPr>
              <a:t>requisito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tratado, </a:t>
            </a:r>
            <a:r>
              <a:rPr sz="2000" dirty="0">
                <a:latin typeface="Trebuchet MS"/>
                <a:cs typeface="Trebuchet MS"/>
              </a:rPr>
              <a:t>é </a:t>
            </a:r>
            <a:r>
              <a:rPr sz="2000" spc="-10" dirty="0">
                <a:latin typeface="Trebuchet MS"/>
                <a:cs typeface="Trebuchet MS"/>
              </a:rPr>
              <a:t>de fundamental importância para </a:t>
            </a:r>
            <a:r>
              <a:rPr sz="2000" spc="-5" dirty="0">
                <a:latin typeface="Trebuchet MS"/>
                <a:cs typeface="Trebuchet MS"/>
              </a:rPr>
              <a:t>que </a:t>
            </a:r>
            <a:r>
              <a:rPr sz="2000" dirty="0">
                <a:latin typeface="Trebuchet MS"/>
                <a:cs typeface="Trebuchet MS"/>
              </a:rPr>
              <a:t>a </a:t>
            </a:r>
            <a:r>
              <a:rPr sz="2000" spc="-5" dirty="0">
                <a:latin typeface="Trebuchet MS"/>
                <a:cs typeface="Trebuchet MS"/>
              </a:rPr>
              <a:t>rastreabilidade </a:t>
            </a:r>
            <a:r>
              <a:rPr sz="2000" dirty="0">
                <a:latin typeface="Trebuchet MS"/>
                <a:cs typeface="Trebuchet MS"/>
              </a:rPr>
              <a:t> possa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implementada.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499" y="5344464"/>
            <a:ext cx="81299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Para</a:t>
            </a:r>
            <a:r>
              <a:rPr sz="2000" spc="3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apoiar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3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gerência</a:t>
            </a:r>
            <a:r>
              <a:rPr sz="2000" spc="3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3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requisitos,</a:t>
            </a:r>
            <a:r>
              <a:rPr sz="2000" spc="3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matrizes</a:t>
            </a:r>
            <a:r>
              <a:rPr sz="2000" spc="38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rastreabilidade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podem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produzidas.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499" y="1183335"/>
            <a:ext cx="3140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2428189"/>
            <a:ext cx="81305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Elas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relacionam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os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25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identificados</a:t>
            </a:r>
            <a:r>
              <a:rPr sz="2000" spc="25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ou</a:t>
            </a:r>
            <a:r>
              <a:rPr sz="2000" spc="2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mais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aspectos </a:t>
            </a:r>
            <a:r>
              <a:rPr sz="2000" spc="-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 sistema </a:t>
            </a:r>
            <a:r>
              <a:rPr sz="2000" dirty="0">
                <a:latin typeface="Trebuchet MS"/>
                <a:cs typeface="Trebuchet MS"/>
              </a:rPr>
              <a:t>ou </a:t>
            </a:r>
            <a:r>
              <a:rPr sz="2000" spc="-5" dirty="0">
                <a:latin typeface="Trebuchet MS"/>
                <a:cs typeface="Trebuchet MS"/>
              </a:rPr>
              <a:t>do seu ambiente, de </a:t>
            </a:r>
            <a:r>
              <a:rPr sz="2000" dirty="0">
                <a:latin typeface="Trebuchet MS"/>
                <a:cs typeface="Trebuchet MS"/>
              </a:rPr>
              <a:t>modo </a:t>
            </a:r>
            <a:r>
              <a:rPr sz="2000" spc="-5" dirty="0">
                <a:latin typeface="Trebuchet MS"/>
                <a:cs typeface="Trebuchet MS"/>
              </a:rPr>
              <a:t>que elas possam </a:t>
            </a:r>
            <a:r>
              <a:rPr sz="2000" dirty="0">
                <a:latin typeface="Trebuchet MS"/>
                <a:cs typeface="Trebuchet MS"/>
              </a:rPr>
              <a:t>ser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procuradas </a:t>
            </a:r>
            <a:r>
              <a:rPr sz="2000" spc="-10" dirty="0">
                <a:latin typeface="Trebuchet MS"/>
                <a:cs typeface="Trebuchet MS"/>
              </a:rPr>
              <a:t>rapidamente </a:t>
            </a:r>
            <a:r>
              <a:rPr sz="2000" spc="-5" dirty="0">
                <a:latin typeface="Trebuchet MS"/>
                <a:cs typeface="Trebuchet MS"/>
              </a:rPr>
              <a:t>para </a:t>
            </a:r>
            <a:r>
              <a:rPr sz="2000" spc="-10" dirty="0">
                <a:latin typeface="Trebuchet MS"/>
                <a:cs typeface="Trebuchet MS"/>
              </a:rPr>
              <a:t>entender </a:t>
            </a:r>
            <a:r>
              <a:rPr sz="2000" spc="-5" dirty="0">
                <a:latin typeface="Trebuchet MS"/>
                <a:cs typeface="Trebuchet MS"/>
              </a:rPr>
              <a:t>como uma modificação em </a:t>
            </a:r>
            <a:r>
              <a:rPr sz="2000" dirty="0">
                <a:latin typeface="Trebuchet MS"/>
                <a:cs typeface="Trebuchet MS"/>
              </a:rPr>
              <a:t> um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vai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afetar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diferentes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aspectos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sistema.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499" y="4440682"/>
            <a:ext cx="813054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3535">
              <a:lnSpc>
                <a:spcPct val="100000"/>
              </a:lnSpc>
              <a:spcBef>
                <a:spcPts val="100"/>
              </a:spcBef>
              <a:tabLst>
                <a:tab pos="1301750" algn="l"/>
                <a:tab pos="1715135" algn="l"/>
                <a:tab pos="2652395" algn="l"/>
                <a:tab pos="3825875" algn="l"/>
                <a:tab pos="4980940" algn="l"/>
                <a:tab pos="5438140" algn="l"/>
                <a:tab pos="7430770" algn="l"/>
                <a:tab pos="7877175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dirty="0">
                <a:latin typeface="Trebuchet MS"/>
                <a:cs typeface="Trebuchet MS"/>
              </a:rPr>
              <a:t>e	as	</a:t>
            </a:r>
            <a:r>
              <a:rPr sz="2000" spc="-5" dirty="0">
                <a:latin typeface="Trebuchet MS"/>
                <a:cs typeface="Trebuchet MS"/>
              </a:rPr>
              <a:t>mu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p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í</a:t>
            </a:r>
            <a:r>
              <a:rPr sz="2000" dirty="0">
                <a:latin typeface="Trebuchet MS"/>
                <a:cs typeface="Trebuchet MS"/>
              </a:rPr>
              <a:t>veis	</a:t>
            </a:r>
            <a:r>
              <a:rPr sz="2000" spc="-10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riz</a:t>
            </a: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bil</a:t>
            </a:r>
            <a:r>
              <a:rPr sz="200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,	</a:t>
            </a:r>
            <a:r>
              <a:rPr sz="2000" spc="-15" dirty="0">
                <a:latin typeface="Trebuchet MS"/>
                <a:cs typeface="Trebuchet MS"/>
              </a:rPr>
              <a:t>h</a:t>
            </a:r>
            <a:r>
              <a:rPr sz="2000" dirty="0">
                <a:latin typeface="Trebuchet MS"/>
                <a:cs typeface="Trebuchet MS"/>
              </a:rPr>
              <a:t>á	as  </a:t>
            </a:r>
            <a:r>
              <a:rPr sz="2000" spc="-5" dirty="0">
                <a:latin typeface="Trebuchet MS"/>
                <a:cs typeface="Trebuchet MS"/>
              </a:rPr>
              <a:t>seguintes: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Matriz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rastreabilidade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dependência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entre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requisitos: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indica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estão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relacionados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uns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 outros.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1183335"/>
            <a:ext cx="3140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1183335"/>
            <a:ext cx="4664710" cy="128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4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Matriz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rastreabilidade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cada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7665" y="1828292"/>
            <a:ext cx="288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fontes: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indica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fonte</a:t>
            </a:r>
            <a:r>
              <a:rPr sz="2000" spc="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3230626"/>
            <a:ext cx="48939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634365" algn="l"/>
                <a:tab pos="1486535" algn="l"/>
                <a:tab pos="1910080" algn="l"/>
                <a:tab pos="3776979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	</a:t>
            </a:r>
            <a:r>
              <a:rPr sz="2000" spc="-5" dirty="0">
                <a:latin typeface="Trebuchet MS"/>
                <a:cs typeface="Trebuchet MS"/>
              </a:rPr>
              <a:t>Matri</a:t>
            </a:r>
            <a:r>
              <a:rPr sz="2000" dirty="0">
                <a:latin typeface="Trebuchet MS"/>
                <a:cs typeface="Trebuchet MS"/>
              </a:rPr>
              <a:t>z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rastr</a:t>
            </a:r>
            <a:r>
              <a:rPr sz="2000" spc="-2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ab</a:t>
            </a:r>
            <a:r>
              <a:rPr sz="2000" spc="5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l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r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qui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s  subsistemas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tratam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8834" y="3230626"/>
            <a:ext cx="268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00835" algn="l"/>
                <a:tab pos="2428240" algn="l"/>
              </a:tabLst>
            </a:pPr>
            <a:r>
              <a:rPr sz="2000" dirty="0">
                <a:latin typeface="Trebuchet MS"/>
                <a:cs typeface="Trebuchet MS"/>
              </a:rPr>
              <a:t>subs</a:t>
            </a:r>
            <a:r>
              <a:rPr sz="2000" spc="-5" dirty="0">
                <a:latin typeface="Trebuchet MS"/>
                <a:cs typeface="Trebuchet MS"/>
              </a:rPr>
              <a:t>ist</a:t>
            </a:r>
            <a:r>
              <a:rPr sz="2000" spc="-20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spc="5" dirty="0">
                <a:latin typeface="Trebuchet MS"/>
                <a:cs typeface="Trebuchet MS"/>
              </a:rPr>
              <a:t>as</a:t>
            </a:r>
            <a:r>
              <a:rPr sz="2000" dirty="0">
                <a:latin typeface="Trebuchet MS"/>
                <a:cs typeface="Trebuchet MS"/>
              </a:rPr>
              <a:t>:	</a:t>
            </a:r>
            <a:r>
              <a:rPr sz="2000" spc="-5" dirty="0">
                <a:latin typeface="Trebuchet MS"/>
                <a:cs typeface="Trebuchet MS"/>
              </a:rPr>
              <a:t>in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spc="-5" dirty="0">
                <a:latin typeface="Trebuchet MS"/>
                <a:cs typeface="Trebuchet MS"/>
              </a:rPr>
              <a:t>ic</a:t>
            </a:r>
            <a:r>
              <a:rPr sz="2000" dirty="0">
                <a:latin typeface="Trebuchet MS"/>
                <a:cs typeface="Trebuchet MS"/>
              </a:rPr>
              <a:t>a	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499" y="4633086"/>
            <a:ext cx="81311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25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rebuchet MS"/>
                <a:cs typeface="Trebuchet MS"/>
              </a:rPr>
              <a:t>• </a:t>
            </a:r>
            <a:r>
              <a:rPr sz="2000" spc="-5" dirty="0">
                <a:latin typeface="Trebuchet MS"/>
                <a:cs typeface="Trebuchet MS"/>
              </a:rPr>
              <a:t>Matriz de rastreabilidade requisitos</a:t>
            </a:r>
            <a:r>
              <a:rPr sz="2000" spc="590" dirty="0">
                <a:latin typeface="Trebuchet MS"/>
                <a:cs typeface="Trebuchet MS"/>
              </a:rPr>
              <a:t>  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casos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uso: </a:t>
            </a:r>
            <a:r>
              <a:rPr sz="2000" spc="-5" dirty="0">
                <a:latin typeface="Trebuchet MS"/>
                <a:cs typeface="Trebuchet MS"/>
              </a:rPr>
              <a:t>indica </a:t>
            </a:r>
            <a:r>
              <a:rPr sz="2000" dirty="0">
                <a:latin typeface="Trebuchet MS"/>
                <a:cs typeface="Trebuchet MS"/>
              </a:rPr>
              <a:t>os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casos de uso que </a:t>
            </a:r>
            <a:r>
              <a:rPr sz="2000" spc="-10" dirty="0">
                <a:latin typeface="Trebuchet MS"/>
                <a:cs typeface="Trebuchet MS"/>
              </a:rPr>
              <a:t>detalham </a:t>
            </a:r>
            <a:r>
              <a:rPr sz="2000" dirty="0">
                <a:latin typeface="Trebuchet MS"/>
                <a:cs typeface="Trebuchet MS"/>
              </a:rPr>
              <a:t>um </a:t>
            </a:r>
            <a:r>
              <a:rPr sz="2000" spc="-5" dirty="0">
                <a:latin typeface="Trebuchet MS"/>
                <a:cs typeface="Trebuchet MS"/>
              </a:rPr>
              <a:t>requisito funcional </a:t>
            </a:r>
            <a:r>
              <a:rPr sz="2000" dirty="0">
                <a:latin typeface="Trebuchet MS"/>
                <a:cs typeface="Trebuchet MS"/>
              </a:rPr>
              <a:t>ou </a:t>
            </a:r>
            <a:r>
              <a:rPr sz="2000" spc="-5" dirty="0">
                <a:latin typeface="Trebuchet MS"/>
                <a:cs typeface="Trebuchet MS"/>
              </a:rPr>
              <a:t>tratam </a:t>
            </a:r>
            <a:r>
              <a:rPr sz="2000" spc="-15" dirty="0">
                <a:latin typeface="Trebuchet MS"/>
                <a:cs typeface="Trebuchet MS"/>
              </a:rPr>
              <a:t>um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não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funcional.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75376" y="1917192"/>
            <a:ext cx="471170" cy="196850"/>
            <a:chOff x="5675376" y="1917192"/>
            <a:chExt cx="471170" cy="196850"/>
          </a:xfrm>
        </p:grpSpPr>
        <p:sp>
          <p:nvSpPr>
            <p:cNvPr id="9" name="object 9"/>
            <p:cNvSpPr/>
            <p:nvPr/>
          </p:nvSpPr>
          <p:spPr>
            <a:xfrm>
              <a:off x="5685282" y="1927098"/>
              <a:ext cx="451484" cy="177165"/>
            </a:xfrm>
            <a:custGeom>
              <a:avLst/>
              <a:gdLst/>
              <a:ahLst/>
              <a:cxnLst/>
              <a:rect l="l" t="t" r="r" b="b"/>
              <a:pathLst>
                <a:path w="451485" h="177164">
                  <a:moveTo>
                    <a:pt x="362712" y="0"/>
                  </a:moveTo>
                  <a:lnTo>
                    <a:pt x="362712" y="44196"/>
                  </a:lnTo>
                  <a:lnTo>
                    <a:pt x="88391" y="44196"/>
                  </a:lnTo>
                  <a:lnTo>
                    <a:pt x="88391" y="0"/>
                  </a:lnTo>
                  <a:lnTo>
                    <a:pt x="0" y="88391"/>
                  </a:lnTo>
                  <a:lnTo>
                    <a:pt x="88391" y="176784"/>
                  </a:lnTo>
                  <a:lnTo>
                    <a:pt x="88391" y="132587"/>
                  </a:lnTo>
                  <a:lnTo>
                    <a:pt x="362712" y="132587"/>
                  </a:lnTo>
                  <a:lnTo>
                    <a:pt x="362712" y="176784"/>
                  </a:lnTo>
                  <a:lnTo>
                    <a:pt x="451103" y="88391"/>
                  </a:lnTo>
                  <a:lnTo>
                    <a:pt x="362712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5282" y="1927098"/>
              <a:ext cx="451484" cy="177165"/>
            </a:xfrm>
            <a:custGeom>
              <a:avLst/>
              <a:gdLst/>
              <a:ahLst/>
              <a:cxnLst/>
              <a:rect l="l" t="t" r="r" b="b"/>
              <a:pathLst>
                <a:path w="451485" h="177164">
                  <a:moveTo>
                    <a:pt x="0" y="88391"/>
                  </a:moveTo>
                  <a:lnTo>
                    <a:pt x="88391" y="0"/>
                  </a:lnTo>
                  <a:lnTo>
                    <a:pt x="88391" y="44196"/>
                  </a:lnTo>
                  <a:lnTo>
                    <a:pt x="362712" y="44196"/>
                  </a:lnTo>
                  <a:lnTo>
                    <a:pt x="362712" y="0"/>
                  </a:lnTo>
                  <a:lnTo>
                    <a:pt x="451103" y="88391"/>
                  </a:lnTo>
                  <a:lnTo>
                    <a:pt x="362712" y="176784"/>
                  </a:lnTo>
                  <a:lnTo>
                    <a:pt x="362712" y="132587"/>
                  </a:lnTo>
                  <a:lnTo>
                    <a:pt x="88391" y="132587"/>
                  </a:lnTo>
                  <a:lnTo>
                    <a:pt x="88391" y="176784"/>
                  </a:lnTo>
                  <a:lnTo>
                    <a:pt x="0" y="88391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888735" y="3304032"/>
            <a:ext cx="469900" cy="198120"/>
            <a:chOff x="5888735" y="3304032"/>
            <a:chExt cx="469900" cy="198120"/>
          </a:xfrm>
        </p:grpSpPr>
        <p:sp>
          <p:nvSpPr>
            <p:cNvPr id="12" name="object 12"/>
            <p:cNvSpPr/>
            <p:nvPr/>
          </p:nvSpPr>
          <p:spPr>
            <a:xfrm>
              <a:off x="5898641" y="3313938"/>
              <a:ext cx="449580" cy="178435"/>
            </a:xfrm>
            <a:custGeom>
              <a:avLst/>
              <a:gdLst/>
              <a:ahLst/>
              <a:cxnLst/>
              <a:rect l="l" t="t" r="r" b="b"/>
              <a:pathLst>
                <a:path w="449579" h="178435">
                  <a:moveTo>
                    <a:pt x="360425" y="0"/>
                  </a:moveTo>
                  <a:lnTo>
                    <a:pt x="360425" y="44576"/>
                  </a:lnTo>
                  <a:lnTo>
                    <a:pt x="89154" y="44576"/>
                  </a:lnTo>
                  <a:lnTo>
                    <a:pt x="89154" y="0"/>
                  </a:lnTo>
                  <a:lnTo>
                    <a:pt x="0" y="89153"/>
                  </a:lnTo>
                  <a:lnTo>
                    <a:pt x="89154" y="178308"/>
                  </a:lnTo>
                  <a:lnTo>
                    <a:pt x="89154" y="133731"/>
                  </a:lnTo>
                  <a:lnTo>
                    <a:pt x="360425" y="133731"/>
                  </a:lnTo>
                  <a:lnTo>
                    <a:pt x="360425" y="178308"/>
                  </a:lnTo>
                  <a:lnTo>
                    <a:pt x="449580" y="89153"/>
                  </a:lnTo>
                  <a:lnTo>
                    <a:pt x="360425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98641" y="3313938"/>
              <a:ext cx="449580" cy="178435"/>
            </a:xfrm>
            <a:custGeom>
              <a:avLst/>
              <a:gdLst/>
              <a:ahLst/>
              <a:cxnLst/>
              <a:rect l="l" t="t" r="r" b="b"/>
              <a:pathLst>
                <a:path w="449579" h="178435">
                  <a:moveTo>
                    <a:pt x="0" y="89153"/>
                  </a:moveTo>
                  <a:lnTo>
                    <a:pt x="89154" y="0"/>
                  </a:lnTo>
                  <a:lnTo>
                    <a:pt x="89154" y="44576"/>
                  </a:lnTo>
                  <a:lnTo>
                    <a:pt x="360425" y="44576"/>
                  </a:lnTo>
                  <a:lnTo>
                    <a:pt x="360425" y="0"/>
                  </a:lnTo>
                  <a:lnTo>
                    <a:pt x="449580" y="89153"/>
                  </a:lnTo>
                  <a:lnTo>
                    <a:pt x="360425" y="178308"/>
                  </a:lnTo>
                  <a:lnTo>
                    <a:pt x="360425" y="133731"/>
                  </a:lnTo>
                  <a:lnTo>
                    <a:pt x="89154" y="133731"/>
                  </a:lnTo>
                  <a:lnTo>
                    <a:pt x="89154" y="178308"/>
                  </a:lnTo>
                  <a:lnTo>
                    <a:pt x="0" y="89153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07964" y="4712208"/>
            <a:ext cx="471170" cy="198120"/>
            <a:chOff x="5807964" y="4712208"/>
            <a:chExt cx="471170" cy="198120"/>
          </a:xfrm>
        </p:grpSpPr>
        <p:sp>
          <p:nvSpPr>
            <p:cNvPr id="15" name="object 15"/>
            <p:cNvSpPr/>
            <p:nvPr/>
          </p:nvSpPr>
          <p:spPr>
            <a:xfrm>
              <a:off x="5817870" y="4722114"/>
              <a:ext cx="451484" cy="178435"/>
            </a:xfrm>
            <a:custGeom>
              <a:avLst/>
              <a:gdLst/>
              <a:ahLst/>
              <a:cxnLst/>
              <a:rect l="l" t="t" r="r" b="b"/>
              <a:pathLst>
                <a:path w="451485" h="178435">
                  <a:moveTo>
                    <a:pt x="361950" y="0"/>
                  </a:moveTo>
                  <a:lnTo>
                    <a:pt x="361950" y="44577"/>
                  </a:lnTo>
                  <a:lnTo>
                    <a:pt x="89153" y="44577"/>
                  </a:lnTo>
                  <a:lnTo>
                    <a:pt x="89153" y="0"/>
                  </a:lnTo>
                  <a:lnTo>
                    <a:pt x="0" y="89154"/>
                  </a:lnTo>
                  <a:lnTo>
                    <a:pt x="89153" y="178308"/>
                  </a:lnTo>
                  <a:lnTo>
                    <a:pt x="89153" y="133731"/>
                  </a:lnTo>
                  <a:lnTo>
                    <a:pt x="361950" y="133731"/>
                  </a:lnTo>
                  <a:lnTo>
                    <a:pt x="361950" y="178308"/>
                  </a:lnTo>
                  <a:lnTo>
                    <a:pt x="451103" y="8915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17870" y="4722114"/>
              <a:ext cx="451484" cy="178435"/>
            </a:xfrm>
            <a:custGeom>
              <a:avLst/>
              <a:gdLst/>
              <a:ahLst/>
              <a:cxnLst/>
              <a:rect l="l" t="t" r="r" b="b"/>
              <a:pathLst>
                <a:path w="451485" h="178435">
                  <a:moveTo>
                    <a:pt x="0" y="89154"/>
                  </a:moveTo>
                  <a:lnTo>
                    <a:pt x="89153" y="0"/>
                  </a:lnTo>
                  <a:lnTo>
                    <a:pt x="89153" y="44577"/>
                  </a:lnTo>
                  <a:lnTo>
                    <a:pt x="361950" y="44577"/>
                  </a:lnTo>
                  <a:lnTo>
                    <a:pt x="361950" y="0"/>
                  </a:lnTo>
                  <a:lnTo>
                    <a:pt x="451103" y="89154"/>
                  </a:lnTo>
                  <a:lnTo>
                    <a:pt x="361950" y="178308"/>
                  </a:lnTo>
                  <a:lnTo>
                    <a:pt x="361950" y="133731"/>
                  </a:lnTo>
                  <a:lnTo>
                    <a:pt x="89153" y="133731"/>
                  </a:lnTo>
                  <a:lnTo>
                    <a:pt x="89153" y="178308"/>
                  </a:lnTo>
                  <a:lnTo>
                    <a:pt x="0" y="89154"/>
                  </a:lnTo>
                  <a:close/>
                </a:path>
              </a:pathLst>
            </a:custGeom>
            <a:ln w="19811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499" y="3535426"/>
            <a:ext cx="84924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Por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exemplo, </a:t>
            </a:r>
            <a:r>
              <a:rPr sz="2000" dirty="0">
                <a:latin typeface="Trebuchet MS"/>
                <a:cs typeface="Trebuchet MS"/>
              </a:rPr>
              <a:t>ao se </a:t>
            </a:r>
            <a:r>
              <a:rPr sz="2000" spc="-10" dirty="0">
                <a:latin typeface="Trebuchet MS"/>
                <a:cs typeface="Trebuchet MS"/>
              </a:rPr>
              <a:t>estabelecer</a:t>
            </a:r>
            <a:r>
              <a:rPr sz="2000" spc="5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uma matriz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de</a:t>
            </a:r>
            <a:r>
              <a:rPr sz="2000" spc="5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rastreabilidade casos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uso</a:t>
            </a:r>
            <a:r>
              <a:rPr sz="2000" spc="5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classes, indicando que </a:t>
            </a:r>
            <a:r>
              <a:rPr sz="2000" spc="-10" dirty="0">
                <a:latin typeface="Trebuchet MS"/>
                <a:cs typeface="Trebuchet MS"/>
              </a:rPr>
              <a:t>classes </a:t>
            </a:r>
            <a:r>
              <a:rPr sz="2000" spc="-5" dirty="0">
                <a:latin typeface="Trebuchet MS"/>
                <a:cs typeface="Trebuchet MS"/>
              </a:rPr>
              <a:t>de um modelo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análise </a:t>
            </a:r>
            <a:r>
              <a:rPr sz="2000" dirty="0">
                <a:latin typeface="Trebuchet MS"/>
                <a:cs typeface="Trebuchet MS"/>
              </a:rPr>
              <a:t>são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necessárias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para</a:t>
            </a:r>
            <a:r>
              <a:rPr sz="2000" spc="3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tratar</a:t>
            </a:r>
            <a:r>
              <a:rPr sz="2000" spc="3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um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caso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3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uso,</a:t>
            </a:r>
            <a:r>
              <a:rPr sz="2000" spc="3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35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possível,</a:t>
            </a:r>
            <a:r>
              <a:rPr sz="2000" spc="3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</a:t>
            </a:r>
            <a:r>
              <a:rPr sz="2000" spc="3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conjunto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com uma matriz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rastreabilidade requisitos</a:t>
            </a:r>
            <a:r>
              <a:rPr sz="2000" spc="890" dirty="0">
                <a:latin typeface="Trebuchet MS"/>
                <a:cs typeface="Trebuchet MS"/>
              </a:rPr>
              <a:t> </a:t>
            </a:r>
            <a:r>
              <a:rPr sz="2000" spc="89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casos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uso, saber 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classes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são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importantes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tratamento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 um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requisito.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8493760" cy="158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2200"/>
              </a:spcBef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8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Além das matrizes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spc="-5" dirty="0">
                <a:latin typeface="Trebuchet MS"/>
                <a:cs typeface="Trebuchet MS"/>
              </a:rPr>
              <a:t>rastreabilidade </a:t>
            </a:r>
            <a:r>
              <a:rPr sz="2000" spc="-10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requisitos, </a:t>
            </a:r>
            <a:r>
              <a:rPr sz="2000" spc="-5" dirty="0">
                <a:latin typeface="Trebuchet MS"/>
                <a:cs typeface="Trebuchet MS"/>
              </a:rPr>
              <a:t>outras matrizes </a:t>
            </a:r>
            <a:r>
              <a:rPr sz="2000" spc="-15" dirty="0">
                <a:latin typeface="Trebuchet MS"/>
                <a:cs typeface="Trebuchet MS"/>
              </a:rPr>
              <a:t>de 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rastreabilidade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entre</a:t>
            </a:r>
            <a:r>
              <a:rPr sz="2000" spc="-5" dirty="0">
                <a:latin typeface="Trebuchet MS"/>
                <a:cs typeface="Trebuchet MS"/>
              </a:rPr>
              <a:t> outros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artefatos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processo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podem</a:t>
            </a:r>
            <a:r>
              <a:rPr sz="2000" dirty="0">
                <a:latin typeface="Trebuchet MS"/>
                <a:cs typeface="Trebuchet MS"/>
              </a:rPr>
              <a:t> ser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construídas,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modo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apoiar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 gerência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requisitos.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98548" y="3918203"/>
            <a:ext cx="469900" cy="198120"/>
            <a:chOff x="2098548" y="3918203"/>
            <a:chExt cx="469900" cy="198120"/>
          </a:xfrm>
        </p:grpSpPr>
        <p:sp>
          <p:nvSpPr>
            <p:cNvPr id="6" name="object 6"/>
            <p:cNvSpPr/>
            <p:nvPr/>
          </p:nvSpPr>
          <p:spPr>
            <a:xfrm>
              <a:off x="2108454" y="3928109"/>
              <a:ext cx="449580" cy="178435"/>
            </a:xfrm>
            <a:custGeom>
              <a:avLst/>
              <a:gdLst/>
              <a:ahLst/>
              <a:cxnLst/>
              <a:rect l="l" t="t" r="r" b="b"/>
              <a:pathLst>
                <a:path w="449580" h="178435">
                  <a:moveTo>
                    <a:pt x="360425" y="0"/>
                  </a:moveTo>
                  <a:lnTo>
                    <a:pt x="360425" y="44576"/>
                  </a:lnTo>
                  <a:lnTo>
                    <a:pt x="89153" y="44576"/>
                  </a:lnTo>
                  <a:lnTo>
                    <a:pt x="89153" y="0"/>
                  </a:lnTo>
                  <a:lnTo>
                    <a:pt x="0" y="89153"/>
                  </a:lnTo>
                  <a:lnTo>
                    <a:pt x="89153" y="178307"/>
                  </a:lnTo>
                  <a:lnTo>
                    <a:pt x="89153" y="133731"/>
                  </a:lnTo>
                  <a:lnTo>
                    <a:pt x="360425" y="133731"/>
                  </a:lnTo>
                  <a:lnTo>
                    <a:pt x="360425" y="178307"/>
                  </a:lnTo>
                  <a:lnTo>
                    <a:pt x="449579" y="89153"/>
                  </a:lnTo>
                  <a:lnTo>
                    <a:pt x="360425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08454" y="3928109"/>
              <a:ext cx="449580" cy="178435"/>
            </a:xfrm>
            <a:custGeom>
              <a:avLst/>
              <a:gdLst/>
              <a:ahLst/>
              <a:cxnLst/>
              <a:rect l="l" t="t" r="r" b="b"/>
              <a:pathLst>
                <a:path w="449580" h="178435">
                  <a:moveTo>
                    <a:pt x="0" y="89153"/>
                  </a:moveTo>
                  <a:lnTo>
                    <a:pt x="89153" y="0"/>
                  </a:lnTo>
                  <a:lnTo>
                    <a:pt x="89153" y="44576"/>
                  </a:lnTo>
                  <a:lnTo>
                    <a:pt x="360425" y="44576"/>
                  </a:lnTo>
                  <a:lnTo>
                    <a:pt x="360425" y="0"/>
                  </a:lnTo>
                  <a:lnTo>
                    <a:pt x="449579" y="89153"/>
                  </a:lnTo>
                  <a:lnTo>
                    <a:pt x="360425" y="178307"/>
                  </a:lnTo>
                  <a:lnTo>
                    <a:pt x="360425" y="133731"/>
                  </a:lnTo>
                  <a:lnTo>
                    <a:pt x="89153" y="133731"/>
                  </a:lnTo>
                  <a:lnTo>
                    <a:pt x="89153" y="178307"/>
                  </a:lnTo>
                  <a:lnTo>
                    <a:pt x="0" y="89153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655307" y="4550664"/>
            <a:ext cx="469900" cy="196850"/>
            <a:chOff x="6655307" y="4550664"/>
            <a:chExt cx="469900" cy="196850"/>
          </a:xfrm>
        </p:grpSpPr>
        <p:sp>
          <p:nvSpPr>
            <p:cNvPr id="9" name="object 9"/>
            <p:cNvSpPr/>
            <p:nvPr/>
          </p:nvSpPr>
          <p:spPr>
            <a:xfrm>
              <a:off x="6665213" y="4560570"/>
              <a:ext cx="449580" cy="177165"/>
            </a:xfrm>
            <a:custGeom>
              <a:avLst/>
              <a:gdLst/>
              <a:ahLst/>
              <a:cxnLst/>
              <a:rect l="l" t="t" r="r" b="b"/>
              <a:pathLst>
                <a:path w="449579" h="177164">
                  <a:moveTo>
                    <a:pt x="361187" y="0"/>
                  </a:moveTo>
                  <a:lnTo>
                    <a:pt x="361187" y="44195"/>
                  </a:lnTo>
                  <a:lnTo>
                    <a:pt x="88391" y="44195"/>
                  </a:lnTo>
                  <a:lnTo>
                    <a:pt x="88391" y="0"/>
                  </a:lnTo>
                  <a:lnTo>
                    <a:pt x="0" y="88391"/>
                  </a:lnTo>
                  <a:lnTo>
                    <a:pt x="88391" y="176783"/>
                  </a:lnTo>
                  <a:lnTo>
                    <a:pt x="88391" y="132587"/>
                  </a:lnTo>
                  <a:lnTo>
                    <a:pt x="361187" y="132587"/>
                  </a:lnTo>
                  <a:lnTo>
                    <a:pt x="361187" y="176783"/>
                  </a:lnTo>
                  <a:lnTo>
                    <a:pt x="449579" y="88391"/>
                  </a:lnTo>
                  <a:lnTo>
                    <a:pt x="361187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5213" y="4560570"/>
              <a:ext cx="449580" cy="177165"/>
            </a:xfrm>
            <a:custGeom>
              <a:avLst/>
              <a:gdLst/>
              <a:ahLst/>
              <a:cxnLst/>
              <a:rect l="l" t="t" r="r" b="b"/>
              <a:pathLst>
                <a:path w="449579" h="177164">
                  <a:moveTo>
                    <a:pt x="0" y="88391"/>
                  </a:moveTo>
                  <a:lnTo>
                    <a:pt x="88391" y="0"/>
                  </a:lnTo>
                  <a:lnTo>
                    <a:pt x="88391" y="44195"/>
                  </a:lnTo>
                  <a:lnTo>
                    <a:pt x="361187" y="44195"/>
                  </a:lnTo>
                  <a:lnTo>
                    <a:pt x="361187" y="0"/>
                  </a:lnTo>
                  <a:lnTo>
                    <a:pt x="449579" y="88391"/>
                  </a:lnTo>
                  <a:lnTo>
                    <a:pt x="361187" y="176783"/>
                  </a:lnTo>
                  <a:lnTo>
                    <a:pt x="361187" y="132587"/>
                  </a:lnTo>
                  <a:lnTo>
                    <a:pt x="88391" y="132587"/>
                  </a:lnTo>
                  <a:lnTo>
                    <a:pt x="88391" y="176783"/>
                  </a:lnTo>
                  <a:lnTo>
                    <a:pt x="0" y="88391"/>
                  </a:lnTo>
                  <a:close/>
                </a:path>
              </a:pathLst>
            </a:custGeom>
            <a:ln w="19812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7" y="1972055"/>
            <a:ext cx="9867900" cy="4504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Trebuchet MS"/>
                <a:cs typeface="Trebuchet MS"/>
              </a:rPr>
              <a:t>Processo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de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Engenharia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de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Requisitos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1183335"/>
            <a:ext cx="3140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24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4450" y="2742387"/>
            <a:ext cx="73736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80870" algn="l"/>
                <a:tab pos="2863850" algn="l"/>
                <a:tab pos="4269105" algn="l"/>
                <a:tab pos="6057265" algn="l"/>
                <a:tab pos="6738620" algn="l"/>
              </a:tabLst>
            </a:pPr>
            <a:r>
              <a:rPr sz="2000" spc="-5" dirty="0">
                <a:latin typeface="Trebuchet MS"/>
                <a:cs typeface="Trebuchet MS"/>
              </a:rPr>
              <a:t>identificadas	essas	</a:t>
            </a:r>
            <a:r>
              <a:rPr sz="2000" dirty="0">
                <a:latin typeface="Trebuchet MS"/>
                <a:cs typeface="Trebuchet MS"/>
              </a:rPr>
              <a:t>ligações,	</a:t>
            </a:r>
            <a:r>
              <a:rPr sz="2000" spc="-5" dirty="0">
                <a:latin typeface="Trebuchet MS"/>
                <a:cs typeface="Trebuchet MS"/>
              </a:rPr>
              <a:t>ferramentas	</a:t>
            </a:r>
            <a:r>
              <a:rPr sz="2000" dirty="0">
                <a:latin typeface="Trebuchet MS"/>
                <a:cs typeface="Trebuchet MS"/>
              </a:rPr>
              <a:t>de	</a:t>
            </a:r>
            <a:r>
              <a:rPr sz="2000" spc="-5" dirty="0">
                <a:latin typeface="Trebuchet MS"/>
                <a:cs typeface="Trebuchet MS"/>
              </a:rPr>
              <a:t>apoio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450" y="2437892"/>
            <a:ext cx="81502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949325" algn="l"/>
                <a:tab pos="1551305" algn="l"/>
                <a:tab pos="2814955" algn="l"/>
                <a:tab pos="3310254" algn="l"/>
                <a:tab pos="4304030" algn="l"/>
                <a:tab pos="4803775" algn="l"/>
                <a:tab pos="7035165" algn="l"/>
                <a:tab pos="7739380" algn="l"/>
              </a:tabLst>
            </a:pPr>
            <a:r>
              <a:rPr sz="2000" spc="-5" dirty="0">
                <a:latin typeface="Trebuchet MS"/>
                <a:cs typeface="Trebuchet MS"/>
              </a:rPr>
              <a:t>me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os	</a:t>
            </a:r>
            <a:r>
              <a:rPr sz="2000" spc="-5" dirty="0">
                <a:latin typeface="Trebuchet MS"/>
                <a:cs typeface="Trebuchet MS"/>
              </a:rPr>
              <a:t>membr</a:t>
            </a:r>
            <a:r>
              <a:rPr sz="2000" spc="-15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5" dirty="0">
                <a:latin typeface="Trebuchet MS"/>
                <a:cs typeface="Trebuchet MS"/>
              </a:rPr>
              <a:t>equ</a:t>
            </a:r>
            <a:r>
              <a:rPr sz="2000" spc="-15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p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spc="-5" dirty="0">
                <a:latin typeface="Trebuchet MS"/>
                <a:cs typeface="Trebuchet MS"/>
              </a:rPr>
              <a:t>e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vo</a:t>
            </a:r>
            <a:r>
              <a:rPr sz="2000" spc="-10" dirty="0">
                <a:latin typeface="Trebuchet MS"/>
                <a:cs typeface="Trebuchet MS"/>
              </a:rPr>
              <a:t>l</a:t>
            </a:r>
            <a:r>
              <a:rPr sz="2000" dirty="0">
                <a:latin typeface="Trebuchet MS"/>
                <a:cs typeface="Trebuchet MS"/>
              </a:rPr>
              <a:t>vime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to</a:t>
            </a:r>
            <a:r>
              <a:rPr sz="2000" dirty="0">
                <a:latin typeface="Trebuchet MS"/>
                <a:cs typeface="Trebuchet MS"/>
              </a:rPr>
              <a:t>,	</a:t>
            </a:r>
            <a:r>
              <a:rPr sz="2000" spc="-15" dirty="0">
                <a:latin typeface="Trebuchet MS"/>
                <a:cs typeface="Trebuchet MS"/>
              </a:rPr>
              <a:t>u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dirty="0">
                <a:latin typeface="Trebuchet MS"/>
                <a:cs typeface="Trebuchet MS"/>
              </a:rPr>
              <a:t>a	vez</a:t>
            </a:r>
            <a:endParaRPr sz="200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são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499" y="3047745"/>
            <a:ext cx="8491855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5"/>
              </a:spcBef>
              <a:tabLst>
                <a:tab pos="2447925" algn="l"/>
                <a:tab pos="3114040" algn="l"/>
                <a:tab pos="4010025" algn="l"/>
                <a:tab pos="4302760" algn="l"/>
                <a:tab pos="5532755" algn="l"/>
                <a:tab pos="5825490" algn="l"/>
                <a:tab pos="6762750" algn="l"/>
                <a:tab pos="8200390" algn="l"/>
              </a:tabLst>
            </a:pPr>
            <a:r>
              <a:rPr sz="2000" spc="-5" dirty="0">
                <a:latin typeface="Trebuchet MS"/>
                <a:cs typeface="Trebuchet MS"/>
              </a:rPr>
              <a:t>i</a:t>
            </a:r>
            <a:r>
              <a:rPr sz="2000" spc="5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p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spc="-5" dirty="0">
                <a:latin typeface="Trebuchet MS"/>
                <a:cs typeface="Trebuchet MS"/>
              </a:rPr>
              <a:t>ant</a:t>
            </a:r>
            <a:r>
              <a:rPr sz="2000" spc="-10" dirty="0">
                <a:latin typeface="Trebuchet MS"/>
                <a:cs typeface="Trebuchet MS"/>
              </a:rPr>
              <a:t>í</a:t>
            </a:r>
            <a:r>
              <a:rPr sz="2000" dirty="0">
                <a:latin typeface="Trebuchet MS"/>
                <a:cs typeface="Trebuchet MS"/>
              </a:rPr>
              <a:t>s</a:t>
            </a:r>
            <a:r>
              <a:rPr sz="2000" spc="5" dirty="0">
                <a:latin typeface="Trebuchet MS"/>
                <a:cs typeface="Trebuchet MS"/>
              </a:rPr>
              <a:t>s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5" dirty="0">
                <a:latin typeface="Trebuchet MS"/>
                <a:cs typeface="Trebuchet MS"/>
              </a:rPr>
              <a:t>m</a:t>
            </a:r>
            <a:r>
              <a:rPr sz="2000" spc="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s	</a:t>
            </a:r>
            <a:r>
              <a:rPr sz="2000" spc="-5" dirty="0">
                <a:latin typeface="Trebuchet MS"/>
                <a:cs typeface="Trebuchet MS"/>
              </a:rPr>
              <a:t>p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ra	</a:t>
            </a:r>
            <a:r>
              <a:rPr sz="2000" spc="-5" dirty="0">
                <a:latin typeface="Trebuchet MS"/>
                <a:cs typeface="Trebuchet MS"/>
              </a:rPr>
              <a:t>a</a:t>
            </a:r>
            <a:r>
              <a:rPr sz="2000" spc="-15" dirty="0">
                <a:latin typeface="Trebuchet MS"/>
                <a:cs typeface="Trebuchet MS"/>
              </a:rPr>
              <a:t>j</a:t>
            </a:r>
            <a:r>
              <a:rPr sz="2000" spc="-5" dirty="0">
                <a:latin typeface="Trebuchet MS"/>
                <a:cs typeface="Trebuchet MS"/>
              </a:rPr>
              <a:t>ud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r	a	ge</a:t>
            </a:r>
            <a:r>
              <a:rPr sz="2000" spc="-10" dirty="0">
                <a:latin typeface="Trebuchet MS"/>
                <a:cs typeface="Trebuchet MS"/>
              </a:rPr>
              <a:t>r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ncia</a:t>
            </a:r>
            <a:r>
              <a:rPr sz="2000" dirty="0">
                <a:latin typeface="Trebuchet MS"/>
                <a:cs typeface="Trebuchet MS"/>
              </a:rPr>
              <a:t>r	a	</a:t>
            </a:r>
            <a:r>
              <a:rPr sz="2000" spc="-10" dirty="0">
                <a:latin typeface="Trebuchet MS"/>
                <a:cs typeface="Trebuchet MS"/>
              </a:rPr>
              <a:t>g</a:t>
            </a:r>
            <a:r>
              <a:rPr sz="2000" dirty="0">
                <a:latin typeface="Trebuchet MS"/>
                <a:cs typeface="Trebuchet MS"/>
              </a:rPr>
              <a:t>ra</a:t>
            </a:r>
            <a:r>
              <a:rPr sz="2000" spc="-10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15" dirty="0">
                <a:latin typeface="Trebuchet MS"/>
                <a:cs typeface="Trebuchet MS"/>
              </a:rPr>
              <a:t>q</a:t>
            </a:r>
            <a:r>
              <a:rPr sz="2000" spc="-5" dirty="0">
                <a:latin typeface="Trebuchet MS"/>
                <a:cs typeface="Trebuchet MS"/>
              </a:rPr>
              <a:t>u</a:t>
            </a:r>
            <a:r>
              <a:rPr sz="2000" spc="-15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nti</a:t>
            </a:r>
            <a:r>
              <a:rPr sz="2000" spc="-15" dirty="0">
                <a:latin typeface="Trebuchet MS"/>
                <a:cs typeface="Trebuchet MS"/>
              </a:rPr>
              <a:t>d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15" dirty="0">
                <a:latin typeface="Trebuchet MS"/>
                <a:cs typeface="Trebuchet MS"/>
              </a:rPr>
              <a:t>de  </a:t>
            </a:r>
            <a:r>
              <a:rPr sz="2000" dirty="0">
                <a:latin typeface="Trebuchet MS"/>
                <a:cs typeface="Trebuchet MS"/>
              </a:rPr>
              <a:t>informações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 rastreabilidade.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250315" algn="l"/>
                <a:tab pos="2484755" algn="l"/>
                <a:tab pos="2926715" algn="l"/>
                <a:tab pos="4476750" algn="l"/>
                <a:tab pos="5104765" algn="l"/>
                <a:tab pos="6089650" algn="l"/>
                <a:tab pos="7438390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30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Alguns	exemplos	</a:t>
            </a:r>
            <a:r>
              <a:rPr sz="2000" dirty="0">
                <a:latin typeface="Trebuchet MS"/>
                <a:cs typeface="Trebuchet MS"/>
              </a:rPr>
              <a:t>de	</a:t>
            </a:r>
            <a:r>
              <a:rPr sz="2000" spc="-5" dirty="0">
                <a:latin typeface="Trebuchet MS"/>
                <a:cs typeface="Trebuchet MS"/>
              </a:rPr>
              <a:t>ferramentas	são:	</a:t>
            </a:r>
            <a:r>
              <a:rPr sz="2000" spc="-55" dirty="0">
                <a:latin typeface="Trebuchet MS"/>
                <a:cs typeface="Trebuchet MS"/>
              </a:rPr>
              <a:t>OSRMT,	</a:t>
            </a:r>
            <a:r>
              <a:rPr sz="2000" dirty="0">
                <a:latin typeface="Trebuchet MS"/>
                <a:cs typeface="Trebuchet MS"/>
              </a:rPr>
              <a:t>Spider-CL,	</a:t>
            </a:r>
            <a:r>
              <a:rPr sz="2000" spc="-5" dirty="0">
                <a:latin typeface="Trebuchet MS"/>
                <a:cs typeface="Trebuchet MS"/>
              </a:rPr>
              <a:t>SIGERAR,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OpenReq,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Helix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RM,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Jira,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Orcanos,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ReQtest,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Visure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Requirements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499" y="1183335"/>
            <a:ext cx="8492490" cy="128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Gerência de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Requisitos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2200"/>
              </a:spcBef>
              <a:tabLst>
                <a:tab pos="2173605" algn="l"/>
                <a:tab pos="3140075" algn="l"/>
                <a:tab pos="3444875" algn="l"/>
                <a:tab pos="5213985" algn="l"/>
                <a:tab pos="5762625" algn="l"/>
                <a:tab pos="6845300" algn="l"/>
                <a:tab pos="7256780" algn="l"/>
                <a:tab pos="8206105" algn="l"/>
              </a:tabLst>
            </a:pPr>
            <a:r>
              <a:rPr sz="2000" spc="-19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20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Embora</a:t>
            </a:r>
            <a:r>
              <a:rPr sz="2000" spc="2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25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rastreabilidade</a:t>
            </a:r>
            <a:r>
              <a:rPr sz="2000" spc="25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de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requisitos</a:t>
            </a:r>
            <a:r>
              <a:rPr sz="2000" spc="2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não</a:t>
            </a:r>
            <a:r>
              <a:rPr sz="2000" spc="2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possa</a:t>
            </a:r>
            <a:r>
              <a:rPr sz="2000" spc="27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ser</a:t>
            </a:r>
            <a:r>
              <a:rPr sz="2000" spc="25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completamente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au</a:t>
            </a:r>
            <a:r>
              <a:rPr sz="2000" spc="-15" dirty="0">
                <a:latin typeface="Trebuchet MS"/>
                <a:cs typeface="Trebuchet MS"/>
              </a:rPr>
              <a:t>t</a:t>
            </a:r>
            <a:r>
              <a:rPr sz="2000" dirty="0">
                <a:latin typeface="Trebuchet MS"/>
                <a:cs typeface="Trebuchet MS"/>
              </a:rPr>
              <a:t>omatiz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,	</a:t>
            </a:r>
            <a:r>
              <a:rPr sz="2000" spc="-5" dirty="0">
                <a:latin typeface="Trebuchet MS"/>
                <a:cs typeface="Trebuchet MS"/>
              </a:rPr>
              <a:t>porq</a:t>
            </a:r>
            <a:r>
              <a:rPr sz="2000" spc="-15" dirty="0">
                <a:latin typeface="Trebuchet MS"/>
                <a:cs typeface="Trebuchet MS"/>
              </a:rPr>
              <a:t>u</a:t>
            </a:r>
            <a:r>
              <a:rPr sz="2000" dirty="0">
                <a:latin typeface="Trebuchet MS"/>
                <a:cs typeface="Trebuchet MS"/>
              </a:rPr>
              <a:t>e	o	</a:t>
            </a:r>
            <a:r>
              <a:rPr sz="2000" spc="-5" dirty="0">
                <a:latin typeface="Trebuchet MS"/>
                <a:cs typeface="Trebuchet MS"/>
              </a:rPr>
              <a:t>co</a:t>
            </a:r>
            <a:r>
              <a:rPr sz="2000" spc="-10" dirty="0">
                <a:latin typeface="Trebuchet MS"/>
                <a:cs typeface="Trebuchet MS"/>
              </a:rPr>
              <a:t>n</a:t>
            </a:r>
            <a:r>
              <a:rPr sz="2000" spc="-5" dirty="0">
                <a:latin typeface="Trebuchet MS"/>
                <a:cs typeface="Trebuchet MS"/>
              </a:rPr>
              <a:t>h</a:t>
            </a:r>
            <a:r>
              <a:rPr sz="2000" spc="-15" dirty="0">
                <a:latin typeface="Trebuchet MS"/>
                <a:cs typeface="Trebuchet MS"/>
              </a:rPr>
              <a:t>e</a:t>
            </a:r>
            <a:r>
              <a:rPr sz="2000" spc="-5" dirty="0">
                <a:latin typeface="Trebuchet MS"/>
                <a:cs typeface="Trebuchet MS"/>
              </a:rPr>
              <a:t>cime</a:t>
            </a:r>
            <a:r>
              <a:rPr sz="2000" spc="-15" dirty="0">
                <a:latin typeface="Trebuchet MS"/>
                <a:cs typeface="Trebuchet MS"/>
              </a:rPr>
              <a:t>nt</a:t>
            </a:r>
            <a:r>
              <a:rPr sz="2000" dirty="0">
                <a:latin typeface="Trebuchet MS"/>
                <a:cs typeface="Trebuchet MS"/>
              </a:rPr>
              <a:t>o	</a:t>
            </a:r>
            <a:r>
              <a:rPr sz="2000" spc="-5" dirty="0">
                <a:latin typeface="Trebuchet MS"/>
                <a:cs typeface="Trebuchet MS"/>
              </a:rPr>
              <a:t>d</a:t>
            </a: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s	l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gações	</a:t>
            </a:r>
            <a:r>
              <a:rPr sz="2000" spc="-10" dirty="0">
                <a:latin typeface="Trebuchet MS"/>
                <a:cs typeface="Trebuchet MS"/>
              </a:rPr>
              <a:t>s</a:t>
            </a:r>
            <a:r>
              <a:rPr sz="2000" dirty="0">
                <a:latin typeface="Trebuchet MS"/>
                <a:cs typeface="Trebuchet MS"/>
              </a:rPr>
              <a:t>e	</a:t>
            </a:r>
            <a:r>
              <a:rPr sz="2000" spc="-10" dirty="0">
                <a:latin typeface="Trebuchet MS"/>
                <a:cs typeface="Trebuchet MS"/>
              </a:rPr>
              <a:t>o</a:t>
            </a:r>
            <a:r>
              <a:rPr sz="2000" dirty="0">
                <a:latin typeface="Trebuchet MS"/>
                <a:cs typeface="Trebuchet MS"/>
              </a:rPr>
              <a:t>ri</a:t>
            </a:r>
            <a:r>
              <a:rPr sz="2000" spc="5" dirty="0">
                <a:latin typeface="Trebuchet MS"/>
                <a:cs typeface="Trebuchet MS"/>
              </a:rPr>
              <a:t>g</a:t>
            </a:r>
            <a:r>
              <a:rPr sz="2000" spc="-10" dirty="0">
                <a:latin typeface="Trebuchet MS"/>
                <a:cs typeface="Trebuchet MS"/>
              </a:rPr>
              <a:t>i</a:t>
            </a:r>
            <a:r>
              <a:rPr sz="2000" spc="-15" dirty="0">
                <a:latin typeface="Trebuchet MS"/>
                <a:cs typeface="Trebuchet MS"/>
              </a:rPr>
              <a:t>n</a:t>
            </a:r>
            <a:r>
              <a:rPr sz="2000" dirty="0">
                <a:latin typeface="Trebuchet MS"/>
                <a:cs typeface="Trebuchet MS"/>
              </a:rPr>
              <a:t>a	</a:t>
            </a:r>
            <a:r>
              <a:rPr sz="2000" spc="-15" dirty="0">
                <a:latin typeface="Trebuchet MS"/>
                <a:cs typeface="Trebuchet MS"/>
              </a:rPr>
              <a:t>na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952" y="1272539"/>
            <a:ext cx="8001000" cy="3023870"/>
            <a:chOff x="377952" y="1272539"/>
            <a:chExt cx="8001000" cy="3023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52" y="1272539"/>
              <a:ext cx="8001000" cy="30236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57216" y="2304287"/>
              <a:ext cx="1199515" cy="829310"/>
            </a:xfrm>
            <a:custGeom>
              <a:avLst/>
              <a:gdLst/>
              <a:ahLst/>
              <a:cxnLst/>
              <a:rect l="l" t="t" r="r" b="b"/>
              <a:pathLst>
                <a:path w="1199514" h="829310">
                  <a:moveTo>
                    <a:pt x="0" y="138175"/>
                  </a:moveTo>
                  <a:lnTo>
                    <a:pt x="7042" y="94496"/>
                  </a:lnTo>
                  <a:lnTo>
                    <a:pt x="26655" y="56564"/>
                  </a:lnTo>
                  <a:lnTo>
                    <a:pt x="56564" y="26655"/>
                  </a:lnTo>
                  <a:lnTo>
                    <a:pt x="94496" y="7042"/>
                  </a:lnTo>
                  <a:lnTo>
                    <a:pt x="138175" y="0"/>
                  </a:lnTo>
                  <a:lnTo>
                    <a:pt x="1061212" y="0"/>
                  </a:lnTo>
                  <a:lnTo>
                    <a:pt x="1104891" y="7042"/>
                  </a:lnTo>
                  <a:lnTo>
                    <a:pt x="1142823" y="26655"/>
                  </a:lnTo>
                  <a:lnTo>
                    <a:pt x="1172732" y="56564"/>
                  </a:lnTo>
                  <a:lnTo>
                    <a:pt x="1192345" y="94496"/>
                  </a:lnTo>
                  <a:lnTo>
                    <a:pt x="1199388" y="138175"/>
                  </a:lnTo>
                  <a:lnTo>
                    <a:pt x="1199388" y="690879"/>
                  </a:lnTo>
                  <a:lnTo>
                    <a:pt x="1192345" y="734559"/>
                  </a:lnTo>
                  <a:lnTo>
                    <a:pt x="1172732" y="772491"/>
                  </a:lnTo>
                  <a:lnTo>
                    <a:pt x="1142823" y="802400"/>
                  </a:lnTo>
                  <a:lnTo>
                    <a:pt x="1104891" y="822013"/>
                  </a:lnTo>
                  <a:lnTo>
                    <a:pt x="1061212" y="829056"/>
                  </a:lnTo>
                  <a:lnTo>
                    <a:pt x="138175" y="829056"/>
                  </a:lnTo>
                  <a:lnTo>
                    <a:pt x="94496" y="822013"/>
                  </a:lnTo>
                  <a:lnTo>
                    <a:pt x="56564" y="802400"/>
                  </a:lnTo>
                  <a:lnTo>
                    <a:pt x="26655" y="772491"/>
                  </a:lnTo>
                  <a:lnTo>
                    <a:pt x="7042" y="734559"/>
                  </a:lnTo>
                  <a:lnTo>
                    <a:pt x="0" y="690879"/>
                  </a:lnTo>
                  <a:lnTo>
                    <a:pt x="0" y="138175"/>
                  </a:lnTo>
                  <a:close/>
                </a:path>
              </a:pathLst>
            </a:custGeom>
            <a:ln w="7620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9099" y="4482795"/>
            <a:ext cx="798512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b="1" spc="-5" dirty="0">
                <a:latin typeface="Trebuchet MS"/>
                <a:cs typeface="Trebuchet MS"/>
              </a:rPr>
              <a:t>verificação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requisitos avalia 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os requisitos estão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sendo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tratados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forma correta</a:t>
            </a:r>
            <a:r>
              <a:rPr sz="1800" spc="-5" dirty="0">
                <a:latin typeface="Trebuchet MS"/>
                <a:cs typeface="Trebuchet MS"/>
              </a:rPr>
              <a:t>,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acordo com padrões previamente definidos, </a:t>
            </a:r>
            <a:r>
              <a:rPr sz="1800" dirty="0">
                <a:latin typeface="Trebuchet MS"/>
                <a:cs typeface="Trebuchet MS"/>
              </a:rPr>
              <a:t>sem </a:t>
            </a:r>
            <a:r>
              <a:rPr sz="1800" spc="-10" dirty="0">
                <a:latin typeface="Trebuchet MS"/>
                <a:cs typeface="Trebuchet MS"/>
              </a:rPr>
              <a:t>conter </a:t>
            </a:r>
            <a:r>
              <a:rPr sz="1800" spc="-5" dirty="0">
                <a:latin typeface="Trebuchet MS"/>
                <a:cs typeface="Trebuchet MS"/>
              </a:rPr>
              <a:t> requisitos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ambíguos,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incompletos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ou,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ainda,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requisitos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incoerentes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ou </a:t>
            </a:r>
            <a:r>
              <a:rPr sz="1800" spc="-5" dirty="0">
                <a:latin typeface="Trebuchet MS"/>
                <a:cs typeface="Trebuchet MS"/>
              </a:rPr>
              <a:t> impossíveis </a:t>
            </a:r>
            <a:r>
              <a:rPr sz="1800" dirty="0">
                <a:latin typeface="Trebuchet MS"/>
                <a:cs typeface="Trebuchet MS"/>
              </a:rPr>
              <a:t>de serem </a:t>
            </a:r>
            <a:r>
              <a:rPr sz="1800" spc="-5" dirty="0">
                <a:latin typeface="Trebuchet MS"/>
                <a:cs typeface="Trebuchet MS"/>
              </a:rPr>
              <a:t>testados. Já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b="1" spc="-5" dirty="0">
                <a:latin typeface="Trebuchet MS"/>
                <a:cs typeface="Trebuchet MS"/>
              </a:rPr>
              <a:t>validação </a:t>
            </a:r>
            <a:r>
              <a:rPr sz="1800" spc="-5" dirty="0">
                <a:latin typeface="Trebuchet MS"/>
                <a:cs typeface="Trebuchet MS"/>
              </a:rPr>
              <a:t>diz respeito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avaliar se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os 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requisitos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 sistema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estão corretos</a:t>
            </a:r>
            <a:r>
              <a:rPr sz="1800" spc="-5" dirty="0">
                <a:latin typeface="Trebuchet MS"/>
                <a:cs typeface="Trebuchet MS"/>
              </a:rPr>
              <a:t>, ou </a:t>
            </a:r>
            <a:r>
              <a:rPr sz="1800" dirty="0">
                <a:latin typeface="Trebuchet MS"/>
                <a:cs typeface="Trebuchet MS"/>
              </a:rPr>
              <a:t>seja, se </a:t>
            </a:r>
            <a:r>
              <a:rPr sz="1800" spc="-5" dirty="0">
                <a:latin typeface="Trebuchet MS"/>
                <a:cs typeface="Trebuchet MS"/>
              </a:rPr>
              <a:t>os requisitos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modelos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documentados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atendem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às reais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necessidades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usuários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 clientes.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Requisitos</a:t>
            </a:r>
            <a:endParaRPr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952" y="1162811"/>
            <a:ext cx="8001000" cy="3133725"/>
            <a:chOff x="377952" y="1162811"/>
            <a:chExt cx="8001000" cy="3133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52" y="1272539"/>
              <a:ext cx="8001000" cy="30236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6864" y="1200911"/>
              <a:ext cx="6240780" cy="530860"/>
            </a:xfrm>
            <a:custGeom>
              <a:avLst/>
              <a:gdLst/>
              <a:ahLst/>
              <a:cxnLst/>
              <a:rect l="l" t="t" r="r" b="b"/>
              <a:pathLst>
                <a:path w="6240780" h="530860">
                  <a:moveTo>
                    <a:pt x="0" y="88391"/>
                  </a:moveTo>
                  <a:lnTo>
                    <a:pt x="6946" y="54006"/>
                  </a:lnTo>
                  <a:lnTo>
                    <a:pt x="25888" y="25908"/>
                  </a:lnTo>
                  <a:lnTo>
                    <a:pt x="53985" y="6953"/>
                  </a:lnTo>
                  <a:lnTo>
                    <a:pt x="88392" y="0"/>
                  </a:lnTo>
                  <a:lnTo>
                    <a:pt x="6152388" y="0"/>
                  </a:lnTo>
                  <a:lnTo>
                    <a:pt x="6186773" y="6953"/>
                  </a:lnTo>
                  <a:lnTo>
                    <a:pt x="6214871" y="25908"/>
                  </a:lnTo>
                  <a:lnTo>
                    <a:pt x="6233826" y="54006"/>
                  </a:lnTo>
                  <a:lnTo>
                    <a:pt x="6240780" y="88391"/>
                  </a:lnTo>
                  <a:lnTo>
                    <a:pt x="6240780" y="441960"/>
                  </a:lnTo>
                  <a:lnTo>
                    <a:pt x="6233826" y="476345"/>
                  </a:lnTo>
                  <a:lnTo>
                    <a:pt x="6214872" y="504443"/>
                  </a:lnTo>
                  <a:lnTo>
                    <a:pt x="6186773" y="523398"/>
                  </a:lnTo>
                  <a:lnTo>
                    <a:pt x="6152388" y="530351"/>
                  </a:lnTo>
                  <a:lnTo>
                    <a:pt x="88392" y="530351"/>
                  </a:lnTo>
                  <a:lnTo>
                    <a:pt x="53985" y="523398"/>
                  </a:lnTo>
                  <a:lnTo>
                    <a:pt x="25888" y="504443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1"/>
                  </a:lnTo>
                  <a:close/>
                </a:path>
              </a:pathLst>
            </a:custGeom>
            <a:ln w="7620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9099" y="4482795"/>
            <a:ext cx="79851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Essa fase 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5" dirty="0">
                <a:latin typeface="Trebuchet MS"/>
                <a:cs typeface="Trebuchet MS"/>
              </a:rPr>
              <a:t>preocupa </a:t>
            </a:r>
            <a:r>
              <a:rPr sz="1800" dirty="0">
                <a:latin typeface="Trebuchet MS"/>
                <a:cs typeface="Trebuchet MS"/>
              </a:rPr>
              <a:t>em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gerenciar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 mudanças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nos requisitos já acordados</a:t>
            </a:r>
            <a:r>
              <a:rPr sz="1800" spc="-5" dirty="0">
                <a:latin typeface="Trebuchet MS"/>
                <a:cs typeface="Trebuchet MS"/>
              </a:rPr>
              <a:t>,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manter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uma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trilha dessas mudanças </a:t>
            </a:r>
            <a:r>
              <a:rPr sz="1800" dirty="0">
                <a:latin typeface="Trebuchet MS"/>
                <a:cs typeface="Trebuchet MS"/>
              </a:rPr>
              <a:t>e gerenciar </a:t>
            </a:r>
            <a:r>
              <a:rPr sz="1800" spc="-5" dirty="0">
                <a:latin typeface="Trebuchet MS"/>
                <a:cs typeface="Trebuchet MS"/>
              </a:rPr>
              <a:t>os relacionamentos entre </a:t>
            </a:r>
            <a:r>
              <a:rPr sz="1800" spc="-10" dirty="0">
                <a:latin typeface="Trebuchet MS"/>
                <a:cs typeface="Trebuchet MS"/>
              </a:rPr>
              <a:t>os </a:t>
            </a:r>
            <a:r>
              <a:rPr sz="1800" spc="-5" dirty="0">
                <a:latin typeface="Trebuchet MS"/>
                <a:cs typeface="Trebuchet MS"/>
              </a:rPr>
              <a:t> requisitos </a:t>
            </a:r>
            <a:r>
              <a:rPr sz="1800" dirty="0">
                <a:latin typeface="Trebuchet MS"/>
                <a:cs typeface="Trebuchet MS"/>
              </a:rPr>
              <a:t>e as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dependências entre requisitos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0" dirty="0">
                <a:latin typeface="Trebuchet MS"/>
                <a:cs typeface="Trebuchet MS"/>
              </a:rPr>
              <a:t>outros</a:t>
            </a:r>
            <a:r>
              <a:rPr sz="1800" spc="5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artefatos </a:t>
            </a:r>
            <a:r>
              <a:rPr sz="1800" spc="-10" dirty="0">
                <a:latin typeface="Trebuchet MS"/>
                <a:cs typeface="Trebuchet MS"/>
              </a:rPr>
              <a:t>produzidos 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 </a:t>
            </a:r>
            <a:r>
              <a:rPr sz="1800" spc="-5" dirty="0">
                <a:latin typeface="Trebuchet MS"/>
                <a:cs typeface="Trebuchet MS"/>
              </a:rPr>
              <a:t>processo de software, 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5" dirty="0">
                <a:latin typeface="Trebuchet MS"/>
                <a:cs typeface="Trebuchet MS"/>
              </a:rPr>
              <a:t>forma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garantir que mudanças nos requisitos </a:t>
            </a:r>
            <a:r>
              <a:rPr sz="1800" dirty="0">
                <a:latin typeface="Trebuchet MS"/>
                <a:cs typeface="Trebuchet MS"/>
              </a:rPr>
              <a:t> sejam </a:t>
            </a:r>
            <a:r>
              <a:rPr sz="1800" spc="-5" dirty="0">
                <a:latin typeface="Trebuchet MS"/>
                <a:cs typeface="Trebuchet MS"/>
              </a:rPr>
              <a:t>feitas</a:t>
            </a:r>
            <a:r>
              <a:rPr sz="1800" dirty="0">
                <a:latin typeface="Trebuchet MS"/>
                <a:cs typeface="Trebuchet MS"/>
              </a:rPr>
              <a:t> 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maneira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controlada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documentada.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9099" y="201879"/>
            <a:ext cx="6818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chemeClr val="tx1"/>
                </a:solidFill>
              </a:rPr>
              <a:t>Processo</a:t>
            </a:r>
            <a:r>
              <a:rPr sz="3200" spc="-20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de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Engenharia</a:t>
            </a:r>
            <a:r>
              <a:rPr sz="3200" spc="-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rgbClr val="92C330"/>
                </a:solidFill>
              </a:rPr>
              <a:t>de</a:t>
            </a:r>
            <a:r>
              <a:rPr sz="3200" spc="-5" dirty="0">
                <a:solidFill>
                  <a:srgbClr val="92C330"/>
                </a:solidFill>
              </a:rPr>
              <a:t> </a:t>
            </a:r>
            <a:r>
              <a:rPr sz="3200" spc="-20" dirty="0">
                <a:solidFill>
                  <a:srgbClr val="92C330"/>
                </a:solidFill>
              </a:rPr>
              <a:t>Requisitos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C9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4862</Words>
  <Application>Microsoft Office PowerPoint</Application>
  <PresentationFormat>Personalizar</PresentationFormat>
  <Paragraphs>547</Paragraphs>
  <Slides>75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76" baseType="lpstr">
      <vt:lpstr>Office Theme</vt:lpstr>
      <vt:lpstr>Engenharia de Requisitos</vt:lpstr>
      <vt:lpstr>Engenharia de Requisitos</vt:lpstr>
      <vt:lpstr>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Slide 60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Processo de Engenharia de Requisitos</vt:lpstr>
      <vt:lpstr>Slide 74</vt:lpstr>
      <vt:lpstr>Processo de Engenharia de Requisitos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César H. Bernabé</dc:creator>
  <cp:lastModifiedBy>Usuário do Windows</cp:lastModifiedBy>
  <cp:revision>3</cp:revision>
  <dcterms:created xsi:type="dcterms:W3CDTF">2022-06-07T21:33:32Z</dcterms:created>
  <dcterms:modified xsi:type="dcterms:W3CDTF">2023-01-26T19:24:53Z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2020-02-19T00:00:00Z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2022-06-07T00:00:00Z</vt:filetime>
  </property>
</Properties>
</file>