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0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4407" y="5640323"/>
            <a:ext cx="1207007" cy="10561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84407" y="5640323"/>
            <a:ext cx="1207007" cy="10561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4325" y="2772232"/>
            <a:ext cx="9023349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92655" y="1418920"/>
            <a:ext cx="7806689" cy="478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jpe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81000"/>
            <a:ext cx="6017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</a:rPr>
              <a:t>Desenvolvimento</a:t>
            </a:r>
            <a:r>
              <a:rPr sz="3600" spc="-4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de</a:t>
            </a:r>
            <a:r>
              <a:rPr sz="3600" spc="-40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sistemas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85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Gestão</a:t>
            </a:r>
            <a:r>
              <a:rPr spc="5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5" dirty="0"/>
              <a:t>serviços</a:t>
            </a:r>
            <a:r>
              <a:rPr spc="10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5" dirty="0"/>
              <a:t>uma</a:t>
            </a:r>
            <a:r>
              <a:rPr spc="-20" dirty="0"/>
              <a:t> </a:t>
            </a:r>
            <a:r>
              <a:rPr spc="-5" dirty="0"/>
              <a:t>biblioteca.</a:t>
            </a:r>
          </a:p>
          <a:p>
            <a:pPr marL="2212340">
              <a:lnSpc>
                <a:spcPct val="100000"/>
              </a:lnSpc>
            </a:pPr>
            <a:endParaRPr sz="2800"/>
          </a:p>
          <a:p>
            <a:pPr marL="2212340">
              <a:lnSpc>
                <a:spcPct val="100000"/>
              </a:lnSpc>
              <a:spcBef>
                <a:spcPts val="50"/>
              </a:spcBef>
            </a:pPr>
            <a:endParaRPr sz="3300"/>
          </a:p>
          <a:p>
            <a:pPr marL="2225040" marR="5080">
              <a:lnSpc>
                <a:spcPct val="100000"/>
              </a:lnSpc>
              <a:spcBef>
                <a:spcPts val="5"/>
              </a:spcBef>
            </a:pPr>
            <a:r>
              <a:rPr spc="-80" dirty="0"/>
              <a:t>Toda</a:t>
            </a:r>
            <a:r>
              <a:rPr spc="-10" dirty="0"/>
              <a:t> </a:t>
            </a:r>
            <a:r>
              <a:rPr spc="-5" dirty="0"/>
              <a:t>solicitação</a:t>
            </a:r>
            <a:r>
              <a:rPr spc="10" dirty="0"/>
              <a:t>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5" dirty="0"/>
              <a:t>empréstimo</a:t>
            </a:r>
            <a:r>
              <a:rPr dirty="0"/>
              <a:t> </a:t>
            </a:r>
            <a:r>
              <a:rPr spc="-5" dirty="0"/>
              <a:t>deve</a:t>
            </a:r>
            <a:r>
              <a:rPr dirty="0"/>
              <a:t> ser </a:t>
            </a:r>
            <a:r>
              <a:rPr spc="-710" dirty="0"/>
              <a:t> </a:t>
            </a:r>
            <a:r>
              <a:rPr spc="-10" dirty="0"/>
              <a:t>atendida.</a:t>
            </a:r>
          </a:p>
          <a:p>
            <a:pPr marL="2212340">
              <a:lnSpc>
                <a:spcPct val="100000"/>
              </a:lnSpc>
              <a:spcBef>
                <a:spcPts val="35"/>
              </a:spcBef>
            </a:pPr>
            <a:endParaRPr sz="3950"/>
          </a:p>
          <a:p>
            <a:pPr marL="2510790" marR="1819910">
              <a:lnSpc>
                <a:spcPct val="100000"/>
              </a:lnSpc>
            </a:pPr>
            <a:r>
              <a:rPr spc="-15" dirty="0"/>
              <a:t>Processo </a:t>
            </a:r>
            <a:r>
              <a:rPr spc="-5" dirty="0"/>
              <a:t>de check-out </a:t>
            </a:r>
            <a:r>
              <a:rPr spc="-10" dirty="0"/>
              <a:t>de </a:t>
            </a:r>
            <a:r>
              <a:rPr spc="-710" dirty="0"/>
              <a:t> </a:t>
            </a:r>
            <a:r>
              <a:rPr dirty="0"/>
              <a:t>livros</a:t>
            </a:r>
            <a:r>
              <a:rPr spc="10" dirty="0"/>
              <a:t> </a:t>
            </a:r>
            <a:r>
              <a:rPr spc="-5" dirty="0"/>
              <a:t>da</a:t>
            </a:r>
            <a:r>
              <a:rPr spc="-10" dirty="0"/>
              <a:t> biblioteca.</a:t>
            </a:r>
          </a:p>
          <a:p>
            <a:pPr marL="2212340">
              <a:lnSpc>
                <a:spcPct val="100000"/>
              </a:lnSpc>
            </a:pPr>
            <a:endParaRPr sz="2800"/>
          </a:p>
          <a:p>
            <a:pPr marL="2408555" marR="2034539">
              <a:lnSpc>
                <a:spcPct val="100000"/>
              </a:lnSpc>
              <a:spcBef>
                <a:spcPts val="2285"/>
              </a:spcBef>
            </a:pPr>
            <a:r>
              <a:rPr spc="-5" dirty="0">
                <a:latin typeface="Arial MT"/>
                <a:cs typeface="Arial MT"/>
              </a:rPr>
              <a:t>Sistema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de check-out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de </a:t>
            </a:r>
            <a:r>
              <a:rPr spc="-65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livros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da biblioteca.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776" y="1098814"/>
            <a:ext cx="3832819" cy="53080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83" y="1982683"/>
            <a:ext cx="7999730" cy="1356995"/>
            <a:chOff x="774183" y="1982683"/>
            <a:chExt cx="7999730" cy="13569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183" y="1982683"/>
              <a:ext cx="7929389" cy="13564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9" y="2029955"/>
              <a:ext cx="7996428" cy="10713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291" y="2001012"/>
              <a:ext cx="7857743" cy="12847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2291" y="2001012"/>
              <a:ext cx="7858125" cy="1285240"/>
            </a:xfrm>
            <a:custGeom>
              <a:avLst/>
              <a:gdLst/>
              <a:ahLst/>
              <a:cxnLst/>
              <a:rect l="l" t="t" r="r" b="b"/>
              <a:pathLst>
                <a:path w="7858125" h="1285239">
                  <a:moveTo>
                    <a:pt x="0" y="214122"/>
                  </a:moveTo>
                  <a:lnTo>
                    <a:pt x="5655" y="165031"/>
                  </a:lnTo>
                  <a:lnTo>
                    <a:pt x="21765" y="119965"/>
                  </a:lnTo>
                  <a:lnTo>
                    <a:pt x="47043" y="80207"/>
                  </a:lnTo>
                  <a:lnTo>
                    <a:pt x="80204" y="47046"/>
                  </a:lnTo>
                  <a:lnTo>
                    <a:pt x="119964" y="21766"/>
                  </a:lnTo>
                  <a:lnTo>
                    <a:pt x="165035" y="5656"/>
                  </a:lnTo>
                  <a:lnTo>
                    <a:pt x="214134" y="0"/>
                  </a:lnTo>
                  <a:lnTo>
                    <a:pt x="7643622" y="0"/>
                  </a:lnTo>
                  <a:lnTo>
                    <a:pt x="7692712" y="5656"/>
                  </a:lnTo>
                  <a:lnTo>
                    <a:pt x="7737778" y="21766"/>
                  </a:lnTo>
                  <a:lnTo>
                    <a:pt x="7777536" y="47046"/>
                  </a:lnTo>
                  <a:lnTo>
                    <a:pt x="7810697" y="80207"/>
                  </a:lnTo>
                  <a:lnTo>
                    <a:pt x="7835977" y="119965"/>
                  </a:lnTo>
                  <a:lnTo>
                    <a:pt x="7852087" y="165031"/>
                  </a:lnTo>
                  <a:lnTo>
                    <a:pt x="7857743" y="214122"/>
                  </a:lnTo>
                  <a:lnTo>
                    <a:pt x="7857743" y="1070610"/>
                  </a:lnTo>
                  <a:lnTo>
                    <a:pt x="7852087" y="1119700"/>
                  </a:lnTo>
                  <a:lnTo>
                    <a:pt x="7835977" y="1164766"/>
                  </a:lnTo>
                  <a:lnTo>
                    <a:pt x="7810697" y="1204524"/>
                  </a:lnTo>
                  <a:lnTo>
                    <a:pt x="7777536" y="1237685"/>
                  </a:lnTo>
                  <a:lnTo>
                    <a:pt x="7737778" y="1262965"/>
                  </a:lnTo>
                  <a:lnTo>
                    <a:pt x="7692712" y="1279075"/>
                  </a:lnTo>
                  <a:lnTo>
                    <a:pt x="7643622" y="1284732"/>
                  </a:lnTo>
                  <a:lnTo>
                    <a:pt x="214134" y="1284732"/>
                  </a:lnTo>
                  <a:lnTo>
                    <a:pt x="165035" y="1279075"/>
                  </a:lnTo>
                  <a:lnTo>
                    <a:pt x="119964" y="1262965"/>
                  </a:lnTo>
                  <a:lnTo>
                    <a:pt x="80204" y="1237685"/>
                  </a:lnTo>
                  <a:lnTo>
                    <a:pt x="47043" y="1204524"/>
                  </a:lnTo>
                  <a:lnTo>
                    <a:pt x="21765" y="1164766"/>
                  </a:lnTo>
                  <a:lnTo>
                    <a:pt x="5655" y="1119700"/>
                  </a:lnTo>
                  <a:lnTo>
                    <a:pt x="0" y="1070610"/>
                  </a:lnTo>
                  <a:lnTo>
                    <a:pt x="0" y="214122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19403" y="1398523"/>
            <a:ext cx="7701915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C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 marL="1406525" marR="5080" indent="-1253490">
              <a:lnSpc>
                <a:spcPct val="150000"/>
              </a:lnSpc>
              <a:spcBef>
                <a:spcPts val="1525"/>
              </a:spcBef>
            </a:pPr>
            <a:r>
              <a:rPr sz="2000" dirty="0">
                <a:latin typeface="Trebuchet MS"/>
                <a:cs typeface="Trebuchet MS"/>
              </a:rPr>
              <a:t>Os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um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sistema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definem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que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sistema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deve</a:t>
            </a:r>
            <a:r>
              <a:rPr sz="2000" u="heavy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fazer</a:t>
            </a:r>
            <a:r>
              <a:rPr sz="2000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as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circunstâncias</a:t>
            </a:r>
            <a:r>
              <a:rPr sz="2000" u="heavy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sob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as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quais</a:t>
            </a:r>
            <a:r>
              <a:rPr sz="2000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deve</a:t>
            </a:r>
            <a:r>
              <a:rPr sz="2000" u="heavy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operar</a:t>
            </a:r>
            <a:r>
              <a:rPr sz="2000" spc="-35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08303" y="4538484"/>
            <a:ext cx="7947659" cy="1239520"/>
            <a:chOff x="908303" y="4538484"/>
            <a:chExt cx="7947659" cy="123952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8303" y="4544567"/>
              <a:ext cx="7947659" cy="12329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6443" y="4538484"/>
              <a:ext cx="7563611" cy="10408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5547" y="4571999"/>
              <a:ext cx="7857744" cy="11430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55547" y="4571999"/>
              <a:ext cx="7858125" cy="1143000"/>
            </a:xfrm>
            <a:custGeom>
              <a:avLst/>
              <a:gdLst/>
              <a:ahLst/>
              <a:cxnLst/>
              <a:rect l="l" t="t" r="r" b="b"/>
              <a:pathLst>
                <a:path w="7858125" h="1143000">
                  <a:moveTo>
                    <a:pt x="0" y="190500"/>
                  </a:moveTo>
                  <a:lnTo>
                    <a:pt x="5031" y="146837"/>
                  </a:lnTo>
                  <a:lnTo>
                    <a:pt x="19363" y="106746"/>
                  </a:lnTo>
                  <a:lnTo>
                    <a:pt x="41851" y="71374"/>
                  </a:lnTo>
                  <a:lnTo>
                    <a:pt x="71353" y="41867"/>
                  </a:lnTo>
                  <a:lnTo>
                    <a:pt x="106724" y="19372"/>
                  </a:lnTo>
                  <a:lnTo>
                    <a:pt x="146821" y="5034"/>
                  </a:lnTo>
                  <a:lnTo>
                    <a:pt x="190500" y="0"/>
                  </a:lnTo>
                  <a:lnTo>
                    <a:pt x="7667244" y="0"/>
                  </a:lnTo>
                  <a:lnTo>
                    <a:pt x="7710906" y="5034"/>
                  </a:lnTo>
                  <a:lnTo>
                    <a:pt x="7750997" y="19372"/>
                  </a:lnTo>
                  <a:lnTo>
                    <a:pt x="7786369" y="41867"/>
                  </a:lnTo>
                  <a:lnTo>
                    <a:pt x="7815876" y="71374"/>
                  </a:lnTo>
                  <a:lnTo>
                    <a:pt x="7838371" y="106746"/>
                  </a:lnTo>
                  <a:lnTo>
                    <a:pt x="7852709" y="146837"/>
                  </a:lnTo>
                  <a:lnTo>
                    <a:pt x="7857744" y="190500"/>
                  </a:lnTo>
                  <a:lnTo>
                    <a:pt x="7857744" y="952500"/>
                  </a:lnTo>
                  <a:lnTo>
                    <a:pt x="7852709" y="996178"/>
                  </a:lnTo>
                  <a:lnTo>
                    <a:pt x="7838371" y="1036275"/>
                  </a:lnTo>
                  <a:lnTo>
                    <a:pt x="7815876" y="1071646"/>
                  </a:lnTo>
                  <a:lnTo>
                    <a:pt x="7786369" y="1101148"/>
                  </a:lnTo>
                  <a:lnTo>
                    <a:pt x="7750997" y="1123636"/>
                  </a:lnTo>
                  <a:lnTo>
                    <a:pt x="7710906" y="1137968"/>
                  </a:lnTo>
                  <a:lnTo>
                    <a:pt x="7667244" y="1143000"/>
                  </a:lnTo>
                  <a:lnTo>
                    <a:pt x="190500" y="1143000"/>
                  </a:lnTo>
                  <a:lnTo>
                    <a:pt x="146821" y="1137968"/>
                  </a:lnTo>
                  <a:lnTo>
                    <a:pt x="106724" y="1123636"/>
                  </a:lnTo>
                  <a:lnTo>
                    <a:pt x="71353" y="1101148"/>
                  </a:lnTo>
                  <a:lnTo>
                    <a:pt x="41851" y="1071646"/>
                  </a:lnTo>
                  <a:lnTo>
                    <a:pt x="19363" y="1036275"/>
                  </a:lnTo>
                  <a:lnTo>
                    <a:pt x="5031" y="996178"/>
                  </a:lnTo>
                  <a:lnTo>
                    <a:pt x="0" y="952500"/>
                  </a:lnTo>
                  <a:lnTo>
                    <a:pt x="0" y="190500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19403" y="3740022"/>
            <a:ext cx="7763509" cy="163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Ou,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em outras</a:t>
            </a:r>
            <a:r>
              <a:rPr sz="2400" spc="-10" dirty="0">
                <a:latin typeface="Trebuchet MS"/>
                <a:cs typeface="Trebuchet MS"/>
              </a:rPr>
              <a:t> palavras...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650">
              <a:latin typeface="Trebuchet MS"/>
              <a:cs typeface="Trebuchet MS"/>
            </a:endParaRPr>
          </a:p>
          <a:p>
            <a:pPr marL="2700655" marR="5080" indent="-2058035">
              <a:lnSpc>
                <a:spcPct val="140000"/>
              </a:lnSpc>
            </a:pPr>
            <a:r>
              <a:rPr sz="2000" dirty="0">
                <a:latin typeface="Trebuchet MS"/>
                <a:cs typeface="Trebuchet MS"/>
              </a:rPr>
              <a:t>São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funções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um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sistema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deve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incorporar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 as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restrições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devem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ser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satisfeitas.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7728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Engenharia</a:t>
            </a:r>
            <a:r>
              <a:rPr sz="3600" spc="-1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de</a:t>
            </a:r>
            <a:r>
              <a:rPr sz="3600" spc="-30" dirty="0">
                <a:solidFill>
                  <a:schemeClr val="tx1"/>
                </a:solidFill>
              </a:rPr>
              <a:t> </a:t>
            </a:r>
            <a:r>
              <a:rPr sz="3600" spc="-20" dirty="0">
                <a:solidFill>
                  <a:schemeClr val="tx1"/>
                </a:solidFill>
              </a:rPr>
              <a:t>Requisitos</a:t>
            </a:r>
            <a:r>
              <a:rPr sz="3600" spc="-5" dirty="0">
                <a:solidFill>
                  <a:schemeClr val="tx1"/>
                </a:solidFill>
              </a:rPr>
              <a:t> de Software</a:t>
            </a:r>
            <a:endParaRPr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403" y="1398523"/>
            <a:ext cx="1483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C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1247" y="2892551"/>
            <a:ext cx="7995284" cy="1463040"/>
            <a:chOff x="841247" y="2892551"/>
            <a:chExt cx="7995284" cy="14630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631" y="2892551"/>
              <a:ext cx="7947659" cy="13746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247" y="2900171"/>
              <a:ext cx="7994904" cy="14554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2875" y="2919983"/>
              <a:ext cx="7857744" cy="12847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12875" y="2919983"/>
              <a:ext cx="7858125" cy="1285240"/>
            </a:xfrm>
            <a:custGeom>
              <a:avLst/>
              <a:gdLst/>
              <a:ahLst/>
              <a:cxnLst/>
              <a:rect l="l" t="t" r="r" b="b"/>
              <a:pathLst>
                <a:path w="7858125" h="1285239">
                  <a:moveTo>
                    <a:pt x="0" y="214121"/>
                  </a:moveTo>
                  <a:lnTo>
                    <a:pt x="5655" y="165031"/>
                  </a:lnTo>
                  <a:lnTo>
                    <a:pt x="21765" y="119965"/>
                  </a:lnTo>
                  <a:lnTo>
                    <a:pt x="47043" y="80207"/>
                  </a:lnTo>
                  <a:lnTo>
                    <a:pt x="80204" y="47046"/>
                  </a:lnTo>
                  <a:lnTo>
                    <a:pt x="119964" y="21766"/>
                  </a:lnTo>
                  <a:lnTo>
                    <a:pt x="165035" y="5656"/>
                  </a:lnTo>
                  <a:lnTo>
                    <a:pt x="214134" y="0"/>
                  </a:lnTo>
                  <a:lnTo>
                    <a:pt x="7643622" y="0"/>
                  </a:lnTo>
                  <a:lnTo>
                    <a:pt x="7692712" y="5656"/>
                  </a:lnTo>
                  <a:lnTo>
                    <a:pt x="7737778" y="21766"/>
                  </a:lnTo>
                  <a:lnTo>
                    <a:pt x="7777536" y="47046"/>
                  </a:lnTo>
                  <a:lnTo>
                    <a:pt x="7810697" y="80207"/>
                  </a:lnTo>
                  <a:lnTo>
                    <a:pt x="7835977" y="119965"/>
                  </a:lnTo>
                  <a:lnTo>
                    <a:pt x="7852087" y="165031"/>
                  </a:lnTo>
                  <a:lnTo>
                    <a:pt x="7857744" y="214121"/>
                  </a:lnTo>
                  <a:lnTo>
                    <a:pt x="7857744" y="1070609"/>
                  </a:lnTo>
                  <a:lnTo>
                    <a:pt x="7852087" y="1119700"/>
                  </a:lnTo>
                  <a:lnTo>
                    <a:pt x="7835977" y="1164766"/>
                  </a:lnTo>
                  <a:lnTo>
                    <a:pt x="7810697" y="1204524"/>
                  </a:lnTo>
                  <a:lnTo>
                    <a:pt x="7777536" y="1237685"/>
                  </a:lnTo>
                  <a:lnTo>
                    <a:pt x="7737778" y="1262965"/>
                  </a:lnTo>
                  <a:lnTo>
                    <a:pt x="7692712" y="1279075"/>
                  </a:lnTo>
                  <a:lnTo>
                    <a:pt x="7643622" y="1284732"/>
                  </a:lnTo>
                  <a:lnTo>
                    <a:pt x="214134" y="1284732"/>
                  </a:lnTo>
                  <a:lnTo>
                    <a:pt x="165035" y="1279075"/>
                  </a:lnTo>
                  <a:lnTo>
                    <a:pt x="119964" y="1262965"/>
                  </a:lnTo>
                  <a:lnTo>
                    <a:pt x="80204" y="1237685"/>
                  </a:lnTo>
                  <a:lnTo>
                    <a:pt x="47043" y="1204524"/>
                  </a:lnTo>
                  <a:lnTo>
                    <a:pt x="21765" y="1164766"/>
                  </a:lnTo>
                  <a:lnTo>
                    <a:pt x="5655" y="1119700"/>
                  </a:lnTo>
                  <a:lnTo>
                    <a:pt x="0" y="1070609"/>
                  </a:lnTo>
                  <a:lnTo>
                    <a:pt x="0" y="214121"/>
                  </a:lnTo>
                  <a:close/>
                </a:path>
              </a:pathLst>
            </a:custGeom>
            <a:ln w="9143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54404" y="2981959"/>
            <a:ext cx="7574280" cy="11264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499"/>
              </a:lnSpc>
              <a:spcBef>
                <a:spcPts val="85"/>
              </a:spcBef>
            </a:pPr>
            <a:r>
              <a:rPr sz="2400" dirty="0">
                <a:latin typeface="Calibri"/>
                <a:cs typeface="Calibri"/>
              </a:rPr>
              <a:t>Uma </a:t>
            </a:r>
            <a:r>
              <a:rPr sz="2400" spc="-5" dirty="0">
                <a:latin typeface="Calibri"/>
                <a:cs typeface="Calibri"/>
              </a:rPr>
              <a:t>das principais </a:t>
            </a:r>
            <a:r>
              <a:rPr sz="2400" dirty="0">
                <a:latin typeface="Calibri"/>
                <a:cs typeface="Calibri"/>
              </a:rPr>
              <a:t>medidas </a:t>
            </a:r>
            <a:r>
              <a:rPr sz="2400" spc="-5" dirty="0">
                <a:latin typeface="Calibri"/>
                <a:cs typeface="Calibri"/>
              </a:rPr>
              <a:t>do sucesso de </a:t>
            </a:r>
            <a:r>
              <a:rPr sz="2400" spc="5" dirty="0">
                <a:latin typeface="Calibri"/>
                <a:cs typeface="Calibri"/>
              </a:rPr>
              <a:t>um </a:t>
            </a:r>
            <a:r>
              <a:rPr sz="2400" spc="-10" dirty="0">
                <a:latin typeface="Calibri"/>
                <a:cs typeface="Calibri"/>
              </a:rPr>
              <a:t>sistema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dirty="0">
                <a:latin typeface="Calibri"/>
                <a:cs typeface="Calibri"/>
              </a:rPr>
              <a:t>é o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grau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qual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ele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atende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aos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requisitos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para 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os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quais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foi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construído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7728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Engenharia</a:t>
            </a:r>
            <a:r>
              <a:rPr sz="3600" spc="-1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de</a:t>
            </a:r>
            <a:r>
              <a:rPr sz="3600" spc="-30" dirty="0">
                <a:solidFill>
                  <a:schemeClr val="tx1"/>
                </a:solidFill>
              </a:rPr>
              <a:t> </a:t>
            </a:r>
            <a:r>
              <a:rPr sz="3600" spc="-20" dirty="0">
                <a:solidFill>
                  <a:schemeClr val="tx1"/>
                </a:solidFill>
              </a:rPr>
              <a:t>Requisitos</a:t>
            </a:r>
            <a:r>
              <a:rPr sz="3600" spc="-5" dirty="0">
                <a:solidFill>
                  <a:schemeClr val="tx1"/>
                </a:solidFill>
              </a:rPr>
              <a:t> de Software</a:t>
            </a:r>
            <a:endParaRPr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0272" y="1350645"/>
            <a:ext cx="8059420" cy="3667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solidFill>
                  <a:srgbClr val="CC0000"/>
                </a:solidFill>
                <a:latin typeface="Trebuchet MS"/>
                <a:cs typeface="Trebuchet MS"/>
              </a:rPr>
              <a:t>Tipos</a:t>
            </a:r>
            <a:r>
              <a:rPr sz="2000" b="1" spc="-3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C0000"/>
                </a:solidFill>
                <a:latin typeface="Trebuchet MS"/>
                <a:cs typeface="Trebuchet MS"/>
              </a:rPr>
              <a:t>de</a:t>
            </a:r>
            <a:r>
              <a:rPr sz="2000" b="1" spc="-1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C0000"/>
                </a:solidFill>
                <a:latin typeface="Trebuchet MS"/>
                <a:cs typeface="Trebuchet MS"/>
              </a:rPr>
              <a:t>Requisitos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Trebuchet MS"/>
              <a:cs typeface="Trebuchet MS"/>
            </a:endParaRPr>
          </a:p>
          <a:p>
            <a:pPr marL="274955" marR="5080" algn="just">
              <a:lnSpc>
                <a:spcPct val="100099"/>
              </a:lnSpc>
              <a:spcBef>
                <a:spcPts val="5"/>
              </a:spcBef>
            </a:pPr>
            <a:r>
              <a:rPr sz="2000" b="1" i="1" spc="-5" dirty="0">
                <a:latin typeface="Trebuchet MS"/>
                <a:cs typeface="Trebuchet MS"/>
              </a:rPr>
              <a:t>Funcionais</a:t>
            </a:r>
            <a:r>
              <a:rPr sz="2000" b="1" spc="-5" dirty="0">
                <a:latin typeface="Trebuchet MS"/>
                <a:cs typeface="Trebuchet MS"/>
              </a:rPr>
              <a:t>:</a:t>
            </a:r>
            <a:r>
              <a:rPr sz="2000" b="1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são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declarações</a:t>
            </a:r>
            <a:r>
              <a:rPr sz="1800" dirty="0">
                <a:latin typeface="Trebuchet MS"/>
                <a:cs typeface="Trebuchet MS"/>
              </a:rPr>
              <a:t> de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serviços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que</a:t>
            </a:r>
            <a:r>
              <a:rPr sz="1800" dirty="0">
                <a:latin typeface="Trebuchet MS"/>
                <a:cs typeface="Trebuchet MS"/>
              </a:rPr>
              <a:t> o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sistema</a:t>
            </a:r>
            <a:r>
              <a:rPr sz="1800" spc="-5" dirty="0">
                <a:latin typeface="Trebuchet MS"/>
                <a:cs typeface="Trebuchet MS"/>
              </a:rPr>
              <a:t> deve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prover, 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descrevendo</a:t>
            </a:r>
            <a:r>
              <a:rPr sz="1800" dirty="0">
                <a:latin typeface="Trebuchet MS"/>
                <a:cs typeface="Trebuchet MS"/>
              </a:rPr>
              <a:t> o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que</a:t>
            </a:r>
            <a:r>
              <a:rPr sz="1800" dirty="0">
                <a:latin typeface="Trebuchet MS"/>
                <a:cs typeface="Trebuchet MS"/>
              </a:rPr>
              <a:t> o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sistema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deve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fazer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(SOMMERVILLE,</a:t>
            </a:r>
            <a:r>
              <a:rPr sz="1800" spc="-5" dirty="0">
                <a:latin typeface="Trebuchet MS"/>
                <a:cs typeface="Trebuchet MS"/>
              </a:rPr>
              <a:t> 2007).</a:t>
            </a:r>
            <a:r>
              <a:rPr sz="1800" spc="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Um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requisito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funcional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descreve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uma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interação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entre</a:t>
            </a:r>
            <a:r>
              <a:rPr sz="1800" dirty="0">
                <a:latin typeface="Trebuchet MS"/>
                <a:cs typeface="Trebuchet MS"/>
              </a:rPr>
              <a:t> o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sistema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seu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ambiente (PFLEEGER, </a:t>
            </a:r>
            <a:r>
              <a:rPr sz="1800" dirty="0">
                <a:latin typeface="Trebuchet MS"/>
                <a:cs typeface="Trebuchet MS"/>
              </a:rPr>
              <a:t>2004), </a:t>
            </a:r>
            <a:r>
              <a:rPr sz="1800" spc="-5" dirty="0">
                <a:latin typeface="Trebuchet MS"/>
                <a:cs typeface="Trebuchet MS"/>
              </a:rPr>
              <a:t>podendo </a:t>
            </a:r>
            <a:r>
              <a:rPr sz="1800" spc="-30" dirty="0">
                <a:latin typeface="Trebuchet MS"/>
                <a:cs typeface="Trebuchet MS"/>
              </a:rPr>
              <a:t>descrever, </a:t>
            </a:r>
            <a:r>
              <a:rPr sz="1800" spc="-5" dirty="0">
                <a:latin typeface="Trebuchet MS"/>
                <a:cs typeface="Trebuchet MS"/>
              </a:rPr>
              <a:t>ainda, como </a:t>
            </a:r>
            <a:r>
              <a:rPr sz="1800" dirty="0">
                <a:latin typeface="Trebuchet MS"/>
                <a:cs typeface="Trebuchet MS"/>
              </a:rPr>
              <a:t>o sistema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deve </a:t>
            </a:r>
            <a:r>
              <a:rPr sz="1800" dirty="0">
                <a:latin typeface="Trebuchet MS"/>
                <a:cs typeface="Trebuchet MS"/>
              </a:rPr>
              <a:t>reagir a </a:t>
            </a:r>
            <a:r>
              <a:rPr sz="1800" spc="-5" dirty="0">
                <a:latin typeface="Trebuchet MS"/>
                <a:cs typeface="Trebuchet MS"/>
              </a:rPr>
              <a:t>entradas específicas, como </a:t>
            </a:r>
            <a:r>
              <a:rPr sz="1800" dirty="0">
                <a:latin typeface="Trebuchet MS"/>
                <a:cs typeface="Trebuchet MS"/>
              </a:rPr>
              <a:t>o sistema </a:t>
            </a:r>
            <a:r>
              <a:rPr sz="1800" spc="-5" dirty="0">
                <a:latin typeface="Trebuchet MS"/>
                <a:cs typeface="Trebuchet MS"/>
              </a:rPr>
              <a:t>deve </a:t>
            </a:r>
            <a:r>
              <a:rPr sz="1800" dirty="0">
                <a:latin typeface="Trebuchet MS"/>
                <a:cs typeface="Trebuchet MS"/>
              </a:rPr>
              <a:t>se </a:t>
            </a:r>
            <a:r>
              <a:rPr sz="1800" spc="-5" dirty="0">
                <a:latin typeface="Trebuchet MS"/>
                <a:cs typeface="Trebuchet MS"/>
              </a:rPr>
              <a:t>comportar </a:t>
            </a:r>
            <a:r>
              <a:rPr sz="1800" spc="10" dirty="0">
                <a:latin typeface="Trebuchet MS"/>
                <a:cs typeface="Trebuchet MS"/>
              </a:rPr>
              <a:t>em 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situações específicas </a:t>
            </a:r>
            <a:r>
              <a:rPr sz="1800" dirty="0">
                <a:latin typeface="Trebuchet MS"/>
                <a:cs typeface="Trebuchet MS"/>
              </a:rPr>
              <a:t>e o </a:t>
            </a:r>
            <a:r>
              <a:rPr sz="1800" spc="-5" dirty="0">
                <a:latin typeface="Trebuchet MS"/>
                <a:cs typeface="Trebuchet MS"/>
              </a:rPr>
              <a:t>que </a:t>
            </a:r>
            <a:r>
              <a:rPr sz="1800" dirty="0">
                <a:latin typeface="Trebuchet MS"/>
                <a:cs typeface="Trebuchet MS"/>
              </a:rPr>
              <a:t>o sistema não </a:t>
            </a:r>
            <a:r>
              <a:rPr sz="1800" spc="-5" dirty="0">
                <a:latin typeface="Trebuchet MS"/>
                <a:cs typeface="Trebuchet MS"/>
              </a:rPr>
              <a:t>deve fazer </a:t>
            </a:r>
            <a:r>
              <a:rPr sz="1800" spc="-10" dirty="0">
                <a:latin typeface="Trebuchet MS"/>
                <a:cs typeface="Trebuchet MS"/>
              </a:rPr>
              <a:t>(SOMMERVILLE, </a:t>
            </a:r>
            <a:r>
              <a:rPr sz="1800" spc="-5" dirty="0">
                <a:latin typeface="Trebuchet MS"/>
                <a:cs typeface="Trebuchet MS"/>
              </a:rPr>
              <a:t> 2007).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850">
              <a:latin typeface="Trebuchet MS"/>
              <a:cs typeface="Trebuchet MS"/>
            </a:endParaRPr>
          </a:p>
          <a:p>
            <a:pPr marL="274955" marR="6985" algn="just">
              <a:lnSpc>
                <a:spcPct val="100000"/>
              </a:lnSpc>
            </a:pPr>
            <a:r>
              <a:rPr sz="1800" i="1" spc="-5" dirty="0">
                <a:latin typeface="Trebuchet MS"/>
                <a:cs typeface="Trebuchet MS"/>
              </a:rPr>
              <a:t>Ex.:</a:t>
            </a:r>
            <a:r>
              <a:rPr sz="1800" i="1" dirty="0">
                <a:latin typeface="Trebuchet MS"/>
                <a:cs typeface="Trebuchet MS"/>
              </a:rPr>
              <a:t> O</a:t>
            </a:r>
            <a:r>
              <a:rPr sz="1800" i="1" spc="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sistema</a:t>
            </a:r>
            <a:r>
              <a:rPr sz="1800" i="1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deve</a:t>
            </a:r>
            <a:r>
              <a:rPr sz="1800" i="1" dirty="0">
                <a:latin typeface="Trebuchet MS"/>
                <a:cs typeface="Trebuchet MS"/>
              </a:rPr>
              <a:t> </a:t>
            </a:r>
            <a:r>
              <a:rPr sz="1800" i="1" spc="-10" dirty="0">
                <a:latin typeface="Trebuchet MS"/>
                <a:cs typeface="Trebuchet MS"/>
              </a:rPr>
              <a:t>registrar</a:t>
            </a:r>
            <a:r>
              <a:rPr sz="1800" i="1" spc="-5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locações,</a:t>
            </a:r>
            <a:r>
              <a:rPr sz="1800" i="1" spc="5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indicando</a:t>
            </a:r>
            <a:r>
              <a:rPr sz="1800" i="1" spc="5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o</a:t>
            </a:r>
            <a:r>
              <a:rPr sz="1800" i="1" spc="5" dirty="0">
                <a:latin typeface="Trebuchet MS"/>
                <a:cs typeface="Trebuchet MS"/>
              </a:rPr>
              <a:t> </a:t>
            </a:r>
            <a:r>
              <a:rPr sz="1800" i="1" spc="-10" dirty="0">
                <a:latin typeface="Trebuchet MS"/>
                <a:cs typeface="Trebuchet MS"/>
              </a:rPr>
              <a:t>cliente,</a:t>
            </a:r>
            <a:r>
              <a:rPr sz="1800" i="1" spc="-5" dirty="0">
                <a:latin typeface="Trebuchet MS"/>
                <a:cs typeface="Trebuchet MS"/>
              </a:rPr>
              <a:t> os</a:t>
            </a:r>
            <a:r>
              <a:rPr sz="1800" i="1" dirty="0">
                <a:latin typeface="Trebuchet MS"/>
                <a:cs typeface="Trebuchet MS"/>
              </a:rPr>
              <a:t> </a:t>
            </a:r>
            <a:r>
              <a:rPr sz="1800" i="1" spc="-10" dirty="0">
                <a:latin typeface="Trebuchet MS"/>
                <a:cs typeface="Trebuchet MS"/>
              </a:rPr>
              <a:t>itens </a:t>
            </a:r>
            <a:r>
              <a:rPr sz="1800" i="1" spc="-5" dirty="0">
                <a:latin typeface="Trebuchet MS"/>
                <a:cs typeface="Trebuchet MS"/>
              </a:rPr>
              <a:t> locados,</a:t>
            </a:r>
            <a:r>
              <a:rPr sz="1800" i="1" spc="-10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a </a:t>
            </a:r>
            <a:r>
              <a:rPr sz="1800" i="1" spc="-5" dirty="0">
                <a:latin typeface="Trebuchet MS"/>
                <a:cs typeface="Trebuchet MS"/>
              </a:rPr>
              <a:t>data</a:t>
            </a:r>
            <a:r>
              <a:rPr sz="1800" i="1" spc="-10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da</a:t>
            </a:r>
            <a:r>
              <a:rPr sz="1800" i="1" spc="-1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locação,</a:t>
            </a:r>
            <a:r>
              <a:rPr sz="1800" i="1" dirty="0">
                <a:latin typeface="Trebuchet MS"/>
                <a:cs typeface="Trebuchet MS"/>
              </a:rPr>
              <a:t> a </a:t>
            </a:r>
            <a:r>
              <a:rPr sz="1800" i="1" spc="-5" dirty="0">
                <a:latin typeface="Trebuchet MS"/>
                <a:cs typeface="Trebuchet MS"/>
              </a:rPr>
              <a:t>data</a:t>
            </a:r>
            <a:r>
              <a:rPr sz="1800" i="1" spc="-10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de</a:t>
            </a:r>
            <a:r>
              <a:rPr sz="1800" i="1" spc="-1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devolução</a:t>
            </a:r>
            <a:r>
              <a:rPr sz="1800" i="1" dirty="0">
                <a:latin typeface="Trebuchet MS"/>
                <a:cs typeface="Trebuchet MS"/>
              </a:rPr>
              <a:t> e</a:t>
            </a:r>
            <a:r>
              <a:rPr sz="1800" i="1" spc="-10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o</a:t>
            </a:r>
            <a:r>
              <a:rPr sz="1800" i="1" spc="-1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valor</a:t>
            </a:r>
            <a:r>
              <a:rPr sz="1800" i="1" spc="5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da</a:t>
            </a:r>
            <a:r>
              <a:rPr sz="1800" i="1" spc="-1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locação.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0272" y="342087"/>
            <a:ext cx="7724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</a:rPr>
              <a:t>Engenharia</a:t>
            </a:r>
            <a:r>
              <a:rPr sz="3600" dirty="0">
                <a:solidFill>
                  <a:schemeClr val="tx1"/>
                </a:solidFill>
              </a:rPr>
              <a:t> </a:t>
            </a:r>
            <a:r>
              <a:rPr sz="3600" spc="-10" dirty="0">
                <a:solidFill>
                  <a:schemeClr val="tx1"/>
                </a:solidFill>
              </a:rPr>
              <a:t>de</a:t>
            </a:r>
            <a:r>
              <a:rPr sz="3600" spc="-25" dirty="0">
                <a:solidFill>
                  <a:schemeClr val="tx1"/>
                </a:solidFill>
              </a:rPr>
              <a:t> </a:t>
            </a:r>
            <a:r>
              <a:rPr sz="3600" spc="-20" dirty="0">
                <a:solidFill>
                  <a:schemeClr val="tx1"/>
                </a:solidFill>
              </a:rPr>
              <a:t>Requisitos</a:t>
            </a:r>
            <a:r>
              <a:rPr sz="360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de</a:t>
            </a:r>
            <a:r>
              <a:rPr sz="360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Software</a:t>
            </a:r>
            <a:endParaRPr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0272" y="1350645"/>
            <a:ext cx="2314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solidFill>
                  <a:srgbClr val="CC0000"/>
                </a:solidFill>
                <a:latin typeface="Trebuchet MS"/>
                <a:cs typeface="Trebuchet MS"/>
              </a:rPr>
              <a:t>Tipos</a:t>
            </a:r>
            <a:r>
              <a:rPr sz="2000" b="1" spc="-4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C0000"/>
                </a:solidFill>
                <a:latin typeface="Trebuchet MS"/>
                <a:cs typeface="Trebuchet MS"/>
              </a:rPr>
              <a:t>de</a:t>
            </a:r>
            <a:r>
              <a:rPr sz="2000" b="1" spc="-2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C0000"/>
                </a:solidFill>
                <a:latin typeface="Trebuchet MS"/>
                <a:cs typeface="Trebuchet MS"/>
              </a:rPr>
              <a:t>Requisitos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2705" y="2436113"/>
            <a:ext cx="779716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Trebuchet MS"/>
                <a:cs typeface="Trebuchet MS"/>
              </a:rPr>
              <a:t>Não </a:t>
            </a:r>
            <a:r>
              <a:rPr sz="2000" b="1" spc="-15" dirty="0">
                <a:latin typeface="Trebuchet MS"/>
                <a:cs typeface="Trebuchet MS"/>
              </a:rPr>
              <a:t>Funcionais</a:t>
            </a:r>
            <a:r>
              <a:rPr sz="2000" spc="-15" dirty="0">
                <a:latin typeface="Trebuchet MS"/>
                <a:cs typeface="Trebuchet MS"/>
              </a:rPr>
              <a:t>: </a:t>
            </a:r>
            <a:r>
              <a:rPr sz="2000" spc="-10" dirty="0">
                <a:latin typeface="Trebuchet MS"/>
                <a:cs typeface="Trebuchet MS"/>
              </a:rPr>
              <a:t>descrevem </a:t>
            </a:r>
            <a:r>
              <a:rPr sz="2000" spc="-5" dirty="0">
                <a:latin typeface="Trebuchet MS"/>
                <a:cs typeface="Trebuchet MS"/>
              </a:rPr>
              <a:t>restrições sobre os serviços </a:t>
            </a:r>
            <a:r>
              <a:rPr sz="2000" dirty="0">
                <a:latin typeface="Trebuchet MS"/>
                <a:cs typeface="Trebuchet MS"/>
              </a:rPr>
              <a:t>ou </a:t>
            </a:r>
            <a:r>
              <a:rPr sz="2000" spc="-10" dirty="0">
                <a:latin typeface="Trebuchet MS"/>
                <a:cs typeface="Trebuchet MS"/>
              </a:rPr>
              <a:t>funções </a:t>
            </a:r>
            <a:r>
              <a:rPr sz="2000" spc="-5" dirty="0">
                <a:latin typeface="Trebuchet MS"/>
                <a:cs typeface="Trebuchet MS"/>
              </a:rPr>
              <a:t> oferecidos pelo sistema </a:t>
            </a:r>
            <a:r>
              <a:rPr sz="2000" spc="-10" dirty="0">
                <a:latin typeface="Trebuchet MS"/>
                <a:cs typeface="Trebuchet MS"/>
              </a:rPr>
              <a:t>(SOMMERVILLE, </a:t>
            </a:r>
            <a:r>
              <a:rPr sz="2000" dirty="0">
                <a:latin typeface="Trebuchet MS"/>
                <a:cs typeface="Trebuchet MS"/>
              </a:rPr>
              <a:t>2007), as </a:t>
            </a:r>
            <a:r>
              <a:rPr sz="2000" spc="-5" dirty="0">
                <a:latin typeface="Trebuchet MS"/>
                <a:cs typeface="Trebuchet MS"/>
              </a:rPr>
              <a:t>quais limitam </a:t>
            </a:r>
            <a:r>
              <a:rPr sz="2000" dirty="0">
                <a:latin typeface="Trebuchet MS"/>
                <a:cs typeface="Trebuchet MS"/>
              </a:rPr>
              <a:t>as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opções para criar uma solução </a:t>
            </a:r>
            <a:r>
              <a:rPr sz="2000" spc="-10" dirty="0">
                <a:latin typeface="Trebuchet MS"/>
                <a:cs typeface="Trebuchet MS"/>
              </a:rPr>
              <a:t>para </a:t>
            </a:r>
            <a:r>
              <a:rPr sz="2000" dirty="0">
                <a:latin typeface="Trebuchet MS"/>
                <a:cs typeface="Trebuchet MS"/>
              </a:rPr>
              <a:t>o </a:t>
            </a:r>
            <a:r>
              <a:rPr sz="2000" spc="-5" dirty="0">
                <a:latin typeface="Trebuchet MS"/>
                <a:cs typeface="Trebuchet MS"/>
              </a:rPr>
              <a:t>problema (PFLEEGER, </a:t>
            </a:r>
            <a:r>
              <a:rPr sz="2000" dirty="0">
                <a:latin typeface="Trebuchet MS"/>
                <a:cs typeface="Trebuchet MS"/>
              </a:rPr>
              <a:t>2004).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Neste sentido, </a:t>
            </a:r>
            <a:r>
              <a:rPr sz="2000" dirty="0">
                <a:latin typeface="Trebuchet MS"/>
                <a:cs typeface="Trebuchet MS"/>
              </a:rPr>
              <a:t>os </a:t>
            </a:r>
            <a:r>
              <a:rPr sz="2000" spc="-5" dirty="0">
                <a:latin typeface="Trebuchet MS"/>
                <a:cs typeface="Trebuchet MS"/>
              </a:rPr>
              <a:t>requisitos não funcionais </a:t>
            </a:r>
            <a:r>
              <a:rPr sz="2000" dirty="0">
                <a:latin typeface="Trebuchet MS"/>
                <a:cs typeface="Trebuchet MS"/>
              </a:rPr>
              <a:t>são </a:t>
            </a:r>
            <a:r>
              <a:rPr sz="2000" spc="-5" dirty="0">
                <a:latin typeface="Trebuchet MS"/>
                <a:cs typeface="Trebuchet MS"/>
              </a:rPr>
              <a:t>muito importantes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fase </a:t>
            </a:r>
            <a:r>
              <a:rPr sz="2000" spc="-10" dirty="0">
                <a:latin typeface="Trebuchet MS"/>
                <a:cs typeface="Trebuchet MS"/>
              </a:rPr>
              <a:t>de </a:t>
            </a:r>
            <a:r>
              <a:rPr sz="2000" spc="-5" dirty="0">
                <a:latin typeface="Trebuchet MS"/>
                <a:cs typeface="Trebuchet MS"/>
              </a:rPr>
              <a:t>projeto (design), servindo como base para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10" dirty="0">
                <a:latin typeface="Trebuchet MS"/>
                <a:cs typeface="Trebuchet MS"/>
              </a:rPr>
              <a:t>tomada </a:t>
            </a:r>
            <a:r>
              <a:rPr sz="2000" spc="-5" dirty="0">
                <a:latin typeface="Trebuchet MS"/>
                <a:cs typeface="Trebuchet MS"/>
              </a:rPr>
              <a:t> de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decisões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nessa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fase.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2705" y="5057902"/>
            <a:ext cx="779653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545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rebuchet MS"/>
                <a:cs typeface="Trebuchet MS"/>
              </a:rPr>
              <a:t>Ex.: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consulta </a:t>
            </a:r>
            <a:r>
              <a:rPr sz="2000" dirty="0">
                <a:latin typeface="Trebuchet MS"/>
                <a:cs typeface="Trebuchet MS"/>
              </a:rPr>
              <a:t>ao </a:t>
            </a:r>
            <a:r>
              <a:rPr sz="2000" spc="-5" dirty="0">
                <a:latin typeface="Trebuchet MS"/>
                <a:cs typeface="Trebuchet MS"/>
              </a:rPr>
              <a:t>acervo da locadora deve </a:t>
            </a:r>
            <a:r>
              <a:rPr sz="2000" spc="-10" dirty="0">
                <a:latin typeface="Trebuchet MS"/>
                <a:cs typeface="Trebuchet MS"/>
              </a:rPr>
              <a:t>estar </a:t>
            </a:r>
            <a:r>
              <a:rPr sz="2000" spc="-5" dirty="0">
                <a:latin typeface="Trebuchet MS"/>
                <a:cs typeface="Trebuchet MS"/>
              </a:rPr>
              <a:t>disponível </a:t>
            </a:r>
            <a:r>
              <a:rPr sz="2000" spc="-10" dirty="0">
                <a:latin typeface="Trebuchet MS"/>
                <a:cs typeface="Trebuchet MS"/>
              </a:rPr>
              <a:t>pela </a:t>
            </a:r>
            <a:r>
              <a:rPr sz="2000" spc="-5" dirty="0">
                <a:latin typeface="Trebuchet MS"/>
                <a:cs typeface="Trebuchet MS"/>
              </a:rPr>
              <a:t> Internet,</a:t>
            </a:r>
            <a:r>
              <a:rPr sz="2000" dirty="0">
                <a:latin typeface="Trebuchet MS"/>
                <a:cs typeface="Trebuchet MS"/>
              </a:rPr>
              <a:t> a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partir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principais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navegadores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disponíveis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no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mercado.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(requisito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portabilidade)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0272" y="342087"/>
            <a:ext cx="7724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</a:rPr>
              <a:t>Engenharia</a:t>
            </a:r>
            <a:r>
              <a:rPr sz="3600" dirty="0">
                <a:solidFill>
                  <a:schemeClr val="tx1"/>
                </a:solidFill>
              </a:rPr>
              <a:t> </a:t>
            </a:r>
            <a:r>
              <a:rPr sz="3600" spc="-10" dirty="0">
                <a:solidFill>
                  <a:schemeClr val="tx1"/>
                </a:solidFill>
              </a:rPr>
              <a:t>de</a:t>
            </a:r>
            <a:r>
              <a:rPr sz="3600" spc="-25" dirty="0">
                <a:solidFill>
                  <a:schemeClr val="tx1"/>
                </a:solidFill>
              </a:rPr>
              <a:t> </a:t>
            </a:r>
            <a:r>
              <a:rPr sz="3600" spc="-20" dirty="0">
                <a:solidFill>
                  <a:schemeClr val="tx1"/>
                </a:solidFill>
              </a:rPr>
              <a:t>Requisitos</a:t>
            </a:r>
            <a:r>
              <a:rPr sz="360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de</a:t>
            </a:r>
            <a:r>
              <a:rPr sz="360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Software</a:t>
            </a:r>
            <a:endParaRPr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0272" y="884936"/>
            <a:ext cx="8061325" cy="575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solidFill>
                  <a:srgbClr val="CC0000"/>
                </a:solidFill>
                <a:latin typeface="Trebuchet MS"/>
                <a:cs typeface="Trebuchet MS"/>
              </a:rPr>
              <a:t>Tipos</a:t>
            </a:r>
            <a:r>
              <a:rPr sz="2000" b="1" spc="-3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C0000"/>
                </a:solidFill>
                <a:latin typeface="Trebuchet MS"/>
                <a:cs typeface="Trebuchet MS"/>
              </a:rPr>
              <a:t>de</a:t>
            </a:r>
            <a:r>
              <a:rPr sz="2000" b="1" spc="-1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C0000"/>
                </a:solidFill>
                <a:latin typeface="Trebuchet MS"/>
                <a:cs typeface="Trebuchet MS"/>
              </a:rPr>
              <a:t>Requisitos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Trebuchet MS"/>
              <a:cs typeface="Trebuchet MS"/>
            </a:endParaRPr>
          </a:p>
          <a:p>
            <a:pPr marL="274955" marR="8255" algn="just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Além desses requisitos, </a:t>
            </a:r>
            <a:r>
              <a:rPr sz="2000" dirty="0">
                <a:latin typeface="Trebuchet MS"/>
                <a:cs typeface="Trebuchet MS"/>
              </a:rPr>
              <a:t>é </a:t>
            </a:r>
            <a:r>
              <a:rPr sz="2000" spc="-5" dirty="0">
                <a:latin typeface="Trebuchet MS"/>
                <a:cs typeface="Trebuchet MS"/>
              </a:rPr>
              <a:t>importante considerar também </a:t>
            </a:r>
            <a:r>
              <a:rPr sz="2000" i="1" spc="-5" dirty="0">
                <a:latin typeface="Trebuchet MS"/>
                <a:cs typeface="Trebuchet MS"/>
              </a:rPr>
              <a:t>Requisitos </a:t>
            </a:r>
            <a:r>
              <a:rPr sz="2000" i="1" spc="-590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de</a:t>
            </a:r>
            <a:r>
              <a:rPr sz="2000" i="1" spc="-20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Domínio.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rebuchet MS"/>
              <a:cs typeface="Trebuchet MS"/>
            </a:endParaRPr>
          </a:p>
          <a:p>
            <a:pPr marL="274955" marR="5080" algn="just">
              <a:lnSpc>
                <a:spcPct val="140000"/>
              </a:lnSpc>
            </a:pPr>
            <a:r>
              <a:rPr sz="1800" b="1" i="1" spc="-5" dirty="0">
                <a:latin typeface="Trebuchet MS"/>
                <a:cs typeface="Trebuchet MS"/>
              </a:rPr>
              <a:t>Requisitos</a:t>
            </a:r>
            <a:r>
              <a:rPr sz="1800" b="1" i="1" dirty="0">
                <a:latin typeface="Trebuchet MS"/>
                <a:cs typeface="Trebuchet MS"/>
              </a:rPr>
              <a:t> </a:t>
            </a:r>
            <a:r>
              <a:rPr sz="1800" b="1" i="1" spc="-10" dirty="0">
                <a:latin typeface="Trebuchet MS"/>
                <a:cs typeface="Trebuchet MS"/>
              </a:rPr>
              <a:t>de</a:t>
            </a:r>
            <a:r>
              <a:rPr sz="1800" b="1" i="1" spc="-5" dirty="0">
                <a:latin typeface="Trebuchet MS"/>
                <a:cs typeface="Trebuchet MS"/>
              </a:rPr>
              <a:t> domínio</a:t>
            </a:r>
            <a:r>
              <a:rPr sz="1800" b="1" i="1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(ou</a:t>
            </a:r>
            <a:r>
              <a:rPr sz="1800" b="1" i="1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regras</a:t>
            </a:r>
            <a:r>
              <a:rPr sz="1800" b="1" i="1" dirty="0">
                <a:latin typeface="Trebuchet MS"/>
                <a:cs typeface="Trebuchet MS"/>
              </a:rPr>
              <a:t> </a:t>
            </a:r>
            <a:r>
              <a:rPr sz="1800" b="1" i="1" spc="-10" dirty="0">
                <a:latin typeface="Trebuchet MS"/>
                <a:cs typeface="Trebuchet MS"/>
              </a:rPr>
              <a:t>de</a:t>
            </a:r>
            <a:r>
              <a:rPr sz="1800" b="1" i="1" spc="-5" dirty="0">
                <a:latin typeface="Trebuchet MS"/>
                <a:cs typeface="Trebuchet MS"/>
              </a:rPr>
              <a:t> negócio)</a:t>
            </a:r>
            <a:r>
              <a:rPr sz="1800" b="1" i="1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são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provenientes</a:t>
            </a:r>
            <a:r>
              <a:rPr sz="1800" spc="5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do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domínio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" dirty="0">
                <a:latin typeface="Trebuchet MS"/>
                <a:cs typeface="Trebuchet MS"/>
              </a:rPr>
              <a:t>aplicação </a:t>
            </a:r>
            <a:r>
              <a:rPr sz="1800" dirty="0">
                <a:latin typeface="Trebuchet MS"/>
                <a:cs typeface="Trebuchet MS"/>
              </a:rPr>
              <a:t>do </a:t>
            </a:r>
            <a:r>
              <a:rPr sz="1800" spc="-5" dirty="0">
                <a:latin typeface="Trebuchet MS"/>
                <a:cs typeface="Trebuchet MS"/>
              </a:rPr>
              <a:t>sistema 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5" dirty="0">
                <a:latin typeface="Trebuchet MS"/>
                <a:cs typeface="Trebuchet MS"/>
              </a:rPr>
              <a:t>refletem características 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5" dirty="0">
                <a:latin typeface="Trebuchet MS"/>
                <a:cs typeface="Trebuchet MS"/>
              </a:rPr>
              <a:t>restrições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desse domínio. Eles </a:t>
            </a:r>
            <a:r>
              <a:rPr sz="1800" dirty="0">
                <a:latin typeface="Trebuchet MS"/>
                <a:cs typeface="Trebuchet MS"/>
              </a:rPr>
              <a:t>são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derivados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do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negócio que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sistema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se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propõe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apoiar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5" dirty="0">
                <a:latin typeface="Trebuchet MS"/>
                <a:cs typeface="Trebuchet MS"/>
              </a:rPr>
              <a:t>podem restringir requisitos funcionais existentes ou estabelecer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como </a:t>
            </a:r>
            <a:r>
              <a:rPr sz="1800" spc="-10" dirty="0">
                <a:latin typeface="Trebuchet MS"/>
                <a:cs typeface="Trebuchet MS"/>
              </a:rPr>
              <a:t>cálculos específicos </a:t>
            </a:r>
            <a:r>
              <a:rPr sz="1800" spc="-5" dirty="0">
                <a:latin typeface="Trebuchet MS"/>
                <a:cs typeface="Trebuchet MS"/>
              </a:rPr>
              <a:t>devem </a:t>
            </a:r>
            <a:r>
              <a:rPr sz="1800" dirty="0">
                <a:latin typeface="Trebuchet MS"/>
                <a:cs typeface="Trebuchet MS"/>
              </a:rPr>
              <a:t>ser </a:t>
            </a:r>
            <a:r>
              <a:rPr sz="1800" spc="-5" dirty="0">
                <a:latin typeface="Trebuchet MS"/>
                <a:cs typeface="Trebuchet MS"/>
              </a:rPr>
              <a:t>realizados, refletindo fundamentos </a:t>
            </a:r>
            <a:r>
              <a:rPr sz="1800" spc="5" dirty="0">
                <a:latin typeface="Trebuchet MS"/>
                <a:cs typeface="Trebuchet MS"/>
              </a:rPr>
              <a:t>do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domínio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 aplicação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(SOMMERVILLE,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2011).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274955" marR="7620" algn="just">
              <a:lnSpc>
                <a:spcPct val="140000"/>
              </a:lnSpc>
              <a:spcBef>
                <a:spcPts val="1450"/>
              </a:spcBef>
            </a:pPr>
            <a:r>
              <a:rPr sz="1800" i="1" spc="-5" dirty="0">
                <a:latin typeface="Calibri"/>
                <a:cs typeface="Calibri"/>
              </a:rPr>
              <a:t>Ex.: </a:t>
            </a:r>
            <a:r>
              <a:rPr sz="1800" i="1" spc="-10" dirty="0">
                <a:latin typeface="Calibri"/>
                <a:cs typeface="Calibri"/>
              </a:rPr>
              <a:t>Em </a:t>
            </a:r>
            <a:r>
              <a:rPr sz="1800" i="1" spc="-5" dirty="0">
                <a:latin typeface="Calibri"/>
                <a:cs typeface="Calibri"/>
              </a:rPr>
              <a:t>um </a:t>
            </a:r>
            <a:r>
              <a:rPr sz="1800" i="1" spc="-10" dirty="0">
                <a:latin typeface="Calibri"/>
                <a:cs typeface="Calibri"/>
              </a:rPr>
              <a:t>sistema </a:t>
            </a:r>
            <a:r>
              <a:rPr sz="1800" i="1" spc="-5" dirty="0">
                <a:latin typeface="Calibri"/>
                <a:cs typeface="Calibri"/>
              </a:rPr>
              <a:t>de matrícula de uma universidade, uma </a:t>
            </a:r>
            <a:r>
              <a:rPr sz="1800" i="1" spc="-10" dirty="0">
                <a:latin typeface="Calibri"/>
                <a:cs typeface="Calibri"/>
              </a:rPr>
              <a:t>importante </a:t>
            </a:r>
            <a:r>
              <a:rPr sz="1800" i="1" spc="-5" dirty="0">
                <a:latin typeface="Calibri"/>
                <a:cs typeface="Calibri"/>
              </a:rPr>
              <a:t>regra de 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negócio </a:t>
            </a:r>
            <a:r>
              <a:rPr sz="1800" i="1" dirty="0">
                <a:latin typeface="Calibri"/>
                <a:cs typeface="Calibri"/>
              </a:rPr>
              <a:t>diz </a:t>
            </a:r>
            <a:r>
              <a:rPr sz="1800" i="1" spc="-5" dirty="0">
                <a:latin typeface="Calibri"/>
                <a:cs typeface="Calibri"/>
              </a:rPr>
              <a:t>que um aluno só </a:t>
            </a:r>
            <a:r>
              <a:rPr sz="1800" i="1" dirty="0">
                <a:latin typeface="Calibri"/>
                <a:cs typeface="Calibri"/>
              </a:rPr>
              <a:t>pode </a:t>
            </a:r>
            <a:r>
              <a:rPr sz="1800" i="1" spc="-5" dirty="0">
                <a:latin typeface="Calibri"/>
                <a:cs typeface="Calibri"/>
              </a:rPr>
              <a:t>se matricular </a:t>
            </a:r>
            <a:r>
              <a:rPr sz="1800" i="1" spc="5" dirty="0">
                <a:latin typeface="Calibri"/>
                <a:cs typeface="Calibri"/>
              </a:rPr>
              <a:t>em </a:t>
            </a:r>
            <a:r>
              <a:rPr sz="1800" i="1" spc="-5" dirty="0">
                <a:latin typeface="Calibri"/>
                <a:cs typeface="Calibri"/>
              </a:rPr>
              <a:t>uma turma de uma </a:t>
            </a:r>
            <a:r>
              <a:rPr sz="1800" i="1" spc="-10" dirty="0">
                <a:latin typeface="Calibri"/>
                <a:cs typeface="Calibri"/>
              </a:rPr>
              <a:t>disciplina </a:t>
            </a:r>
            <a:r>
              <a:rPr sz="1800" i="1" spc="5" dirty="0">
                <a:latin typeface="Calibri"/>
                <a:cs typeface="Calibri"/>
              </a:rPr>
              <a:t>se 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ele </a:t>
            </a:r>
            <a:r>
              <a:rPr sz="1800" i="1" spc="-5" dirty="0">
                <a:latin typeface="Calibri"/>
                <a:cs typeface="Calibri"/>
              </a:rPr>
              <a:t>tiver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cumprido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seus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pré-requisitos.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0272" y="191770"/>
            <a:ext cx="7729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Engenharia</a:t>
            </a:r>
            <a:r>
              <a:rPr sz="3600" spc="-1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de</a:t>
            </a:r>
            <a:r>
              <a:rPr sz="3600" spc="-25" dirty="0">
                <a:solidFill>
                  <a:schemeClr val="tx1"/>
                </a:solidFill>
              </a:rPr>
              <a:t> </a:t>
            </a:r>
            <a:r>
              <a:rPr sz="3600" spc="-20" dirty="0">
                <a:solidFill>
                  <a:schemeClr val="tx1"/>
                </a:solidFill>
              </a:rPr>
              <a:t>Requisitos</a:t>
            </a:r>
            <a:r>
              <a:rPr sz="3600" spc="-5" dirty="0">
                <a:solidFill>
                  <a:schemeClr val="tx1"/>
                </a:solidFill>
              </a:rPr>
              <a:t> de Software</a:t>
            </a:r>
            <a:endParaRPr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187" y="1080007"/>
            <a:ext cx="606298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rebuchet MS"/>
                <a:cs typeface="Trebuchet MS"/>
              </a:rPr>
              <a:t>Requisitos</a:t>
            </a:r>
            <a:r>
              <a:rPr sz="2000" b="1" i="1" spc="-55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Funcionais</a:t>
            </a:r>
            <a:r>
              <a:rPr sz="2000" b="1" i="1" spc="-30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(o</a:t>
            </a:r>
            <a:r>
              <a:rPr sz="2000" i="1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que</a:t>
            </a:r>
            <a:r>
              <a:rPr sz="2000" i="1" spc="-10" dirty="0">
                <a:latin typeface="Trebuchet MS"/>
                <a:cs typeface="Trebuchet MS"/>
              </a:rPr>
              <a:t> </a:t>
            </a:r>
            <a:r>
              <a:rPr sz="2000" i="1" dirty="0">
                <a:latin typeface="Trebuchet MS"/>
                <a:cs typeface="Trebuchet MS"/>
              </a:rPr>
              <a:t>o</a:t>
            </a:r>
            <a:r>
              <a:rPr sz="2000" i="1" spc="5" dirty="0">
                <a:latin typeface="Trebuchet MS"/>
                <a:cs typeface="Trebuchet MS"/>
              </a:rPr>
              <a:t> </a:t>
            </a:r>
            <a:r>
              <a:rPr sz="2000" i="1" dirty="0">
                <a:latin typeface="Trebuchet MS"/>
                <a:cs typeface="Trebuchet MS"/>
              </a:rPr>
              <a:t>sistema</a:t>
            </a:r>
            <a:r>
              <a:rPr sz="2000" i="1" spc="-20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deve</a:t>
            </a:r>
            <a:r>
              <a:rPr sz="2000" i="1" spc="-15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fazer?)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i="1" spc="-5" dirty="0">
                <a:latin typeface="Trebuchet MS"/>
                <a:cs typeface="Trebuchet MS"/>
              </a:rPr>
              <a:t>Ex: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" y="2253995"/>
            <a:ext cx="9528048" cy="27157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0272" y="191770"/>
            <a:ext cx="7729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Engenharia</a:t>
            </a:r>
            <a:r>
              <a:rPr sz="3600" spc="-1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de</a:t>
            </a:r>
            <a:r>
              <a:rPr sz="3600" spc="-25" dirty="0">
                <a:solidFill>
                  <a:schemeClr val="tx1"/>
                </a:solidFill>
              </a:rPr>
              <a:t> </a:t>
            </a:r>
            <a:r>
              <a:rPr sz="3600" spc="-20" dirty="0">
                <a:solidFill>
                  <a:schemeClr val="tx1"/>
                </a:solidFill>
              </a:rPr>
              <a:t>Requisitos</a:t>
            </a:r>
            <a:r>
              <a:rPr sz="3600" spc="-5" dirty="0">
                <a:solidFill>
                  <a:schemeClr val="tx1"/>
                </a:solidFill>
              </a:rPr>
              <a:t> de Software</a:t>
            </a:r>
            <a:endParaRPr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704" y="1168653"/>
            <a:ext cx="7239634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rebuchet MS"/>
                <a:cs typeface="Trebuchet MS"/>
              </a:rPr>
              <a:t>Regras</a:t>
            </a:r>
            <a:r>
              <a:rPr sz="2000" b="1" i="1" spc="-25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de</a:t>
            </a:r>
            <a:r>
              <a:rPr sz="2000" b="1" i="1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Negócio</a:t>
            </a:r>
            <a:r>
              <a:rPr sz="2000" b="1" i="1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(regras</a:t>
            </a:r>
            <a:r>
              <a:rPr sz="1800" i="1" spc="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que</a:t>
            </a:r>
            <a:r>
              <a:rPr sz="1800" i="1" spc="-2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devem</a:t>
            </a:r>
            <a:r>
              <a:rPr sz="1800" i="1" spc="-15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ser</a:t>
            </a:r>
            <a:r>
              <a:rPr sz="1800" i="1" spc="-2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obedecidas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pelo</a:t>
            </a:r>
            <a:r>
              <a:rPr sz="1800" i="1" spc="-2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sistema)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i="1" spc="-5" dirty="0">
                <a:latin typeface="Trebuchet MS"/>
                <a:cs typeface="Trebuchet MS"/>
              </a:rPr>
              <a:t>Ex: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511" y="2801111"/>
            <a:ext cx="9703308" cy="20010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0272" y="191770"/>
            <a:ext cx="7729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Engenharia</a:t>
            </a:r>
            <a:r>
              <a:rPr sz="3600" spc="-1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de</a:t>
            </a:r>
            <a:r>
              <a:rPr sz="3600" spc="-25" dirty="0">
                <a:solidFill>
                  <a:schemeClr val="tx1"/>
                </a:solidFill>
              </a:rPr>
              <a:t> </a:t>
            </a:r>
            <a:r>
              <a:rPr sz="3600" spc="-20" dirty="0">
                <a:solidFill>
                  <a:schemeClr val="tx1"/>
                </a:solidFill>
              </a:rPr>
              <a:t>Requisitos</a:t>
            </a:r>
            <a:r>
              <a:rPr sz="3600" spc="-5" dirty="0">
                <a:solidFill>
                  <a:schemeClr val="tx1"/>
                </a:solidFill>
              </a:rPr>
              <a:t> de Software</a:t>
            </a:r>
            <a:endParaRPr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4364" y="1473149"/>
            <a:ext cx="7816850" cy="881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rebuchet MS"/>
                <a:cs typeface="Trebuchet MS"/>
              </a:rPr>
              <a:t>Requisitos</a:t>
            </a:r>
            <a:r>
              <a:rPr sz="2000" b="1" i="1" spc="-45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Não Funcionais</a:t>
            </a:r>
            <a:r>
              <a:rPr sz="2000" b="1" i="1" spc="-3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(tipicamente,</a:t>
            </a:r>
            <a:r>
              <a:rPr sz="1800" i="1" spc="-3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restrições</a:t>
            </a:r>
            <a:r>
              <a:rPr sz="1800" i="1" spc="-20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a</a:t>
            </a:r>
            <a:r>
              <a:rPr sz="1800" i="1" spc="5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serem</a:t>
            </a:r>
            <a:r>
              <a:rPr sz="1800" i="1" spc="-2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obedecidas</a:t>
            </a:r>
            <a:endParaRPr sz="1800">
              <a:latin typeface="Trebuchet MS"/>
              <a:cs typeface="Trebuchet MS"/>
            </a:endParaRPr>
          </a:p>
          <a:p>
            <a:pPr marL="19685" algn="ctr">
              <a:lnSpc>
                <a:spcPct val="100000"/>
              </a:lnSpc>
              <a:spcBef>
                <a:spcPts val="10"/>
              </a:spcBef>
            </a:pPr>
            <a:r>
              <a:rPr sz="1800" i="1" dirty="0">
                <a:latin typeface="Trebuchet MS"/>
                <a:cs typeface="Trebuchet MS"/>
              </a:rPr>
              <a:t>em</a:t>
            </a:r>
            <a:r>
              <a:rPr sz="1800" i="1" spc="-1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relação</a:t>
            </a:r>
            <a:r>
              <a:rPr sz="1800" i="1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a:</a:t>
            </a:r>
            <a:r>
              <a:rPr sz="1800" i="1" spc="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segurança,</a:t>
            </a:r>
            <a:r>
              <a:rPr sz="1800" i="1" spc="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portabilidade,</a:t>
            </a:r>
            <a:r>
              <a:rPr sz="1800" i="1" spc="-3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desempenho,</a:t>
            </a:r>
            <a:r>
              <a:rPr sz="1800" i="1" spc="-3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usabilidade,</a:t>
            </a:r>
            <a:endParaRPr sz="1800">
              <a:latin typeface="Trebuchet MS"/>
              <a:cs typeface="Trebuchet MS"/>
            </a:endParaRPr>
          </a:p>
          <a:p>
            <a:pPr marR="4596130" algn="ctr">
              <a:lnSpc>
                <a:spcPct val="100000"/>
              </a:lnSpc>
            </a:pPr>
            <a:r>
              <a:rPr sz="1800" i="1" spc="-5" dirty="0">
                <a:latin typeface="Trebuchet MS"/>
                <a:cs typeface="Trebuchet MS"/>
              </a:rPr>
              <a:t>interoperabilidade,…)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031" y="2875788"/>
            <a:ext cx="9506712" cy="25816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0272" y="191770"/>
            <a:ext cx="7729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Engenharia</a:t>
            </a:r>
            <a:r>
              <a:rPr sz="3600" spc="-1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de</a:t>
            </a:r>
            <a:r>
              <a:rPr sz="3600" spc="-25" dirty="0">
                <a:solidFill>
                  <a:schemeClr val="tx1"/>
                </a:solidFill>
              </a:rPr>
              <a:t> </a:t>
            </a:r>
            <a:r>
              <a:rPr sz="3600" spc="-20" dirty="0">
                <a:solidFill>
                  <a:schemeClr val="tx1"/>
                </a:solidFill>
              </a:rPr>
              <a:t>Requisitos</a:t>
            </a:r>
            <a:r>
              <a:rPr sz="3600" spc="-5" dirty="0">
                <a:solidFill>
                  <a:schemeClr val="tx1"/>
                </a:solidFill>
              </a:rPr>
              <a:t> de Software</a:t>
            </a:r>
            <a:endParaRPr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981" y="1169670"/>
            <a:ext cx="15995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50000"/>
              </a:lnSpc>
              <a:spcBef>
                <a:spcPts val="100"/>
              </a:spcBef>
            </a:pPr>
            <a:r>
              <a:rPr sz="1200" spc="-20" dirty="0">
                <a:latin typeface="Trebuchet MS"/>
                <a:cs typeface="Trebuchet MS"/>
              </a:rPr>
              <a:t>Tratados </a:t>
            </a:r>
            <a:r>
              <a:rPr sz="1200" spc="-5" dirty="0">
                <a:latin typeface="Trebuchet MS"/>
                <a:cs typeface="Trebuchet MS"/>
              </a:rPr>
              <a:t>pela 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Documentação, 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Garantia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da</a:t>
            </a:r>
            <a:r>
              <a:rPr sz="1200" spc="28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Qualidade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e </a:t>
            </a:r>
            <a:r>
              <a:rPr sz="1200" spc="-5" dirty="0">
                <a:latin typeface="Trebuchet MS"/>
                <a:cs typeface="Trebuchet MS"/>
              </a:rPr>
              <a:t>Gerência de 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Configuração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3611" y="976409"/>
            <a:ext cx="5647690" cy="114173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C00000"/>
                </a:solidFill>
                <a:latin typeface="Trebuchet MS"/>
                <a:cs typeface="Trebuchet MS"/>
              </a:rPr>
              <a:t>Processo</a:t>
            </a:r>
            <a:r>
              <a:rPr sz="2400" b="1" spc="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rebuchet MS"/>
                <a:cs typeface="Trebuchet MS"/>
              </a:rPr>
              <a:t>de</a:t>
            </a:r>
            <a:r>
              <a:rPr sz="2400" b="1" spc="-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rebuchet MS"/>
                <a:cs typeface="Trebuchet MS"/>
              </a:rPr>
              <a:t>Engenharia</a:t>
            </a:r>
            <a:r>
              <a:rPr sz="2400" b="1" spc="-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rebuchet MS"/>
                <a:cs typeface="Trebuchet MS"/>
              </a:rPr>
              <a:t>de</a:t>
            </a:r>
            <a:r>
              <a:rPr sz="2400" b="1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 marL="12700" marR="3994785" indent="118745">
              <a:lnSpc>
                <a:spcPts val="2520"/>
              </a:lnSpc>
            </a:pPr>
            <a:r>
              <a:rPr sz="1400" spc="-5" dirty="0">
                <a:latin typeface="Trebuchet MS"/>
                <a:cs typeface="Trebuchet MS"/>
              </a:rPr>
              <a:t>Definem </a:t>
            </a:r>
            <a:r>
              <a:rPr sz="1400" b="1" dirty="0">
                <a:latin typeface="Trebuchet MS"/>
                <a:cs typeface="Trebuchet MS"/>
              </a:rPr>
              <a:t>O QUE </a:t>
            </a:r>
            <a:r>
              <a:rPr sz="1400" dirty="0">
                <a:latin typeface="Trebuchet MS"/>
                <a:cs typeface="Trebuchet MS"/>
              </a:rPr>
              <a:t>o 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software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deve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fazer.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9140" y="1802892"/>
            <a:ext cx="8001000" cy="3858895"/>
            <a:chOff x="739140" y="1802892"/>
            <a:chExt cx="8001000" cy="38588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140" y="2636520"/>
              <a:ext cx="8001000" cy="30251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7834" y="1802891"/>
              <a:ext cx="7029450" cy="2065020"/>
            </a:xfrm>
            <a:custGeom>
              <a:avLst/>
              <a:gdLst/>
              <a:ahLst/>
              <a:cxnLst/>
              <a:rect l="l" t="t" r="r" b="b"/>
              <a:pathLst>
                <a:path w="7029450" h="2065020">
                  <a:moveTo>
                    <a:pt x="723188" y="2058416"/>
                  </a:moveTo>
                  <a:lnTo>
                    <a:pt x="721791" y="2055241"/>
                  </a:lnTo>
                  <a:lnTo>
                    <a:pt x="40805" y="478942"/>
                  </a:lnTo>
                  <a:lnTo>
                    <a:pt x="69951" y="466344"/>
                  </a:lnTo>
                  <a:lnTo>
                    <a:pt x="65417" y="462534"/>
                  </a:lnTo>
                  <a:lnTo>
                    <a:pt x="4749" y="411480"/>
                  </a:lnTo>
                  <a:lnTo>
                    <a:pt x="0" y="496570"/>
                  </a:lnTo>
                  <a:lnTo>
                    <a:pt x="29133" y="483984"/>
                  </a:lnTo>
                  <a:lnTo>
                    <a:pt x="710107" y="2060194"/>
                  </a:lnTo>
                  <a:lnTo>
                    <a:pt x="711504" y="2063496"/>
                  </a:lnTo>
                  <a:lnTo>
                    <a:pt x="715187" y="2064893"/>
                  </a:lnTo>
                  <a:lnTo>
                    <a:pt x="718489" y="2063496"/>
                  </a:lnTo>
                  <a:lnTo>
                    <a:pt x="721664" y="2062099"/>
                  </a:lnTo>
                  <a:lnTo>
                    <a:pt x="723188" y="2058416"/>
                  </a:lnTo>
                  <a:close/>
                </a:path>
                <a:path w="7029450" h="2065020">
                  <a:moveTo>
                    <a:pt x="1882698" y="2057527"/>
                  </a:moveTo>
                  <a:lnTo>
                    <a:pt x="1881174" y="2054352"/>
                  </a:lnTo>
                  <a:lnTo>
                    <a:pt x="1020445" y="372770"/>
                  </a:lnTo>
                  <a:lnTo>
                    <a:pt x="1048689" y="358267"/>
                  </a:lnTo>
                  <a:lnTo>
                    <a:pt x="1047127" y="357124"/>
                  </a:lnTo>
                  <a:lnTo>
                    <a:pt x="980109" y="307848"/>
                  </a:lnTo>
                  <a:lnTo>
                    <a:pt x="980871" y="393065"/>
                  </a:lnTo>
                  <a:lnTo>
                    <a:pt x="1009116" y="378574"/>
                  </a:lnTo>
                  <a:lnTo>
                    <a:pt x="1869744" y="2060194"/>
                  </a:lnTo>
                  <a:lnTo>
                    <a:pt x="1871395" y="2063242"/>
                  </a:lnTo>
                  <a:lnTo>
                    <a:pt x="1875205" y="2064512"/>
                  </a:lnTo>
                  <a:lnTo>
                    <a:pt x="1878380" y="2062988"/>
                  </a:lnTo>
                  <a:lnTo>
                    <a:pt x="1881428" y="2061337"/>
                  </a:lnTo>
                  <a:lnTo>
                    <a:pt x="1882698" y="2057527"/>
                  </a:lnTo>
                  <a:close/>
                </a:path>
                <a:path w="7029450" h="2065020">
                  <a:moveTo>
                    <a:pt x="6211367" y="0"/>
                  </a:moveTo>
                  <a:lnTo>
                    <a:pt x="6132500" y="32004"/>
                  </a:lnTo>
                  <a:lnTo>
                    <a:pt x="6156261" y="52920"/>
                  </a:lnTo>
                  <a:lnTo>
                    <a:pt x="4392092" y="2052955"/>
                  </a:lnTo>
                  <a:lnTo>
                    <a:pt x="4389806" y="2055622"/>
                  </a:lnTo>
                  <a:lnTo>
                    <a:pt x="4390060" y="2059559"/>
                  </a:lnTo>
                  <a:lnTo>
                    <a:pt x="4392727" y="2061972"/>
                  </a:lnTo>
                  <a:lnTo>
                    <a:pt x="4395394" y="2064258"/>
                  </a:lnTo>
                  <a:lnTo>
                    <a:pt x="4399331" y="2064004"/>
                  </a:lnTo>
                  <a:lnTo>
                    <a:pt x="4401617" y="2061337"/>
                  </a:lnTo>
                  <a:lnTo>
                    <a:pt x="6165786" y="61302"/>
                  </a:lnTo>
                  <a:lnTo>
                    <a:pt x="6189650" y="82296"/>
                  </a:lnTo>
                  <a:lnTo>
                    <a:pt x="6200673" y="40513"/>
                  </a:lnTo>
                  <a:lnTo>
                    <a:pt x="6211367" y="0"/>
                  </a:lnTo>
                  <a:close/>
                </a:path>
                <a:path w="7029450" h="2065020">
                  <a:moveTo>
                    <a:pt x="6488735" y="304419"/>
                  </a:moveTo>
                  <a:lnTo>
                    <a:pt x="6486512" y="270764"/>
                  </a:lnTo>
                  <a:lnTo>
                    <a:pt x="6483147" y="219456"/>
                  </a:lnTo>
                  <a:lnTo>
                    <a:pt x="6418504" y="274955"/>
                  </a:lnTo>
                  <a:lnTo>
                    <a:pt x="6447714" y="287223"/>
                  </a:lnTo>
                  <a:lnTo>
                    <a:pt x="5752135" y="1938655"/>
                  </a:lnTo>
                  <a:lnTo>
                    <a:pt x="5753659" y="1942338"/>
                  </a:lnTo>
                  <a:lnTo>
                    <a:pt x="5756961" y="1943735"/>
                  </a:lnTo>
                  <a:lnTo>
                    <a:pt x="5760136" y="1945132"/>
                  </a:lnTo>
                  <a:lnTo>
                    <a:pt x="5763819" y="1943608"/>
                  </a:lnTo>
                  <a:lnTo>
                    <a:pt x="6459410" y="292125"/>
                  </a:lnTo>
                  <a:lnTo>
                    <a:pt x="6488735" y="304419"/>
                  </a:lnTo>
                  <a:close/>
                </a:path>
                <a:path w="7029450" h="2065020">
                  <a:moveTo>
                    <a:pt x="7028993" y="781812"/>
                  </a:moveTo>
                  <a:lnTo>
                    <a:pt x="6944030" y="787908"/>
                  </a:lnTo>
                  <a:lnTo>
                    <a:pt x="6960222" y="815238"/>
                  </a:lnTo>
                  <a:lnTo>
                    <a:pt x="6487592" y="1095121"/>
                  </a:lnTo>
                  <a:lnTo>
                    <a:pt x="6484671" y="1096899"/>
                  </a:lnTo>
                  <a:lnTo>
                    <a:pt x="6483655" y="1100836"/>
                  </a:lnTo>
                  <a:lnTo>
                    <a:pt x="6487211" y="1106932"/>
                  </a:lnTo>
                  <a:lnTo>
                    <a:pt x="6491148" y="1107821"/>
                  </a:lnTo>
                  <a:lnTo>
                    <a:pt x="6494069" y="1106043"/>
                  </a:lnTo>
                  <a:lnTo>
                    <a:pt x="6966699" y="826160"/>
                  </a:lnTo>
                  <a:lnTo>
                    <a:pt x="6982892" y="853440"/>
                  </a:lnTo>
                  <a:lnTo>
                    <a:pt x="7012800" y="806958"/>
                  </a:lnTo>
                  <a:lnTo>
                    <a:pt x="7028993" y="781812"/>
                  </a:lnTo>
                  <a:close/>
                </a:path>
              </a:pathLst>
            </a:custGeom>
            <a:solidFill>
              <a:srgbClr val="539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40714" y="5886399"/>
            <a:ext cx="7338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Ao conjunto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5" dirty="0">
                <a:latin typeface="Trebuchet MS"/>
                <a:cs typeface="Trebuchet MS"/>
              </a:rPr>
              <a:t> atividades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relacionadas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aos requisitos,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dá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 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nome </a:t>
            </a:r>
            <a:r>
              <a:rPr sz="1800" dirty="0">
                <a:latin typeface="Trebuchet MS"/>
                <a:cs typeface="Trebuchet MS"/>
              </a:rPr>
              <a:t>de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Engenharia</a:t>
            </a:r>
            <a:r>
              <a:rPr sz="1800" b="1" u="heavy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Requisitos</a:t>
            </a:r>
            <a:r>
              <a:rPr sz="180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18489" y="258571"/>
            <a:ext cx="5126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Engenharia</a:t>
            </a:r>
            <a:r>
              <a:rPr sz="3600" spc="-3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de</a:t>
            </a:r>
            <a:r>
              <a:rPr sz="3600" spc="-45" dirty="0">
                <a:solidFill>
                  <a:schemeClr val="tx1"/>
                </a:solidFill>
              </a:rPr>
              <a:t> </a:t>
            </a:r>
            <a:r>
              <a:rPr sz="3600" spc="-20" dirty="0">
                <a:solidFill>
                  <a:schemeClr val="tx1"/>
                </a:solidFill>
              </a:rPr>
              <a:t>Requisitos</a:t>
            </a:r>
            <a:endParaRPr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2185161"/>
            <a:ext cx="5277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São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funções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desta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fase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do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processo: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9685" y="2553055"/>
            <a:ext cx="1862455" cy="3048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95"/>
              </a:spcBef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Concepção;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Elicitação;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Elaboração;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Negociação;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Especificação;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Validação; 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Gerenc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ame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to.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126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Engenharia</a:t>
            </a:r>
            <a:r>
              <a:rPr sz="3600" spc="-3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de</a:t>
            </a:r>
            <a:r>
              <a:rPr sz="3600" spc="-45" dirty="0">
                <a:solidFill>
                  <a:schemeClr val="tx1"/>
                </a:solidFill>
              </a:rPr>
              <a:t> </a:t>
            </a:r>
            <a:r>
              <a:rPr sz="3600" spc="-20" dirty="0">
                <a:solidFill>
                  <a:schemeClr val="tx1"/>
                </a:solidFill>
              </a:rPr>
              <a:t>Requisitos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89504" y="2703576"/>
            <a:ext cx="489584" cy="782320"/>
          </a:xfrm>
          <a:custGeom>
            <a:avLst/>
            <a:gdLst/>
            <a:ahLst/>
            <a:cxnLst/>
            <a:rect l="l" t="t" r="r" b="b"/>
            <a:pathLst>
              <a:path w="489585" h="782320">
                <a:moveTo>
                  <a:pt x="0" y="0"/>
                </a:moveTo>
                <a:lnTo>
                  <a:pt x="77327" y="2081"/>
                </a:lnTo>
                <a:lnTo>
                  <a:pt x="144475" y="7876"/>
                </a:lnTo>
                <a:lnTo>
                  <a:pt x="197418" y="16706"/>
                </a:lnTo>
                <a:lnTo>
                  <a:pt x="244601" y="40766"/>
                </a:lnTo>
                <a:lnTo>
                  <a:pt x="244601" y="350138"/>
                </a:lnTo>
                <a:lnTo>
                  <a:pt x="257068" y="363010"/>
                </a:lnTo>
                <a:lnTo>
                  <a:pt x="291785" y="374199"/>
                </a:lnTo>
                <a:lnTo>
                  <a:pt x="344728" y="383029"/>
                </a:lnTo>
                <a:lnTo>
                  <a:pt x="411876" y="388824"/>
                </a:lnTo>
                <a:lnTo>
                  <a:pt x="489204" y="390906"/>
                </a:lnTo>
                <a:lnTo>
                  <a:pt x="411876" y="392987"/>
                </a:lnTo>
                <a:lnTo>
                  <a:pt x="344728" y="398782"/>
                </a:lnTo>
                <a:lnTo>
                  <a:pt x="291785" y="407612"/>
                </a:lnTo>
                <a:lnTo>
                  <a:pt x="257068" y="418801"/>
                </a:lnTo>
                <a:lnTo>
                  <a:pt x="244601" y="431673"/>
                </a:lnTo>
                <a:lnTo>
                  <a:pt x="244601" y="741045"/>
                </a:lnTo>
                <a:lnTo>
                  <a:pt x="232135" y="753916"/>
                </a:lnTo>
                <a:lnTo>
                  <a:pt x="197418" y="765105"/>
                </a:lnTo>
                <a:lnTo>
                  <a:pt x="144475" y="773935"/>
                </a:lnTo>
                <a:lnTo>
                  <a:pt x="77327" y="779730"/>
                </a:lnTo>
                <a:lnTo>
                  <a:pt x="0" y="781812"/>
                </a:lnTo>
              </a:path>
            </a:pathLst>
          </a:custGeom>
          <a:ln w="57912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58083" y="3592067"/>
            <a:ext cx="666115" cy="2092960"/>
          </a:xfrm>
          <a:custGeom>
            <a:avLst/>
            <a:gdLst/>
            <a:ahLst/>
            <a:cxnLst/>
            <a:rect l="l" t="t" r="r" b="b"/>
            <a:pathLst>
              <a:path w="666114" h="2092960">
                <a:moveTo>
                  <a:pt x="0" y="0"/>
                </a:moveTo>
                <a:lnTo>
                  <a:pt x="77553" y="2082"/>
                </a:lnTo>
                <a:lnTo>
                  <a:pt x="144908" y="7884"/>
                </a:lnTo>
                <a:lnTo>
                  <a:pt x="198022" y="16733"/>
                </a:lnTo>
                <a:lnTo>
                  <a:pt x="245364" y="40894"/>
                </a:lnTo>
                <a:lnTo>
                  <a:pt x="245364" y="350012"/>
                </a:lnTo>
                <a:lnTo>
                  <a:pt x="257872" y="362945"/>
                </a:lnTo>
                <a:lnTo>
                  <a:pt x="292705" y="374172"/>
                </a:lnTo>
                <a:lnTo>
                  <a:pt x="345819" y="383021"/>
                </a:lnTo>
                <a:lnTo>
                  <a:pt x="413174" y="388823"/>
                </a:lnTo>
                <a:lnTo>
                  <a:pt x="490728" y="390906"/>
                </a:lnTo>
                <a:lnTo>
                  <a:pt x="413174" y="392988"/>
                </a:lnTo>
                <a:lnTo>
                  <a:pt x="345819" y="398790"/>
                </a:lnTo>
                <a:lnTo>
                  <a:pt x="292705" y="407639"/>
                </a:lnTo>
                <a:lnTo>
                  <a:pt x="257872" y="418866"/>
                </a:lnTo>
                <a:lnTo>
                  <a:pt x="245364" y="431800"/>
                </a:lnTo>
                <a:lnTo>
                  <a:pt x="245364" y="740918"/>
                </a:lnTo>
                <a:lnTo>
                  <a:pt x="232855" y="753851"/>
                </a:lnTo>
                <a:lnTo>
                  <a:pt x="198022" y="765078"/>
                </a:lnTo>
                <a:lnTo>
                  <a:pt x="144908" y="773927"/>
                </a:lnTo>
                <a:lnTo>
                  <a:pt x="77553" y="779729"/>
                </a:lnTo>
                <a:lnTo>
                  <a:pt x="0" y="781812"/>
                </a:lnTo>
                <a:lnTo>
                  <a:pt x="77553" y="783445"/>
                </a:lnTo>
                <a:lnTo>
                  <a:pt x="144908" y="787993"/>
                </a:lnTo>
                <a:lnTo>
                  <a:pt x="198022" y="794924"/>
                </a:lnTo>
                <a:lnTo>
                  <a:pt x="232855" y="803708"/>
                </a:lnTo>
                <a:lnTo>
                  <a:pt x="245364" y="813816"/>
                </a:lnTo>
                <a:lnTo>
                  <a:pt x="245364" y="941832"/>
                </a:lnTo>
                <a:lnTo>
                  <a:pt x="257872" y="951939"/>
                </a:lnTo>
                <a:lnTo>
                  <a:pt x="292705" y="960723"/>
                </a:lnTo>
                <a:lnTo>
                  <a:pt x="345819" y="967654"/>
                </a:lnTo>
                <a:lnTo>
                  <a:pt x="413174" y="972202"/>
                </a:lnTo>
                <a:lnTo>
                  <a:pt x="490728" y="973836"/>
                </a:lnTo>
                <a:lnTo>
                  <a:pt x="413174" y="975469"/>
                </a:lnTo>
                <a:lnTo>
                  <a:pt x="345819" y="980017"/>
                </a:lnTo>
                <a:lnTo>
                  <a:pt x="292705" y="986948"/>
                </a:lnTo>
                <a:lnTo>
                  <a:pt x="257872" y="995732"/>
                </a:lnTo>
                <a:lnTo>
                  <a:pt x="245364" y="1005840"/>
                </a:lnTo>
                <a:lnTo>
                  <a:pt x="245364" y="1133856"/>
                </a:lnTo>
                <a:lnTo>
                  <a:pt x="232855" y="1143963"/>
                </a:lnTo>
                <a:lnTo>
                  <a:pt x="198022" y="1152747"/>
                </a:lnTo>
                <a:lnTo>
                  <a:pt x="144908" y="1159678"/>
                </a:lnTo>
                <a:lnTo>
                  <a:pt x="77553" y="1164226"/>
                </a:lnTo>
                <a:lnTo>
                  <a:pt x="0" y="1165860"/>
                </a:lnTo>
              </a:path>
              <a:path w="666114" h="2092960">
                <a:moveTo>
                  <a:pt x="12192" y="1245108"/>
                </a:moveTo>
                <a:lnTo>
                  <a:pt x="89745" y="1246741"/>
                </a:lnTo>
                <a:lnTo>
                  <a:pt x="157100" y="1251289"/>
                </a:lnTo>
                <a:lnTo>
                  <a:pt x="210214" y="1258220"/>
                </a:lnTo>
                <a:lnTo>
                  <a:pt x="257556" y="1277112"/>
                </a:lnTo>
                <a:lnTo>
                  <a:pt x="257556" y="1405128"/>
                </a:lnTo>
                <a:lnTo>
                  <a:pt x="270064" y="1415235"/>
                </a:lnTo>
                <a:lnTo>
                  <a:pt x="304897" y="1424019"/>
                </a:lnTo>
                <a:lnTo>
                  <a:pt x="358011" y="1430950"/>
                </a:lnTo>
                <a:lnTo>
                  <a:pt x="425366" y="1435498"/>
                </a:lnTo>
                <a:lnTo>
                  <a:pt x="502919" y="1437132"/>
                </a:lnTo>
                <a:lnTo>
                  <a:pt x="425366" y="1438765"/>
                </a:lnTo>
                <a:lnTo>
                  <a:pt x="358011" y="1443313"/>
                </a:lnTo>
                <a:lnTo>
                  <a:pt x="304897" y="1450244"/>
                </a:lnTo>
                <a:lnTo>
                  <a:pt x="270064" y="1459028"/>
                </a:lnTo>
                <a:lnTo>
                  <a:pt x="257556" y="1469136"/>
                </a:lnTo>
                <a:lnTo>
                  <a:pt x="257556" y="1597152"/>
                </a:lnTo>
                <a:lnTo>
                  <a:pt x="245047" y="1607259"/>
                </a:lnTo>
                <a:lnTo>
                  <a:pt x="210214" y="1616043"/>
                </a:lnTo>
                <a:lnTo>
                  <a:pt x="157100" y="1622974"/>
                </a:lnTo>
                <a:lnTo>
                  <a:pt x="89745" y="1627522"/>
                </a:lnTo>
                <a:lnTo>
                  <a:pt x="12192" y="1629156"/>
                </a:lnTo>
              </a:path>
              <a:path w="666114" h="2092960">
                <a:moveTo>
                  <a:pt x="176784" y="1708404"/>
                </a:moveTo>
                <a:lnTo>
                  <a:pt x="254111" y="1710037"/>
                </a:lnTo>
                <a:lnTo>
                  <a:pt x="321259" y="1714585"/>
                </a:lnTo>
                <a:lnTo>
                  <a:pt x="374202" y="1721516"/>
                </a:lnTo>
                <a:lnTo>
                  <a:pt x="421386" y="1740408"/>
                </a:lnTo>
                <a:lnTo>
                  <a:pt x="421386" y="1868424"/>
                </a:lnTo>
                <a:lnTo>
                  <a:pt x="433852" y="1878531"/>
                </a:lnTo>
                <a:lnTo>
                  <a:pt x="468569" y="1887315"/>
                </a:lnTo>
                <a:lnTo>
                  <a:pt x="521512" y="1894246"/>
                </a:lnTo>
                <a:lnTo>
                  <a:pt x="588660" y="1898794"/>
                </a:lnTo>
                <a:lnTo>
                  <a:pt x="665988" y="1900428"/>
                </a:lnTo>
                <a:lnTo>
                  <a:pt x="588660" y="1902061"/>
                </a:lnTo>
                <a:lnTo>
                  <a:pt x="521512" y="1906609"/>
                </a:lnTo>
                <a:lnTo>
                  <a:pt x="468569" y="1913540"/>
                </a:lnTo>
                <a:lnTo>
                  <a:pt x="433852" y="1922324"/>
                </a:lnTo>
                <a:lnTo>
                  <a:pt x="421386" y="1932432"/>
                </a:lnTo>
                <a:lnTo>
                  <a:pt x="421386" y="2060448"/>
                </a:lnTo>
                <a:lnTo>
                  <a:pt x="408919" y="2070564"/>
                </a:lnTo>
                <a:lnTo>
                  <a:pt x="374202" y="2079350"/>
                </a:lnTo>
                <a:lnTo>
                  <a:pt x="321259" y="2086277"/>
                </a:lnTo>
                <a:lnTo>
                  <a:pt x="254111" y="2090820"/>
                </a:lnTo>
                <a:lnTo>
                  <a:pt x="176784" y="2092452"/>
                </a:lnTo>
              </a:path>
            </a:pathLst>
          </a:custGeom>
          <a:ln w="57912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03701" y="2863722"/>
            <a:ext cx="290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Levantamento</a:t>
            </a:r>
            <a:r>
              <a:rPr sz="1800" dirty="0">
                <a:latin typeface="Trebuchet MS"/>
                <a:cs typeface="Trebuchet MS"/>
              </a:rPr>
              <a:t> de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Requisitos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3701" y="3766184"/>
            <a:ext cx="2172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Análise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Requisitos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3701" y="4365752"/>
            <a:ext cx="3813810" cy="1241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Documentação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Requisitos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800" spc="-20" dirty="0">
                <a:latin typeface="Trebuchet MS"/>
                <a:cs typeface="Trebuchet MS"/>
              </a:rPr>
              <a:t>Verificação</a:t>
            </a:r>
            <a:r>
              <a:rPr sz="1800" dirty="0">
                <a:latin typeface="Trebuchet MS"/>
                <a:cs typeface="Trebuchet MS"/>
              </a:rPr>
              <a:t> e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Validação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Requisitos</a:t>
            </a:r>
            <a:endParaRPr sz="1800">
              <a:latin typeface="Trebuchet MS"/>
              <a:cs typeface="Trebuchet MS"/>
            </a:endParaRPr>
          </a:p>
          <a:p>
            <a:pPr marL="125095">
              <a:lnSpc>
                <a:spcPct val="100000"/>
              </a:lnSpc>
              <a:spcBef>
                <a:spcPts val="1550"/>
              </a:spcBef>
            </a:pPr>
            <a:r>
              <a:rPr sz="1800" spc="-5" dirty="0">
                <a:latin typeface="Trebuchet MS"/>
                <a:cs typeface="Trebuchet MS"/>
              </a:rPr>
              <a:t>Gerência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Requisitos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2061717"/>
            <a:ext cx="7769859" cy="27070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problema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mais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óbvio pode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não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ser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problema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que deve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resolvido;</a:t>
            </a:r>
            <a:endParaRPr sz="1800">
              <a:latin typeface="Trebuchet MS"/>
              <a:cs typeface="Trebuchet MS"/>
            </a:endParaRPr>
          </a:p>
          <a:p>
            <a:pPr marL="355600" marR="638175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Deve-se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discutir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problema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os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stakeholders</a:t>
            </a:r>
            <a:r>
              <a:rPr sz="1800" b="1" spc="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para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melhor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entendimento;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2354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Uma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descrição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precisa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problema: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5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1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Auxilia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nas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escolhas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projeto;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1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Permite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criação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bons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casos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teste;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2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Auxilia na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comunicação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entre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equipe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desenvolvimento.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7486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Separação</a:t>
            </a:r>
            <a:r>
              <a:rPr sz="3600" spc="-3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entre</a:t>
            </a:r>
            <a:r>
              <a:rPr sz="3600" spc="-5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problema</a:t>
            </a:r>
            <a:r>
              <a:rPr sz="3600" spc="-25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e</a:t>
            </a:r>
            <a:r>
              <a:rPr sz="3600" spc="-25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solução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2896" y="5442203"/>
            <a:ext cx="6096000" cy="923925"/>
          </a:xfrm>
          <a:prstGeom prst="rect">
            <a:avLst/>
          </a:prstGeom>
          <a:solidFill>
            <a:srgbClr val="B7E995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 marR="106553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Trebuchet MS"/>
                <a:cs typeface="Trebuchet MS"/>
              </a:rPr>
              <a:t>Stakeholders </a:t>
            </a:r>
            <a:r>
              <a:rPr sz="1800" dirty="0">
                <a:latin typeface="Trebuchet MS"/>
                <a:cs typeface="Trebuchet MS"/>
              </a:rPr>
              <a:t>são </a:t>
            </a:r>
            <a:r>
              <a:rPr sz="1800" spc="-5" dirty="0">
                <a:latin typeface="Trebuchet MS"/>
                <a:cs typeface="Trebuchet MS"/>
              </a:rPr>
              <a:t>pessoas que </a:t>
            </a:r>
            <a:r>
              <a:rPr sz="1800" dirty="0">
                <a:latin typeface="Trebuchet MS"/>
                <a:cs typeface="Trebuchet MS"/>
              </a:rPr>
              <a:t>são </a:t>
            </a:r>
            <a:r>
              <a:rPr sz="1800" spc="-5" dirty="0">
                <a:latin typeface="Trebuchet MS"/>
                <a:cs typeface="Trebuchet MS"/>
              </a:rPr>
              <a:t>afetadas </a:t>
            </a:r>
            <a:r>
              <a:rPr sz="1800" dirty="0">
                <a:latin typeface="Trebuchet MS"/>
                <a:cs typeface="Trebuchet MS"/>
              </a:rPr>
              <a:t>pelo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problema e, portanto, tem algo </a:t>
            </a:r>
            <a:r>
              <a:rPr sz="1800" dirty="0">
                <a:latin typeface="Trebuchet MS"/>
                <a:cs typeface="Trebuchet MS"/>
              </a:rPr>
              <a:t>a dizer sobre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sua </a:t>
            </a:r>
            <a:r>
              <a:rPr sz="1800" spc="-5" dirty="0">
                <a:latin typeface="Trebuchet MS"/>
                <a:cs typeface="Trebuchet MS"/>
              </a:rPr>
              <a:t>solução. Ex.: clientes, usuários,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etc.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2058669"/>
            <a:ext cx="8148955" cy="373189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Geralmente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é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primeira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fase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processo;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Identificação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um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problema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ou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oportunidade;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Perguntas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genéricas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superficiais;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Objetivo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é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estabelecer: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75"/>
              </a:spcBef>
              <a:tabLst>
                <a:tab pos="83248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Um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entendimento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básico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do problema;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55"/>
              </a:spcBef>
              <a:tabLst>
                <a:tab pos="83248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Quem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são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os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stakeholders;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  <a:tabLst>
                <a:tab pos="81851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natureza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da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solução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desejada;</a:t>
            </a:r>
            <a:endParaRPr sz="2000">
              <a:latin typeface="Trebuchet MS"/>
              <a:cs typeface="Trebuchet MS"/>
            </a:endParaRPr>
          </a:p>
          <a:p>
            <a:pPr marL="756285" marR="5080" indent="-287020">
              <a:lnSpc>
                <a:spcPts val="2160"/>
              </a:lnSpc>
              <a:spcBef>
                <a:spcPts val="1025"/>
              </a:spcBef>
              <a:tabLst>
                <a:tab pos="81851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eficácia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da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comunicação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entre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engenheiro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requisitos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os </a:t>
            </a:r>
            <a:r>
              <a:rPr sz="2000" spc="-5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especialistas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domínio.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78435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</a:rPr>
              <a:t>Concepção </a:t>
            </a:r>
            <a:r>
              <a:rPr sz="3600" dirty="0">
                <a:solidFill>
                  <a:schemeClr val="tx1"/>
                </a:solidFill>
              </a:rPr>
              <a:t>– </a:t>
            </a:r>
            <a:r>
              <a:rPr sz="3600" spc="-5" dirty="0">
                <a:solidFill>
                  <a:schemeClr val="tx1"/>
                </a:solidFill>
              </a:rPr>
              <a:t>Levantamento </a:t>
            </a:r>
            <a:r>
              <a:rPr sz="3600" spc="-20" dirty="0">
                <a:solidFill>
                  <a:schemeClr val="tx1"/>
                </a:solidFill>
              </a:rPr>
              <a:t>Preliminar </a:t>
            </a:r>
            <a:r>
              <a:rPr sz="3600" spc="-107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de</a:t>
            </a:r>
            <a:r>
              <a:rPr sz="3600" spc="-10" dirty="0">
                <a:solidFill>
                  <a:schemeClr val="tx1"/>
                </a:solidFill>
              </a:rPr>
              <a:t> </a:t>
            </a:r>
            <a:r>
              <a:rPr sz="3600" spc="-20" dirty="0">
                <a:solidFill>
                  <a:schemeClr val="tx1"/>
                </a:solidFill>
              </a:rPr>
              <a:t>Requisitos</a:t>
            </a:r>
            <a:endParaRPr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2058669"/>
            <a:ext cx="6960234" cy="384111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Quem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está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pedindo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esta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solução?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Quem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irá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usá-la?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Qual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é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seu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benefício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econômico?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problema(s)</a:t>
            </a:r>
            <a:r>
              <a:rPr sz="24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esta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solução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irá tratar?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Em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que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ambiente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negócio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ela está inserida?</a:t>
            </a:r>
            <a:endParaRPr sz="24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Existem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qualidades</a:t>
            </a:r>
            <a:r>
              <a:rPr sz="24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fundamentais</a:t>
            </a:r>
            <a:r>
              <a:rPr sz="2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(desempenho, </a:t>
            </a:r>
            <a:r>
              <a:rPr sz="2400" spc="-7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segurança,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etc.)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relevantes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ao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problema?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...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6298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chemeClr val="tx1"/>
                </a:solidFill>
              </a:rPr>
              <a:t>Primeiras</a:t>
            </a:r>
            <a:r>
              <a:rPr sz="3600" spc="-5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perguntas</a:t>
            </a:r>
            <a:r>
              <a:rPr sz="3600" spc="-5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(exemplo)</a:t>
            </a:r>
            <a:endParaRPr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2031849"/>
            <a:ext cx="8436610" cy="356298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meta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é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descobrir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informações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sobre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problema: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5"/>
              </a:spcBef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Os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objetivos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dos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stakeholders</a:t>
            </a:r>
            <a:r>
              <a:rPr sz="20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(problema);</a:t>
            </a:r>
            <a:endParaRPr sz="2000">
              <a:latin typeface="Trebuchet MS"/>
              <a:cs typeface="Trebuchet MS"/>
            </a:endParaRPr>
          </a:p>
          <a:p>
            <a:pPr marL="756285" marR="329565" indent="-287020">
              <a:lnSpc>
                <a:spcPct val="100000"/>
              </a:lnSpc>
              <a:spcBef>
                <a:spcPts val="994"/>
              </a:spcBef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As funções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sistema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(solução)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ser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construído (o que ele deve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fazer);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1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Como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 sistema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encaixa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nas necessidades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negócio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do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cliente;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83248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Como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será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usado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no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dia-a-dia.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Requer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alto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nível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organização.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8229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Elicitação</a:t>
            </a:r>
            <a:r>
              <a:rPr sz="3600" spc="-40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–</a:t>
            </a:r>
            <a:r>
              <a:rPr sz="3600" spc="-1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Levantamento</a:t>
            </a:r>
            <a:r>
              <a:rPr sz="3600" spc="-5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de</a:t>
            </a:r>
            <a:r>
              <a:rPr sz="3600" spc="-25" dirty="0">
                <a:solidFill>
                  <a:schemeClr val="tx1"/>
                </a:solidFill>
              </a:rPr>
              <a:t> </a:t>
            </a:r>
            <a:r>
              <a:rPr sz="3600" spc="-15" dirty="0">
                <a:solidFill>
                  <a:schemeClr val="tx1"/>
                </a:solidFill>
              </a:rPr>
              <a:t>Requisitos</a:t>
            </a:r>
            <a:endParaRPr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2186686"/>
            <a:ext cx="8220709" cy="3380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“primeiras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perguntas”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darão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somente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um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entendimento</a:t>
            </a:r>
            <a:r>
              <a:rPr sz="20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básico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problema;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Para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elicitar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os requisitos,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devemos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utilizar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abordagens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mais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so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tic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s.</a:t>
            </a:r>
            <a:r>
              <a:rPr sz="20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Algumas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são: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17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Entrevista;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  <a:tabLst>
                <a:tab pos="8248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Observação;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8248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Questionário;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  <a:tabLst>
                <a:tab pos="8248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Prototipação;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19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Análise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Documentos;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581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Técnicas</a:t>
            </a:r>
            <a:r>
              <a:rPr sz="3600" spc="-4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de</a:t>
            </a:r>
            <a:r>
              <a:rPr sz="3600" spc="-2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Elicitação</a:t>
            </a:r>
            <a:endParaRPr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2044840"/>
            <a:ext cx="8060690" cy="3313429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escopo: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8248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limites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sistema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não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são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bem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definidos;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8248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cliente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especifica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muitos detalhes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inúteis.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entendimento: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8248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cliente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não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tem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certeza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do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quer;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8248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Não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conhece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capacidades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limitações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ambiente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computacional;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  <a:tabLst>
                <a:tab pos="8248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Possui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problemas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comunicação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engenheiros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sotware;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  <a:tabLst>
                <a:tab pos="8248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Omite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informações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consideradas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“óbvias”;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6828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chemeClr val="tx1"/>
                </a:solidFill>
              </a:rPr>
              <a:t>Possíveis</a:t>
            </a:r>
            <a:r>
              <a:rPr sz="3600" spc="1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problemas</a:t>
            </a:r>
            <a:r>
              <a:rPr sz="3600" spc="-1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na</a:t>
            </a:r>
            <a:r>
              <a:rPr sz="3600" spc="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elicitação</a:t>
            </a:r>
            <a:endParaRPr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2044840"/>
            <a:ext cx="8027034" cy="361886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entendimento</a:t>
            </a:r>
            <a:r>
              <a:rPr sz="20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(continua):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8248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Especifica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requisitos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conflitam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outro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cliente;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8248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Especifica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requisitos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ambíguos.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Políticos:</a:t>
            </a:r>
            <a:endParaRPr sz="2000">
              <a:latin typeface="Trebuchet MS"/>
              <a:cs typeface="Trebuchet MS"/>
            </a:endParaRPr>
          </a:p>
          <a:p>
            <a:pPr marL="756285" marR="5080" indent="-287020">
              <a:lnSpc>
                <a:spcPct val="100000"/>
              </a:lnSpc>
              <a:spcBef>
                <a:spcPts val="1005"/>
              </a:spcBef>
              <a:tabLst>
                <a:tab pos="8248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Funcionários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não colaboram por acharem que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 sistema lhes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custará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emprego;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8248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Brigas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políticas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internas.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volatilidade: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8248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Os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requisitos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mudam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com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tempo.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6828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chemeClr val="tx1"/>
                </a:solidFill>
              </a:rPr>
              <a:t>Possíveis</a:t>
            </a:r>
            <a:r>
              <a:rPr sz="3600" spc="1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problemas</a:t>
            </a:r>
            <a:r>
              <a:rPr sz="3600" spc="-1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na</a:t>
            </a:r>
            <a:r>
              <a:rPr sz="3600" spc="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elicitação</a:t>
            </a:r>
            <a:endParaRPr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6804" y="6141211"/>
            <a:ext cx="189801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88888"/>
                </a:solidFill>
                <a:latin typeface="Trebuchet MS"/>
                <a:cs typeface="Trebuchet MS"/>
              </a:rPr>
              <a:t>V.</a:t>
            </a:r>
            <a:r>
              <a:rPr sz="900" spc="-15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Trebuchet MS"/>
                <a:cs typeface="Trebuchet MS"/>
              </a:rPr>
              <a:t>MOTA</a:t>
            </a:r>
            <a:r>
              <a:rPr sz="900" spc="-10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888888"/>
                </a:solidFill>
                <a:latin typeface="Trebuchet MS"/>
                <a:cs typeface="Trebuchet MS"/>
              </a:rPr>
              <a:t>-</a:t>
            </a:r>
            <a:r>
              <a:rPr sz="900" spc="-15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Trebuchet MS"/>
                <a:cs typeface="Trebuchet MS"/>
              </a:rPr>
              <a:t>Banco</a:t>
            </a:r>
            <a:r>
              <a:rPr sz="900" spc="15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888888"/>
                </a:solidFill>
                <a:latin typeface="Trebuchet MS"/>
                <a:cs typeface="Trebuchet MS"/>
              </a:rPr>
              <a:t>de</a:t>
            </a:r>
            <a:r>
              <a:rPr sz="900" spc="-20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Trebuchet MS"/>
                <a:cs typeface="Trebuchet MS"/>
              </a:rPr>
              <a:t>Dados</a:t>
            </a:r>
            <a:r>
              <a:rPr sz="900" spc="10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888888"/>
                </a:solidFill>
                <a:latin typeface="Trebuchet MS"/>
                <a:cs typeface="Trebuchet MS"/>
              </a:rPr>
              <a:t>-</a:t>
            </a:r>
            <a:r>
              <a:rPr sz="900" spc="-15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Trebuchet MS"/>
                <a:cs typeface="Trebuchet MS"/>
              </a:rPr>
              <a:t>DI/UFES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1417" y="6141211"/>
            <a:ext cx="144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0C225"/>
                </a:solidFill>
                <a:latin typeface="Trebuchet MS"/>
                <a:cs typeface="Trebuchet MS"/>
              </a:rPr>
              <a:t>27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2304" y="88711"/>
            <a:ext cx="6800287" cy="676928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099" y="1183335"/>
            <a:ext cx="8441055" cy="534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Análise de</a:t>
            </a: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00">
              <a:latin typeface="Trebuchet MS"/>
              <a:cs typeface="Trebuchet MS"/>
            </a:endParaRPr>
          </a:p>
          <a:p>
            <a:pPr marL="355600" marR="5715" indent="-342900" algn="just">
              <a:lnSpc>
                <a:spcPts val="2050"/>
              </a:lnSpc>
            </a:pPr>
            <a:r>
              <a:rPr sz="150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50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Uma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vez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preliminarmente identificados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os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requisitos, é possível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iniciar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atividade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 de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análise,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quando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os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requisitos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levantados</a:t>
            </a:r>
            <a:r>
              <a:rPr sz="1900" spc="5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devem</a:t>
            </a:r>
            <a:r>
              <a:rPr sz="1900" spc="5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ser </a:t>
            </a:r>
            <a:r>
              <a:rPr sz="1900" spc="-5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refinados.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50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É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 uma</a:t>
            </a:r>
            <a:r>
              <a:rPr sz="19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atividade</a:t>
            </a:r>
            <a:r>
              <a:rPr sz="1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construção</a:t>
            </a:r>
            <a:r>
              <a:rPr sz="19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Trebuchet MS"/>
                <a:cs typeface="Trebuchet MS"/>
              </a:rPr>
              <a:t>modelos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20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1505"/>
              </a:spcBef>
            </a:pPr>
            <a:r>
              <a:rPr sz="150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50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Um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modelo é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uma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representação de alguma coisa do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mundo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real,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uma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 abstração</a:t>
            </a:r>
            <a:r>
              <a:rPr sz="1900" spc="5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da</a:t>
            </a:r>
            <a:r>
              <a:rPr sz="1900" spc="5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realidade,</a:t>
            </a:r>
            <a:r>
              <a:rPr sz="1900" spc="5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e,</a:t>
            </a:r>
            <a:r>
              <a:rPr sz="1900" spc="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portanto,</a:t>
            </a:r>
            <a:r>
              <a:rPr sz="1900" spc="5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representa</a:t>
            </a:r>
            <a:r>
              <a:rPr sz="1900" spc="5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uma</a:t>
            </a:r>
            <a:r>
              <a:rPr sz="1900" spc="5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seleção</a:t>
            </a:r>
            <a:r>
              <a:rPr sz="1900" spc="5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5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1900" spc="-5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características do mundo real relevantes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para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o propósito do sistema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em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questão.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200">
              <a:latin typeface="Trebuchet MS"/>
              <a:cs typeface="Trebuchet MS"/>
            </a:endParaRPr>
          </a:p>
          <a:p>
            <a:pPr marL="355600" marR="5715" indent="-342900" algn="just">
              <a:lnSpc>
                <a:spcPct val="90100"/>
              </a:lnSpc>
              <a:spcBef>
                <a:spcPts val="1500"/>
              </a:spcBef>
            </a:pPr>
            <a:r>
              <a:rPr sz="150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50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Esses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modelos são representações gráficas que descrevem objetivos e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processos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negócio,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problema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ser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resolvido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sistema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ser </a:t>
            </a:r>
            <a:r>
              <a:rPr sz="1900" spc="-5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desenvolvido.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499" y="4404105"/>
            <a:ext cx="40608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6235" algn="l"/>
                <a:tab pos="2056130" algn="l"/>
              </a:tabLst>
            </a:pPr>
            <a:r>
              <a:rPr sz="2000" i="1" dirty="0">
                <a:latin typeface="Trebuchet MS"/>
                <a:cs typeface="Trebuchet MS"/>
              </a:rPr>
              <a:t>Perspectiva	</a:t>
            </a:r>
            <a:r>
              <a:rPr sz="2000" i="1" spc="-5" dirty="0">
                <a:latin typeface="Trebuchet MS"/>
                <a:cs typeface="Trebuchet MS"/>
              </a:rPr>
              <a:t>comportamental</a:t>
            </a:r>
            <a:r>
              <a:rPr sz="2000" spc="-5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5561" y="4404105"/>
            <a:ext cx="37172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6135" algn="l"/>
                <a:tab pos="2449830" algn="l"/>
                <a:tab pos="3067050" algn="l"/>
              </a:tabLst>
            </a:pPr>
            <a:r>
              <a:rPr sz="2000" dirty="0">
                <a:latin typeface="Trebuchet MS"/>
                <a:cs typeface="Trebuchet MS"/>
              </a:rPr>
              <a:t>visa	</a:t>
            </a:r>
            <a:r>
              <a:rPr sz="2000" spc="-5" dirty="0">
                <a:latin typeface="Trebuchet MS"/>
                <a:cs typeface="Trebuchet MS"/>
              </a:rPr>
              <a:t>es</a:t>
            </a:r>
            <a:r>
              <a:rPr sz="2000" spc="-10" dirty="0">
                <a:latin typeface="Trebuchet MS"/>
                <a:cs typeface="Trebuchet MS"/>
              </a:rPr>
              <a:t>p</a:t>
            </a:r>
            <a:r>
              <a:rPr sz="2000" spc="-5" dirty="0">
                <a:latin typeface="Trebuchet MS"/>
                <a:cs typeface="Trebuchet MS"/>
              </a:rPr>
              <a:t>e</a:t>
            </a:r>
            <a:r>
              <a:rPr sz="2000" spc="-10" dirty="0">
                <a:latin typeface="Trebuchet MS"/>
                <a:cs typeface="Trebuchet MS"/>
              </a:rPr>
              <a:t>c</a:t>
            </a:r>
            <a:r>
              <a:rPr sz="2000" spc="-5" dirty="0">
                <a:latin typeface="Trebuchet MS"/>
                <a:cs typeface="Trebuchet MS"/>
              </a:rPr>
              <a:t>i</a:t>
            </a:r>
            <a:r>
              <a:rPr sz="2000" spc="5" dirty="0">
                <a:latin typeface="Trebuchet MS"/>
                <a:cs typeface="Trebuchet MS"/>
              </a:rPr>
              <a:t>f</a:t>
            </a:r>
            <a:r>
              <a:rPr sz="2000" spc="-10" dirty="0">
                <a:latin typeface="Trebuchet MS"/>
                <a:cs typeface="Trebuchet MS"/>
              </a:rPr>
              <a:t>i</a:t>
            </a:r>
            <a:r>
              <a:rPr sz="2000" spc="-5" dirty="0">
                <a:latin typeface="Trebuchet MS"/>
                <a:cs typeface="Trebuchet MS"/>
              </a:rPr>
              <a:t>ca</a:t>
            </a:r>
            <a:r>
              <a:rPr sz="2000" dirty="0">
                <a:latin typeface="Trebuchet MS"/>
                <a:cs typeface="Trebuchet MS"/>
              </a:rPr>
              <a:t>r	as	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ções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4450" y="4709286"/>
            <a:ext cx="7787005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(funcionalidades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/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serviços) que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sistema deve </a:t>
            </a:r>
            <a:r>
              <a:rPr sz="2000" u="heavy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prover,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bem </a:t>
            </a:r>
            <a:r>
              <a:rPr sz="2000" dirty="0">
                <a:latin typeface="Trebuchet MS"/>
                <a:cs typeface="Trebuchet MS"/>
              </a:rPr>
              <a:t>como o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comportamento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certas</a:t>
            </a:r>
            <a:r>
              <a:rPr sz="2000" spc="-5" dirty="0">
                <a:latin typeface="Trebuchet MS"/>
                <a:cs typeface="Trebuchet MS"/>
              </a:rPr>
              <a:t> entidades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modelo</a:t>
            </a:r>
            <a:r>
              <a:rPr sz="2000" spc="-5" dirty="0">
                <a:latin typeface="Trebuchet MS"/>
                <a:cs typeface="Trebuchet MS"/>
              </a:rPr>
              <a:t> estrutural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em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relação</a:t>
            </a:r>
            <a:r>
              <a:rPr sz="2000" spc="2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2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essas</a:t>
            </a:r>
            <a:r>
              <a:rPr sz="2000" spc="2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ações.</a:t>
            </a:r>
            <a:r>
              <a:rPr sz="2000" spc="2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Ex.:</a:t>
            </a:r>
            <a:r>
              <a:rPr sz="2000" spc="2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Diagramas</a:t>
            </a:r>
            <a:r>
              <a:rPr sz="2000" spc="2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2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casos</a:t>
            </a:r>
            <a:r>
              <a:rPr sz="2000" spc="2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2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uso,</a:t>
            </a:r>
            <a:r>
              <a:rPr sz="2000" spc="2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diagramas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atividades, diagramas de estados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diagramas </a:t>
            </a:r>
            <a:r>
              <a:rPr sz="2000" spc="-10" dirty="0">
                <a:latin typeface="Trebuchet MS"/>
                <a:cs typeface="Trebuchet MS"/>
              </a:rPr>
              <a:t>de </a:t>
            </a:r>
            <a:r>
              <a:rPr sz="2000" spc="-5" dirty="0">
                <a:latin typeface="Trebuchet MS"/>
                <a:cs typeface="Trebuchet MS"/>
              </a:rPr>
              <a:t>interação são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usados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modelar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essa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visão.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499" y="1183335"/>
            <a:ext cx="8129905" cy="282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Análise de</a:t>
            </a: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No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desenvolvimento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sistemas,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há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duas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perspectiva</a:t>
            </a:r>
            <a:r>
              <a:rPr sz="2000" spc="-5" dirty="0">
                <a:latin typeface="Trebuchet MS"/>
                <a:cs typeface="Trebuchet MS"/>
              </a:rPr>
              <a:t>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principais: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  <a:buFont typeface="Arial MT"/>
              <a:buChar char="•"/>
              <a:tabLst>
                <a:tab pos="356235" algn="l"/>
              </a:tabLst>
            </a:pPr>
            <a:r>
              <a:rPr sz="2000" i="1" dirty="0">
                <a:latin typeface="Trebuchet MS"/>
                <a:cs typeface="Trebuchet MS"/>
              </a:rPr>
              <a:t>Perspectiva estrutural</a:t>
            </a:r>
            <a:r>
              <a:rPr sz="2000" dirty="0">
                <a:latin typeface="Trebuchet MS"/>
                <a:cs typeface="Trebuchet MS"/>
              </a:rPr>
              <a:t>: </a:t>
            </a:r>
            <a:r>
              <a:rPr sz="2000" spc="-5" dirty="0">
                <a:latin typeface="Trebuchet MS"/>
                <a:cs typeface="Trebuchet MS"/>
              </a:rPr>
              <a:t>tem por objetivo descrever </a:t>
            </a:r>
            <a:r>
              <a:rPr sz="2000" dirty="0">
                <a:latin typeface="Trebuchet MS"/>
                <a:cs typeface="Trebuchet MS"/>
              </a:rPr>
              <a:t>as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informações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que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o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sistema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deve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representar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e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gerenciar.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Provê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uma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visão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estática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informações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dirty="0">
                <a:latin typeface="Trebuchet MS"/>
                <a:cs typeface="Trebuchet MS"/>
              </a:rPr>
              <a:t> o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sistema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necessita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tratar.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Ex.: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diagramas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classes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 modelos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ER.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1183335"/>
            <a:ext cx="8142605" cy="361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Análise de</a:t>
            </a: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Contudo,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outras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perspectivas</a:t>
            </a:r>
            <a:r>
              <a:rPr sz="2000" spc="-5" dirty="0">
                <a:latin typeface="Trebuchet MS"/>
                <a:cs typeface="Trebuchet MS"/>
              </a:rPr>
              <a:t> podem</a:t>
            </a:r>
            <a:r>
              <a:rPr sz="2000" dirty="0">
                <a:latin typeface="Trebuchet MS"/>
                <a:cs typeface="Trebuchet MS"/>
              </a:rPr>
              <a:t> ser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alvo</a:t>
            </a:r>
            <a:r>
              <a:rPr sz="2000" spc="-5" dirty="0">
                <a:latin typeface="Trebuchet MS"/>
                <a:cs typeface="Trebuchet MS"/>
              </a:rPr>
              <a:t> de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modelos.</a:t>
            </a:r>
            <a:r>
              <a:rPr sz="2000" dirty="0">
                <a:latin typeface="Trebuchet MS"/>
                <a:cs typeface="Trebuchet MS"/>
              </a:rPr>
              <a:t> A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abordagem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Engenharia</a:t>
            </a:r>
            <a:r>
              <a:rPr sz="2000" spc="-5" dirty="0">
                <a:latin typeface="Trebuchet MS"/>
                <a:cs typeface="Trebuchet MS"/>
              </a:rPr>
              <a:t> de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Requisitos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Baseada</a:t>
            </a:r>
            <a:r>
              <a:rPr sz="2000" dirty="0">
                <a:latin typeface="Trebuchet MS"/>
                <a:cs typeface="Trebuchet MS"/>
              </a:rPr>
              <a:t> em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Objetivos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(</a:t>
            </a:r>
            <a:r>
              <a:rPr sz="2000" i="1" spc="-5" dirty="0">
                <a:latin typeface="Trebuchet MS"/>
                <a:cs typeface="Trebuchet MS"/>
              </a:rPr>
              <a:t>Goal-Oriented Requirements Engineering </a:t>
            </a:r>
            <a:r>
              <a:rPr sz="2000" dirty="0">
                <a:latin typeface="Trebuchet MS"/>
                <a:cs typeface="Trebuchet MS"/>
              </a:rPr>
              <a:t>- </a:t>
            </a:r>
            <a:r>
              <a:rPr sz="2000" spc="-5" dirty="0">
                <a:latin typeface="Trebuchet MS"/>
                <a:cs typeface="Trebuchet MS"/>
              </a:rPr>
              <a:t>GORE), p.ex., assume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spc="1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objetivos</a:t>
            </a:r>
            <a:r>
              <a:rPr sz="2000" spc="1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são</a:t>
            </a:r>
            <a:r>
              <a:rPr sz="2000" spc="1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uma</a:t>
            </a:r>
            <a:r>
              <a:rPr sz="2000" spc="1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perspectiva</a:t>
            </a:r>
            <a:r>
              <a:rPr sz="2000" spc="17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fundamental,</a:t>
            </a:r>
            <a:r>
              <a:rPr sz="2000" spc="1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pois</a:t>
            </a:r>
            <a:r>
              <a:rPr sz="2000" spc="1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estabelecem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 </a:t>
            </a:r>
            <a:r>
              <a:rPr sz="2000" spc="-5" dirty="0">
                <a:latin typeface="Trebuchet MS"/>
                <a:cs typeface="Trebuchet MS"/>
              </a:rPr>
              <a:t>"porquê" do </a:t>
            </a:r>
            <a:r>
              <a:rPr sz="2000" dirty="0">
                <a:latin typeface="Trebuchet MS"/>
                <a:cs typeface="Trebuchet MS"/>
              </a:rPr>
              <a:t>sistema </a:t>
            </a:r>
            <a:r>
              <a:rPr sz="2000" spc="-5" dirty="0">
                <a:latin typeface="Trebuchet MS"/>
                <a:cs typeface="Trebuchet MS"/>
              </a:rPr>
              <a:t>(e, portanto, dos elementos identificados </a:t>
            </a:r>
            <a:r>
              <a:rPr sz="2000" spc="-15" dirty="0">
                <a:latin typeface="Trebuchet MS"/>
                <a:cs typeface="Trebuchet MS"/>
              </a:rPr>
              <a:t>em 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outras perspectivas). </a:t>
            </a:r>
            <a:r>
              <a:rPr sz="2000" dirty="0">
                <a:latin typeface="Trebuchet MS"/>
                <a:cs typeface="Trebuchet MS"/>
              </a:rPr>
              <a:t>Na </a:t>
            </a:r>
            <a:r>
              <a:rPr sz="2000" spc="-5" dirty="0">
                <a:latin typeface="Trebuchet MS"/>
                <a:cs typeface="Trebuchet MS"/>
              </a:rPr>
              <a:t>abordagem GORE, </a:t>
            </a:r>
            <a:r>
              <a:rPr sz="2000" dirty="0">
                <a:latin typeface="Trebuchet MS"/>
                <a:cs typeface="Trebuchet MS"/>
              </a:rPr>
              <a:t>as </a:t>
            </a:r>
            <a:r>
              <a:rPr sz="2000" spc="-5" dirty="0">
                <a:latin typeface="Trebuchet MS"/>
                <a:cs typeface="Trebuchet MS"/>
              </a:rPr>
              <a:t>razões para </a:t>
            </a:r>
            <a:r>
              <a:rPr sz="2000" dirty="0">
                <a:latin typeface="Trebuchet MS"/>
                <a:cs typeface="Trebuchet MS"/>
              </a:rPr>
              <a:t>um </a:t>
            </a:r>
            <a:r>
              <a:rPr sz="2000" spc="-10" dirty="0">
                <a:latin typeface="Trebuchet MS"/>
                <a:cs typeface="Trebuchet MS"/>
              </a:rPr>
              <a:t>novo 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sistema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(ou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uma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nova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versão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dirty="0">
                <a:latin typeface="Trebuchet MS"/>
                <a:cs typeface="Trebuchet MS"/>
              </a:rPr>
              <a:t> um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sistema)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precisam</a:t>
            </a:r>
            <a:r>
              <a:rPr sz="2000" dirty="0">
                <a:latin typeface="Trebuchet MS"/>
                <a:cs typeface="Trebuchet MS"/>
              </a:rPr>
              <a:t> ser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explicitadas </a:t>
            </a:r>
            <a:r>
              <a:rPr sz="2000" dirty="0">
                <a:latin typeface="Trebuchet MS"/>
                <a:cs typeface="Trebuchet MS"/>
              </a:rPr>
              <a:t>em </a:t>
            </a:r>
            <a:r>
              <a:rPr sz="2000" spc="-5" dirty="0">
                <a:latin typeface="Trebuchet MS"/>
                <a:cs typeface="Trebuchet MS"/>
              </a:rPr>
              <a:t>termos </a:t>
            </a:r>
            <a:r>
              <a:rPr sz="2000" spc="-10" dirty="0">
                <a:latin typeface="Trebuchet MS"/>
                <a:cs typeface="Trebuchet MS"/>
              </a:rPr>
              <a:t>de </a:t>
            </a:r>
            <a:r>
              <a:rPr sz="2000" spc="-5" dirty="0">
                <a:latin typeface="Trebuchet MS"/>
                <a:cs typeface="Trebuchet MS"/>
              </a:rPr>
              <a:t>objetivos </a:t>
            </a:r>
            <a:r>
              <a:rPr sz="2000" dirty="0">
                <a:latin typeface="Trebuchet MS"/>
                <a:cs typeface="Trebuchet MS"/>
              </a:rPr>
              <a:t>a serem </a:t>
            </a:r>
            <a:r>
              <a:rPr sz="2000" spc="-5" dirty="0">
                <a:latin typeface="Trebuchet MS"/>
                <a:cs typeface="Trebuchet MS"/>
              </a:rPr>
              <a:t>satisfeitos por </a:t>
            </a:r>
            <a:r>
              <a:rPr sz="2000" spc="-10" dirty="0">
                <a:latin typeface="Trebuchet MS"/>
                <a:cs typeface="Trebuchet MS"/>
              </a:rPr>
              <a:t>ele </a:t>
            </a:r>
            <a:r>
              <a:rPr sz="2000" spc="-5" dirty="0">
                <a:latin typeface="Trebuchet MS"/>
                <a:cs typeface="Trebuchet MS"/>
              </a:rPr>
              <a:t>e,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tal,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modelos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objetivos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devem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ser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desenvolvidos.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704450"/>
            <a:ext cx="8615680" cy="236029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Propriedades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 do</a:t>
            </a:r>
            <a:r>
              <a:rPr sz="18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domínio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818515" algn="l"/>
              </a:tabLst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Coisas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são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verdadeiras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independente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construirmos</a:t>
            </a:r>
            <a:r>
              <a:rPr sz="16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ou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não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um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sistema;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Requisitos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818515" algn="l"/>
              </a:tabLst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Coisas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queremos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 sistema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atenda;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Especificação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  <a:tabLst>
                <a:tab pos="818515" algn="l"/>
              </a:tabLst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Uma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descrição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comportamento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sistema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deve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ter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para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atender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os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requisitos.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055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Engenharia</a:t>
            </a:r>
            <a:r>
              <a:rPr sz="3600" spc="-4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de</a:t>
            </a:r>
            <a:r>
              <a:rPr sz="3600" spc="-5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requisitos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5364" y="1847850"/>
            <a:ext cx="2787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Verdana"/>
                <a:cs typeface="Verdana"/>
              </a:rPr>
              <a:t>Domínio</a:t>
            </a:r>
            <a:r>
              <a:rPr sz="1800" b="1" spc="-3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do</a:t>
            </a:r>
            <a:r>
              <a:rPr sz="1800" b="1" spc="-3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Problema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7082" y="1707260"/>
            <a:ext cx="2564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Verdana"/>
                <a:cs typeface="Verdana"/>
              </a:rPr>
              <a:t>Domínio</a:t>
            </a:r>
            <a:r>
              <a:rPr sz="1800" b="1" spc="-5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da</a:t>
            </a:r>
            <a:r>
              <a:rPr sz="1800" b="1" spc="-4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Solução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4960" y="2168667"/>
            <a:ext cx="7531035" cy="173717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1183335"/>
            <a:ext cx="8131809" cy="495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Análise de</a:t>
            </a: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4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análise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requisitos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é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uma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atividade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extremamente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vinculada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ao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levantamento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Durante</a:t>
            </a:r>
            <a:r>
              <a:rPr sz="2000" dirty="0">
                <a:latin typeface="Trebuchet MS"/>
                <a:cs typeface="Trebuchet MS"/>
              </a:rPr>
              <a:t> o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levantamento</a:t>
            </a:r>
            <a:r>
              <a:rPr sz="2000" spc="-5" dirty="0">
                <a:latin typeface="Trebuchet MS"/>
                <a:cs typeface="Trebuchet MS"/>
              </a:rPr>
              <a:t> de</a:t>
            </a:r>
            <a:r>
              <a:rPr sz="2000" dirty="0">
                <a:latin typeface="Trebuchet MS"/>
                <a:cs typeface="Trebuchet MS"/>
              </a:rPr>
              <a:t> requisitos,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alguns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problemas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são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identificados</a:t>
            </a:r>
            <a:r>
              <a:rPr sz="2000" dirty="0">
                <a:latin typeface="Trebuchet MS"/>
                <a:cs typeface="Trebuchet MS"/>
              </a:rPr>
              <a:t> 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tratados.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Entretanto,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determinados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problemas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somente são identificados por meio de uma análise </a:t>
            </a:r>
            <a:r>
              <a:rPr sz="2000" dirty="0">
                <a:latin typeface="Trebuchet MS"/>
                <a:cs typeface="Trebuchet MS"/>
              </a:rPr>
              <a:t>mais </a:t>
            </a:r>
            <a:r>
              <a:rPr sz="2000" spc="-5" dirty="0">
                <a:latin typeface="Trebuchet MS"/>
                <a:cs typeface="Trebuchet MS"/>
              </a:rPr>
              <a:t>detalhada.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 </a:t>
            </a:r>
            <a:r>
              <a:rPr sz="2000" b="1" spc="-5" dirty="0">
                <a:latin typeface="Trebuchet MS"/>
                <a:cs typeface="Trebuchet MS"/>
              </a:rPr>
              <a:t>análise </a:t>
            </a:r>
            <a:r>
              <a:rPr sz="2000" b="1" dirty="0">
                <a:latin typeface="Trebuchet MS"/>
                <a:cs typeface="Trebuchet MS"/>
              </a:rPr>
              <a:t>de </a:t>
            </a:r>
            <a:r>
              <a:rPr sz="2000" b="1" spc="-5" dirty="0">
                <a:latin typeface="Trebuchet MS"/>
                <a:cs typeface="Trebuchet MS"/>
              </a:rPr>
              <a:t>requisitos </a:t>
            </a:r>
            <a:r>
              <a:rPr sz="2000" b="1" dirty="0">
                <a:latin typeface="Trebuchet MS"/>
                <a:cs typeface="Trebuchet MS"/>
              </a:rPr>
              <a:t>ajuda a </a:t>
            </a:r>
            <a:r>
              <a:rPr sz="2000" b="1" spc="-5" dirty="0">
                <a:latin typeface="Trebuchet MS"/>
                <a:cs typeface="Trebuchet MS"/>
              </a:rPr>
              <a:t>entender </a:t>
            </a:r>
            <a:r>
              <a:rPr sz="2000" b="1" dirty="0">
                <a:latin typeface="Trebuchet MS"/>
                <a:cs typeface="Trebuchet MS"/>
              </a:rPr>
              <a:t>e </a:t>
            </a:r>
            <a:r>
              <a:rPr sz="2000" b="1" spc="-5" dirty="0">
                <a:latin typeface="Trebuchet MS"/>
                <a:cs typeface="Trebuchet MS"/>
              </a:rPr>
              <a:t>detalhar </a:t>
            </a:r>
            <a:r>
              <a:rPr sz="2000" b="1" dirty="0">
                <a:latin typeface="Trebuchet MS"/>
                <a:cs typeface="Trebuchet MS"/>
              </a:rPr>
              <a:t>os </a:t>
            </a:r>
            <a:r>
              <a:rPr sz="2000" b="1" spc="-5" dirty="0">
                <a:latin typeface="Trebuchet MS"/>
                <a:cs typeface="Trebuchet MS"/>
              </a:rPr>
              <a:t>requisitos </a:t>
            </a:r>
            <a:r>
              <a:rPr sz="2000" b="1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levantados, </a:t>
            </a:r>
            <a:r>
              <a:rPr sz="2000" b="1" dirty="0">
                <a:latin typeface="Trebuchet MS"/>
                <a:cs typeface="Trebuchet MS"/>
              </a:rPr>
              <a:t>a descobrir problemas nesses </a:t>
            </a:r>
            <a:r>
              <a:rPr sz="2000" b="1" spc="-5" dirty="0">
                <a:latin typeface="Trebuchet MS"/>
                <a:cs typeface="Trebuchet MS"/>
              </a:rPr>
              <a:t>requisitos </a:t>
            </a:r>
            <a:r>
              <a:rPr sz="2000" b="1" dirty="0">
                <a:latin typeface="Trebuchet MS"/>
                <a:cs typeface="Trebuchet MS"/>
              </a:rPr>
              <a:t>e a </a:t>
            </a:r>
            <a:r>
              <a:rPr sz="2000" b="1" spc="-5" dirty="0">
                <a:latin typeface="Trebuchet MS"/>
                <a:cs typeface="Trebuchet MS"/>
              </a:rPr>
              <a:t>obter </a:t>
            </a:r>
            <a:r>
              <a:rPr sz="2000" b="1" dirty="0">
                <a:latin typeface="Trebuchet MS"/>
                <a:cs typeface="Trebuchet MS"/>
              </a:rPr>
              <a:t>a 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concordância</a:t>
            </a:r>
            <a:r>
              <a:rPr sz="2000" b="1" spc="2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sobre</a:t>
            </a:r>
            <a:r>
              <a:rPr sz="2000" b="1" spc="22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as</a:t>
            </a:r>
            <a:r>
              <a:rPr sz="2000" b="1" spc="229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alterações,</a:t>
            </a:r>
            <a:r>
              <a:rPr sz="2000" b="1" spc="2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de</a:t>
            </a:r>
            <a:r>
              <a:rPr sz="2000" b="1" spc="2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modo</a:t>
            </a:r>
            <a:r>
              <a:rPr sz="2000" b="1" spc="2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229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satisfazer</a:t>
            </a:r>
            <a:r>
              <a:rPr sz="2000" b="1" spc="229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22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todos </a:t>
            </a:r>
            <a:r>
              <a:rPr sz="2000" b="1" spc="-5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os</a:t>
            </a:r>
            <a:r>
              <a:rPr sz="2000" b="1" spc="3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envolvidos</a:t>
            </a:r>
            <a:r>
              <a:rPr sz="2000" dirty="0">
                <a:latin typeface="Trebuchet MS"/>
                <a:cs typeface="Trebuchet MS"/>
              </a:rPr>
              <a:t>.</a:t>
            </a:r>
            <a:r>
              <a:rPr sz="2000" spc="3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Seu</a:t>
            </a:r>
            <a:r>
              <a:rPr sz="2000" spc="3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objetivo</a:t>
            </a:r>
            <a:r>
              <a:rPr sz="2000" spc="3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é</a:t>
            </a:r>
            <a:r>
              <a:rPr sz="2000" spc="30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estabelecer</a:t>
            </a:r>
            <a:r>
              <a:rPr sz="2000" spc="3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um</a:t>
            </a:r>
            <a:r>
              <a:rPr sz="2000" spc="3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conjunto</a:t>
            </a:r>
            <a:r>
              <a:rPr sz="2000" spc="30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acordado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completos,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consistentes</a:t>
            </a:r>
            <a:r>
              <a:rPr sz="2000" dirty="0">
                <a:latin typeface="Trebuchet MS"/>
                <a:cs typeface="Trebuchet MS"/>
              </a:rPr>
              <a:t> 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sem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ambiguidades,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que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possa</a:t>
            </a:r>
            <a:r>
              <a:rPr sz="2000" spc="229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ser</a:t>
            </a:r>
            <a:r>
              <a:rPr sz="2000" spc="229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usado</a:t>
            </a:r>
            <a:r>
              <a:rPr sz="2000" spc="2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como</a:t>
            </a:r>
            <a:r>
              <a:rPr sz="2000" spc="2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base</a:t>
            </a:r>
            <a:r>
              <a:rPr sz="2000" spc="2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para</a:t>
            </a:r>
            <a:r>
              <a:rPr sz="2000" spc="2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as</a:t>
            </a:r>
            <a:r>
              <a:rPr sz="2000" spc="2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demais</a:t>
            </a:r>
            <a:r>
              <a:rPr sz="2000" spc="2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atividades</a:t>
            </a:r>
            <a:r>
              <a:rPr sz="2000" spc="2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do</a:t>
            </a:r>
            <a:r>
              <a:rPr sz="2000" spc="229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processo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desenvolvimento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software.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1183335"/>
            <a:ext cx="8129905" cy="4161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Análise de</a:t>
            </a: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737995" algn="l"/>
                <a:tab pos="2091055" algn="l"/>
                <a:tab pos="3289300" algn="l"/>
                <a:tab pos="4892675" algn="l"/>
                <a:tab pos="5487035" algn="l"/>
                <a:tab pos="6808470" algn="l"/>
                <a:tab pos="7776209" algn="l"/>
              </a:tabLst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30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P</a:t>
            </a:r>
            <a:r>
              <a:rPr sz="2000" dirty="0">
                <a:latin typeface="Trebuchet MS"/>
                <a:cs typeface="Trebuchet MS"/>
              </a:rPr>
              <a:t>rob</a:t>
            </a:r>
            <a:r>
              <a:rPr sz="2000" spc="-20" dirty="0">
                <a:latin typeface="Trebuchet MS"/>
                <a:cs typeface="Trebuchet MS"/>
              </a:rPr>
              <a:t>l</a:t>
            </a:r>
            <a:r>
              <a:rPr sz="2000" spc="-5" dirty="0">
                <a:latin typeface="Trebuchet MS"/>
                <a:cs typeface="Trebuchet MS"/>
              </a:rPr>
              <a:t>e</a:t>
            </a:r>
            <a:r>
              <a:rPr sz="2000" spc="-10" dirty="0">
                <a:latin typeface="Trebuchet MS"/>
                <a:cs typeface="Trebuchet MS"/>
              </a:rPr>
              <a:t>m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s	e	</a:t>
            </a:r>
            <a:r>
              <a:rPr sz="2000" spc="-15" dirty="0">
                <a:latin typeface="Trebuchet MS"/>
                <a:cs typeface="Trebuchet MS"/>
              </a:rPr>
              <a:t>c</a:t>
            </a:r>
            <a:r>
              <a:rPr sz="2000" dirty="0">
                <a:latin typeface="Trebuchet MS"/>
                <a:cs typeface="Trebuchet MS"/>
              </a:rPr>
              <a:t>onf</a:t>
            </a:r>
            <a:r>
              <a:rPr sz="2000" spc="-20" dirty="0">
                <a:latin typeface="Trebuchet MS"/>
                <a:cs typeface="Trebuchet MS"/>
              </a:rPr>
              <a:t>l</a:t>
            </a:r>
            <a:r>
              <a:rPr sz="2000" spc="-5" dirty="0">
                <a:latin typeface="Trebuchet MS"/>
                <a:cs typeface="Trebuchet MS"/>
              </a:rPr>
              <a:t>it</a:t>
            </a:r>
            <a:r>
              <a:rPr sz="2000" spc="-10" dirty="0">
                <a:latin typeface="Trebuchet MS"/>
                <a:cs typeface="Trebuchet MS"/>
              </a:rPr>
              <a:t>o</a:t>
            </a:r>
            <a:r>
              <a:rPr sz="2000" dirty="0">
                <a:latin typeface="Trebuchet MS"/>
                <a:cs typeface="Trebuchet MS"/>
              </a:rPr>
              <a:t>s	</a:t>
            </a:r>
            <a:r>
              <a:rPr sz="2000" spc="-15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n</a:t>
            </a:r>
            <a:r>
              <a:rPr sz="2000" spc="-15" dirty="0">
                <a:latin typeface="Trebuchet MS"/>
                <a:cs typeface="Trebuchet MS"/>
              </a:rPr>
              <a:t>c</a:t>
            </a:r>
            <a:r>
              <a:rPr sz="2000" dirty="0">
                <a:latin typeface="Trebuchet MS"/>
                <a:cs typeface="Trebuchet MS"/>
              </a:rPr>
              <a:t>on</a:t>
            </a:r>
            <a:r>
              <a:rPr sz="2000" spc="-20" dirty="0">
                <a:latin typeface="Trebuchet MS"/>
                <a:cs typeface="Trebuchet MS"/>
              </a:rPr>
              <a:t>t</a:t>
            </a:r>
            <a:r>
              <a:rPr sz="2000" dirty="0">
                <a:latin typeface="Trebuchet MS"/>
                <a:cs typeface="Trebuchet MS"/>
              </a:rPr>
              <a:t>ra</a:t>
            </a:r>
            <a:r>
              <a:rPr sz="2000" spc="-15" dirty="0">
                <a:latin typeface="Trebuchet MS"/>
                <a:cs typeface="Trebuchet MS"/>
              </a:rPr>
              <a:t>d</a:t>
            </a:r>
            <a:r>
              <a:rPr sz="2000" dirty="0">
                <a:latin typeface="Trebuchet MS"/>
                <a:cs typeface="Trebuchet MS"/>
              </a:rPr>
              <a:t>os	</a:t>
            </a:r>
            <a:r>
              <a:rPr sz="2000" spc="-5" dirty="0">
                <a:latin typeface="Trebuchet MS"/>
                <a:cs typeface="Trebuchet MS"/>
              </a:rPr>
              <a:t>no</a:t>
            </a:r>
            <a:r>
              <a:rPr sz="2000" dirty="0">
                <a:latin typeface="Trebuchet MS"/>
                <a:cs typeface="Trebuchet MS"/>
              </a:rPr>
              <a:t>s	r</a:t>
            </a:r>
            <a:r>
              <a:rPr sz="2000" spc="-15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quisi</a:t>
            </a:r>
            <a:r>
              <a:rPr sz="2000" spc="-25" dirty="0">
                <a:latin typeface="Trebuchet MS"/>
                <a:cs typeface="Trebuchet MS"/>
              </a:rPr>
              <a:t>t</a:t>
            </a:r>
            <a:r>
              <a:rPr sz="2000" dirty="0">
                <a:latin typeface="Trebuchet MS"/>
                <a:cs typeface="Trebuchet MS"/>
              </a:rPr>
              <a:t>os	</a:t>
            </a:r>
            <a:r>
              <a:rPr sz="2000" spc="-15" dirty="0">
                <a:latin typeface="Trebuchet MS"/>
                <a:cs typeface="Trebuchet MS"/>
              </a:rPr>
              <a:t>de</a:t>
            </a:r>
            <a:r>
              <a:rPr sz="2000" dirty="0">
                <a:latin typeface="Trebuchet MS"/>
                <a:cs typeface="Trebuchet MS"/>
              </a:rPr>
              <a:t>vem	</a:t>
            </a:r>
            <a:r>
              <a:rPr sz="2000" spc="-10" dirty="0">
                <a:latin typeface="Trebuchet MS"/>
                <a:cs typeface="Trebuchet MS"/>
              </a:rPr>
              <a:t>s</a:t>
            </a:r>
            <a:r>
              <a:rPr sz="2000" spc="-5" dirty="0">
                <a:latin typeface="Trebuchet MS"/>
                <a:cs typeface="Trebuchet MS"/>
              </a:rPr>
              <a:t>er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listados.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715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Usuários,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clientes,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especialistas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domínio</a:t>
            </a:r>
            <a:r>
              <a:rPr sz="2000" dirty="0">
                <a:latin typeface="Trebuchet MS"/>
                <a:cs typeface="Trebuchet MS"/>
              </a:rPr>
              <a:t> 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engenheiros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requisitos </a:t>
            </a:r>
            <a:r>
              <a:rPr sz="2000" spc="-10" dirty="0">
                <a:latin typeface="Trebuchet MS"/>
                <a:cs typeface="Trebuchet MS"/>
              </a:rPr>
              <a:t>devem </a:t>
            </a:r>
            <a:r>
              <a:rPr sz="2000" spc="-5" dirty="0">
                <a:latin typeface="Trebuchet MS"/>
                <a:cs typeface="Trebuchet MS"/>
              </a:rPr>
              <a:t>discutir </a:t>
            </a:r>
            <a:r>
              <a:rPr sz="2000" dirty="0">
                <a:latin typeface="Trebuchet MS"/>
                <a:cs typeface="Trebuchet MS"/>
              </a:rPr>
              <a:t>os </a:t>
            </a:r>
            <a:r>
              <a:rPr sz="2000" spc="-5" dirty="0">
                <a:latin typeface="Trebuchet MS"/>
                <a:cs typeface="Trebuchet MS"/>
              </a:rPr>
              <a:t>requisitos </a:t>
            </a:r>
            <a:r>
              <a:rPr sz="2000" dirty="0">
                <a:latin typeface="Trebuchet MS"/>
                <a:cs typeface="Trebuchet MS"/>
              </a:rPr>
              <a:t>que </a:t>
            </a:r>
            <a:r>
              <a:rPr sz="2000" spc="-5" dirty="0">
                <a:latin typeface="Trebuchet MS"/>
                <a:cs typeface="Trebuchet MS"/>
              </a:rPr>
              <a:t>apresentam problemas,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negociar</a:t>
            </a:r>
            <a:r>
              <a:rPr sz="2000" dirty="0">
                <a:latin typeface="Trebuchet MS"/>
                <a:cs typeface="Trebuchet MS"/>
              </a:rPr>
              <a:t> e </a:t>
            </a:r>
            <a:r>
              <a:rPr sz="2000" spc="-5" dirty="0">
                <a:latin typeface="Trebuchet MS"/>
                <a:cs typeface="Trebuchet MS"/>
              </a:rPr>
              <a:t>chegar</a:t>
            </a:r>
            <a:r>
              <a:rPr sz="2000" dirty="0">
                <a:latin typeface="Trebuchet MS"/>
                <a:cs typeface="Trebuchet MS"/>
              </a:rPr>
              <a:t> a </a:t>
            </a:r>
            <a:r>
              <a:rPr sz="2000" spc="-5" dirty="0">
                <a:latin typeface="Trebuchet MS"/>
                <a:cs typeface="Trebuchet MS"/>
              </a:rPr>
              <a:t>um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acordo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sobre </a:t>
            </a:r>
            <a:r>
              <a:rPr sz="2000" dirty="0">
                <a:latin typeface="Trebuchet MS"/>
                <a:cs typeface="Trebuchet MS"/>
              </a:rPr>
              <a:t>as </a:t>
            </a:r>
            <a:r>
              <a:rPr sz="2000" spc="-5" dirty="0">
                <a:latin typeface="Trebuchet MS"/>
                <a:cs typeface="Trebuchet MS"/>
              </a:rPr>
              <a:t>modificações</a:t>
            </a:r>
            <a:r>
              <a:rPr sz="2000" dirty="0">
                <a:latin typeface="Trebuchet MS"/>
                <a:cs typeface="Trebuchet MS"/>
              </a:rPr>
              <a:t> a </a:t>
            </a:r>
            <a:r>
              <a:rPr sz="2000" spc="-5" dirty="0">
                <a:latin typeface="Trebuchet MS"/>
                <a:cs typeface="Trebuchet MS"/>
              </a:rPr>
              <a:t>serem </a:t>
            </a:r>
            <a:r>
              <a:rPr sz="2000" dirty="0">
                <a:latin typeface="Trebuchet MS"/>
                <a:cs typeface="Trebuchet MS"/>
              </a:rPr>
              <a:t> feitas.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900">
              <a:latin typeface="Trebuchet MS"/>
              <a:cs typeface="Trebuchet MS"/>
            </a:endParaRPr>
          </a:p>
          <a:p>
            <a:pPr marL="355600" marR="5715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maior parte do tempo da negociação </a:t>
            </a:r>
            <a:r>
              <a:rPr sz="2000" dirty="0">
                <a:latin typeface="Trebuchet MS"/>
                <a:cs typeface="Trebuchet MS"/>
              </a:rPr>
              <a:t>é </a:t>
            </a:r>
            <a:r>
              <a:rPr sz="2000" spc="-5" dirty="0">
                <a:latin typeface="Trebuchet MS"/>
                <a:cs typeface="Trebuchet MS"/>
              </a:rPr>
              <a:t>utilizada para </a:t>
            </a:r>
            <a:r>
              <a:rPr sz="2000" spc="-10" dirty="0">
                <a:latin typeface="Trebuchet MS"/>
                <a:cs typeface="Trebuchet MS"/>
              </a:rPr>
              <a:t>resolver </a:t>
            </a:r>
            <a:r>
              <a:rPr sz="2000" spc="-5" dirty="0">
                <a:latin typeface="Trebuchet MS"/>
                <a:cs typeface="Trebuchet MS"/>
              </a:rPr>
              <a:t> conflitos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4138" y="1168653"/>
            <a:ext cx="8756015" cy="4848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Modelos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são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fundamentais</a:t>
            </a:r>
            <a:r>
              <a:rPr sz="2000" u="heavy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no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desenvolvimento</a:t>
            </a:r>
            <a:r>
              <a:rPr sz="2000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sistemas</a:t>
            </a:r>
            <a:r>
              <a:rPr sz="2000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rebuchet MS"/>
                <a:cs typeface="Trebuchet MS"/>
              </a:rPr>
              <a:t>Tipicamente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eles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são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construídos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enfocar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os </a:t>
            </a:r>
            <a:r>
              <a:rPr sz="2000" spc="-5" dirty="0">
                <a:latin typeface="Trebuchet MS"/>
                <a:cs typeface="Trebuchet MS"/>
              </a:rPr>
              <a:t>aspectos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chave,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detrimento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detalhes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irrelevantes;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possibilitar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 </a:t>
            </a:r>
            <a:r>
              <a:rPr sz="2000" spc="-5" dirty="0">
                <a:latin typeface="Trebuchet MS"/>
                <a:cs typeface="Trebuchet MS"/>
              </a:rPr>
              <a:t>estudo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comportamento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dirty="0">
                <a:latin typeface="Trebuchet MS"/>
                <a:cs typeface="Trebuchet MS"/>
              </a:rPr>
              <a:t> sistema;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facilitar</a:t>
            </a:r>
            <a:r>
              <a:rPr sz="2000" spc="1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1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comunicação</a:t>
            </a:r>
            <a:r>
              <a:rPr sz="2000" spc="1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entre</a:t>
            </a:r>
            <a:r>
              <a:rPr sz="2000" spc="1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membros</a:t>
            </a:r>
            <a:r>
              <a:rPr sz="2000" spc="1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</a:t>
            </a:r>
            <a:r>
              <a:rPr sz="2000" spc="1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equipe</a:t>
            </a:r>
            <a:r>
              <a:rPr sz="2000" spc="1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1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desenvolvimento</a:t>
            </a:r>
            <a:r>
              <a:rPr sz="2000" spc="1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rebuchet MS"/>
                <a:cs typeface="Trebuchet MS"/>
              </a:rPr>
              <a:t>clientes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usuários;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possibilitar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discussão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correções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modificações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com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usuário;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servir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como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base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tomada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decisão;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Fornecem</a:t>
            </a:r>
            <a:r>
              <a:rPr sz="2000" spc="204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uma</a:t>
            </a:r>
            <a:r>
              <a:rPr sz="2000" spc="2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estrutura</a:t>
            </a:r>
            <a:r>
              <a:rPr sz="2000" spc="204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</a:t>
            </a:r>
            <a:r>
              <a:rPr sz="2000" spc="20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as</a:t>
            </a:r>
            <a:r>
              <a:rPr sz="2000" spc="204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atividades</a:t>
            </a:r>
            <a:r>
              <a:rPr sz="2000" spc="20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</a:t>
            </a:r>
            <a:r>
              <a:rPr sz="2000" spc="2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ER,</a:t>
            </a:r>
            <a:r>
              <a:rPr sz="2000" spc="1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sendo</a:t>
            </a:r>
            <a:r>
              <a:rPr sz="2000" spc="2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2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base</a:t>
            </a:r>
            <a:r>
              <a:rPr sz="2000" spc="2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para</a:t>
            </a:r>
            <a:r>
              <a:rPr sz="2000" spc="20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rebuchet MS"/>
                <a:cs typeface="Trebuchet MS"/>
              </a:rPr>
              <a:t>geração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documentos.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20294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chemeClr val="tx1"/>
                </a:solidFill>
              </a:rPr>
              <a:t>Elabor</a:t>
            </a:r>
            <a:r>
              <a:rPr sz="3200" spc="-10" dirty="0">
                <a:solidFill>
                  <a:schemeClr val="tx1"/>
                </a:solidFill>
              </a:rPr>
              <a:t>a</a:t>
            </a:r>
            <a:r>
              <a:rPr sz="3200" spc="-5" dirty="0">
                <a:solidFill>
                  <a:schemeClr val="tx1"/>
                </a:solidFill>
              </a:rPr>
              <a:t>ção</a:t>
            </a:r>
            <a:endParaRPr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911" y="5709310"/>
            <a:ext cx="59461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rebuchet MS"/>
                <a:cs typeface="Trebuchet MS"/>
              </a:rPr>
              <a:t>Exemplos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modelos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como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abstrações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realidade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5963" y="1363980"/>
            <a:ext cx="7022592" cy="39670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20294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chemeClr val="tx1"/>
                </a:solidFill>
              </a:rPr>
              <a:t>Elabor</a:t>
            </a:r>
            <a:r>
              <a:rPr sz="3200" spc="-10" dirty="0">
                <a:solidFill>
                  <a:schemeClr val="tx1"/>
                </a:solidFill>
              </a:rPr>
              <a:t>a</a:t>
            </a:r>
            <a:r>
              <a:rPr sz="3200" spc="-5" dirty="0">
                <a:solidFill>
                  <a:schemeClr val="tx1"/>
                </a:solidFill>
              </a:rPr>
              <a:t>ção</a:t>
            </a:r>
            <a:endParaRPr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7073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</a:rPr>
              <a:t>Negociação </a:t>
            </a:r>
            <a:r>
              <a:rPr sz="3600" dirty="0">
                <a:solidFill>
                  <a:schemeClr val="tx1"/>
                </a:solidFill>
              </a:rPr>
              <a:t>–</a:t>
            </a:r>
            <a:r>
              <a:rPr sz="3600" spc="-215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Análise</a:t>
            </a:r>
            <a:r>
              <a:rPr sz="3600" spc="-1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de</a:t>
            </a:r>
            <a:r>
              <a:rPr sz="3600" spc="-20" dirty="0">
                <a:solidFill>
                  <a:schemeClr val="tx1"/>
                </a:solidFill>
              </a:rPr>
              <a:t> </a:t>
            </a:r>
            <a:r>
              <a:rPr sz="3600" spc="-15" dirty="0">
                <a:solidFill>
                  <a:schemeClr val="tx1"/>
                </a:solidFill>
              </a:rPr>
              <a:t>Requisitos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0703" y="5154167"/>
            <a:ext cx="7412990" cy="1568450"/>
          </a:xfrm>
          <a:custGeom>
            <a:avLst/>
            <a:gdLst/>
            <a:ahLst/>
            <a:cxnLst/>
            <a:rect l="l" t="t" r="r" b="b"/>
            <a:pathLst>
              <a:path w="7412990" h="1568450">
                <a:moveTo>
                  <a:pt x="7412735" y="0"/>
                </a:moveTo>
                <a:lnTo>
                  <a:pt x="0" y="0"/>
                </a:lnTo>
                <a:lnTo>
                  <a:pt x="0" y="1568195"/>
                </a:lnTo>
                <a:lnTo>
                  <a:pt x="7412735" y="1568195"/>
                </a:lnTo>
                <a:lnTo>
                  <a:pt x="7412735" y="0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6310" y="1472541"/>
            <a:ext cx="8170545" cy="519493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Não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é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incomum: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5"/>
              </a:spcBef>
              <a:tabLst>
                <a:tab pos="83248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Clientes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quererem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mais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é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possível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ser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feito;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83248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Stakeholders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terem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requisitos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conflitantes.</a:t>
            </a:r>
            <a:endParaRPr sz="20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Deve-se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reconhecer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os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múltiplos</a:t>
            </a:r>
            <a:r>
              <a:rPr sz="2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pontos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vista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tentar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negociar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uma solução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adequada;</a:t>
            </a:r>
            <a:endParaRPr sz="2400">
              <a:latin typeface="Trebuchet MS"/>
              <a:cs typeface="Trebuchet MS"/>
            </a:endParaRPr>
          </a:p>
          <a:p>
            <a:pPr marL="355600" marR="59182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Idealmente,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deve-‐se</a:t>
            </a:r>
            <a:r>
              <a:rPr sz="2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evitar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situações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em que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hajam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“vencedores”</a:t>
            </a:r>
            <a:r>
              <a:rPr sz="2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“perdedores”.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00">
              <a:latin typeface="Trebuchet MS"/>
              <a:cs typeface="Trebuchet MS"/>
            </a:endParaRPr>
          </a:p>
          <a:p>
            <a:pPr marL="394970" marR="1539240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“Coloque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três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stakeholders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numa </a:t>
            </a:r>
            <a:r>
              <a:rPr sz="2400" dirty="0">
                <a:latin typeface="Trebuchet MS"/>
                <a:cs typeface="Trebuchet MS"/>
              </a:rPr>
              <a:t>sala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pergunte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que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tipo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sistema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eles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querem.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Você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provavelmente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vai </a:t>
            </a:r>
            <a:r>
              <a:rPr sz="2400" spc="-5" dirty="0">
                <a:latin typeface="Trebuchet MS"/>
                <a:cs typeface="Trebuchet MS"/>
              </a:rPr>
              <a:t>obter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quatro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ou</a:t>
            </a:r>
            <a:r>
              <a:rPr sz="2400" spc="-5" dirty="0">
                <a:latin typeface="Trebuchet MS"/>
                <a:cs typeface="Trebuchet MS"/>
              </a:rPr>
              <a:t> mais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opiniões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diferentes”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(Anônimo)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499" y="1719833"/>
            <a:ext cx="8131175" cy="4447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Os</a:t>
            </a:r>
            <a:r>
              <a:rPr sz="2000" spc="3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requisitos</a:t>
            </a:r>
            <a:r>
              <a:rPr sz="2000" spc="3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3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modelos</a:t>
            </a:r>
            <a:r>
              <a:rPr sz="2000" spc="3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capturados</a:t>
            </a:r>
            <a:r>
              <a:rPr sz="2000" spc="4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nas</a:t>
            </a:r>
            <a:r>
              <a:rPr sz="2000" spc="3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etapas</a:t>
            </a:r>
            <a:r>
              <a:rPr sz="2000" spc="4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anteriores</a:t>
            </a:r>
            <a:r>
              <a:rPr sz="2000" spc="3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devem </a:t>
            </a:r>
            <a:r>
              <a:rPr sz="2000" spc="-5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ser </a:t>
            </a:r>
            <a:r>
              <a:rPr sz="2000" spc="-5" dirty="0">
                <a:latin typeface="Trebuchet MS"/>
                <a:cs typeface="Trebuchet MS"/>
              </a:rPr>
              <a:t>descritos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10" dirty="0">
                <a:latin typeface="Trebuchet MS"/>
                <a:cs typeface="Trebuchet MS"/>
              </a:rPr>
              <a:t>apresentados </a:t>
            </a:r>
            <a:r>
              <a:rPr sz="2000" dirty="0">
                <a:latin typeface="Trebuchet MS"/>
                <a:cs typeface="Trebuchet MS"/>
              </a:rPr>
              <a:t>em </a:t>
            </a:r>
            <a:r>
              <a:rPr sz="2000" spc="-5" dirty="0">
                <a:latin typeface="Trebuchet MS"/>
                <a:cs typeface="Trebuchet MS"/>
              </a:rPr>
              <a:t>documentos.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documentação é,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portanto, uma atividade </a:t>
            </a:r>
            <a:r>
              <a:rPr sz="2000" spc="-10" dirty="0">
                <a:latin typeface="Trebuchet MS"/>
                <a:cs typeface="Trebuchet MS"/>
              </a:rPr>
              <a:t>de</a:t>
            </a:r>
            <a:r>
              <a:rPr sz="2000" spc="5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registro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oficialização dos resultados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Engenharia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Requisitos.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Uma boa documentação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fornece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muitos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benefícios,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tais como:</a:t>
            </a:r>
            <a:endParaRPr sz="2000">
              <a:latin typeface="Trebuchet MS"/>
              <a:cs typeface="Trebuchet MS"/>
            </a:endParaRPr>
          </a:p>
          <a:p>
            <a:pPr marL="1270000" indent="-514350" algn="just">
              <a:lnSpc>
                <a:spcPct val="100000"/>
              </a:lnSpc>
              <a:spcBef>
                <a:spcPts val="440"/>
              </a:spcBef>
              <a:buAutoNum type="romanLcParenBoth"/>
              <a:tabLst>
                <a:tab pos="1270635" algn="l"/>
              </a:tabLst>
            </a:pPr>
            <a:r>
              <a:rPr sz="1800" spc="-5" dirty="0">
                <a:latin typeface="Trebuchet MS"/>
                <a:cs typeface="Trebuchet MS"/>
              </a:rPr>
              <a:t>Facilita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 comunicação dos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requisitos;</a:t>
            </a:r>
            <a:endParaRPr sz="1800">
              <a:latin typeface="Trebuchet MS"/>
              <a:cs typeface="Trebuchet MS"/>
            </a:endParaRPr>
          </a:p>
          <a:p>
            <a:pPr marL="1270000" marR="7620" indent="-514350" algn="just">
              <a:lnSpc>
                <a:spcPct val="100000"/>
              </a:lnSpc>
              <a:spcBef>
                <a:spcPts val="434"/>
              </a:spcBef>
              <a:buAutoNum type="romanLcParenBoth"/>
              <a:tabLst>
                <a:tab pos="1270635" algn="l"/>
              </a:tabLst>
            </a:pPr>
            <a:r>
              <a:rPr sz="1800" spc="-20" dirty="0">
                <a:latin typeface="Trebuchet MS"/>
                <a:cs typeface="Trebuchet MS"/>
              </a:rPr>
              <a:t>Reduz </a:t>
            </a:r>
            <a:r>
              <a:rPr sz="1800" dirty="0">
                <a:latin typeface="Trebuchet MS"/>
                <a:cs typeface="Trebuchet MS"/>
              </a:rPr>
              <a:t>o </a:t>
            </a:r>
            <a:r>
              <a:rPr sz="1800" spc="-5" dirty="0">
                <a:latin typeface="Trebuchet MS"/>
                <a:cs typeface="Trebuchet MS"/>
              </a:rPr>
              <a:t>esforço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" dirty="0">
                <a:latin typeface="Trebuchet MS"/>
                <a:cs typeface="Trebuchet MS"/>
              </a:rPr>
              <a:t>desenvolvimento, pois </a:t>
            </a:r>
            <a:r>
              <a:rPr sz="1800" dirty="0">
                <a:latin typeface="Trebuchet MS"/>
                <a:cs typeface="Trebuchet MS"/>
              </a:rPr>
              <a:t>sua preparação </a:t>
            </a:r>
            <a:r>
              <a:rPr sz="1800" spc="-5" dirty="0">
                <a:latin typeface="Trebuchet MS"/>
                <a:cs typeface="Trebuchet MS"/>
              </a:rPr>
              <a:t>força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usuários</a:t>
            </a:r>
            <a:r>
              <a:rPr sz="1800" dirty="0">
                <a:latin typeface="Trebuchet MS"/>
                <a:cs typeface="Trebuchet MS"/>
              </a:rPr>
              <a:t> 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clientes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considerar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requisitos</a:t>
            </a:r>
            <a:r>
              <a:rPr sz="1800" spc="-5" dirty="0">
                <a:latin typeface="Trebuchet MS"/>
                <a:cs typeface="Trebuchet MS"/>
              </a:rPr>
              <a:t> atentamente,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evitando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retrabalho</a:t>
            </a:r>
            <a:r>
              <a:rPr sz="1800" spc="-5" dirty="0">
                <a:latin typeface="Trebuchet MS"/>
                <a:cs typeface="Trebuchet MS"/>
              </a:rPr>
              <a:t> nas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fases posteriores;</a:t>
            </a:r>
            <a:endParaRPr sz="1800">
              <a:latin typeface="Trebuchet MS"/>
              <a:cs typeface="Trebuchet MS"/>
            </a:endParaRPr>
          </a:p>
          <a:p>
            <a:pPr marL="1270000" indent="-514350" algn="just">
              <a:lnSpc>
                <a:spcPct val="100000"/>
              </a:lnSpc>
              <a:spcBef>
                <a:spcPts val="430"/>
              </a:spcBef>
              <a:buAutoNum type="romanLcParenBoth"/>
              <a:tabLst>
                <a:tab pos="1270635" algn="l"/>
              </a:tabLst>
            </a:pPr>
            <a:r>
              <a:rPr sz="1800" spc="-5" dirty="0">
                <a:latin typeface="Trebuchet MS"/>
                <a:cs typeface="Trebuchet MS"/>
              </a:rPr>
              <a:t>Fornece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uma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base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realística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para estimativas;</a:t>
            </a:r>
            <a:endParaRPr sz="1800">
              <a:latin typeface="Trebuchet MS"/>
              <a:cs typeface="Trebuchet MS"/>
            </a:endParaRPr>
          </a:p>
          <a:p>
            <a:pPr marL="1270000" indent="-514350" algn="just">
              <a:lnSpc>
                <a:spcPct val="100000"/>
              </a:lnSpc>
              <a:spcBef>
                <a:spcPts val="434"/>
              </a:spcBef>
              <a:buAutoNum type="romanLcParenBoth"/>
              <a:tabLst>
                <a:tab pos="1270635" algn="l"/>
              </a:tabLst>
            </a:pPr>
            <a:r>
              <a:rPr sz="1800" spc="-5" dirty="0">
                <a:latin typeface="Trebuchet MS"/>
                <a:cs typeface="Trebuchet MS"/>
              </a:rPr>
              <a:t>Fornece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uma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base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verificação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 validação;</a:t>
            </a:r>
            <a:endParaRPr sz="1800">
              <a:latin typeface="Trebuchet MS"/>
              <a:cs typeface="Trebuchet MS"/>
            </a:endParaRPr>
          </a:p>
          <a:p>
            <a:pPr marL="1270000" marR="6985" indent="-514350" algn="just">
              <a:lnSpc>
                <a:spcPct val="100000"/>
              </a:lnSpc>
              <a:spcBef>
                <a:spcPts val="434"/>
              </a:spcBef>
              <a:buAutoNum type="romanLcParenBoth"/>
              <a:tabLst>
                <a:tab pos="1270635" algn="l"/>
              </a:tabLst>
            </a:pPr>
            <a:r>
              <a:rPr sz="1800" dirty="0">
                <a:latin typeface="Trebuchet MS"/>
                <a:cs typeface="Trebuchet MS"/>
              </a:rPr>
              <a:t>Serve </a:t>
            </a:r>
            <a:r>
              <a:rPr sz="1800" spc="-5" dirty="0">
                <a:latin typeface="Trebuchet MS"/>
                <a:cs typeface="Trebuchet MS"/>
              </a:rPr>
              <a:t>como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base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futuras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manutenções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ou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incremento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de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novas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funcionalidades.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5992" y="436880"/>
            <a:ext cx="613918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chemeClr val="tx1"/>
                </a:solidFill>
              </a:rPr>
              <a:t>Especificação - </a:t>
            </a:r>
            <a:r>
              <a:rPr sz="3200" spc="-5" dirty="0">
                <a:solidFill>
                  <a:schemeClr val="tx1"/>
                </a:solidFill>
              </a:rPr>
              <a:t>Documentação de </a:t>
            </a:r>
            <a:r>
              <a:rPr sz="3200" spc="-950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0272" y="1177544"/>
            <a:ext cx="8058784" cy="4429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4955" algn="l"/>
              </a:tabLst>
            </a:pPr>
            <a:r>
              <a:rPr sz="1200" spc="-120" dirty="0">
                <a:solidFill>
                  <a:srgbClr val="B8D181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latin typeface="Trebuchet MS"/>
                <a:cs typeface="Trebuchet MS"/>
              </a:rPr>
              <a:t>Existem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dois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níveis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descrição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requisitos: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rebuchet MS"/>
              <a:cs typeface="Trebuchet MS"/>
            </a:endParaRPr>
          </a:p>
          <a:p>
            <a:pPr marL="274955" marR="5715" indent="-262890" algn="just">
              <a:lnSpc>
                <a:spcPct val="100000"/>
              </a:lnSpc>
            </a:pPr>
            <a:r>
              <a:rPr sz="1050" spc="-80" dirty="0">
                <a:solidFill>
                  <a:srgbClr val="B8D181"/>
                </a:solidFill>
                <a:latin typeface="Lucida Sans Unicode"/>
                <a:cs typeface="Lucida Sans Unicode"/>
              </a:rPr>
              <a:t>▶</a:t>
            </a:r>
            <a:r>
              <a:rPr sz="1050" spc="-75" dirty="0">
                <a:solidFill>
                  <a:srgbClr val="B8D181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latin typeface="Trebuchet MS"/>
                <a:cs typeface="Trebuchet MS"/>
              </a:rPr>
              <a:t>• </a:t>
            </a:r>
            <a:r>
              <a:rPr sz="1800" b="1" spc="-5" dirty="0">
                <a:latin typeface="Trebuchet MS"/>
                <a:cs typeface="Trebuchet MS"/>
              </a:rPr>
              <a:t>Requisitos de Cliente </a:t>
            </a:r>
            <a:r>
              <a:rPr sz="1800" b="1" dirty="0">
                <a:latin typeface="Trebuchet MS"/>
                <a:cs typeface="Trebuchet MS"/>
              </a:rPr>
              <a:t>ou </a:t>
            </a:r>
            <a:r>
              <a:rPr sz="1800" b="1" spc="-5" dirty="0">
                <a:latin typeface="Trebuchet MS"/>
                <a:cs typeface="Trebuchet MS"/>
              </a:rPr>
              <a:t>de </a:t>
            </a:r>
            <a:r>
              <a:rPr sz="1800" b="1" dirty="0">
                <a:latin typeface="Trebuchet MS"/>
                <a:cs typeface="Trebuchet MS"/>
              </a:rPr>
              <a:t>Usuário</a:t>
            </a:r>
            <a:r>
              <a:rPr sz="1800" dirty="0">
                <a:latin typeface="Trebuchet MS"/>
                <a:cs typeface="Trebuchet MS"/>
              </a:rPr>
              <a:t>: são </a:t>
            </a:r>
            <a:r>
              <a:rPr sz="1800" spc="-10" dirty="0">
                <a:latin typeface="Trebuchet MS"/>
                <a:cs typeface="Trebuchet MS"/>
              </a:rPr>
              <a:t>declarações </a:t>
            </a:r>
            <a:r>
              <a:rPr sz="1800" dirty="0">
                <a:latin typeface="Trebuchet MS"/>
                <a:cs typeface="Trebuchet MS"/>
              </a:rPr>
              <a:t>em </a:t>
            </a:r>
            <a:r>
              <a:rPr sz="1800" spc="-10" dirty="0">
                <a:latin typeface="Trebuchet MS"/>
                <a:cs typeface="Trebuchet MS"/>
              </a:rPr>
              <a:t>linguagem </a:t>
            </a:r>
            <a:r>
              <a:rPr sz="1800" spc="-5" dirty="0">
                <a:latin typeface="Trebuchet MS"/>
                <a:cs typeface="Trebuchet MS"/>
              </a:rPr>
              <a:t> natural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acompanhadas</a:t>
            </a:r>
            <a:r>
              <a:rPr sz="1800" dirty="0">
                <a:latin typeface="Trebuchet MS"/>
                <a:cs typeface="Trebuchet MS"/>
              </a:rPr>
              <a:t> de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diagramas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intuitivos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quais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serviços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são 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esperados </a:t>
            </a:r>
            <a:r>
              <a:rPr sz="1800" dirty="0">
                <a:latin typeface="Trebuchet MS"/>
                <a:cs typeface="Trebuchet MS"/>
              </a:rPr>
              <a:t>do </a:t>
            </a:r>
            <a:r>
              <a:rPr sz="1800" spc="-5" dirty="0">
                <a:latin typeface="Trebuchet MS"/>
                <a:cs typeface="Trebuchet MS"/>
              </a:rPr>
              <a:t>sistema 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5" dirty="0">
                <a:latin typeface="Trebuchet MS"/>
                <a:cs typeface="Trebuchet MS"/>
              </a:rPr>
              <a:t>das </a:t>
            </a:r>
            <a:r>
              <a:rPr sz="1800" spc="-10" dirty="0">
                <a:latin typeface="Trebuchet MS"/>
                <a:cs typeface="Trebuchet MS"/>
              </a:rPr>
              <a:t>restrições </a:t>
            </a:r>
            <a:r>
              <a:rPr sz="1800" dirty="0">
                <a:latin typeface="Trebuchet MS"/>
                <a:cs typeface="Trebuchet MS"/>
              </a:rPr>
              <a:t>sob </a:t>
            </a:r>
            <a:r>
              <a:rPr sz="1800" spc="-5" dirty="0">
                <a:latin typeface="Trebuchet MS"/>
                <a:cs typeface="Trebuchet MS"/>
              </a:rPr>
              <a:t>as quais ele deve </a:t>
            </a:r>
            <a:r>
              <a:rPr sz="1800" spc="-40" dirty="0">
                <a:latin typeface="Trebuchet MS"/>
                <a:cs typeface="Trebuchet MS"/>
              </a:rPr>
              <a:t>operar. </a:t>
            </a:r>
            <a:r>
              <a:rPr sz="1800" b="1" dirty="0">
                <a:latin typeface="Trebuchet MS"/>
                <a:cs typeface="Trebuchet MS"/>
              </a:rPr>
              <a:t>Devem </a:t>
            </a:r>
            <a:r>
              <a:rPr sz="1800" b="1" spc="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estar</a:t>
            </a:r>
            <a:r>
              <a:rPr sz="1800" b="1" dirty="0">
                <a:latin typeface="Trebuchet MS"/>
                <a:cs typeface="Trebuchet MS"/>
              </a:rPr>
              <a:t> em</a:t>
            </a:r>
            <a:r>
              <a:rPr sz="1800" b="1" spc="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um</a:t>
            </a:r>
            <a:r>
              <a:rPr sz="1800" b="1" spc="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nível</a:t>
            </a:r>
            <a:r>
              <a:rPr sz="1800" b="1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de</a:t>
            </a:r>
            <a:r>
              <a:rPr sz="1800" b="1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abstração</a:t>
            </a:r>
            <a:r>
              <a:rPr sz="1800" b="1" spc="-5" dirty="0">
                <a:latin typeface="Trebuchet MS"/>
                <a:cs typeface="Trebuchet MS"/>
              </a:rPr>
              <a:t> mais</a:t>
            </a:r>
            <a:r>
              <a:rPr sz="1800" b="1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alto,</a:t>
            </a:r>
            <a:r>
              <a:rPr sz="1800" b="1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de</a:t>
            </a:r>
            <a:r>
              <a:rPr sz="1800" b="1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modo</a:t>
            </a:r>
            <a:r>
              <a:rPr sz="1800" b="1" dirty="0">
                <a:latin typeface="Trebuchet MS"/>
                <a:cs typeface="Trebuchet MS"/>
              </a:rPr>
              <a:t> que</a:t>
            </a:r>
            <a:r>
              <a:rPr sz="1800" b="1" spc="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sejam </a:t>
            </a:r>
            <a:r>
              <a:rPr sz="1800" b="1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compreensíveis pelos clientes </a:t>
            </a:r>
            <a:r>
              <a:rPr sz="1800" b="1" dirty="0">
                <a:latin typeface="Trebuchet MS"/>
                <a:cs typeface="Trebuchet MS"/>
              </a:rPr>
              <a:t>e usuários </a:t>
            </a:r>
            <a:r>
              <a:rPr sz="1800" b="1" spc="-5" dirty="0">
                <a:latin typeface="Trebuchet MS"/>
                <a:cs typeface="Trebuchet MS"/>
              </a:rPr>
              <a:t>do </a:t>
            </a:r>
            <a:r>
              <a:rPr sz="1800" b="1" dirty="0">
                <a:latin typeface="Trebuchet MS"/>
                <a:cs typeface="Trebuchet MS"/>
              </a:rPr>
              <a:t>sistema que não </a:t>
            </a:r>
            <a:r>
              <a:rPr sz="1800" b="1" spc="-5" dirty="0">
                <a:latin typeface="Trebuchet MS"/>
                <a:cs typeface="Trebuchet MS"/>
              </a:rPr>
              <a:t>possuem </a:t>
            </a:r>
            <a:r>
              <a:rPr sz="1800" b="1" dirty="0">
                <a:latin typeface="Trebuchet MS"/>
                <a:cs typeface="Trebuchet MS"/>
              </a:rPr>
              <a:t> conhecimento</a:t>
            </a:r>
            <a:r>
              <a:rPr sz="1800" b="1" spc="-2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técnico.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rebuchet MS"/>
              <a:cs typeface="Trebuchet MS"/>
            </a:endParaRPr>
          </a:p>
          <a:p>
            <a:pPr marL="274955" marR="5080" indent="-262890" algn="just">
              <a:lnSpc>
                <a:spcPct val="100000"/>
              </a:lnSpc>
              <a:spcBef>
                <a:spcPts val="5"/>
              </a:spcBef>
            </a:pPr>
            <a:r>
              <a:rPr sz="1050" spc="-80" dirty="0">
                <a:solidFill>
                  <a:srgbClr val="B8D181"/>
                </a:solidFill>
                <a:latin typeface="Lucida Sans Unicode"/>
                <a:cs typeface="Lucida Sans Unicode"/>
              </a:rPr>
              <a:t>▶</a:t>
            </a:r>
            <a:r>
              <a:rPr sz="1050" spc="-75" dirty="0">
                <a:solidFill>
                  <a:srgbClr val="B8D181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latin typeface="Trebuchet MS"/>
                <a:cs typeface="Trebuchet MS"/>
              </a:rPr>
              <a:t>• </a:t>
            </a:r>
            <a:r>
              <a:rPr sz="1800" b="1" spc="-5" dirty="0">
                <a:latin typeface="Trebuchet MS"/>
                <a:cs typeface="Trebuchet MS"/>
              </a:rPr>
              <a:t>Requisitos </a:t>
            </a:r>
            <a:r>
              <a:rPr sz="1800" b="1" spc="-10" dirty="0">
                <a:latin typeface="Trebuchet MS"/>
                <a:cs typeface="Trebuchet MS"/>
              </a:rPr>
              <a:t>de </a:t>
            </a:r>
            <a:r>
              <a:rPr sz="1800" b="1" spc="-5" dirty="0">
                <a:latin typeface="Trebuchet MS"/>
                <a:cs typeface="Trebuchet MS"/>
              </a:rPr>
              <a:t>Sistema</a:t>
            </a:r>
            <a:r>
              <a:rPr sz="1800" spc="-5" dirty="0">
                <a:latin typeface="Trebuchet MS"/>
                <a:cs typeface="Trebuchet MS"/>
              </a:rPr>
              <a:t>: definem detalhadamente </a:t>
            </a:r>
            <a:r>
              <a:rPr sz="1800" dirty="0">
                <a:latin typeface="Trebuchet MS"/>
                <a:cs typeface="Trebuchet MS"/>
              </a:rPr>
              <a:t>as </a:t>
            </a:r>
            <a:r>
              <a:rPr sz="1800" spc="-5" dirty="0">
                <a:latin typeface="Trebuchet MS"/>
                <a:cs typeface="Trebuchet MS"/>
              </a:rPr>
              <a:t>funções, serviços 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restrições </a:t>
            </a:r>
            <a:r>
              <a:rPr sz="1800" dirty="0">
                <a:latin typeface="Trebuchet MS"/>
                <a:cs typeface="Trebuchet MS"/>
              </a:rPr>
              <a:t>do sistema. São </a:t>
            </a:r>
            <a:r>
              <a:rPr sz="1800" spc="-5" dirty="0">
                <a:latin typeface="Trebuchet MS"/>
                <a:cs typeface="Trebuchet MS"/>
              </a:rPr>
              <a:t>versões expandidas </a:t>
            </a:r>
            <a:r>
              <a:rPr sz="1800" spc="-10" dirty="0">
                <a:latin typeface="Trebuchet MS"/>
                <a:cs typeface="Trebuchet MS"/>
              </a:rPr>
              <a:t>dos </a:t>
            </a:r>
            <a:r>
              <a:rPr sz="1800" spc="-5" dirty="0">
                <a:latin typeface="Trebuchet MS"/>
                <a:cs typeface="Trebuchet MS"/>
              </a:rPr>
              <a:t>requisitos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" dirty="0">
                <a:latin typeface="Trebuchet MS"/>
                <a:cs typeface="Trebuchet MS"/>
              </a:rPr>
              <a:t>cliente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usados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pelos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desenvolvedores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projetar,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implementar</a:t>
            </a:r>
            <a:r>
              <a:rPr sz="1800" dirty="0">
                <a:latin typeface="Trebuchet MS"/>
                <a:cs typeface="Trebuchet MS"/>
              </a:rPr>
              <a:t> 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testar</a:t>
            </a:r>
            <a:r>
              <a:rPr sz="1800" dirty="0">
                <a:latin typeface="Trebuchet MS"/>
                <a:cs typeface="Trebuchet MS"/>
              </a:rPr>
              <a:t> o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sistema.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Como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requisitos</a:t>
            </a:r>
            <a:r>
              <a:rPr sz="1800" dirty="0">
                <a:latin typeface="Trebuchet MS"/>
                <a:cs typeface="Trebuchet MS"/>
              </a:rPr>
              <a:t> de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sistema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são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mais</a:t>
            </a:r>
            <a:r>
              <a:rPr sz="1800" spc="5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detalhados,</a:t>
            </a:r>
            <a:r>
              <a:rPr sz="1800" spc="5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as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especificações </a:t>
            </a:r>
            <a:r>
              <a:rPr sz="1800" dirty="0">
                <a:latin typeface="Trebuchet MS"/>
                <a:cs typeface="Trebuchet MS"/>
              </a:rPr>
              <a:t>em linguagem </a:t>
            </a:r>
            <a:r>
              <a:rPr sz="1800" spc="-5" dirty="0">
                <a:latin typeface="Trebuchet MS"/>
                <a:cs typeface="Trebuchet MS"/>
              </a:rPr>
              <a:t>natural </a:t>
            </a:r>
            <a:r>
              <a:rPr sz="1800" dirty="0">
                <a:latin typeface="Trebuchet MS"/>
                <a:cs typeface="Trebuchet MS"/>
              </a:rPr>
              <a:t>são </a:t>
            </a:r>
            <a:r>
              <a:rPr sz="1800" spc="-5" dirty="0">
                <a:latin typeface="Trebuchet MS"/>
                <a:cs typeface="Trebuchet MS"/>
              </a:rPr>
              <a:t>insuficientes 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5" dirty="0">
                <a:latin typeface="Trebuchet MS"/>
                <a:cs typeface="Trebuchet MS"/>
              </a:rPr>
              <a:t>para especificá-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los,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notações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mais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especializadas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devem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ser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utilizadas.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0272" y="191770"/>
            <a:ext cx="7729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Engenharia</a:t>
            </a:r>
            <a:r>
              <a:rPr sz="3600" spc="-1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de</a:t>
            </a:r>
            <a:r>
              <a:rPr sz="3600" spc="-25" dirty="0">
                <a:solidFill>
                  <a:schemeClr val="tx1"/>
                </a:solidFill>
              </a:rPr>
              <a:t> </a:t>
            </a:r>
            <a:r>
              <a:rPr sz="3600" spc="-20" dirty="0">
                <a:solidFill>
                  <a:schemeClr val="tx1"/>
                </a:solidFill>
              </a:rPr>
              <a:t>Requisitos</a:t>
            </a:r>
            <a:r>
              <a:rPr sz="3600" spc="-5" dirty="0">
                <a:solidFill>
                  <a:schemeClr val="tx1"/>
                </a:solidFill>
              </a:rPr>
              <a:t> de Software</a:t>
            </a:r>
            <a:endParaRPr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1183335"/>
            <a:ext cx="8131175" cy="3999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Verificação</a:t>
            </a:r>
            <a:r>
              <a:rPr sz="24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e 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Validação</a:t>
            </a:r>
            <a:r>
              <a:rPr sz="24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(V&amp;V)</a:t>
            </a:r>
            <a:r>
              <a:rPr sz="2400" spc="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O </a:t>
            </a:r>
            <a:r>
              <a:rPr sz="2000" spc="-5" dirty="0">
                <a:latin typeface="Trebuchet MS"/>
                <a:cs typeface="Trebuchet MS"/>
              </a:rPr>
              <a:t>objetivo </a:t>
            </a:r>
            <a:r>
              <a:rPr sz="2000" spc="-10" dirty="0">
                <a:latin typeface="Trebuchet MS"/>
                <a:cs typeface="Trebuchet MS"/>
              </a:rPr>
              <a:t>da </a:t>
            </a:r>
            <a:r>
              <a:rPr sz="2000" spc="-5" dirty="0">
                <a:latin typeface="Trebuchet MS"/>
                <a:cs typeface="Trebuchet MS"/>
              </a:rPr>
              <a:t>verificação </a:t>
            </a:r>
            <a:r>
              <a:rPr sz="2000" dirty="0">
                <a:latin typeface="Trebuchet MS"/>
                <a:cs typeface="Trebuchet MS"/>
              </a:rPr>
              <a:t>é </a:t>
            </a:r>
            <a:r>
              <a:rPr sz="2000" b="1" spc="-10" dirty="0">
                <a:latin typeface="Trebuchet MS"/>
                <a:cs typeface="Trebuchet MS"/>
              </a:rPr>
              <a:t>assegurar </a:t>
            </a:r>
            <a:r>
              <a:rPr sz="2000" b="1" spc="-5" dirty="0">
                <a:latin typeface="Trebuchet MS"/>
                <a:cs typeface="Trebuchet MS"/>
              </a:rPr>
              <a:t>que </a:t>
            </a:r>
            <a:r>
              <a:rPr sz="2000" b="1" dirty="0">
                <a:latin typeface="Trebuchet MS"/>
                <a:cs typeface="Trebuchet MS"/>
              </a:rPr>
              <a:t>o </a:t>
            </a:r>
            <a:r>
              <a:rPr sz="2000" b="1" spc="-5" dirty="0">
                <a:latin typeface="Trebuchet MS"/>
                <a:cs typeface="Trebuchet MS"/>
              </a:rPr>
              <a:t>software </a:t>
            </a:r>
            <a:r>
              <a:rPr sz="2000" b="1" dirty="0">
                <a:latin typeface="Trebuchet MS"/>
                <a:cs typeface="Trebuchet MS"/>
              </a:rPr>
              <a:t>esteja </a:t>
            </a:r>
            <a:r>
              <a:rPr sz="2000" b="1" spc="-5" dirty="0">
                <a:latin typeface="Trebuchet MS"/>
                <a:cs typeface="Trebuchet MS"/>
              </a:rPr>
              <a:t>sendo </a:t>
            </a:r>
            <a:r>
              <a:rPr sz="2000" b="1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construído</a:t>
            </a:r>
            <a:r>
              <a:rPr sz="2000" b="1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de</a:t>
            </a:r>
            <a:r>
              <a:rPr sz="2000" b="1" dirty="0">
                <a:latin typeface="Trebuchet MS"/>
                <a:cs typeface="Trebuchet MS"/>
              </a:rPr>
              <a:t> forma </a:t>
            </a:r>
            <a:r>
              <a:rPr sz="2000" b="1" spc="-5" dirty="0">
                <a:latin typeface="Trebuchet MS"/>
                <a:cs typeface="Trebuchet MS"/>
              </a:rPr>
              <a:t>correta</a:t>
            </a:r>
            <a:r>
              <a:rPr sz="2000" spc="-5" dirty="0">
                <a:latin typeface="Trebuchet MS"/>
                <a:cs typeface="Trebuchet MS"/>
              </a:rPr>
              <a:t>. Deve-se verificar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 </a:t>
            </a:r>
            <a:r>
              <a:rPr sz="2000" dirty="0">
                <a:latin typeface="Trebuchet MS"/>
                <a:cs typeface="Trebuchet MS"/>
              </a:rPr>
              <a:t>os </a:t>
            </a:r>
            <a:r>
              <a:rPr sz="2000" spc="-5" dirty="0">
                <a:latin typeface="Trebuchet MS"/>
                <a:cs typeface="Trebuchet MS"/>
              </a:rPr>
              <a:t>artefatos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produzidos atendem aos requisitos estabelecidos </a:t>
            </a:r>
            <a:r>
              <a:rPr sz="2000" dirty="0">
                <a:latin typeface="Trebuchet MS"/>
                <a:cs typeface="Trebuchet MS"/>
              </a:rPr>
              <a:t>e se </a:t>
            </a:r>
            <a:r>
              <a:rPr sz="2000" spc="-5" dirty="0">
                <a:latin typeface="Trebuchet MS"/>
                <a:cs typeface="Trebuchet MS"/>
              </a:rPr>
              <a:t>os padrões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organizacionais (de produto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processo) foram consistentemente </a:t>
            </a:r>
            <a:r>
              <a:rPr sz="2000" dirty="0">
                <a:latin typeface="Trebuchet MS"/>
                <a:cs typeface="Trebuchet MS"/>
              </a:rPr>
              <a:t> aplicados.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O objetivo </a:t>
            </a:r>
            <a:r>
              <a:rPr sz="2000" spc="-10" dirty="0">
                <a:latin typeface="Trebuchet MS"/>
                <a:cs typeface="Trebuchet MS"/>
              </a:rPr>
              <a:t>da</a:t>
            </a:r>
            <a:r>
              <a:rPr sz="2000" spc="-5" dirty="0">
                <a:latin typeface="Trebuchet MS"/>
                <a:cs typeface="Trebuchet MS"/>
              </a:rPr>
              <a:t> validação </a:t>
            </a:r>
            <a:r>
              <a:rPr sz="2000" b="1" dirty="0">
                <a:latin typeface="Trebuchet MS"/>
                <a:cs typeface="Trebuchet MS"/>
              </a:rPr>
              <a:t>é </a:t>
            </a:r>
            <a:r>
              <a:rPr sz="2000" b="1" spc="-10" dirty="0">
                <a:latin typeface="Trebuchet MS"/>
                <a:cs typeface="Trebuchet MS"/>
              </a:rPr>
              <a:t>assegurar </a:t>
            </a:r>
            <a:r>
              <a:rPr sz="2000" b="1" dirty="0">
                <a:latin typeface="Trebuchet MS"/>
                <a:cs typeface="Trebuchet MS"/>
              </a:rPr>
              <a:t>que o</a:t>
            </a:r>
            <a:r>
              <a:rPr sz="2000" b="1" spc="60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software</a:t>
            </a:r>
            <a:r>
              <a:rPr sz="2000" b="1" spc="5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que </a:t>
            </a:r>
            <a:r>
              <a:rPr sz="2000" b="1" spc="-10" dirty="0">
                <a:latin typeface="Trebuchet MS"/>
                <a:cs typeface="Trebuchet MS"/>
              </a:rPr>
              <a:t>está </a:t>
            </a:r>
            <a:r>
              <a:rPr sz="2000" b="1" spc="-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sendo desenvolvido é o </a:t>
            </a:r>
            <a:r>
              <a:rPr sz="2000" b="1" spc="-5" dirty="0">
                <a:latin typeface="Trebuchet MS"/>
                <a:cs typeface="Trebuchet MS"/>
              </a:rPr>
              <a:t>software correto</a:t>
            </a:r>
            <a:r>
              <a:rPr sz="2000" spc="-5" dirty="0">
                <a:latin typeface="Trebuchet MS"/>
                <a:cs typeface="Trebuchet MS"/>
              </a:rPr>
              <a:t>, </a:t>
            </a:r>
            <a:r>
              <a:rPr sz="2000" dirty="0">
                <a:latin typeface="Trebuchet MS"/>
                <a:cs typeface="Trebuchet MS"/>
              </a:rPr>
              <a:t>ou seja, </a:t>
            </a:r>
            <a:r>
              <a:rPr sz="2000" spc="-5" dirty="0">
                <a:latin typeface="Trebuchet MS"/>
                <a:cs typeface="Trebuchet MS"/>
              </a:rPr>
              <a:t>assegurar que </a:t>
            </a:r>
            <a:r>
              <a:rPr sz="2000" dirty="0">
                <a:latin typeface="Trebuchet MS"/>
                <a:cs typeface="Trebuchet MS"/>
              </a:rPr>
              <a:t> os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requisitos,</a:t>
            </a:r>
            <a:r>
              <a:rPr sz="2000" dirty="0">
                <a:latin typeface="Trebuchet MS"/>
                <a:cs typeface="Trebuchet MS"/>
              </a:rPr>
              <a:t> 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software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deles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derivado,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atendem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uso </a:t>
            </a:r>
            <a:r>
              <a:rPr sz="2000" dirty="0">
                <a:latin typeface="Trebuchet MS"/>
                <a:cs typeface="Trebuchet MS"/>
              </a:rPr>
              <a:t> proposto.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1183335"/>
            <a:ext cx="8131175" cy="5061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Verificação</a:t>
            </a:r>
            <a:r>
              <a:rPr sz="24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e 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Validação</a:t>
            </a:r>
            <a:r>
              <a:rPr sz="24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(V&amp;V)</a:t>
            </a:r>
            <a:r>
              <a:rPr sz="2400" spc="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2200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30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No</a:t>
            </a:r>
            <a:r>
              <a:rPr sz="2000" spc="1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caso</a:t>
            </a:r>
            <a:r>
              <a:rPr sz="2000" spc="114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1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requisitos,</a:t>
            </a:r>
            <a:r>
              <a:rPr sz="2000" spc="1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10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verificação</a:t>
            </a:r>
            <a:r>
              <a:rPr sz="2000" spc="11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é</a:t>
            </a:r>
            <a:r>
              <a:rPr sz="2000" spc="1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feita,</a:t>
            </a:r>
            <a:r>
              <a:rPr sz="2000" spc="114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sobretudo,</a:t>
            </a:r>
            <a:r>
              <a:rPr sz="2000" spc="1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</a:t>
            </a:r>
            <a:r>
              <a:rPr sz="2000" spc="1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relação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à </a:t>
            </a:r>
            <a:r>
              <a:rPr sz="2000" spc="-5" dirty="0">
                <a:latin typeface="Trebuchet MS"/>
                <a:cs typeface="Trebuchet MS"/>
              </a:rPr>
              <a:t>consistência entre requisitos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modelos </a:t>
            </a:r>
            <a:r>
              <a:rPr sz="2000" dirty="0">
                <a:latin typeface="Trebuchet MS"/>
                <a:cs typeface="Trebuchet MS"/>
              </a:rPr>
              <a:t>e à </a:t>
            </a:r>
            <a:r>
              <a:rPr sz="2000" spc="-5" dirty="0">
                <a:latin typeface="Trebuchet MS"/>
                <a:cs typeface="Trebuchet MS"/>
              </a:rPr>
              <a:t>conformidade com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padrões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organizacionais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documentação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</a:t>
            </a:r>
            <a:r>
              <a:rPr sz="2000" spc="-5" dirty="0">
                <a:latin typeface="Trebuchet MS"/>
                <a:cs typeface="Trebuchet MS"/>
              </a:rPr>
              <a:t> requisitos.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Já</a:t>
            </a:r>
            <a:r>
              <a:rPr sz="2000" dirty="0">
                <a:latin typeface="Trebuchet MS"/>
                <a:cs typeface="Trebuchet MS"/>
              </a:rPr>
              <a:t> a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validação</a:t>
            </a:r>
            <a:r>
              <a:rPr sz="2000" spc="3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tem</a:t>
            </a:r>
            <a:r>
              <a:rPr sz="2000" spc="3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3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envolver</a:t>
            </a:r>
            <a:r>
              <a:rPr sz="2000" spc="3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3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participação</a:t>
            </a:r>
            <a:r>
              <a:rPr sz="2000" spc="37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</a:t>
            </a:r>
            <a:r>
              <a:rPr sz="2000" spc="3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usuários</a:t>
            </a:r>
            <a:r>
              <a:rPr sz="2000" spc="3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3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clientes,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pois</a:t>
            </a:r>
            <a:r>
              <a:rPr sz="2000" spc="3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somente</a:t>
            </a:r>
            <a:r>
              <a:rPr sz="2000" spc="30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eles</a:t>
            </a:r>
            <a:r>
              <a:rPr sz="2000" spc="3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são</a:t>
            </a:r>
            <a:r>
              <a:rPr sz="2000" spc="3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capazes</a:t>
            </a:r>
            <a:r>
              <a:rPr sz="2000" spc="3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3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dizer</a:t>
            </a:r>
            <a:r>
              <a:rPr sz="2000" spc="3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</a:t>
            </a:r>
            <a:r>
              <a:rPr sz="2000" spc="3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os</a:t>
            </a:r>
            <a:r>
              <a:rPr sz="2000" spc="3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requisitos</a:t>
            </a:r>
            <a:r>
              <a:rPr sz="2000" spc="3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atendem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aos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propósitos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sistema.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90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Nas</a:t>
            </a:r>
            <a:r>
              <a:rPr sz="2000" spc="2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atividades</a:t>
            </a:r>
            <a:r>
              <a:rPr sz="2000" spc="2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2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V&amp;V</a:t>
            </a:r>
            <a:r>
              <a:rPr sz="2000" spc="2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</a:t>
            </a:r>
            <a:r>
              <a:rPr sz="2000" spc="2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requisitos,</a:t>
            </a:r>
            <a:r>
              <a:rPr sz="2000" spc="229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examinam-se</a:t>
            </a:r>
            <a:r>
              <a:rPr sz="2000" spc="2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os</a:t>
            </a:r>
            <a:r>
              <a:rPr sz="2000" spc="2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documentos </a:t>
            </a:r>
            <a:r>
              <a:rPr sz="2000" spc="-5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requisitos para assegurar que: (i) todos </a:t>
            </a:r>
            <a:r>
              <a:rPr sz="2000" dirty="0">
                <a:latin typeface="Trebuchet MS"/>
                <a:cs typeface="Trebuchet MS"/>
              </a:rPr>
              <a:t>os </a:t>
            </a:r>
            <a:r>
              <a:rPr sz="2000" spc="-5" dirty="0">
                <a:latin typeface="Trebuchet MS"/>
                <a:cs typeface="Trebuchet MS"/>
              </a:rPr>
              <a:t>requisitos do sistema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tenham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sido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declarados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modo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não-ambíguo,</a:t>
            </a:r>
            <a:r>
              <a:rPr sz="2000" dirty="0">
                <a:latin typeface="Trebuchet MS"/>
                <a:cs typeface="Trebuchet MS"/>
              </a:rPr>
              <a:t> (ii)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as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inconsistências, conflitos, </a:t>
            </a:r>
            <a:r>
              <a:rPr sz="2000" dirty="0">
                <a:latin typeface="Trebuchet MS"/>
                <a:cs typeface="Trebuchet MS"/>
              </a:rPr>
              <a:t>omissões e </a:t>
            </a:r>
            <a:r>
              <a:rPr sz="2000" spc="-5" dirty="0">
                <a:latin typeface="Trebuchet MS"/>
                <a:cs typeface="Trebuchet MS"/>
              </a:rPr>
              <a:t>erros </a:t>
            </a:r>
            <a:r>
              <a:rPr sz="2000" spc="-10" dirty="0">
                <a:latin typeface="Trebuchet MS"/>
                <a:cs typeface="Trebuchet MS"/>
              </a:rPr>
              <a:t>tenham </a:t>
            </a:r>
            <a:r>
              <a:rPr sz="2000" dirty="0">
                <a:latin typeface="Trebuchet MS"/>
                <a:cs typeface="Trebuchet MS"/>
              </a:rPr>
              <a:t>sido </a:t>
            </a:r>
            <a:r>
              <a:rPr sz="2000" spc="-10" dirty="0">
                <a:latin typeface="Trebuchet MS"/>
                <a:cs typeface="Trebuchet MS"/>
              </a:rPr>
              <a:t>detectados 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corrigidos, </a:t>
            </a:r>
            <a:r>
              <a:rPr sz="2000" dirty="0">
                <a:latin typeface="Trebuchet MS"/>
                <a:cs typeface="Trebuchet MS"/>
              </a:rPr>
              <a:t>(iii) os </a:t>
            </a:r>
            <a:r>
              <a:rPr sz="2000" spc="-10" dirty="0">
                <a:latin typeface="Trebuchet MS"/>
                <a:cs typeface="Trebuchet MS"/>
              </a:rPr>
              <a:t>documentos </a:t>
            </a:r>
            <a:r>
              <a:rPr sz="2000" spc="-5" dirty="0">
                <a:latin typeface="Trebuchet MS"/>
                <a:cs typeface="Trebuchet MS"/>
              </a:rPr>
              <a:t>estão </a:t>
            </a:r>
            <a:r>
              <a:rPr sz="2000" dirty="0">
                <a:latin typeface="Trebuchet MS"/>
                <a:cs typeface="Trebuchet MS"/>
              </a:rPr>
              <a:t>em </a:t>
            </a:r>
            <a:r>
              <a:rPr sz="2000" spc="-5" dirty="0">
                <a:latin typeface="Trebuchet MS"/>
                <a:cs typeface="Trebuchet MS"/>
              </a:rPr>
              <a:t>conformidade </a:t>
            </a:r>
            <a:r>
              <a:rPr sz="2000" dirty="0">
                <a:latin typeface="Trebuchet MS"/>
                <a:cs typeface="Trebuchet MS"/>
              </a:rPr>
              <a:t>com os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padrões estabelecidos </a:t>
            </a:r>
            <a:r>
              <a:rPr sz="2000" dirty="0">
                <a:latin typeface="Trebuchet MS"/>
                <a:cs typeface="Trebuchet MS"/>
              </a:rPr>
              <a:t>e (iv) os </a:t>
            </a:r>
            <a:r>
              <a:rPr sz="2000" spc="-5" dirty="0">
                <a:latin typeface="Trebuchet MS"/>
                <a:cs typeface="Trebuchet MS"/>
              </a:rPr>
              <a:t>requisitos </a:t>
            </a:r>
            <a:r>
              <a:rPr sz="2000" spc="-10" dirty="0">
                <a:latin typeface="Trebuchet MS"/>
                <a:cs typeface="Trebuchet MS"/>
              </a:rPr>
              <a:t>realmente </a:t>
            </a:r>
            <a:r>
              <a:rPr sz="2000" spc="-5" dirty="0">
                <a:latin typeface="Trebuchet MS"/>
                <a:cs typeface="Trebuchet MS"/>
              </a:rPr>
              <a:t>satisfazem </a:t>
            </a:r>
            <a:r>
              <a:rPr sz="2000" dirty="0">
                <a:latin typeface="Trebuchet MS"/>
                <a:cs typeface="Trebuchet MS"/>
              </a:rPr>
              <a:t>às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necessidades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clientes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usuários.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1183335"/>
            <a:ext cx="8131175" cy="384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Verificação</a:t>
            </a:r>
            <a:r>
              <a:rPr sz="2400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2200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Em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uma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revisão,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processos,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documentos</a:t>
            </a:r>
            <a:r>
              <a:rPr sz="2000" dirty="0">
                <a:latin typeface="Trebuchet MS"/>
                <a:cs typeface="Trebuchet MS"/>
              </a:rPr>
              <a:t> 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outros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artefatos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são </a:t>
            </a:r>
            <a:r>
              <a:rPr sz="2000" dirty="0">
                <a:latin typeface="Trebuchet MS"/>
                <a:cs typeface="Trebuchet MS"/>
              </a:rPr>
              <a:t> revisados </a:t>
            </a:r>
            <a:r>
              <a:rPr sz="2000" spc="-5" dirty="0">
                <a:latin typeface="Trebuchet MS"/>
                <a:cs typeface="Trebuchet MS"/>
              </a:rPr>
              <a:t>por </a:t>
            </a:r>
            <a:r>
              <a:rPr sz="2000" dirty="0">
                <a:latin typeface="Trebuchet MS"/>
                <a:cs typeface="Trebuchet MS"/>
              </a:rPr>
              <a:t>um </a:t>
            </a:r>
            <a:r>
              <a:rPr sz="2000" spc="-5" dirty="0">
                <a:latin typeface="Trebuchet MS"/>
                <a:cs typeface="Trebuchet MS"/>
              </a:rPr>
              <a:t>grupo de pessoas, com </a:t>
            </a:r>
            <a:r>
              <a:rPr sz="2000" dirty="0">
                <a:latin typeface="Trebuchet MS"/>
                <a:cs typeface="Trebuchet MS"/>
              </a:rPr>
              <a:t>o </a:t>
            </a:r>
            <a:r>
              <a:rPr sz="2000" spc="-5" dirty="0">
                <a:latin typeface="Trebuchet MS"/>
                <a:cs typeface="Trebuchet MS"/>
              </a:rPr>
              <a:t>objetivo de </a:t>
            </a:r>
            <a:r>
              <a:rPr sz="2000" dirty="0">
                <a:latin typeface="Trebuchet MS"/>
                <a:cs typeface="Trebuchet MS"/>
              </a:rPr>
              <a:t>avaliar </a:t>
            </a:r>
            <a:r>
              <a:rPr sz="2000" spc="-5" dirty="0">
                <a:latin typeface="Trebuchet MS"/>
                <a:cs typeface="Trebuchet MS"/>
              </a:rPr>
              <a:t>se </a:t>
            </a:r>
            <a:r>
              <a:rPr sz="2000" dirty="0">
                <a:latin typeface="Trebuchet MS"/>
                <a:cs typeface="Trebuchet MS"/>
              </a:rPr>
              <a:t>os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mesmos </a:t>
            </a:r>
            <a:r>
              <a:rPr sz="2000" spc="-10" dirty="0">
                <a:latin typeface="Trebuchet MS"/>
                <a:cs typeface="Trebuchet MS"/>
              </a:rPr>
              <a:t>estão </a:t>
            </a:r>
            <a:r>
              <a:rPr sz="2000" dirty="0">
                <a:latin typeface="Trebuchet MS"/>
                <a:cs typeface="Trebuchet MS"/>
              </a:rPr>
              <a:t>em </a:t>
            </a:r>
            <a:r>
              <a:rPr sz="2000" spc="-5" dirty="0">
                <a:latin typeface="Trebuchet MS"/>
                <a:cs typeface="Trebuchet MS"/>
              </a:rPr>
              <a:t>conformidade com </a:t>
            </a:r>
            <a:r>
              <a:rPr sz="2000" dirty="0">
                <a:latin typeface="Trebuchet MS"/>
                <a:cs typeface="Trebuchet MS"/>
              </a:rPr>
              <a:t>os </a:t>
            </a:r>
            <a:r>
              <a:rPr sz="2000" spc="-5" dirty="0">
                <a:latin typeface="Trebuchet MS"/>
                <a:cs typeface="Trebuchet MS"/>
              </a:rPr>
              <a:t>padrões organizacionais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estabelecidos</a:t>
            </a:r>
            <a:r>
              <a:rPr sz="2000" dirty="0">
                <a:latin typeface="Trebuchet MS"/>
                <a:cs typeface="Trebuchet MS"/>
              </a:rPr>
              <a:t> 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propósito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</a:t>
            </a:r>
            <a:r>
              <a:rPr sz="2000" spc="-5" dirty="0">
                <a:latin typeface="Trebuchet MS"/>
                <a:cs typeface="Trebuchet MS"/>
              </a:rPr>
              <a:t> cada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um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deles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está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sendo </a:t>
            </a:r>
            <a:r>
              <a:rPr sz="2000" dirty="0">
                <a:latin typeface="Trebuchet MS"/>
                <a:cs typeface="Trebuchet MS"/>
              </a:rPr>
              <a:t> atingido.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Assim, o </a:t>
            </a:r>
            <a:r>
              <a:rPr sz="2000" spc="-5" dirty="0">
                <a:latin typeface="Trebuchet MS"/>
                <a:cs typeface="Trebuchet MS"/>
              </a:rPr>
              <a:t>objetivo </a:t>
            </a:r>
            <a:r>
              <a:rPr sz="2000" dirty="0">
                <a:latin typeface="Trebuchet MS"/>
                <a:cs typeface="Trebuchet MS"/>
              </a:rPr>
              <a:t>de </a:t>
            </a:r>
            <a:r>
              <a:rPr sz="2000" spc="-5" dirty="0">
                <a:latin typeface="Trebuchet MS"/>
                <a:cs typeface="Trebuchet MS"/>
              </a:rPr>
              <a:t>uma revisão </a:t>
            </a:r>
            <a:r>
              <a:rPr sz="2000" dirty="0">
                <a:latin typeface="Trebuchet MS"/>
                <a:cs typeface="Trebuchet MS"/>
              </a:rPr>
              <a:t>é </a:t>
            </a:r>
            <a:r>
              <a:rPr sz="2000" spc="-10" dirty="0">
                <a:latin typeface="Trebuchet MS"/>
                <a:cs typeface="Trebuchet MS"/>
              </a:rPr>
              <a:t>detectar </a:t>
            </a:r>
            <a:r>
              <a:rPr sz="2000" spc="-5" dirty="0">
                <a:latin typeface="Trebuchet MS"/>
                <a:cs typeface="Trebuchet MS"/>
              </a:rPr>
              <a:t>erros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inconsistências </a:t>
            </a:r>
            <a:r>
              <a:rPr sz="2000" dirty="0">
                <a:latin typeface="Trebuchet MS"/>
                <a:cs typeface="Trebuchet MS"/>
              </a:rPr>
              <a:t> em </a:t>
            </a:r>
            <a:r>
              <a:rPr sz="2000" spc="-5" dirty="0">
                <a:latin typeface="Trebuchet MS"/>
                <a:cs typeface="Trebuchet MS"/>
              </a:rPr>
              <a:t>artefatos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processos, </a:t>
            </a:r>
            <a:r>
              <a:rPr sz="2000" dirty="0">
                <a:latin typeface="Trebuchet MS"/>
                <a:cs typeface="Trebuchet MS"/>
              </a:rPr>
              <a:t>sejam </a:t>
            </a:r>
            <a:r>
              <a:rPr sz="2000" spc="-5" dirty="0">
                <a:latin typeface="Trebuchet MS"/>
                <a:cs typeface="Trebuchet MS"/>
              </a:rPr>
              <a:t>eles relacionados </a:t>
            </a:r>
            <a:r>
              <a:rPr sz="2000" dirty="0">
                <a:latin typeface="Trebuchet MS"/>
                <a:cs typeface="Trebuchet MS"/>
              </a:rPr>
              <a:t>à </a:t>
            </a:r>
            <a:r>
              <a:rPr sz="2000" spc="-5" dirty="0">
                <a:latin typeface="Trebuchet MS"/>
                <a:cs typeface="Trebuchet MS"/>
              </a:rPr>
              <a:t>forma, sejam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eles relacionados ao conteúdo,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apontá-los aos responsáveis </a:t>
            </a:r>
            <a:r>
              <a:rPr sz="2000" spc="-10" dirty="0">
                <a:latin typeface="Trebuchet MS"/>
                <a:cs typeface="Trebuchet MS"/>
              </a:rPr>
              <a:t>pela 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sua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elaboração.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2044840"/>
            <a:ext cx="8333740" cy="251015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Critérios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correção: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2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Um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determinado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C00000"/>
                </a:solidFill>
                <a:latin typeface="Trebuchet MS"/>
                <a:cs typeface="Trebuchet MS"/>
              </a:rPr>
              <a:t>sistema</a:t>
            </a:r>
            <a:r>
              <a:rPr sz="1800" spc="-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satisfaz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rebuchet MS"/>
                <a:cs typeface="Trebuchet MS"/>
              </a:rPr>
              <a:t>especificação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3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rebuchet MS"/>
                <a:cs typeface="Trebuchet MS"/>
              </a:rPr>
              <a:t>especificação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dadas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rebuchet MS"/>
                <a:cs typeface="Trebuchet MS"/>
              </a:rPr>
              <a:t>propriedades</a:t>
            </a:r>
            <a:r>
              <a:rPr sz="1800" spc="-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domínio,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satisfaz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os </a:t>
            </a:r>
            <a:r>
              <a:rPr sz="1800" spc="-5" dirty="0">
                <a:solidFill>
                  <a:srgbClr val="C00000"/>
                </a:solidFill>
                <a:latin typeface="Trebuchet MS"/>
                <a:cs typeface="Trebuchet MS"/>
              </a:rPr>
              <a:t>requisitos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Critérios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completude: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2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Descobrimos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todos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os </a:t>
            </a:r>
            <a:r>
              <a:rPr sz="1800" spc="-5" dirty="0">
                <a:solidFill>
                  <a:srgbClr val="C00000"/>
                </a:solidFill>
                <a:latin typeface="Trebuchet MS"/>
                <a:cs typeface="Trebuchet MS"/>
              </a:rPr>
              <a:t>requisitos</a:t>
            </a:r>
            <a:r>
              <a:rPr sz="1800" spc="-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importantes;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2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Descobrimos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todas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rebuchet MS"/>
                <a:cs typeface="Trebuchet MS"/>
              </a:rPr>
              <a:t>propriedades</a:t>
            </a:r>
            <a:r>
              <a:rPr sz="1800" spc="-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domínio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relevantes.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809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</a:rPr>
              <a:t>Completude</a:t>
            </a:r>
            <a:r>
              <a:rPr sz="3600" spc="-50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e</a:t>
            </a:r>
            <a:r>
              <a:rPr sz="3600" spc="-3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correção</a:t>
            </a:r>
            <a:endParaRPr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1183335"/>
            <a:ext cx="8131175" cy="5488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Gerência 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2200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Mudanças </a:t>
            </a:r>
            <a:r>
              <a:rPr sz="2000" spc="-10" dirty="0">
                <a:latin typeface="Trebuchet MS"/>
                <a:cs typeface="Trebuchet MS"/>
              </a:rPr>
              <a:t>nos </a:t>
            </a:r>
            <a:r>
              <a:rPr sz="2000" spc="-5" dirty="0">
                <a:latin typeface="Trebuchet MS"/>
                <a:cs typeface="Trebuchet MS"/>
              </a:rPr>
              <a:t>requisitos ocorrem ao longo de todo </a:t>
            </a:r>
            <a:r>
              <a:rPr sz="2000" dirty="0">
                <a:latin typeface="Trebuchet MS"/>
                <a:cs typeface="Trebuchet MS"/>
              </a:rPr>
              <a:t>o </a:t>
            </a:r>
            <a:r>
              <a:rPr sz="2000" spc="-5" dirty="0">
                <a:latin typeface="Trebuchet MS"/>
                <a:cs typeface="Trebuchet MS"/>
              </a:rPr>
              <a:t>processo de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software, desde </a:t>
            </a:r>
            <a:r>
              <a:rPr sz="2000" dirty="0">
                <a:latin typeface="Trebuchet MS"/>
                <a:cs typeface="Trebuchet MS"/>
              </a:rPr>
              <a:t>o </a:t>
            </a:r>
            <a:r>
              <a:rPr sz="2000" spc="-10" dirty="0">
                <a:latin typeface="Trebuchet MS"/>
                <a:cs typeface="Trebuchet MS"/>
              </a:rPr>
              <a:t>levantamento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análise </a:t>
            </a:r>
            <a:r>
              <a:rPr sz="2000" spc="-10" dirty="0">
                <a:latin typeface="Trebuchet MS"/>
                <a:cs typeface="Trebuchet MS"/>
              </a:rPr>
              <a:t>de </a:t>
            </a:r>
            <a:r>
              <a:rPr sz="2000" spc="-5" dirty="0">
                <a:latin typeface="Trebuchet MS"/>
                <a:cs typeface="Trebuchet MS"/>
              </a:rPr>
              <a:t>requisitos até </a:t>
            </a:r>
            <a:r>
              <a:rPr sz="2000" spc="-10" dirty="0">
                <a:latin typeface="Trebuchet MS"/>
                <a:cs typeface="Trebuchet MS"/>
              </a:rPr>
              <a:t>durante 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operação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sistema.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Elas </a:t>
            </a:r>
            <a:r>
              <a:rPr sz="2000" dirty="0">
                <a:latin typeface="Trebuchet MS"/>
                <a:cs typeface="Trebuchet MS"/>
              </a:rPr>
              <a:t>são </a:t>
            </a:r>
            <a:r>
              <a:rPr sz="2000" spc="-10" dirty="0">
                <a:latin typeface="Trebuchet MS"/>
                <a:cs typeface="Trebuchet MS"/>
              </a:rPr>
              <a:t>decorrentes de </a:t>
            </a:r>
            <a:r>
              <a:rPr sz="2000" spc="-5" dirty="0">
                <a:latin typeface="Trebuchet MS"/>
                <a:cs typeface="Trebuchet MS"/>
              </a:rPr>
              <a:t>diversos fatores, tais como descoberta de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erros, omissões, conflitos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inconsistências nos requisitos, melhor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entendimento</a:t>
            </a:r>
            <a:r>
              <a:rPr sz="2000" spc="-5" dirty="0">
                <a:latin typeface="Trebuchet MS"/>
                <a:cs typeface="Trebuchet MS"/>
              </a:rPr>
              <a:t> por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parte</a:t>
            </a:r>
            <a:r>
              <a:rPr sz="2000" spc="-5" dirty="0">
                <a:latin typeface="Trebuchet MS"/>
                <a:cs typeface="Trebuchet MS"/>
              </a:rPr>
              <a:t> dos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usuários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suas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necessidades,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problemas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técnicos,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cronograma</a:t>
            </a:r>
            <a:r>
              <a:rPr sz="2000" dirty="0">
                <a:latin typeface="Trebuchet MS"/>
                <a:cs typeface="Trebuchet MS"/>
              </a:rPr>
              <a:t> ou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custo,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mudança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nas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prioridades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cliente,</a:t>
            </a:r>
            <a:r>
              <a:rPr sz="2000" spc="-5" dirty="0">
                <a:latin typeface="Trebuchet MS"/>
                <a:cs typeface="Trebuchet MS"/>
              </a:rPr>
              <a:t> mudanças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negócio,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aparecimento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novos competidores, mudanças econômicas, </a:t>
            </a:r>
            <a:r>
              <a:rPr sz="2000" spc="-10" dirty="0">
                <a:latin typeface="Trebuchet MS"/>
                <a:cs typeface="Trebuchet MS"/>
              </a:rPr>
              <a:t>mudanças na equipe, </a:t>
            </a:r>
            <a:r>
              <a:rPr sz="2000" spc="-5" dirty="0">
                <a:latin typeface="Trebuchet MS"/>
                <a:cs typeface="Trebuchet MS"/>
              </a:rPr>
              <a:t> mudanças </a:t>
            </a:r>
            <a:r>
              <a:rPr sz="2000" dirty="0">
                <a:latin typeface="Trebuchet MS"/>
                <a:cs typeface="Trebuchet MS"/>
              </a:rPr>
              <a:t>no </a:t>
            </a:r>
            <a:r>
              <a:rPr sz="2000" spc="-5" dirty="0">
                <a:latin typeface="Trebuchet MS"/>
                <a:cs typeface="Trebuchet MS"/>
              </a:rPr>
              <a:t>ambiente </a:t>
            </a:r>
            <a:r>
              <a:rPr sz="2000" spc="-10" dirty="0">
                <a:latin typeface="Trebuchet MS"/>
                <a:cs typeface="Trebuchet MS"/>
              </a:rPr>
              <a:t>onde </a:t>
            </a:r>
            <a:r>
              <a:rPr sz="2000" dirty="0">
                <a:latin typeface="Trebuchet MS"/>
                <a:cs typeface="Trebuchet MS"/>
              </a:rPr>
              <a:t>o </a:t>
            </a:r>
            <a:r>
              <a:rPr sz="2000" spc="-5" dirty="0">
                <a:latin typeface="Trebuchet MS"/>
                <a:cs typeface="Trebuchet MS"/>
              </a:rPr>
              <a:t>software </a:t>
            </a:r>
            <a:r>
              <a:rPr sz="2000" dirty="0">
                <a:latin typeface="Trebuchet MS"/>
                <a:cs typeface="Trebuchet MS"/>
              </a:rPr>
              <a:t>será </a:t>
            </a:r>
            <a:r>
              <a:rPr sz="2000" spc="-5" dirty="0">
                <a:latin typeface="Trebuchet MS"/>
                <a:cs typeface="Trebuchet MS"/>
              </a:rPr>
              <a:t>instalado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10" dirty="0">
                <a:latin typeface="Trebuchet MS"/>
                <a:cs typeface="Trebuchet MS"/>
              </a:rPr>
              <a:t>mudanças </a:t>
            </a:r>
            <a:r>
              <a:rPr sz="2000" spc="-5" dirty="0">
                <a:latin typeface="Trebuchet MS"/>
                <a:cs typeface="Trebuchet MS"/>
              </a:rPr>
              <a:t> organizacionais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ou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legais.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1001394" algn="l"/>
                <a:tab pos="2283460" algn="l"/>
                <a:tab pos="2672080" algn="l"/>
                <a:tab pos="4199255" algn="l"/>
                <a:tab pos="5351145" algn="l"/>
                <a:tab pos="5878830" algn="l"/>
                <a:tab pos="6610350" algn="l"/>
                <a:tab pos="7979409" algn="l"/>
              </a:tabLst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30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P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10" dirty="0">
                <a:latin typeface="Trebuchet MS"/>
                <a:cs typeface="Trebuchet MS"/>
              </a:rPr>
              <a:t>r</a:t>
            </a:r>
            <a:r>
              <a:rPr sz="2000" dirty="0">
                <a:latin typeface="Trebuchet MS"/>
                <a:cs typeface="Trebuchet MS"/>
              </a:rPr>
              <a:t>a	</a:t>
            </a:r>
            <a:r>
              <a:rPr sz="2000" spc="-5" dirty="0">
                <a:latin typeface="Trebuchet MS"/>
                <a:cs typeface="Trebuchet MS"/>
              </a:rPr>
              <a:t>minim</a:t>
            </a:r>
            <a:r>
              <a:rPr sz="2000" spc="5" dirty="0">
                <a:latin typeface="Trebuchet MS"/>
                <a:cs typeface="Trebuchet MS"/>
              </a:rPr>
              <a:t>i</a:t>
            </a:r>
            <a:r>
              <a:rPr sz="2000" spc="-20" dirty="0">
                <a:latin typeface="Trebuchet MS"/>
                <a:cs typeface="Trebuchet MS"/>
              </a:rPr>
              <a:t>z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r	as	</a:t>
            </a:r>
            <a:r>
              <a:rPr sz="2000" spc="-5" dirty="0">
                <a:latin typeface="Trebuchet MS"/>
                <a:cs typeface="Trebuchet MS"/>
              </a:rPr>
              <a:t>d</a:t>
            </a:r>
            <a:r>
              <a:rPr sz="2000" spc="-10" dirty="0">
                <a:latin typeface="Trebuchet MS"/>
                <a:cs typeface="Trebuchet MS"/>
              </a:rPr>
              <a:t>i</a:t>
            </a:r>
            <a:r>
              <a:rPr sz="2000" dirty="0">
                <a:latin typeface="Trebuchet MS"/>
                <a:cs typeface="Trebuchet MS"/>
              </a:rPr>
              <a:t>ficu</a:t>
            </a:r>
            <a:r>
              <a:rPr sz="2000" spc="-20" dirty="0">
                <a:latin typeface="Trebuchet MS"/>
                <a:cs typeface="Trebuchet MS"/>
              </a:rPr>
              <a:t>l</a:t>
            </a:r>
            <a:r>
              <a:rPr sz="2000" spc="-5" dirty="0">
                <a:latin typeface="Trebuchet MS"/>
                <a:cs typeface="Trebuchet MS"/>
              </a:rPr>
              <a:t>dad</a:t>
            </a:r>
            <a:r>
              <a:rPr sz="2000" spc="-10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s	</a:t>
            </a:r>
            <a:r>
              <a:rPr sz="2000" spc="-5" dirty="0">
                <a:latin typeface="Trebuchet MS"/>
                <a:cs typeface="Trebuchet MS"/>
              </a:rPr>
              <a:t>impo</a:t>
            </a:r>
            <a:r>
              <a:rPr sz="2000" spc="-10" dirty="0">
                <a:latin typeface="Trebuchet MS"/>
                <a:cs typeface="Trebuchet MS"/>
              </a:rPr>
              <a:t>s</a:t>
            </a:r>
            <a:r>
              <a:rPr sz="2000" spc="-5" dirty="0">
                <a:latin typeface="Trebuchet MS"/>
                <a:cs typeface="Trebuchet MS"/>
              </a:rPr>
              <a:t>ta</a:t>
            </a:r>
            <a:r>
              <a:rPr sz="2000" dirty="0">
                <a:latin typeface="Trebuchet MS"/>
                <a:cs typeface="Trebuchet MS"/>
              </a:rPr>
              <a:t>s	</a:t>
            </a:r>
            <a:r>
              <a:rPr sz="2000" spc="-5" dirty="0">
                <a:latin typeface="Trebuchet MS"/>
                <a:cs typeface="Trebuchet MS"/>
              </a:rPr>
              <a:t>po</a:t>
            </a:r>
            <a:r>
              <a:rPr sz="2000" dirty="0">
                <a:latin typeface="Trebuchet MS"/>
                <a:cs typeface="Trebuchet MS"/>
              </a:rPr>
              <a:t>r	</a:t>
            </a:r>
            <a:r>
              <a:rPr sz="2000" spc="-5" dirty="0">
                <a:latin typeface="Trebuchet MS"/>
                <a:cs typeface="Trebuchet MS"/>
              </a:rPr>
              <a:t>e</a:t>
            </a:r>
            <a:r>
              <a:rPr sz="2000" spc="-10" dirty="0">
                <a:latin typeface="Trebuchet MS"/>
                <a:cs typeface="Trebuchet MS"/>
              </a:rPr>
              <a:t>s</a:t>
            </a:r>
            <a:r>
              <a:rPr sz="2000" dirty="0">
                <a:latin typeface="Trebuchet MS"/>
                <a:cs typeface="Trebuchet MS"/>
              </a:rPr>
              <a:t>sas	</a:t>
            </a:r>
            <a:r>
              <a:rPr sz="2000" spc="-5" dirty="0">
                <a:latin typeface="Trebuchet MS"/>
                <a:cs typeface="Trebuchet MS"/>
              </a:rPr>
              <a:t>m</a:t>
            </a:r>
            <a:r>
              <a:rPr sz="2000" spc="-15" dirty="0">
                <a:latin typeface="Trebuchet MS"/>
                <a:cs typeface="Trebuchet MS"/>
              </a:rPr>
              <a:t>u</a:t>
            </a:r>
            <a:r>
              <a:rPr sz="2000" spc="-5" dirty="0">
                <a:latin typeface="Trebuchet MS"/>
                <a:cs typeface="Trebuchet MS"/>
              </a:rPr>
              <a:t>da</a:t>
            </a:r>
            <a:r>
              <a:rPr sz="2000" spc="-15" dirty="0">
                <a:latin typeface="Trebuchet MS"/>
                <a:cs typeface="Trebuchet MS"/>
              </a:rPr>
              <a:t>n</a:t>
            </a:r>
            <a:r>
              <a:rPr sz="2000" spc="-10" dirty="0">
                <a:latin typeface="Trebuchet MS"/>
                <a:cs typeface="Trebuchet MS"/>
              </a:rPr>
              <a:t>ç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5" dirty="0">
                <a:latin typeface="Trebuchet MS"/>
                <a:cs typeface="Trebuchet MS"/>
              </a:rPr>
              <a:t>s</a:t>
            </a:r>
            <a:r>
              <a:rPr sz="2000" dirty="0">
                <a:latin typeface="Trebuchet MS"/>
                <a:cs typeface="Trebuchet MS"/>
              </a:rPr>
              <a:t>,	é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necessário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gerenciar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1183335"/>
            <a:ext cx="8131809" cy="469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Gerência 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2200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O </a:t>
            </a:r>
            <a:r>
              <a:rPr sz="2000" spc="-5" dirty="0">
                <a:latin typeface="Trebuchet MS"/>
                <a:cs typeface="Trebuchet MS"/>
              </a:rPr>
              <a:t>processo de gerência de requisitos envolve </a:t>
            </a:r>
            <a:r>
              <a:rPr sz="2000" dirty="0">
                <a:latin typeface="Trebuchet MS"/>
                <a:cs typeface="Trebuchet MS"/>
              </a:rPr>
              <a:t>as </a:t>
            </a:r>
            <a:r>
              <a:rPr sz="2000" spc="-5" dirty="0">
                <a:latin typeface="Trebuchet MS"/>
                <a:cs typeface="Trebuchet MS"/>
              </a:rPr>
              <a:t>atividades que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ajudam</a:t>
            </a:r>
            <a:r>
              <a:rPr sz="2000" dirty="0">
                <a:latin typeface="Trebuchet MS"/>
                <a:cs typeface="Trebuchet MS"/>
              </a:rPr>
              <a:t> a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equipe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desenvolvimento</a:t>
            </a:r>
            <a:r>
              <a:rPr sz="2000" dirty="0">
                <a:latin typeface="Trebuchet MS"/>
                <a:cs typeface="Trebuchet MS"/>
              </a:rPr>
              <a:t> a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identificar,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controlar</a:t>
            </a:r>
            <a:r>
              <a:rPr sz="2000" dirty="0">
                <a:latin typeface="Trebuchet MS"/>
                <a:cs typeface="Trebuchet MS"/>
              </a:rPr>
              <a:t> 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rastrear requisitos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gerenciar </a:t>
            </a:r>
            <a:r>
              <a:rPr sz="2000" spc="-10" dirty="0">
                <a:latin typeface="Trebuchet MS"/>
                <a:cs typeface="Trebuchet MS"/>
              </a:rPr>
              <a:t>mudanças </a:t>
            </a:r>
            <a:r>
              <a:rPr sz="2000" spc="-5" dirty="0">
                <a:latin typeface="Trebuchet MS"/>
                <a:cs typeface="Trebuchet MS"/>
              </a:rPr>
              <a:t>de requisitos </a:t>
            </a:r>
            <a:r>
              <a:rPr sz="2000" dirty="0">
                <a:latin typeface="Trebuchet MS"/>
                <a:cs typeface="Trebuchet MS"/>
              </a:rPr>
              <a:t>em </a:t>
            </a:r>
            <a:r>
              <a:rPr sz="2000" spc="-10" dirty="0">
                <a:latin typeface="Trebuchet MS"/>
                <a:cs typeface="Trebuchet MS"/>
              </a:rPr>
              <a:t>qualquer </a:t>
            </a:r>
            <a:r>
              <a:rPr sz="2000" spc="-5" dirty="0">
                <a:latin typeface="Trebuchet MS"/>
                <a:cs typeface="Trebuchet MS"/>
              </a:rPr>
              <a:t> momento</a:t>
            </a:r>
            <a:r>
              <a:rPr sz="2000" dirty="0">
                <a:latin typeface="Trebuchet MS"/>
                <a:cs typeface="Trebuchet MS"/>
              </a:rPr>
              <a:t> ao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longo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ciclo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dirty="0">
                <a:latin typeface="Trebuchet MS"/>
                <a:cs typeface="Trebuchet MS"/>
              </a:rPr>
              <a:t> vida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software.</a:t>
            </a:r>
            <a:r>
              <a:rPr sz="2000" dirty="0">
                <a:latin typeface="Trebuchet MS"/>
                <a:cs typeface="Trebuchet MS"/>
              </a:rPr>
              <a:t> Os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principais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objetivos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desse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processo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são: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3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•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Gerenciar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alterações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nos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acordados.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•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Gerenciar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relacionamentos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entre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7620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• </a:t>
            </a:r>
            <a:r>
              <a:rPr sz="2000" spc="-5" dirty="0">
                <a:latin typeface="Trebuchet MS"/>
                <a:cs typeface="Trebuchet MS"/>
              </a:rPr>
              <a:t>Gerenciar dependências </a:t>
            </a:r>
            <a:r>
              <a:rPr sz="2000" spc="-10" dirty="0">
                <a:latin typeface="Trebuchet MS"/>
                <a:cs typeface="Trebuchet MS"/>
              </a:rPr>
              <a:t>entre</a:t>
            </a:r>
            <a:r>
              <a:rPr sz="2000" spc="-5" dirty="0">
                <a:latin typeface="Trebuchet MS"/>
                <a:cs typeface="Trebuchet MS"/>
              </a:rPr>
              <a:t> requisitos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outros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documentos </a:t>
            </a:r>
            <a:r>
              <a:rPr sz="2000" spc="-5" dirty="0">
                <a:latin typeface="Trebuchet MS"/>
                <a:cs typeface="Trebuchet MS"/>
              </a:rPr>
              <a:t> produzidos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durante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processo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software.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1183335"/>
            <a:ext cx="8130540" cy="4878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Gerência 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2200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</a:t>
            </a:r>
            <a:r>
              <a:rPr sz="2000" dirty="0">
                <a:latin typeface="Trebuchet MS"/>
                <a:cs typeface="Trebuchet MS"/>
              </a:rPr>
              <a:t> as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mudanças</a:t>
            </a:r>
            <a:r>
              <a:rPr sz="2000" spc="-5" dirty="0">
                <a:latin typeface="Trebuchet MS"/>
                <a:cs typeface="Trebuchet MS"/>
              </a:rPr>
              <a:t> não</a:t>
            </a:r>
            <a:r>
              <a:rPr sz="2000" dirty="0">
                <a:latin typeface="Trebuchet MS"/>
                <a:cs typeface="Trebuchet MS"/>
              </a:rPr>
              <a:t> forem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controladas,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alterações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com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baixa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prioridade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podem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ser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implementadas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antes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outras</a:t>
            </a:r>
            <a:r>
              <a:rPr sz="2000" spc="-5" dirty="0">
                <a:latin typeface="Trebuchet MS"/>
                <a:cs typeface="Trebuchet MS"/>
              </a:rPr>
              <a:t> mais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importantes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modificações com </a:t>
            </a:r>
            <a:r>
              <a:rPr sz="2000" spc="-10" dirty="0">
                <a:latin typeface="Trebuchet MS"/>
                <a:cs typeface="Trebuchet MS"/>
              </a:rPr>
              <a:t>custo </a:t>
            </a:r>
            <a:r>
              <a:rPr sz="2000" spc="-5" dirty="0">
                <a:latin typeface="Trebuchet MS"/>
                <a:cs typeface="Trebuchet MS"/>
              </a:rPr>
              <a:t>alto que não </a:t>
            </a:r>
            <a:r>
              <a:rPr sz="2000" dirty="0">
                <a:latin typeface="Trebuchet MS"/>
                <a:cs typeface="Trebuchet MS"/>
              </a:rPr>
              <a:t>são </a:t>
            </a:r>
            <a:r>
              <a:rPr sz="2000" spc="-10" dirty="0">
                <a:latin typeface="Trebuchet MS"/>
                <a:cs typeface="Trebuchet MS"/>
              </a:rPr>
              <a:t>realmente </a:t>
            </a:r>
            <a:r>
              <a:rPr sz="2000" spc="-5" dirty="0">
                <a:latin typeface="Trebuchet MS"/>
                <a:cs typeface="Trebuchet MS"/>
              </a:rPr>
              <a:t> necessárias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podem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ser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aprovadas.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Ao</a:t>
            </a:r>
            <a:r>
              <a:rPr sz="2000" dirty="0">
                <a:latin typeface="Trebuchet MS"/>
                <a:cs typeface="Trebuchet MS"/>
              </a:rPr>
              <a:t> se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detectar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necessidade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</a:t>
            </a:r>
            <a:r>
              <a:rPr sz="2000" spc="-5" dirty="0">
                <a:latin typeface="Trebuchet MS"/>
                <a:cs typeface="Trebuchet MS"/>
              </a:rPr>
              <a:t> alteração</a:t>
            </a:r>
            <a:r>
              <a:rPr sz="2000" dirty="0">
                <a:latin typeface="Trebuchet MS"/>
                <a:cs typeface="Trebuchet MS"/>
              </a:rPr>
              <a:t> em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um</a:t>
            </a:r>
            <a:r>
              <a:rPr sz="2000" spc="6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ou</a:t>
            </a:r>
            <a:r>
              <a:rPr sz="2000" spc="59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mais </a:t>
            </a:r>
            <a:r>
              <a:rPr sz="2000" spc="-5" dirty="0">
                <a:latin typeface="Trebuchet MS"/>
                <a:cs typeface="Trebuchet MS"/>
              </a:rPr>
              <a:t> requisitos, deve-se registrar uma solicitação de mudança,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qual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deve</a:t>
            </a:r>
            <a:r>
              <a:rPr sz="2000" spc="5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ser</a:t>
            </a:r>
            <a:r>
              <a:rPr sz="2000" spc="5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avaliada</a:t>
            </a:r>
            <a:r>
              <a:rPr sz="2000" spc="5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por</a:t>
            </a:r>
            <a:r>
              <a:rPr sz="2000" spc="5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algum</a:t>
            </a:r>
            <a:r>
              <a:rPr sz="2000" spc="5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membro</a:t>
            </a:r>
            <a:r>
              <a:rPr sz="2000" spc="5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da</a:t>
            </a:r>
            <a:r>
              <a:rPr sz="2000" spc="5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equipe</a:t>
            </a:r>
            <a:r>
              <a:rPr sz="2000" spc="5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spc="5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projeto</a:t>
            </a:r>
            <a:r>
              <a:rPr sz="2000" spc="5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software.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Nessa avaliação, </a:t>
            </a:r>
            <a:r>
              <a:rPr sz="2000" dirty="0">
                <a:latin typeface="Trebuchet MS"/>
                <a:cs typeface="Trebuchet MS"/>
              </a:rPr>
              <a:t>o </a:t>
            </a:r>
            <a:r>
              <a:rPr sz="2000" spc="-5" dirty="0">
                <a:latin typeface="Trebuchet MS"/>
                <a:cs typeface="Trebuchet MS"/>
              </a:rPr>
              <a:t>impacto </a:t>
            </a:r>
            <a:r>
              <a:rPr sz="2000" dirty="0">
                <a:latin typeface="Trebuchet MS"/>
                <a:cs typeface="Trebuchet MS"/>
              </a:rPr>
              <a:t>da </a:t>
            </a:r>
            <a:r>
              <a:rPr sz="2000" spc="-10" dirty="0">
                <a:latin typeface="Trebuchet MS"/>
                <a:cs typeface="Trebuchet MS"/>
              </a:rPr>
              <a:t>alteração deve </a:t>
            </a:r>
            <a:r>
              <a:rPr sz="2000" dirty="0">
                <a:latin typeface="Trebuchet MS"/>
                <a:cs typeface="Trebuchet MS"/>
              </a:rPr>
              <a:t>ser </a:t>
            </a:r>
            <a:r>
              <a:rPr sz="2000" spc="-5" dirty="0">
                <a:latin typeface="Trebuchet MS"/>
                <a:cs typeface="Trebuchet MS"/>
              </a:rPr>
              <a:t>determinado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valores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custo,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esforço,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tempo</a:t>
            </a:r>
            <a:r>
              <a:rPr sz="2000" dirty="0">
                <a:latin typeface="Trebuchet MS"/>
                <a:cs typeface="Trebuchet MS"/>
              </a:rPr>
              <a:t> 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viabilidade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devem</a:t>
            </a:r>
            <a:r>
              <a:rPr sz="2000" spc="5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ser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repassados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ao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solicitante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mudança.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2185161"/>
            <a:ext cx="8443595" cy="309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1957070" algn="l"/>
                <a:tab pos="2647950" algn="l"/>
                <a:tab pos="3857625" algn="l"/>
                <a:tab pos="4374515" algn="l"/>
                <a:tab pos="5706745" algn="l"/>
                <a:tab pos="6060440" algn="l"/>
                <a:tab pos="8088630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170" dirty="0">
                <a:solidFill>
                  <a:srgbClr val="404040"/>
                </a:solidFill>
                <a:latin typeface="Trebuchet MS"/>
                <a:cs typeface="Trebuchet MS"/>
              </a:rPr>
              <a:t>Atividades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qu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j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uda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m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	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co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ntr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	e	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astream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to	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de 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mudanças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nos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requisitos: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  <a:tabLst>
                <a:tab pos="83248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Cada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requisitos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recebe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um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identificador;</a:t>
            </a:r>
            <a:endParaRPr sz="2000">
              <a:latin typeface="Trebuchet MS"/>
              <a:cs typeface="Trebuchet MS"/>
            </a:endParaRPr>
          </a:p>
          <a:p>
            <a:pPr marL="756285" marR="5080" indent="-287020">
              <a:lnSpc>
                <a:spcPct val="100000"/>
              </a:lnSpc>
              <a:spcBef>
                <a:spcPts val="1000"/>
              </a:spcBef>
              <a:tabLst>
                <a:tab pos="832485" algn="l"/>
                <a:tab pos="1525905" algn="l"/>
                <a:tab pos="2924810" algn="l"/>
                <a:tab pos="4048125" algn="l"/>
                <a:tab pos="4629150" algn="l"/>
                <a:tab pos="655256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São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da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	ra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spc="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:	funcion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lid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, 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dependências,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subsistemas,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interface,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etc.;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  <a:tabLst>
                <a:tab pos="83248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Mudanças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nos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requisitos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podem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ser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mais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facilmente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propagadas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;</a:t>
            </a:r>
            <a:endParaRPr sz="2000">
              <a:latin typeface="Trebuchet MS"/>
              <a:cs typeface="Trebuchet MS"/>
            </a:endParaRPr>
          </a:p>
          <a:p>
            <a:pPr marL="756285" marR="6985" indent="-287020">
              <a:lnSpc>
                <a:spcPct val="100000"/>
              </a:lnSpc>
              <a:spcBef>
                <a:spcPts val="994"/>
              </a:spcBef>
              <a:tabLst>
                <a:tab pos="83248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	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Problemas</a:t>
            </a:r>
            <a:r>
              <a:rPr sz="2000" spc="3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no</a:t>
            </a:r>
            <a:r>
              <a:rPr sz="2000" spc="3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software</a:t>
            </a:r>
            <a:r>
              <a:rPr sz="2000" spc="3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pronto</a:t>
            </a:r>
            <a:r>
              <a:rPr sz="2000" spc="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podem</a:t>
            </a:r>
            <a:r>
              <a:rPr sz="2000" spc="3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ser</a:t>
            </a:r>
            <a:r>
              <a:rPr sz="2000" spc="3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analisados</a:t>
            </a:r>
            <a:r>
              <a:rPr sz="2000" spc="3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em</a:t>
            </a:r>
            <a:r>
              <a:rPr sz="2000" spc="3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termos </a:t>
            </a:r>
            <a:r>
              <a:rPr sz="2000" spc="-5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dos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requisitos.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8278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</a:rPr>
              <a:t>Gerenciamento</a:t>
            </a:r>
            <a:r>
              <a:rPr sz="3600" spc="-25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–</a:t>
            </a:r>
            <a:r>
              <a:rPr sz="3600" spc="-5" dirty="0">
                <a:solidFill>
                  <a:schemeClr val="tx1"/>
                </a:solidFill>
              </a:rPr>
              <a:t> Gerência</a:t>
            </a:r>
            <a:r>
              <a:rPr sz="3600" spc="-3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de</a:t>
            </a:r>
            <a:r>
              <a:rPr sz="3600" spc="-15" dirty="0">
                <a:solidFill>
                  <a:schemeClr val="tx1"/>
                </a:solidFill>
              </a:rPr>
              <a:t> Requisitos</a:t>
            </a:r>
            <a:endParaRPr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3846398"/>
            <a:ext cx="5085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rebuchet MS"/>
                <a:cs typeface="Trebuchet MS"/>
              </a:rPr>
              <a:t>Técnicas</a:t>
            </a:r>
            <a:r>
              <a:rPr sz="4000" spc="-15" dirty="0">
                <a:latin typeface="Trebuchet MS"/>
                <a:cs typeface="Trebuchet MS"/>
              </a:rPr>
              <a:t> </a:t>
            </a:r>
            <a:r>
              <a:rPr sz="4000" dirty="0">
                <a:latin typeface="Trebuchet MS"/>
                <a:cs typeface="Trebuchet MS"/>
              </a:rPr>
              <a:t>de</a:t>
            </a:r>
            <a:r>
              <a:rPr sz="4000" spc="-20" dirty="0">
                <a:latin typeface="Trebuchet MS"/>
                <a:cs typeface="Trebuchet MS"/>
              </a:rPr>
              <a:t> </a:t>
            </a:r>
            <a:r>
              <a:rPr sz="4000" spc="-5" dirty="0">
                <a:latin typeface="Trebuchet MS"/>
                <a:cs typeface="Trebuchet MS"/>
              </a:rPr>
              <a:t>Elicitação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1417" y="6141211"/>
            <a:ext cx="144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0C225"/>
                </a:solidFill>
                <a:latin typeface="Trebuchet MS"/>
                <a:cs typeface="Trebuchet MS"/>
              </a:rPr>
              <a:t>45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8126" y="6681622"/>
            <a:ext cx="18973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88888"/>
                </a:solidFill>
                <a:latin typeface="Trebuchet MS"/>
                <a:cs typeface="Trebuchet MS"/>
              </a:rPr>
              <a:t>V.</a:t>
            </a:r>
            <a:r>
              <a:rPr sz="900" spc="-15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Trebuchet MS"/>
                <a:cs typeface="Trebuchet MS"/>
              </a:rPr>
              <a:t>MOTA</a:t>
            </a:r>
            <a:r>
              <a:rPr sz="900" spc="-15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888888"/>
                </a:solidFill>
                <a:latin typeface="Trebuchet MS"/>
                <a:cs typeface="Trebuchet MS"/>
              </a:rPr>
              <a:t>-</a:t>
            </a:r>
            <a:r>
              <a:rPr sz="900" spc="-15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Trebuchet MS"/>
                <a:cs typeface="Trebuchet MS"/>
              </a:rPr>
              <a:t>Banco</a:t>
            </a:r>
            <a:r>
              <a:rPr sz="900" spc="15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888888"/>
                </a:solidFill>
                <a:latin typeface="Trebuchet MS"/>
                <a:cs typeface="Trebuchet MS"/>
              </a:rPr>
              <a:t>de</a:t>
            </a:r>
            <a:r>
              <a:rPr sz="900" spc="-20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Trebuchet MS"/>
                <a:cs typeface="Trebuchet MS"/>
              </a:rPr>
              <a:t>Dados</a:t>
            </a:r>
            <a:r>
              <a:rPr sz="900" spc="10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888888"/>
                </a:solidFill>
                <a:latin typeface="Trebuchet MS"/>
                <a:cs typeface="Trebuchet MS"/>
              </a:rPr>
              <a:t>-</a:t>
            </a:r>
            <a:r>
              <a:rPr sz="900" spc="-15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Trebuchet MS"/>
                <a:cs typeface="Trebuchet MS"/>
              </a:rPr>
              <a:t>DI/UFES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099" y="1183335"/>
            <a:ext cx="8441690" cy="540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Levantamento 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>
              <a:latin typeface="Trebuchet MS"/>
              <a:cs typeface="Trebuchet MS"/>
            </a:endParaRPr>
          </a:p>
          <a:p>
            <a:pPr marL="355600" marR="6350" indent="-342900" algn="just">
              <a:lnSpc>
                <a:spcPct val="100000"/>
              </a:lnSpc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19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Diversas técnicas podem ser utilizadas no levantamento de requisitos,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as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quais podem possuir diferentes objetos de investigação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ou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podem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ter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foco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em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tipos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diferentes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requisitos.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725"/>
              </a:spcBef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Assim, é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útil empregar várias dessas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técnicas concomitantemente,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modo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se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ter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um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levantamento de requisitos mais eficaz.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Dentre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várias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técnicas,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podem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ser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citadas: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735"/>
              </a:spcBef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Entrevistas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técnica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amplamente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utilizada,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consiste</a:t>
            </a:r>
            <a:r>
              <a:rPr sz="2000" spc="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em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conversas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direcionadas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com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um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propósito específico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com formato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“pergunta-resposta”.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Seu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objetivo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é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descobrir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problemas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a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serem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tratados,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levantar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procedimentos importantes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saber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opinião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as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expectativas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entrevistado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sobre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sistema.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099" y="3998721"/>
            <a:ext cx="8442960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53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• 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Observação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: consiste em observar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comportamento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o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ambiente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dos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indivíduos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de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vários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níveis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organizacionais.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Utilizando-se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essa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técnica,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é possível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capturar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que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realmente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é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feito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qual tipo 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suporte computacional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é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realmente necessário. Ajuda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confirmar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ou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refutar informações obtidas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com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outras técnicas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ajuda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identificar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tarefas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que podem ser automatizadas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que não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foram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identificadas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pelos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interessados.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099" y="1183335"/>
            <a:ext cx="8442325" cy="1851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Levantamento 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00000"/>
              </a:lnSpc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• 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Questionários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uso de questionários possibilita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analista obter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informações como postura, crenças, comportamentos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características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várias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pessoas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serão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afetas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pelo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sistema.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099" y="4303217"/>
            <a:ext cx="8441690" cy="2160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• 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Cenários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: com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uso desta técnica,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um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cenário de interação entre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usuário final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sistema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é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montado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usuário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simula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sua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interação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com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sistema nesse cenário, explicando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analista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que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ele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está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fazendo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e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que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informações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ele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precisa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para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realizar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tarefa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descrita no cenário.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uso de cenários ajuda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entender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requisitos,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expor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o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leque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de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possíveis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interações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e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revelar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facilidades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requeridas.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099" y="1183335"/>
            <a:ext cx="8440420" cy="215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Levantamento 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00000"/>
              </a:lnSpc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• 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Análise 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de documentos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pela análise de documentos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existentes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na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organização, analistas capturam informações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detalhes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difíceis de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conseguir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por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entrevista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observação.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Documentos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revelam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um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histórico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da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organização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sua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direção.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099" y="1183335"/>
            <a:ext cx="8442325" cy="2460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Levantamento 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00000"/>
              </a:lnSpc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• 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Prototipagem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um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protótipo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é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uma versão preliminar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do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sistema,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muitas vezes não operacional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descartável, que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é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apresentada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ao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usuário para capturar informações específicas sobre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seus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requisitos 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informação, observar reações iniciais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obter sugestões, inovações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informações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para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estabelecer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prioridades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redirecionar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planos.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099" y="1183335"/>
            <a:ext cx="8441055" cy="515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Levantamento 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>
              <a:latin typeface="Trebuchet MS"/>
              <a:cs typeface="Trebuchet MS"/>
            </a:endParaRPr>
          </a:p>
          <a:p>
            <a:pPr marL="355600" marR="6350" indent="-342900" algn="just">
              <a:lnSpc>
                <a:spcPct val="80000"/>
              </a:lnSpc>
              <a:spcBef>
                <a:spcPts val="5"/>
              </a:spcBef>
            </a:pPr>
            <a:r>
              <a:rPr sz="150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50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• </a:t>
            </a:r>
            <a:r>
              <a:rPr sz="1900" b="1" dirty="0">
                <a:solidFill>
                  <a:srgbClr val="404040"/>
                </a:solidFill>
                <a:latin typeface="Trebuchet MS"/>
                <a:cs typeface="Trebuchet MS"/>
              </a:rPr>
              <a:t>Dinâmicas </a:t>
            </a:r>
            <a:r>
              <a:rPr sz="1900" b="1" spc="-5" dirty="0">
                <a:solidFill>
                  <a:srgbClr val="404040"/>
                </a:solidFill>
                <a:latin typeface="Trebuchet MS"/>
                <a:cs typeface="Trebuchet MS"/>
              </a:rPr>
              <a:t>de Grupo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há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várias técnicas de levantamento de requisitos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 procuram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explorar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dinâmicas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grupo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para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descoberta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desenvolvimento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requisitos,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tais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como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Brainstorming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JAD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900" i="1" spc="-5" dirty="0">
                <a:solidFill>
                  <a:srgbClr val="404040"/>
                </a:solidFill>
                <a:latin typeface="Trebuchet MS"/>
                <a:cs typeface="Trebuchet MS"/>
              </a:rPr>
              <a:t>Joint </a:t>
            </a:r>
            <a:r>
              <a:rPr sz="1900" i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i="1" spc="-5" dirty="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r>
              <a:rPr sz="1900" i="1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i="1" spc="-5" dirty="0">
                <a:solidFill>
                  <a:srgbClr val="404040"/>
                </a:solidFill>
                <a:latin typeface="Trebuchet MS"/>
                <a:cs typeface="Trebuchet MS"/>
              </a:rPr>
              <a:t>Development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).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80000"/>
              </a:lnSpc>
            </a:pPr>
            <a:r>
              <a:rPr sz="150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50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Na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primeira,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representantes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diferentes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grupos</a:t>
            </a:r>
            <a:r>
              <a:rPr sz="1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interessados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engajam-se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em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uma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 discussão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informal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para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 rapidamente</a:t>
            </a:r>
            <a:r>
              <a:rPr sz="1900" spc="5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gerarem</a:t>
            </a:r>
            <a:r>
              <a:rPr sz="1900" spc="5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maior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número possível de ideias.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Na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segunda, interessados e analistas </a:t>
            </a:r>
            <a:r>
              <a:rPr sz="1900" spc="5" dirty="0">
                <a:solidFill>
                  <a:srgbClr val="404040"/>
                </a:solidFill>
                <a:latin typeface="Trebuchet MS"/>
                <a:cs typeface="Trebuchet MS"/>
              </a:rPr>
              <a:t>se </a:t>
            </a:r>
            <a:r>
              <a:rPr sz="19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reúnem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para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discutir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problemas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serem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solucionados</a:t>
            </a:r>
            <a:r>
              <a:rPr sz="1900" spc="5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900" spc="5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soluções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possíveis.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Com</a:t>
            </a:r>
            <a:r>
              <a:rPr sz="1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diversas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partes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envolvidas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representadas,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decisões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podem</a:t>
            </a:r>
            <a:r>
              <a:rPr sz="19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ser</a:t>
            </a:r>
            <a:r>
              <a:rPr sz="19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tomadas</a:t>
            </a:r>
            <a:r>
              <a:rPr sz="1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questões</a:t>
            </a:r>
            <a:r>
              <a:rPr sz="19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podem</a:t>
            </a:r>
            <a:r>
              <a:rPr sz="19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ser</a:t>
            </a:r>
            <a:r>
              <a:rPr sz="19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resolvidas</a:t>
            </a:r>
            <a:r>
              <a:rPr sz="19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mais</a:t>
            </a:r>
            <a:r>
              <a:rPr sz="1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rapidamente.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Trebuchet MS"/>
              <a:cs typeface="Trebuchet MS"/>
            </a:endParaRPr>
          </a:p>
          <a:p>
            <a:pPr marL="355600" marR="6350" indent="-342900" algn="just">
              <a:lnSpc>
                <a:spcPct val="80000"/>
              </a:lnSpc>
            </a:pPr>
            <a:r>
              <a:rPr sz="150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50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principal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diferença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entre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JAD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 e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Brainstorming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é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que,</a:t>
            </a:r>
            <a:r>
              <a:rPr sz="1900" spc="5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em</a:t>
            </a:r>
            <a:r>
              <a:rPr sz="1900" spc="5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JAD,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tipicamente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os objetivos do sistema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já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foram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estabelecidos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antes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dos </a:t>
            </a:r>
            <a:r>
              <a:rPr sz="1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interessados participarem. Além disso,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sessões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JAD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são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normalmente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bem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estruturadas,</a:t>
            </a:r>
            <a:r>
              <a:rPr sz="19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com</a:t>
            </a:r>
            <a:r>
              <a:rPr sz="1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passos,</a:t>
            </a:r>
            <a:r>
              <a:rPr sz="19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ações</a:t>
            </a:r>
            <a:r>
              <a:rPr sz="19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papéis</a:t>
            </a:r>
            <a:r>
              <a:rPr sz="19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participantes</a:t>
            </a:r>
            <a:r>
              <a:rPr sz="19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definidos.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3846398"/>
            <a:ext cx="5695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4000" spc="-5" dirty="0" smtClean="0">
                <a:latin typeface="Trebuchet MS"/>
                <a:cs typeface="Trebuchet MS"/>
              </a:rPr>
              <a:t>Análise</a:t>
            </a:r>
            <a:r>
              <a:rPr sz="4000" spc="-20" smtClean="0">
                <a:latin typeface="Trebuchet MS"/>
                <a:cs typeface="Trebuchet MS"/>
              </a:rPr>
              <a:t> </a:t>
            </a:r>
            <a:r>
              <a:rPr sz="4000" spc="-5" dirty="0">
                <a:latin typeface="Trebuchet MS"/>
                <a:cs typeface="Trebuchet MS"/>
              </a:rPr>
              <a:t>de</a:t>
            </a:r>
            <a:r>
              <a:rPr sz="4000" spc="-25" dirty="0">
                <a:latin typeface="Trebuchet MS"/>
                <a:cs typeface="Trebuchet MS"/>
              </a:rPr>
              <a:t> </a:t>
            </a:r>
            <a:r>
              <a:rPr sz="4000" spc="-20" dirty="0">
                <a:latin typeface="Trebuchet MS"/>
                <a:cs typeface="Trebuchet MS"/>
              </a:rPr>
              <a:t>Requisitos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10853" y="6141211"/>
            <a:ext cx="85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rebuchet MS"/>
                <a:cs typeface="Trebuchet MS"/>
              </a:rPr>
              <a:t>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8126" y="6681622"/>
            <a:ext cx="18973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88888"/>
                </a:solidFill>
                <a:latin typeface="Trebuchet MS"/>
                <a:cs typeface="Trebuchet MS"/>
              </a:rPr>
              <a:t>V.</a:t>
            </a:r>
            <a:r>
              <a:rPr sz="900" spc="-15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Trebuchet MS"/>
                <a:cs typeface="Trebuchet MS"/>
              </a:rPr>
              <a:t>MOTA</a:t>
            </a:r>
            <a:r>
              <a:rPr sz="900" spc="-15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888888"/>
                </a:solidFill>
                <a:latin typeface="Trebuchet MS"/>
                <a:cs typeface="Trebuchet MS"/>
              </a:rPr>
              <a:t>-</a:t>
            </a:r>
            <a:r>
              <a:rPr sz="900" spc="-15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Trebuchet MS"/>
                <a:cs typeface="Trebuchet MS"/>
              </a:rPr>
              <a:t>Banco</a:t>
            </a:r>
            <a:r>
              <a:rPr sz="900" spc="15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888888"/>
                </a:solidFill>
                <a:latin typeface="Trebuchet MS"/>
                <a:cs typeface="Trebuchet MS"/>
              </a:rPr>
              <a:t>de</a:t>
            </a:r>
            <a:r>
              <a:rPr sz="900" spc="-20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Trebuchet MS"/>
                <a:cs typeface="Trebuchet MS"/>
              </a:rPr>
              <a:t>Dados</a:t>
            </a:r>
            <a:r>
              <a:rPr sz="900" spc="10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888888"/>
                </a:solidFill>
                <a:latin typeface="Trebuchet MS"/>
                <a:cs typeface="Trebuchet MS"/>
              </a:rPr>
              <a:t>-</a:t>
            </a:r>
            <a:r>
              <a:rPr sz="900" spc="-15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Trebuchet MS"/>
                <a:cs typeface="Trebuchet MS"/>
              </a:rPr>
              <a:t>DI/UFES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2061717"/>
            <a:ext cx="4509770" cy="323596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Entender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que os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stakeholders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querem;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Analisar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necessidade;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Verificar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factibilidade;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Negociar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uma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solução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razoável;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Especificar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solução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sem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ambiguidade;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Validar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especificação;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Gerenciar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mudanças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requisitos;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Etc.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126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Engenharia</a:t>
            </a:r>
            <a:r>
              <a:rPr sz="3600" spc="-3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de</a:t>
            </a:r>
            <a:r>
              <a:rPr sz="3600" spc="-45" dirty="0">
                <a:solidFill>
                  <a:schemeClr val="tx1"/>
                </a:solidFill>
              </a:rPr>
              <a:t> </a:t>
            </a:r>
            <a:r>
              <a:rPr sz="3600" spc="-20" dirty="0">
                <a:solidFill>
                  <a:schemeClr val="tx1"/>
                </a:solidFill>
              </a:rPr>
              <a:t>Requisitos</a:t>
            </a:r>
            <a:endParaRPr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126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Engenharia</a:t>
            </a:r>
            <a:r>
              <a:rPr sz="3600" spc="-3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de</a:t>
            </a:r>
            <a:r>
              <a:rPr sz="3600" spc="-45" dirty="0">
                <a:solidFill>
                  <a:schemeClr val="tx1"/>
                </a:solidFill>
              </a:rPr>
              <a:t> </a:t>
            </a:r>
            <a:r>
              <a:rPr sz="3600" spc="-20" dirty="0">
                <a:solidFill>
                  <a:schemeClr val="tx1"/>
                </a:solidFill>
              </a:rPr>
              <a:t>Requisitos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956307"/>
            <a:ext cx="8441690" cy="4249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Alguns</a:t>
            </a:r>
            <a:r>
              <a:rPr sz="2000" spc="3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benefícios</a:t>
            </a:r>
            <a:r>
              <a:rPr sz="2000" spc="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sz="2000" spc="3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um</a:t>
            </a:r>
            <a:r>
              <a:rPr sz="2000" spc="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processo</a:t>
            </a:r>
            <a:r>
              <a:rPr sz="2000" spc="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spc="3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ER</a:t>
            </a:r>
            <a:r>
              <a:rPr sz="2000" spc="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spc="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qualidade</a:t>
            </a:r>
            <a:r>
              <a:rPr sz="2000" spc="3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pode</a:t>
            </a:r>
            <a:r>
              <a:rPr sz="2000" spc="3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trazer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são: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2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menor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quantidade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defeitos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nos requisitos,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1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redução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retrabalho,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2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desenvolvimento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menos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características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desnecessárias,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0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diminuição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custos,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1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desenvolvimento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mais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rápido,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1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menos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problemas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comunicação,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29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alterações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escopo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reduzidas,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1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estimativas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mais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confiáveis,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2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maior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satisfação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clientes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desenvolvedores.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1395" y="1499616"/>
            <a:ext cx="4756785" cy="2001520"/>
            <a:chOff x="501395" y="1499616"/>
            <a:chExt cx="4756785" cy="2001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395" y="1499616"/>
              <a:ext cx="1571244" cy="2001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3684" y="1618488"/>
              <a:ext cx="3214116" cy="10195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3347" y="1744967"/>
              <a:ext cx="2761488" cy="8351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99309" y="1642872"/>
              <a:ext cx="3115817" cy="9296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99309" y="1642872"/>
              <a:ext cx="3115945" cy="929640"/>
            </a:xfrm>
            <a:custGeom>
              <a:avLst/>
              <a:gdLst/>
              <a:ahLst/>
              <a:cxnLst/>
              <a:rect l="l" t="t" r="r" b="b"/>
              <a:pathLst>
                <a:path w="3115945" h="929639">
                  <a:moveTo>
                    <a:pt x="258317" y="154939"/>
                  </a:moveTo>
                  <a:lnTo>
                    <a:pt x="266214" y="105956"/>
                  </a:lnTo>
                  <a:lnTo>
                    <a:pt x="288204" y="63422"/>
                  </a:lnTo>
                  <a:lnTo>
                    <a:pt x="321740" y="29886"/>
                  </a:lnTo>
                  <a:lnTo>
                    <a:pt x="364274" y="7896"/>
                  </a:lnTo>
                  <a:lnTo>
                    <a:pt x="413257" y="0"/>
                  </a:lnTo>
                  <a:lnTo>
                    <a:pt x="734567" y="0"/>
                  </a:lnTo>
                  <a:lnTo>
                    <a:pt x="1448942" y="0"/>
                  </a:lnTo>
                  <a:lnTo>
                    <a:pt x="2960878" y="0"/>
                  </a:lnTo>
                  <a:lnTo>
                    <a:pt x="3009861" y="7896"/>
                  </a:lnTo>
                  <a:lnTo>
                    <a:pt x="3052395" y="29886"/>
                  </a:lnTo>
                  <a:lnTo>
                    <a:pt x="3085931" y="63422"/>
                  </a:lnTo>
                  <a:lnTo>
                    <a:pt x="3107921" y="105956"/>
                  </a:lnTo>
                  <a:lnTo>
                    <a:pt x="3115817" y="154939"/>
                  </a:lnTo>
                  <a:lnTo>
                    <a:pt x="3115817" y="542289"/>
                  </a:lnTo>
                  <a:lnTo>
                    <a:pt x="3115817" y="774700"/>
                  </a:lnTo>
                  <a:lnTo>
                    <a:pt x="3107921" y="823683"/>
                  </a:lnTo>
                  <a:lnTo>
                    <a:pt x="3085931" y="866217"/>
                  </a:lnTo>
                  <a:lnTo>
                    <a:pt x="3052395" y="899753"/>
                  </a:lnTo>
                  <a:lnTo>
                    <a:pt x="3009861" y="921743"/>
                  </a:lnTo>
                  <a:lnTo>
                    <a:pt x="2960878" y="929639"/>
                  </a:lnTo>
                  <a:lnTo>
                    <a:pt x="1448942" y="929639"/>
                  </a:lnTo>
                  <a:lnTo>
                    <a:pt x="734567" y="929639"/>
                  </a:lnTo>
                  <a:lnTo>
                    <a:pt x="413257" y="929639"/>
                  </a:lnTo>
                  <a:lnTo>
                    <a:pt x="364274" y="921743"/>
                  </a:lnTo>
                  <a:lnTo>
                    <a:pt x="321740" y="899753"/>
                  </a:lnTo>
                  <a:lnTo>
                    <a:pt x="288204" y="866217"/>
                  </a:lnTo>
                  <a:lnTo>
                    <a:pt x="266214" y="823683"/>
                  </a:lnTo>
                  <a:lnTo>
                    <a:pt x="258317" y="774700"/>
                  </a:lnTo>
                  <a:lnTo>
                    <a:pt x="0" y="868299"/>
                  </a:lnTo>
                  <a:lnTo>
                    <a:pt x="258317" y="542289"/>
                  </a:lnTo>
                  <a:lnTo>
                    <a:pt x="258317" y="154939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71369" y="1814829"/>
            <a:ext cx="2430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9725">
              <a:lnSpc>
                <a:spcPct val="100000"/>
              </a:lnSpc>
              <a:spcBef>
                <a:spcPts val="100"/>
              </a:spcBef>
              <a:tabLst>
                <a:tab pos="1955800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Que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requisitos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software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deve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atender?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0005" y="3613784"/>
            <a:ext cx="6137910" cy="265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100"/>
              </a:spcBef>
              <a:buClr>
                <a:srgbClr val="B8D181"/>
              </a:buClr>
              <a:buSzPct val="60416"/>
              <a:buFont typeface="Arial MT"/>
              <a:buChar char="•"/>
              <a:tabLst>
                <a:tab pos="274320" algn="l"/>
                <a:tab pos="274955" algn="l"/>
              </a:tabLst>
            </a:pPr>
            <a:r>
              <a:rPr sz="2400" dirty="0">
                <a:latin typeface="Trebuchet MS"/>
                <a:cs typeface="Trebuchet MS"/>
              </a:rPr>
              <a:t>Quem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são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os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envolvidos?</a:t>
            </a:r>
            <a:endParaRPr sz="2400">
              <a:latin typeface="Trebuchet MS"/>
              <a:cs typeface="Trebuchet MS"/>
            </a:endParaRPr>
          </a:p>
          <a:p>
            <a:pPr marL="274320" marR="5080" indent="-262255">
              <a:lnSpc>
                <a:spcPct val="140000"/>
              </a:lnSpc>
              <a:spcBef>
                <a:spcPts val="575"/>
              </a:spcBef>
              <a:buClr>
                <a:srgbClr val="B8D181"/>
              </a:buClr>
              <a:buSzPct val="60416"/>
              <a:buFont typeface="Arial MT"/>
              <a:buChar char="•"/>
              <a:tabLst>
                <a:tab pos="274320" algn="l"/>
                <a:tab pos="274955" algn="l"/>
              </a:tabLst>
            </a:pPr>
            <a:r>
              <a:rPr sz="2400" dirty="0">
                <a:latin typeface="Trebuchet MS"/>
                <a:cs typeface="Trebuchet MS"/>
              </a:rPr>
              <a:t>Quais são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suas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necessidades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em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relação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ao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software?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-5" dirty="0">
                <a:latin typeface="Trebuchet MS"/>
                <a:cs typeface="Trebuchet MS"/>
              </a:rPr>
              <a:t>Mas...</a:t>
            </a:r>
            <a:endParaRPr sz="24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1730"/>
              </a:spcBef>
            </a:pPr>
            <a:r>
              <a:rPr sz="2400" b="1" dirty="0">
                <a:solidFill>
                  <a:srgbClr val="CC0000"/>
                </a:solidFill>
                <a:latin typeface="Trebuchet MS"/>
                <a:cs typeface="Trebuchet MS"/>
              </a:rPr>
              <a:t>O</a:t>
            </a:r>
            <a:r>
              <a:rPr sz="2400" b="1" spc="-1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CC0000"/>
                </a:solidFill>
                <a:latin typeface="Trebuchet MS"/>
                <a:cs typeface="Trebuchet MS"/>
              </a:rPr>
              <a:t>que</a:t>
            </a:r>
            <a:r>
              <a:rPr sz="2400" b="1" spc="-3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CC0000"/>
                </a:solidFill>
                <a:latin typeface="Trebuchet MS"/>
                <a:cs typeface="Trebuchet MS"/>
              </a:rPr>
              <a:t>é</a:t>
            </a:r>
            <a:r>
              <a:rPr sz="2400" b="1" spc="-1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Trebuchet MS"/>
                <a:cs typeface="Trebuchet MS"/>
              </a:rPr>
              <a:t>um</a:t>
            </a:r>
            <a:r>
              <a:rPr sz="2400" b="1" spc="-1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Trebuchet MS"/>
                <a:cs typeface="Trebuchet MS"/>
              </a:rPr>
              <a:t>requisito?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34867" y="2919983"/>
            <a:ext cx="304800" cy="520065"/>
            <a:chOff x="3134867" y="2919983"/>
            <a:chExt cx="304800" cy="520065"/>
          </a:xfrm>
        </p:grpSpPr>
        <p:sp>
          <p:nvSpPr>
            <p:cNvPr id="11" name="object 11"/>
            <p:cNvSpPr/>
            <p:nvPr/>
          </p:nvSpPr>
          <p:spPr>
            <a:xfrm>
              <a:off x="3144773" y="2929889"/>
              <a:ext cx="285115" cy="500380"/>
            </a:xfrm>
            <a:custGeom>
              <a:avLst/>
              <a:gdLst/>
              <a:ahLst/>
              <a:cxnLst/>
              <a:rect l="l" t="t" r="r" b="b"/>
              <a:pathLst>
                <a:path w="285114" h="500379">
                  <a:moveTo>
                    <a:pt x="213740" y="0"/>
                  </a:moveTo>
                  <a:lnTo>
                    <a:pt x="71246" y="0"/>
                  </a:lnTo>
                  <a:lnTo>
                    <a:pt x="71246" y="357377"/>
                  </a:lnTo>
                  <a:lnTo>
                    <a:pt x="0" y="357377"/>
                  </a:lnTo>
                  <a:lnTo>
                    <a:pt x="142493" y="499872"/>
                  </a:lnTo>
                  <a:lnTo>
                    <a:pt x="284988" y="357377"/>
                  </a:lnTo>
                  <a:lnTo>
                    <a:pt x="213740" y="357377"/>
                  </a:lnTo>
                  <a:lnTo>
                    <a:pt x="2137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44773" y="2929889"/>
              <a:ext cx="285115" cy="500380"/>
            </a:xfrm>
            <a:custGeom>
              <a:avLst/>
              <a:gdLst/>
              <a:ahLst/>
              <a:cxnLst/>
              <a:rect l="l" t="t" r="r" b="b"/>
              <a:pathLst>
                <a:path w="285114" h="500379">
                  <a:moveTo>
                    <a:pt x="0" y="357377"/>
                  </a:moveTo>
                  <a:lnTo>
                    <a:pt x="71246" y="357377"/>
                  </a:lnTo>
                  <a:lnTo>
                    <a:pt x="71246" y="0"/>
                  </a:lnTo>
                  <a:lnTo>
                    <a:pt x="213740" y="0"/>
                  </a:lnTo>
                  <a:lnTo>
                    <a:pt x="213740" y="357377"/>
                  </a:lnTo>
                  <a:lnTo>
                    <a:pt x="284988" y="357377"/>
                  </a:lnTo>
                  <a:lnTo>
                    <a:pt x="142493" y="499872"/>
                  </a:lnTo>
                  <a:lnTo>
                    <a:pt x="0" y="357377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925311" y="1353311"/>
          <a:ext cx="3288661" cy="1927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"/>
                <a:gridCol w="290830"/>
                <a:gridCol w="289559"/>
                <a:gridCol w="289559"/>
                <a:gridCol w="387350"/>
                <a:gridCol w="291464"/>
                <a:gridCol w="290194"/>
                <a:gridCol w="288925"/>
                <a:gridCol w="581660"/>
              </a:tblGrid>
              <a:tr h="387858">
                <a:tc gridSpan="2">
                  <a:txBody>
                    <a:bodyPr/>
                    <a:lstStyle/>
                    <a:p>
                      <a:pPr marL="82550" marR="7620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00" spc="-5" dirty="0">
                          <a:latin typeface="Trebuchet MS"/>
                          <a:cs typeface="Trebuchet MS"/>
                        </a:rPr>
                        <a:t>Especificação</a:t>
                      </a:r>
                      <a:r>
                        <a:rPr sz="8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00" dirty="0">
                          <a:latin typeface="Trebuchet MS"/>
                          <a:cs typeface="Trebuchet MS"/>
                        </a:rPr>
                        <a:t>e </a:t>
                      </a:r>
                      <a:r>
                        <a:rPr sz="800" spc="-2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00" spc="-5" dirty="0">
                          <a:latin typeface="Trebuchet MS"/>
                          <a:cs typeface="Trebuchet MS"/>
                        </a:rPr>
                        <a:t>Análise </a:t>
                      </a:r>
                      <a:r>
                        <a:rPr sz="800" dirty="0">
                          <a:latin typeface="Trebuchet MS"/>
                          <a:cs typeface="Trebuchet MS"/>
                        </a:rPr>
                        <a:t>dos </a:t>
                      </a:r>
                      <a:r>
                        <a:rPr sz="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00" spc="-5" dirty="0">
                          <a:latin typeface="Trebuchet MS"/>
                          <a:cs typeface="Trebuchet MS"/>
                        </a:rPr>
                        <a:t>Requisitos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9525">
                      <a:solidFill>
                        <a:srgbClr val="BD4A47"/>
                      </a:solidFill>
                      <a:prstDash val="solid"/>
                    </a:lnL>
                    <a:lnR w="9525">
                      <a:solidFill>
                        <a:srgbClr val="BD4A47"/>
                      </a:solidFill>
                      <a:prstDash val="solid"/>
                    </a:lnR>
                    <a:lnT w="9525">
                      <a:solidFill>
                        <a:srgbClr val="BD4A47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D4A47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8481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64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Trebuchet MS"/>
                          <a:cs typeface="Trebuchet MS"/>
                        </a:rPr>
                        <a:t>Projeto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832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BD4A47"/>
                      </a:solidFill>
                      <a:prstDash val="solid"/>
                    </a:lnT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5725" marR="78105" indent="44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00" dirty="0">
                          <a:latin typeface="Trebuchet MS"/>
                          <a:cs typeface="Trebuchet MS"/>
                        </a:rPr>
                        <a:t>Im</a:t>
                      </a:r>
                      <a:r>
                        <a:rPr sz="800" spc="-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800" dirty="0">
                          <a:latin typeface="Trebuchet MS"/>
                          <a:cs typeface="Trebuchet MS"/>
                        </a:rPr>
                        <a:t>lemen</a:t>
                      </a:r>
                      <a:r>
                        <a:rPr sz="800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800" spc="-5" dirty="0">
                          <a:latin typeface="Trebuchet MS"/>
                          <a:cs typeface="Trebuchet MS"/>
                        </a:rPr>
                        <a:t>açã</a:t>
                      </a:r>
                      <a:r>
                        <a:rPr sz="8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00" dirty="0">
                          <a:latin typeface="Trebuchet MS"/>
                          <a:cs typeface="Trebuchet MS"/>
                        </a:rPr>
                        <a:t>e  Teste</a:t>
                      </a:r>
                      <a:r>
                        <a:rPr sz="8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00" spc="-5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00" spc="-5" dirty="0">
                          <a:latin typeface="Trebuchet MS"/>
                          <a:cs typeface="Trebuchet MS"/>
                        </a:rPr>
                        <a:t>Unidade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863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BD4A47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87655">
                        <a:lnSpc>
                          <a:spcPct val="100000"/>
                        </a:lnSpc>
                      </a:pPr>
                      <a:r>
                        <a:rPr sz="800" dirty="0">
                          <a:latin typeface="Trebuchet MS"/>
                          <a:cs typeface="Trebuchet MS"/>
                        </a:rPr>
                        <a:t>Testes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557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BD4A47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00" dirty="0">
                          <a:latin typeface="Trebuchet MS"/>
                          <a:cs typeface="Trebuchet MS"/>
                        </a:rPr>
                        <a:t>Entrega</a:t>
                      </a:r>
                      <a:r>
                        <a:rPr sz="8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00" dirty="0">
                          <a:latin typeface="Trebuchet MS"/>
                          <a:cs typeface="Trebuchet MS"/>
                        </a:rPr>
                        <a:t>e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5" dirty="0">
                          <a:latin typeface="Trebuchet MS"/>
                          <a:cs typeface="Trebuchet MS"/>
                        </a:rPr>
                        <a:t>Implantação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74457" y="1964308"/>
            <a:ext cx="195834" cy="11811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49463" y="2349626"/>
            <a:ext cx="197484" cy="11798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76743" y="2560320"/>
            <a:ext cx="195960" cy="11785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00088" y="2174748"/>
            <a:ext cx="195960" cy="117855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7051521" y="2087879"/>
            <a:ext cx="2207260" cy="1260475"/>
            <a:chOff x="7051521" y="2087879"/>
            <a:chExt cx="2207260" cy="1260475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51521" y="2110530"/>
              <a:ext cx="1039408" cy="45758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71359" y="2087879"/>
              <a:ext cx="1025664" cy="41605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89647" y="2129027"/>
              <a:ext cx="967740" cy="38557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19059" y="2485618"/>
              <a:ext cx="958583" cy="47703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66303" y="2513075"/>
              <a:ext cx="868679" cy="3870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99703" y="2872701"/>
              <a:ext cx="958583" cy="475526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8346947" y="2860548"/>
            <a:ext cx="868680" cy="425450"/>
            <a:chOff x="8346947" y="2860548"/>
            <a:chExt cx="868680" cy="425450"/>
          </a:xfrm>
        </p:grpSpPr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94191" y="2860548"/>
              <a:ext cx="766559" cy="41605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346947" y="2900172"/>
              <a:ext cx="868679" cy="385572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728582" y="2736723"/>
            <a:ext cx="197485" cy="11798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55864" y="2945892"/>
            <a:ext cx="195960" cy="117856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5891698" y="1316761"/>
            <a:ext cx="1530350" cy="878205"/>
            <a:chOff x="5891698" y="1316761"/>
            <a:chExt cx="1530350" cy="878205"/>
          </a:xfrm>
        </p:grpSpPr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91698" y="1339386"/>
              <a:ext cx="942029" cy="45758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08548" y="1316761"/>
              <a:ext cx="935748" cy="53794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929884" y="1357883"/>
              <a:ext cx="870204" cy="38557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461760" y="1720621"/>
              <a:ext cx="960145" cy="47393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509004" y="1748027"/>
              <a:ext cx="870203" cy="384048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895210" y="1579880"/>
            <a:ext cx="195961" cy="117856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20967" y="1789176"/>
            <a:ext cx="195961" cy="117856"/>
          </a:xfrm>
          <a:prstGeom prst="rect">
            <a:avLst/>
          </a:prstGeom>
        </p:spPr>
      </p:pic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7728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Engenharia</a:t>
            </a:r>
            <a:r>
              <a:rPr sz="3600" spc="-1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de</a:t>
            </a:r>
            <a:r>
              <a:rPr sz="3600" spc="-30" dirty="0">
                <a:solidFill>
                  <a:schemeClr val="tx1"/>
                </a:solidFill>
              </a:rPr>
              <a:t> </a:t>
            </a:r>
            <a:r>
              <a:rPr sz="3600" spc="-20" dirty="0">
                <a:solidFill>
                  <a:schemeClr val="tx1"/>
                </a:solidFill>
              </a:rPr>
              <a:t>Requisitos</a:t>
            </a:r>
            <a:r>
              <a:rPr sz="3600" spc="-5" dirty="0">
                <a:solidFill>
                  <a:schemeClr val="tx1"/>
                </a:solidFill>
              </a:rPr>
              <a:t> de Software</a:t>
            </a:r>
            <a:endParaRPr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5048" y="1868422"/>
            <a:ext cx="8455152" cy="1636777"/>
            <a:chOff x="765048" y="1868423"/>
            <a:chExt cx="8235950" cy="1376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048" y="1868423"/>
              <a:ext cx="8235696" cy="13761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824" y="2106155"/>
              <a:ext cx="8084820" cy="10713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292" y="1895855"/>
              <a:ext cx="8145780" cy="12862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2292" y="1895855"/>
              <a:ext cx="8145780" cy="1286510"/>
            </a:xfrm>
            <a:custGeom>
              <a:avLst/>
              <a:gdLst/>
              <a:ahLst/>
              <a:cxnLst/>
              <a:rect l="l" t="t" r="r" b="b"/>
              <a:pathLst>
                <a:path w="8145780" h="1286510">
                  <a:moveTo>
                    <a:pt x="0" y="214376"/>
                  </a:moveTo>
                  <a:lnTo>
                    <a:pt x="5662" y="165231"/>
                  </a:lnTo>
                  <a:lnTo>
                    <a:pt x="21790" y="120113"/>
                  </a:lnTo>
                  <a:lnTo>
                    <a:pt x="47098" y="80308"/>
                  </a:lnTo>
                  <a:lnTo>
                    <a:pt x="80297" y="47106"/>
                  </a:lnTo>
                  <a:lnTo>
                    <a:pt x="120102" y="21795"/>
                  </a:lnTo>
                  <a:lnTo>
                    <a:pt x="165223" y="5663"/>
                  </a:lnTo>
                  <a:lnTo>
                    <a:pt x="214376" y="0"/>
                  </a:lnTo>
                  <a:lnTo>
                    <a:pt x="7931404" y="0"/>
                  </a:lnTo>
                  <a:lnTo>
                    <a:pt x="7980548" y="5663"/>
                  </a:lnTo>
                  <a:lnTo>
                    <a:pt x="8025666" y="21795"/>
                  </a:lnTo>
                  <a:lnTo>
                    <a:pt x="8065471" y="47106"/>
                  </a:lnTo>
                  <a:lnTo>
                    <a:pt x="8098673" y="80308"/>
                  </a:lnTo>
                  <a:lnTo>
                    <a:pt x="8123984" y="120113"/>
                  </a:lnTo>
                  <a:lnTo>
                    <a:pt x="8140116" y="165231"/>
                  </a:lnTo>
                  <a:lnTo>
                    <a:pt x="8145780" y="214376"/>
                  </a:lnTo>
                  <a:lnTo>
                    <a:pt x="8145780" y="1071880"/>
                  </a:lnTo>
                  <a:lnTo>
                    <a:pt x="8140116" y="1121024"/>
                  </a:lnTo>
                  <a:lnTo>
                    <a:pt x="8123984" y="1166142"/>
                  </a:lnTo>
                  <a:lnTo>
                    <a:pt x="8098673" y="1205947"/>
                  </a:lnTo>
                  <a:lnTo>
                    <a:pt x="8065471" y="1239149"/>
                  </a:lnTo>
                  <a:lnTo>
                    <a:pt x="8025666" y="1264460"/>
                  </a:lnTo>
                  <a:lnTo>
                    <a:pt x="7980548" y="1280592"/>
                  </a:lnTo>
                  <a:lnTo>
                    <a:pt x="7931404" y="1286256"/>
                  </a:lnTo>
                  <a:lnTo>
                    <a:pt x="214376" y="1286256"/>
                  </a:lnTo>
                  <a:lnTo>
                    <a:pt x="165223" y="1280592"/>
                  </a:lnTo>
                  <a:lnTo>
                    <a:pt x="120102" y="1264460"/>
                  </a:lnTo>
                  <a:lnTo>
                    <a:pt x="80297" y="1239149"/>
                  </a:lnTo>
                  <a:lnTo>
                    <a:pt x="47098" y="1205947"/>
                  </a:lnTo>
                  <a:lnTo>
                    <a:pt x="21790" y="1166142"/>
                  </a:lnTo>
                  <a:lnTo>
                    <a:pt x="5662" y="1121024"/>
                  </a:lnTo>
                  <a:lnTo>
                    <a:pt x="0" y="1071880"/>
                  </a:lnTo>
                  <a:lnTo>
                    <a:pt x="0" y="214376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65048" y="3502152"/>
            <a:ext cx="8607552" cy="1755648"/>
            <a:chOff x="765048" y="3502152"/>
            <a:chExt cx="8270875" cy="146812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048" y="3544836"/>
              <a:ext cx="8235696" cy="12329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3148" y="3502152"/>
              <a:ext cx="8232648" cy="14676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2292" y="3572256"/>
              <a:ext cx="8145780" cy="1143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12292" y="3572256"/>
              <a:ext cx="8145780" cy="1143000"/>
            </a:xfrm>
            <a:custGeom>
              <a:avLst/>
              <a:gdLst/>
              <a:ahLst/>
              <a:cxnLst/>
              <a:rect l="l" t="t" r="r" b="b"/>
              <a:pathLst>
                <a:path w="8145780" h="1143000">
                  <a:moveTo>
                    <a:pt x="0" y="190500"/>
                  </a:moveTo>
                  <a:lnTo>
                    <a:pt x="5031" y="146837"/>
                  </a:lnTo>
                  <a:lnTo>
                    <a:pt x="19363" y="106746"/>
                  </a:lnTo>
                  <a:lnTo>
                    <a:pt x="41851" y="71374"/>
                  </a:lnTo>
                  <a:lnTo>
                    <a:pt x="71353" y="41867"/>
                  </a:lnTo>
                  <a:lnTo>
                    <a:pt x="106724" y="19372"/>
                  </a:lnTo>
                  <a:lnTo>
                    <a:pt x="146821" y="5034"/>
                  </a:lnTo>
                  <a:lnTo>
                    <a:pt x="190499" y="0"/>
                  </a:lnTo>
                  <a:lnTo>
                    <a:pt x="7955280" y="0"/>
                  </a:lnTo>
                  <a:lnTo>
                    <a:pt x="7998942" y="5034"/>
                  </a:lnTo>
                  <a:lnTo>
                    <a:pt x="8039033" y="19372"/>
                  </a:lnTo>
                  <a:lnTo>
                    <a:pt x="8074405" y="41867"/>
                  </a:lnTo>
                  <a:lnTo>
                    <a:pt x="8103912" y="71374"/>
                  </a:lnTo>
                  <a:lnTo>
                    <a:pt x="8126407" y="106746"/>
                  </a:lnTo>
                  <a:lnTo>
                    <a:pt x="8140745" y="146837"/>
                  </a:lnTo>
                  <a:lnTo>
                    <a:pt x="8145780" y="190500"/>
                  </a:lnTo>
                  <a:lnTo>
                    <a:pt x="8145780" y="952500"/>
                  </a:lnTo>
                  <a:lnTo>
                    <a:pt x="8140745" y="996162"/>
                  </a:lnTo>
                  <a:lnTo>
                    <a:pt x="8126407" y="1036253"/>
                  </a:lnTo>
                  <a:lnTo>
                    <a:pt x="8103912" y="1071625"/>
                  </a:lnTo>
                  <a:lnTo>
                    <a:pt x="8074405" y="1101132"/>
                  </a:lnTo>
                  <a:lnTo>
                    <a:pt x="8039033" y="1123627"/>
                  </a:lnTo>
                  <a:lnTo>
                    <a:pt x="7998942" y="1137965"/>
                  </a:lnTo>
                  <a:lnTo>
                    <a:pt x="7955280" y="1143000"/>
                  </a:lnTo>
                  <a:lnTo>
                    <a:pt x="190499" y="1143000"/>
                  </a:lnTo>
                  <a:lnTo>
                    <a:pt x="146821" y="1137965"/>
                  </a:lnTo>
                  <a:lnTo>
                    <a:pt x="106724" y="1123627"/>
                  </a:lnTo>
                  <a:lnTo>
                    <a:pt x="71353" y="1101132"/>
                  </a:lnTo>
                  <a:lnTo>
                    <a:pt x="41851" y="1071625"/>
                  </a:lnTo>
                  <a:lnTo>
                    <a:pt x="19363" y="1036253"/>
                  </a:lnTo>
                  <a:lnTo>
                    <a:pt x="5031" y="996162"/>
                  </a:lnTo>
                  <a:lnTo>
                    <a:pt x="0" y="952500"/>
                  </a:lnTo>
                  <a:lnTo>
                    <a:pt x="0" y="190500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7728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Engenharia</a:t>
            </a:r>
            <a:r>
              <a:rPr sz="3600" spc="-1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de</a:t>
            </a:r>
            <a:r>
              <a:rPr sz="3600" spc="-30" dirty="0">
                <a:solidFill>
                  <a:schemeClr val="tx1"/>
                </a:solidFill>
              </a:rPr>
              <a:t> </a:t>
            </a:r>
            <a:r>
              <a:rPr sz="3600" spc="-20" dirty="0">
                <a:solidFill>
                  <a:schemeClr val="tx1"/>
                </a:solidFill>
              </a:rPr>
              <a:t>Requisitos</a:t>
            </a:r>
            <a:r>
              <a:rPr sz="3600" spc="-5" dirty="0">
                <a:solidFill>
                  <a:schemeClr val="tx1"/>
                </a:solidFill>
              </a:rPr>
              <a:t> de Software</a:t>
            </a:r>
            <a:endParaRPr sz="3600">
              <a:solidFill>
                <a:schemeClr val="tx1"/>
              </a:solidFill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2563" y="5035296"/>
            <a:ext cx="8670037" cy="1822704"/>
            <a:chOff x="854963" y="5035296"/>
            <a:chExt cx="8237220" cy="146812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4963" y="5077968"/>
              <a:ext cx="8237220" cy="12329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0995" y="5035296"/>
              <a:ext cx="7929372" cy="14676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2207" y="5105400"/>
              <a:ext cx="8147304" cy="11430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02207" y="5105400"/>
              <a:ext cx="8147684" cy="1143000"/>
            </a:xfrm>
            <a:custGeom>
              <a:avLst/>
              <a:gdLst/>
              <a:ahLst/>
              <a:cxnLst/>
              <a:rect l="l" t="t" r="r" b="b"/>
              <a:pathLst>
                <a:path w="8147684" h="1143000">
                  <a:moveTo>
                    <a:pt x="0" y="190500"/>
                  </a:moveTo>
                  <a:lnTo>
                    <a:pt x="5031" y="146837"/>
                  </a:lnTo>
                  <a:lnTo>
                    <a:pt x="19363" y="106746"/>
                  </a:lnTo>
                  <a:lnTo>
                    <a:pt x="41851" y="71374"/>
                  </a:lnTo>
                  <a:lnTo>
                    <a:pt x="71353" y="41867"/>
                  </a:lnTo>
                  <a:lnTo>
                    <a:pt x="106724" y="19372"/>
                  </a:lnTo>
                  <a:lnTo>
                    <a:pt x="146821" y="5034"/>
                  </a:lnTo>
                  <a:lnTo>
                    <a:pt x="190500" y="0"/>
                  </a:lnTo>
                  <a:lnTo>
                    <a:pt x="7956804" y="0"/>
                  </a:lnTo>
                  <a:lnTo>
                    <a:pt x="8000466" y="5034"/>
                  </a:lnTo>
                  <a:lnTo>
                    <a:pt x="8040557" y="19372"/>
                  </a:lnTo>
                  <a:lnTo>
                    <a:pt x="8075929" y="41867"/>
                  </a:lnTo>
                  <a:lnTo>
                    <a:pt x="8105436" y="71374"/>
                  </a:lnTo>
                  <a:lnTo>
                    <a:pt x="8127931" y="106746"/>
                  </a:lnTo>
                  <a:lnTo>
                    <a:pt x="8142269" y="146837"/>
                  </a:lnTo>
                  <a:lnTo>
                    <a:pt x="8147304" y="190500"/>
                  </a:lnTo>
                  <a:lnTo>
                    <a:pt x="8147304" y="952487"/>
                  </a:lnTo>
                  <a:lnTo>
                    <a:pt x="8142269" y="996170"/>
                  </a:lnTo>
                  <a:lnTo>
                    <a:pt x="8127931" y="1036270"/>
                  </a:lnTo>
                  <a:lnTo>
                    <a:pt x="8105436" y="1071644"/>
                  </a:lnTo>
                  <a:lnTo>
                    <a:pt x="8075929" y="1101147"/>
                  </a:lnTo>
                  <a:lnTo>
                    <a:pt x="8040557" y="1123636"/>
                  </a:lnTo>
                  <a:lnTo>
                    <a:pt x="8000466" y="1137968"/>
                  </a:lnTo>
                  <a:lnTo>
                    <a:pt x="7956804" y="1143000"/>
                  </a:lnTo>
                  <a:lnTo>
                    <a:pt x="190500" y="1143000"/>
                  </a:lnTo>
                  <a:lnTo>
                    <a:pt x="146821" y="1137968"/>
                  </a:lnTo>
                  <a:lnTo>
                    <a:pt x="106724" y="1123636"/>
                  </a:lnTo>
                  <a:lnTo>
                    <a:pt x="71353" y="1101147"/>
                  </a:lnTo>
                  <a:lnTo>
                    <a:pt x="41851" y="1071644"/>
                  </a:lnTo>
                  <a:lnTo>
                    <a:pt x="19363" y="1036270"/>
                  </a:lnTo>
                  <a:lnTo>
                    <a:pt x="5031" y="996170"/>
                  </a:lnTo>
                  <a:lnTo>
                    <a:pt x="0" y="952487"/>
                  </a:lnTo>
                  <a:lnTo>
                    <a:pt x="0" y="190500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19403" y="1398523"/>
            <a:ext cx="7966709" cy="4901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C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 marL="253365" marR="83185" algn="ctr">
              <a:lnSpc>
                <a:spcPct val="150000"/>
              </a:lnSpc>
              <a:spcBef>
                <a:spcPts val="2120"/>
              </a:spcBef>
            </a:pPr>
            <a:r>
              <a:rPr sz="2000" spc="-10" dirty="0">
                <a:latin typeface="Trebuchet MS"/>
                <a:cs typeface="Trebuchet MS"/>
              </a:rPr>
              <a:t>Requisitos </a:t>
            </a:r>
            <a:r>
              <a:rPr sz="2000" dirty="0">
                <a:latin typeface="Trebuchet MS"/>
                <a:cs typeface="Trebuchet MS"/>
              </a:rPr>
              <a:t>são descrições </a:t>
            </a:r>
            <a:r>
              <a:rPr sz="2000" spc="-5" dirty="0">
                <a:latin typeface="Trebuchet MS"/>
                <a:cs typeface="Trebuchet MS"/>
              </a:rPr>
              <a:t>dos </a:t>
            </a:r>
            <a:r>
              <a:rPr sz="2000" dirty="0">
                <a:latin typeface="Trebuchet MS"/>
                <a:cs typeface="Trebuchet MS"/>
              </a:rPr>
              <a:t>serviços </a:t>
            </a:r>
            <a:r>
              <a:rPr sz="2000" spc="-5" dirty="0">
                <a:latin typeface="Trebuchet MS"/>
                <a:cs typeface="Trebuchet MS"/>
              </a:rPr>
              <a:t>que devem </a:t>
            </a:r>
            <a:r>
              <a:rPr sz="2000" dirty="0">
                <a:latin typeface="Trebuchet MS"/>
                <a:cs typeface="Trebuchet MS"/>
              </a:rPr>
              <a:t>ser </a:t>
            </a:r>
            <a:r>
              <a:rPr sz="2000" spc="-5" dirty="0">
                <a:latin typeface="Trebuchet MS"/>
                <a:cs typeface="Trebuchet MS"/>
              </a:rPr>
              <a:t>providos pelo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sistema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dirty="0">
                <a:latin typeface="Trebuchet MS"/>
                <a:cs typeface="Trebuchet MS"/>
              </a:rPr>
              <a:t> suas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restrições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operacionais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(SOMMERVILLE,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2007).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Trebuchet MS"/>
              <a:cs typeface="Trebuchet MS"/>
            </a:endParaRPr>
          </a:p>
          <a:p>
            <a:pPr marL="160020" algn="ctr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Um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é </a:t>
            </a:r>
            <a:r>
              <a:rPr sz="2000" spc="-5" dirty="0">
                <a:latin typeface="Trebuchet MS"/>
                <a:cs typeface="Trebuchet MS"/>
              </a:rPr>
              <a:t>uma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característica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sistema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ou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descrição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algo</a:t>
            </a:r>
            <a:endParaRPr sz="2000">
              <a:latin typeface="Trebuchet MS"/>
              <a:cs typeface="Trebuchet MS"/>
            </a:endParaRPr>
          </a:p>
          <a:p>
            <a:pPr marL="426720" algn="ctr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latin typeface="Trebuchet MS"/>
                <a:cs typeface="Trebuchet MS"/>
              </a:rPr>
              <a:t>que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sistema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é</a:t>
            </a:r>
            <a:r>
              <a:rPr sz="2000" spc="-5" dirty="0">
                <a:latin typeface="Trebuchet MS"/>
                <a:cs typeface="Trebuchet MS"/>
              </a:rPr>
              <a:t> capaz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realizar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atingir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seus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objetivos</a:t>
            </a:r>
            <a:endParaRPr sz="2000">
              <a:latin typeface="Trebuchet MS"/>
              <a:cs typeface="Trebuchet MS"/>
            </a:endParaRPr>
          </a:p>
          <a:p>
            <a:pPr marL="426720" algn="ctr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Trebuchet MS"/>
                <a:cs typeface="Trebuchet MS"/>
              </a:rPr>
              <a:t>(PFLEEGER,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2004).</a:t>
            </a:r>
            <a:endParaRPr sz="2000">
              <a:latin typeface="Trebuchet MS"/>
              <a:cs typeface="Trebuchet MS"/>
            </a:endParaRPr>
          </a:p>
          <a:p>
            <a:pPr marL="617220" marR="5080" indent="-131445">
              <a:lnSpc>
                <a:spcPct val="140000"/>
              </a:lnSpc>
              <a:spcBef>
                <a:spcPts val="2000"/>
              </a:spcBef>
            </a:pPr>
            <a:r>
              <a:rPr sz="2000" dirty="0">
                <a:latin typeface="Trebuchet MS"/>
                <a:cs typeface="Trebuchet MS"/>
              </a:rPr>
              <a:t>Um requisito é </a:t>
            </a:r>
            <a:r>
              <a:rPr sz="2000" spc="-5" dirty="0">
                <a:latin typeface="Trebuchet MS"/>
                <a:cs typeface="Trebuchet MS"/>
              </a:rPr>
              <a:t>alguma </a:t>
            </a:r>
            <a:r>
              <a:rPr sz="2000" dirty="0">
                <a:latin typeface="Trebuchet MS"/>
                <a:cs typeface="Trebuchet MS"/>
              </a:rPr>
              <a:t>coisa </a:t>
            </a:r>
            <a:r>
              <a:rPr sz="2000" spc="-5" dirty="0">
                <a:latin typeface="Trebuchet MS"/>
                <a:cs typeface="Trebuchet MS"/>
              </a:rPr>
              <a:t>que </a:t>
            </a:r>
            <a:r>
              <a:rPr sz="2000" dirty="0">
                <a:latin typeface="Trebuchet MS"/>
                <a:cs typeface="Trebuchet MS"/>
              </a:rPr>
              <a:t>o </a:t>
            </a:r>
            <a:r>
              <a:rPr sz="2000" spc="-5" dirty="0">
                <a:latin typeface="Trebuchet MS"/>
                <a:cs typeface="Trebuchet MS"/>
              </a:rPr>
              <a:t>produto tem de </a:t>
            </a:r>
            <a:r>
              <a:rPr sz="2000" dirty="0">
                <a:latin typeface="Trebuchet MS"/>
                <a:cs typeface="Trebuchet MS"/>
              </a:rPr>
              <a:t>fazer ou </a:t>
            </a:r>
            <a:r>
              <a:rPr sz="2000" spc="-5" dirty="0">
                <a:latin typeface="Trebuchet MS"/>
                <a:cs typeface="Trebuchet MS"/>
              </a:rPr>
              <a:t>uma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qualidade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ele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precisa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apresentar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(ROBERTSON; ROBERTSON,</a:t>
            </a:r>
            <a:endParaRPr sz="2000">
              <a:latin typeface="Trebuchet MS"/>
              <a:cs typeface="Trebuchet MS"/>
            </a:endParaRPr>
          </a:p>
          <a:p>
            <a:pPr marL="609600" algn="ctr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latin typeface="Trebuchet MS"/>
                <a:cs typeface="Trebuchet MS"/>
              </a:rPr>
              <a:t>2006).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C93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2657</Words>
  <Application>Microsoft Office PowerPoint</Application>
  <PresentationFormat>Widescreen</PresentationFormat>
  <Paragraphs>346</Paragraphs>
  <Slides>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6" baseType="lpstr">
      <vt:lpstr>Arial MT</vt:lpstr>
      <vt:lpstr>Calibri</vt:lpstr>
      <vt:lpstr>Lucida Sans Unicode</vt:lpstr>
      <vt:lpstr>Times New Roman</vt:lpstr>
      <vt:lpstr>Trebuchet MS</vt:lpstr>
      <vt:lpstr>Verdana</vt:lpstr>
      <vt:lpstr>Office Theme</vt:lpstr>
      <vt:lpstr>Desenvolvimento de sistemas</vt:lpstr>
      <vt:lpstr>Separação entre problema e solução</vt:lpstr>
      <vt:lpstr>Engenharia de requisitos</vt:lpstr>
      <vt:lpstr>Completude e correção</vt:lpstr>
      <vt:lpstr>Apresentação do PowerPoint</vt:lpstr>
      <vt:lpstr>Engenharia de Requisitos</vt:lpstr>
      <vt:lpstr>Engenharia de Requisitos</vt:lpstr>
      <vt:lpstr>Engenharia de Requisitos de Software</vt:lpstr>
      <vt:lpstr>Engenharia de Requisitos de Software</vt:lpstr>
      <vt:lpstr>Engenharia de Requisitos de Software</vt:lpstr>
      <vt:lpstr>Engenharia de Requisitos de Software</vt:lpstr>
      <vt:lpstr>Engenharia de Requisitos de Software</vt:lpstr>
      <vt:lpstr>Engenharia de Requisitos de Software</vt:lpstr>
      <vt:lpstr>Engenharia de Requisitos de Software</vt:lpstr>
      <vt:lpstr>Engenharia de Requisitos de Software</vt:lpstr>
      <vt:lpstr>Engenharia de Requisitos de Software</vt:lpstr>
      <vt:lpstr>Engenharia de Requisitos de Software</vt:lpstr>
      <vt:lpstr>Engenharia de Requisitos</vt:lpstr>
      <vt:lpstr>Engenharia de Requisitos</vt:lpstr>
      <vt:lpstr>Concepção – Levantamento Preliminar  de Requisitos</vt:lpstr>
      <vt:lpstr>Primeiras perguntas (exemplo)</vt:lpstr>
      <vt:lpstr>Elicitação – Levantamento de Requisitos</vt:lpstr>
      <vt:lpstr>Técnicas de Elicitação</vt:lpstr>
      <vt:lpstr>Possíveis problemas na elicitação</vt:lpstr>
      <vt:lpstr>Possíveis problemas na elicitação</vt:lpstr>
      <vt:lpstr>Apresentação do PowerPoint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Elaboração</vt:lpstr>
      <vt:lpstr>Elaboração</vt:lpstr>
      <vt:lpstr>Negociação – Análise de Requisitos</vt:lpstr>
      <vt:lpstr>Especificação - Documentação de  Requisitos</vt:lpstr>
      <vt:lpstr>Engenharia de Requisitos de Software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Gerenciamento – Gerência de Requisitos</vt:lpstr>
      <vt:lpstr>Apresentação do PowerPoint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César H. Bernabé</dc:creator>
  <cp:lastModifiedBy>Usuário do Windows</cp:lastModifiedBy>
  <cp:revision>3</cp:revision>
  <dcterms:created xsi:type="dcterms:W3CDTF">2022-06-07T21:35:39Z</dcterms:created>
  <dcterms:modified xsi:type="dcterms:W3CDTF">2023-01-27T21:18:56Z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2019-03-27T00:00:00Z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2022-06-07T00:00:00Z</vt:filetime>
  </property>
</Properties>
</file>