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30/01/2023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30/01/2023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30/01/2023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30/01/2023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4D73761-B6EB-46BD-966E-55CF28C979C1}" type="datetimeFigureOut">
              <a:rPr lang="pt-BR" smtClean="0"/>
              <a:t>30/01/2023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4D73761-B6EB-46BD-966E-55CF28C979C1}" type="datetimeFigureOut">
              <a:rPr lang="pt-BR" smtClean="0"/>
              <a:t>30/01/2023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4D73761-B6EB-46BD-966E-55CF28C979C1}" type="datetimeFigureOut">
              <a:rPr lang="pt-BR" smtClean="0"/>
              <a:t>30/01/2023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4D73761-B6EB-46BD-966E-55CF28C979C1}" type="datetimeFigureOut">
              <a:rPr lang="pt-BR" smtClean="0"/>
              <a:t>30/01/2023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4D73761-B6EB-46BD-966E-55CF28C979C1}" type="datetimeFigureOut">
              <a:rPr lang="pt-BR" smtClean="0"/>
              <a:t>30/01/2023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4D73761-B6EB-46BD-966E-55CF28C979C1}" type="datetimeFigureOut">
              <a:rPr lang="pt-BR" smtClean="0"/>
              <a:t>30/01/2023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4D73761-B6EB-46BD-966E-55CF28C979C1}" type="datetimeFigureOut">
              <a:rPr lang="pt-BR" smtClean="0"/>
              <a:t>30/01/2023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73761-B6EB-46BD-966E-55CF28C979C1}" type="datetimeFigureOut">
              <a:rPr lang="pt-BR" smtClean="0"/>
              <a:t>30/01/2023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11C85-DFC4-4732-8F9D-5B2319C24CE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Requisitos Funcionais e Não Funcionais</a:t>
            </a:r>
            <a:endParaRPr lang="pt-BR" dirty="0"/>
          </a:p>
        </p:txBody>
      </p:sp>
      <p:sp>
        <p:nvSpPr>
          <p:cNvPr id="3" name="Subtítulo 2"/>
          <p:cNvSpPr>
            <a:spLocks noGrp="1"/>
          </p:cNvSpPr>
          <p:nvPr>
            <p:ph type="subTitle" idx="1"/>
          </p:nvPr>
        </p:nvSpPr>
        <p:spPr>
          <a:xfrm>
            <a:off x="1428728" y="3857628"/>
            <a:ext cx="6400800" cy="1752600"/>
          </a:xfrm>
        </p:spPr>
        <p:txBody>
          <a:bodyPr/>
          <a:lstStyle/>
          <a:p>
            <a:r>
              <a:rPr lang="pt-BR" dirty="0" smtClean="0"/>
              <a:t>Usando Diagrama de Caso de Uso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a:bodyPr>
          <a:lstStyle/>
          <a:p>
            <a:r>
              <a:rPr lang="pt-BR" b="1" dirty="0"/>
              <a:t>Generalizações</a:t>
            </a:r>
          </a:p>
          <a:p>
            <a:r>
              <a:rPr lang="pt-BR" dirty="0"/>
              <a:t>Um relacionamento entre atores para ajudar na reutilização de propriedades comuns.</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3" name="Espaço Reservado para Conteúdo 2"/>
          <p:cNvSpPr>
            <a:spLocks noGrp="1"/>
          </p:cNvSpPr>
          <p:nvPr>
            <p:ph idx="1"/>
          </p:nvPr>
        </p:nvSpPr>
        <p:spPr/>
        <p:txBody>
          <a:bodyPr>
            <a:normAutofit fontScale="92500" lnSpcReduction="20000"/>
          </a:bodyPr>
          <a:lstStyle/>
          <a:p>
            <a:r>
              <a:rPr lang="pt-BR" dirty="0"/>
              <a:t>Vários tipos de dependência entre casos de uso estão definidos na UML. Em especial, &lt;&lt;</a:t>
            </a:r>
            <a:r>
              <a:rPr lang="pt-BR" dirty="0" err="1"/>
              <a:t>extend</a:t>
            </a:r>
            <a:r>
              <a:rPr lang="pt-BR" dirty="0"/>
              <a:t>&gt;&gt; e &lt;&lt;include&gt;&gt;.</a:t>
            </a:r>
          </a:p>
          <a:p>
            <a:r>
              <a:rPr lang="pt-BR" dirty="0"/>
              <a:t>&lt;&lt;</a:t>
            </a:r>
            <a:r>
              <a:rPr lang="pt-BR" dirty="0" err="1"/>
              <a:t>extend</a:t>
            </a:r>
            <a:r>
              <a:rPr lang="pt-BR" dirty="0"/>
              <a:t>&gt;&gt; é utilizada para incluir um comportamento opcional de um caso de uso extensor para um caso de uso estendido.</a:t>
            </a:r>
          </a:p>
          <a:p>
            <a:r>
              <a:rPr lang="pt-BR" dirty="0"/>
              <a:t>&lt;&lt;include&gt;&gt; é utilizada para incluir um comportamento comum de um caso de uso incluído para um caso de uso base, a fim de suportar a reutilização do comportamento comum.</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3" name="Espaço Reservado para Conteúdo 2"/>
          <p:cNvSpPr>
            <a:spLocks noGrp="1"/>
          </p:cNvSpPr>
          <p:nvPr>
            <p:ph idx="1"/>
          </p:nvPr>
        </p:nvSpPr>
        <p:spPr/>
        <p:txBody>
          <a:bodyPr>
            <a:normAutofit fontScale="92500" lnSpcReduction="10000"/>
          </a:bodyPr>
          <a:lstStyle/>
          <a:p>
            <a:r>
              <a:rPr lang="pt-BR" dirty="0" smtClean="0"/>
              <a:t>Esta última é a dependência mais usada e é útil para:</a:t>
            </a:r>
          </a:p>
          <a:p>
            <a:r>
              <a:rPr lang="pt-BR" dirty="0" err="1" smtClean="0"/>
              <a:t>Fatorar</a:t>
            </a:r>
            <a:r>
              <a:rPr lang="pt-BR" dirty="0" smtClean="0"/>
              <a:t> o comportamento do caso de uso base que não seja necessário para a compreensão da finalidade principal do caso de uso simplificando a comunicação.</a:t>
            </a:r>
          </a:p>
          <a:p>
            <a:r>
              <a:rPr lang="pt-BR" dirty="0" err="1" smtClean="0"/>
              <a:t>Fatorar</a:t>
            </a:r>
            <a:r>
              <a:rPr lang="pt-BR" dirty="0" smtClean="0"/>
              <a:t> o comportamento que é comum em dois ou mais casos de uso para maximizar a reutilização, simplificar a manutenção e assegurar a consistência.</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3" name="Espaço Reservado para Conteúdo 2"/>
          <p:cNvSpPr>
            <a:spLocks noGrp="1"/>
          </p:cNvSpPr>
          <p:nvPr>
            <p:ph idx="1"/>
          </p:nvPr>
        </p:nvSpPr>
        <p:spPr/>
        <p:txBody>
          <a:bodyPr>
            <a:normAutofit/>
          </a:bodyPr>
          <a:lstStyle/>
          <a:p>
            <a:r>
              <a:rPr lang="pt-BR" b="1" dirty="0"/>
              <a:t>Exemplo de Diagrama de Caso de Uso</a:t>
            </a:r>
          </a:p>
          <a:p>
            <a:r>
              <a:rPr lang="pt-BR" dirty="0"/>
              <a:t>A Figura 1 mostra um diagrama de caso de uso de um modelo de caso de uso de um Caixa Automático (ATM).</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pic>
        <p:nvPicPr>
          <p:cNvPr id="4" name="Espaço Reservado para Conteúdo 3" descr="atm_uc_diagram.gif"/>
          <p:cNvPicPr>
            <a:picLocks noGrp="1" noChangeAspect="1"/>
          </p:cNvPicPr>
          <p:nvPr>
            <p:ph idx="1"/>
          </p:nvPr>
        </p:nvPicPr>
        <p:blipFill>
          <a:blip r:embed="rId2"/>
          <a:stretch>
            <a:fillRect/>
          </a:stretch>
        </p:blipFill>
        <p:spPr>
          <a:xfrm>
            <a:off x="1000100" y="1214422"/>
            <a:ext cx="7358114" cy="533951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5" name="Espaço Reservado para Conteúdo 4"/>
          <p:cNvSpPr>
            <a:spLocks noGrp="1"/>
          </p:cNvSpPr>
          <p:nvPr>
            <p:ph idx="1"/>
          </p:nvPr>
        </p:nvSpPr>
        <p:spPr/>
        <p:txBody>
          <a:bodyPr/>
          <a:lstStyle/>
          <a:p>
            <a:r>
              <a:rPr lang="pt-BR" dirty="0"/>
              <a:t>Este diagrama mostra o assunto (</a:t>
            </a:r>
            <a:r>
              <a:rPr lang="pt-BR" dirty="0" err="1"/>
              <a:t>atm</a:t>
            </a:r>
            <a:r>
              <a:rPr lang="pt-BR" dirty="0"/>
              <a:t>:ATM), quatro atores (Cliente, Banco, Caixa e Profissional de Manutenção), cinco casos de uso (Retirar Dinheiro, Transferir Fundos, Depositar Fundos, Recarregar Máquina e Validar Usuário), três dependências &lt;&lt;include&gt;&gt; e as associações entre os atores e os casos de uso.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5" name="Espaço Reservado para Conteúdo 4"/>
          <p:cNvSpPr>
            <a:spLocks noGrp="1"/>
          </p:cNvSpPr>
          <p:nvPr>
            <p:ph idx="1"/>
          </p:nvPr>
        </p:nvSpPr>
        <p:spPr/>
        <p:txBody>
          <a:bodyPr>
            <a:normAutofit fontScale="85000" lnSpcReduction="20000"/>
          </a:bodyPr>
          <a:lstStyle/>
          <a:p>
            <a:r>
              <a:rPr lang="pt-BR" dirty="0"/>
              <a:t>Os casos de uso Retirar Dinheiro, Depositar Fundos e Transferir Fundos precisam identificar o usuário no sistema. Esse comportamento pode ser extraído para um novo caso de uso incluído chamado Validar Usuário, o qual os três casos de uso básicos incluem. Os casos de uso base são independentes do método utilizado para identificação do usuário, que é encapsulado no caso de uso de inclusão. Do ponto de vista dos casos de uso base, não importa se o método de identificação irá ler um cartão magnético, ou </a:t>
            </a:r>
            <a:r>
              <a:rPr lang="pt-BR" dirty="0" err="1"/>
              <a:t>escanear</a:t>
            </a:r>
            <a:r>
              <a:rPr lang="pt-BR" dirty="0"/>
              <a:t> a retina. Eles só dependem do resultado de Validar Usuário.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5" name="Espaço Reservado para Conteúdo 4"/>
          <p:cNvSpPr>
            <a:spLocks noGrp="1"/>
          </p:cNvSpPr>
          <p:nvPr>
            <p:ph idx="1"/>
          </p:nvPr>
        </p:nvSpPr>
        <p:spPr/>
        <p:txBody>
          <a:bodyPr>
            <a:normAutofit/>
          </a:bodyPr>
          <a:lstStyle/>
          <a:p>
            <a:r>
              <a:rPr lang="pt-BR" dirty="0"/>
              <a:t>Note que a Figura 1 é apenas uma visão parcial do modelo de caso de uso. O modelo completo também inclui as descrições de cada ator, as descrições de cada caso de uso e as especificações para cada caso de uso.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Exercício </a:t>
            </a:r>
            <a:endParaRPr lang="pt-BR" b="1" dirty="0"/>
          </a:p>
        </p:txBody>
      </p:sp>
      <p:sp>
        <p:nvSpPr>
          <p:cNvPr id="5" name="Espaço Reservado para Conteúdo 4"/>
          <p:cNvSpPr>
            <a:spLocks noGrp="1"/>
          </p:cNvSpPr>
          <p:nvPr>
            <p:ph idx="1"/>
          </p:nvPr>
        </p:nvSpPr>
        <p:spPr/>
        <p:txBody>
          <a:bodyPr>
            <a:normAutofit/>
          </a:bodyPr>
          <a:lstStyle/>
          <a:p>
            <a:r>
              <a:rPr lang="pt-BR" dirty="0" smtClean="0"/>
              <a:t>Crie um diagrama de Cardápio usando o Site https://app.diagrams.net/</a:t>
            </a: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Exercício </a:t>
            </a:r>
            <a:endParaRPr lang="pt-BR" b="1" dirty="0"/>
          </a:p>
        </p:txBody>
      </p:sp>
      <p:sp>
        <p:nvSpPr>
          <p:cNvPr id="5" name="Espaço Reservado para Conteúdo 4"/>
          <p:cNvSpPr>
            <a:spLocks noGrp="1"/>
          </p:cNvSpPr>
          <p:nvPr>
            <p:ph idx="1"/>
          </p:nvPr>
        </p:nvSpPr>
        <p:spPr/>
        <p:txBody>
          <a:bodyPr>
            <a:normAutofit/>
          </a:bodyPr>
          <a:lstStyle/>
          <a:p>
            <a:endParaRPr lang="pt-BR" dirty="0"/>
          </a:p>
        </p:txBody>
      </p:sp>
      <p:pic>
        <p:nvPicPr>
          <p:cNvPr id="1026" name="Picture 2"/>
          <p:cNvPicPr>
            <a:picLocks noChangeAspect="1" noChangeArrowheads="1"/>
          </p:cNvPicPr>
          <p:nvPr/>
        </p:nvPicPr>
        <p:blipFill>
          <a:blip r:embed="rId2"/>
          <a:srcRect/>
          <a:stretch>
            <a:fillRect/>
          </a:stretch>
        </p:blipFill>
        <p:spPr bwMode="auto">
          <a:xfrm>
            <a:off x="428596" y="1571612"/>
            <a:ext cx="8358246" cy="509192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Explicação</a:t>
            </a:r>
            <a:endParaRPr lang="pt-BR" dirty="0"/>
          </a:p>
        </p:txBody>
      </p:sp>
      <p:sp>
        <p:nvSpPr>
          <p:cNvPr id="3" name="Espaço Reservado para Conteúdo 2"/>
          <p:cNvSpPr>
            <a:spLocks noGrp="1"/>
          </p:cNvSpPr>
          <p:nvPr>
            <p:ph idx="1"/>
          </p:nvPr>
        </p:nvSpPr>
        <p:spPr/>
        <p:txBody>
          <a:bodyPr/>
          <a:lstStyle/>
          <a:p>
            <a:r>
              <a:rPr lang="pt-BR" dirty="0"/>
              <a:t>Um modelo de caso de uso é um modelo que descreve como diferentes tipos de usuários interagem com o sistema para resolver um problema. Como tal, ele descreve as metas dos usuários, as interações entre os usuários e o sistema, bem como o comportamento necessário do sistema para satisfazer estas metas.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Exercício </a:t>
            </a:r>
            <a:endParaRPr lang="pt-BR" b="1" dirty="0"/>
          </a:p>
        </p:txBody>
      </p:sp>
      <p:sp>
        <p:nvSpPr>
          <p:cNvPr id="5" name="Espaço Reservado para Conteúdo 4"/>
          <p:cNvSpPr>
            <a:spLocks noGrp="1"/>
          </p:cNvSpPr>
          <p:nvPr>
            <p:ph idx="1"/>
          </p:nvPr>
        </p:nvSpPr>
        <p:spPr/>
        <p:txBody>
          <a:bodyPr>
            <a:normAutofit fontScale="92500" lnSpcReduction="20000"/>
          </a:bodyPr>
          <a:lstStyle/>
          <a:p>
            <a:r>
              <a:rPr lang="pt-BR" dirty="0" smtClean="0"/>
              <a:t>Visto exemplo acima, crie o seu modelo de Caso de Uso usando as seguintes etapas:</a:t>
            </a:r>
          </a:p>
          <a:p>
            <a:r>
              <a:rPr lang="pt-BR" dirty="0" smtClean="0"/>
              <a:t>Inserir Dados de </a:t>
            </a:r>
            <a:r>
              <a:rPr lang="pt-BR" dirty="0" err="1" smtClean="0"/>
              <a:t>Login</a:t>
            </a:r>
            <a:endParaRPr lang="pt-BR" dirty="0" smtClean="0"/>
          </a:p>
          <a:p>
            <a:r>
              <a:rPr lang="pt-BR" dirty="0" smtClean="0"/>
              <a:t>Recuperar Senha</a:t>
            </a:r>
          </a:p>
          <a:p>
            <a:r>
              <a:rPr lang="pt-BR" dirty="0" smtClean="0"/>
              <a:t>Inserir Endereço de </a:t>
            </a:r>
            <a:r>
              <a:rPr lang="pt-BR" dirty="0" err="1" smtClean="0"/>
              <a:t>Email</a:t>
            </a:r>
            <a:r>
              <a:rPr lang="pt-BR" dirty="0" smtClean="0"/>
              <a:t> para Recuperação de Senha</a:t>
            </a:r>
          </a:p>
          <a:p>
            <a:r>
              <a:rPr lang="pt-BR" dirty="0" smtClean="0"/>
              <a:t>Cadastrar Usuário</a:t>
            </a:r>
          </a:p>
          <a:p>
            <a:r>
              <a:rPr lang="pt-BR" dirty="0" smtClean="0"/>
              <a:t>Alterar Estado para o Usuário para </a:t>
            </a:r>
            <a:r>
              <a:rPr lang="pt-BR" dirty="0" err="1" smtClean="0"/>
              <a:t>logado</a:t>
            </a:r>
            <a:endParaRPr lang="pt-BR" dirty="0" smtClean="0"/>
          </a:p>
          <a:p>
            <a:r>
              <a:rPr lang="pt-BR" dirty="0" smtClean="0"/>
              <a:t>Autenticar </a:t>
            </a:r>
            <a:r>
              <a:rPr lang="pt-BR" dirty="0" err="1" smtClean="0"/>
              <a:t>Login</a:t>
            </a:r>
            <a:endParaRPr lang="pt-BR" dirty="0" smtClean="0"/>
          </a:p>
          <a:p>
            <a:r>
              <a:rPr lang="pt-BR" dirty="0" smtClean="0"/>
              <a:t>Enviar </a:t>
            </a:r>
            <a:r>
              <a:rPr lang="pt-BR" dirty="0" err="1" smtClean="0"/>
              <a:t>Email</a:t>
            </a:r>
            <a:r>
              <a:rPr lang="pt-BR" dirty="0" smtClean="0"/>
              <a:t> para redefinir senha</a:t>
            </a:r>
            <a:endParaRPr lang="pt-BR" dirty="0"/>
          </a:p>
        </p:txBody>
      </p:sp>
    </p:spTree>
    <p:extLst>
      <p:ext uri="{BB962C8B-B14F-4D97-AF65-F5344CB8AC3E}">
        <p14:creationId xmlns:p14="http://schemas.microsoft.com/office/powerpoint/2010/main" val="249052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Explicação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Um diagrama de caso de uso é usado para descrever graficamente um subconjunto do modelo para simplificar a comunicação. Normalmente existirão vários diagramas de caso de uso associados a um determinado modelo, cada um mostrando um subconjunto de elementos de modelo relevantes para um determinado fim. O mesmo elemento de modelo pode ser exibido em vários diagramas de caso de uso, mas cada instância tem que ser consistente. Se alguma ferramenta for usada para manter o modelo de caso de uso, esta restrição de consistência deve ser automatizada, de forma que quaisquer alterações em um elemento de modelo (alteração do nome, por exemplo) serão automaticamente refletidas em todos os diagramas de caso de uso que mostram o elemento.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Explicação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O modelo de caso de uso pode conter pacotes que são usados para estruturar o modelo e simplificar a análise, a comunicação, a navegação, o desenvolvimento, a manutenção e o planejamento.</a:t>
            </a:r>
          </a:p>
          <a:p>
            <a:r>
              <a:rPr lang="pt-BR" dirty="0"/>
              <a:t>Muito do modelo de caso de uso é na verdade textual, com o texto capturado nos Caso de Uso que estão </a:t>
            </a:r>
            <a:r>
              <a:rPr lang="pt-BR" dirty="0" smtClean="0"/>
              <a:t>associados a </a:t>
            </a:r>
            <a:r>
              <a:rPr lang="pt-BR" dirty="0"/>
              <a:t>cada elemento de modelo de caso de uso. Estas especificações descrevem o fluxo de eventos do caso de uso.</a:t>
            </a:r>
          </a:p>
          <a:p>
            <a:r>
              <a:rPr lang="pt-BR" dirty="0"/>
              <a:t>O modelo de caso de uso serve como um unificador em todo o desenvolvimento do sistema. É usado como a principal especificação dos requisitos funcionais para o sistema, servindo como base para a análise e o design, como uma entrada para o planejamento da iteração, como base para a definição de casos de teste e como base para a documentação dos usuários</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básicos</a:t>
            </a:r>
          </a:p>
        </p:txBody>
      </p:sp>
      <p:sp>
        <p:nvSpPr>
          <p:cNvPr id="3" name="Espaço Reservado para Conteúdo 2"/>
          <p:cNvSpPr>
            <a:spLocks noGrp="1"/>
          </p:cNvSpPr>
          <p:nvPr>
            <p:ph idx="1"/>
          </p:nvPr>
        </p:nvSpPr>
        <p:spPr/>
        <p:txBody>
          <a:bodyPr>
            <a:normAutofit fontScale="92500" lnSpcReduction="20000"/>
          </a:bodyPr>
          <a:lstStyle/>
          <a:p>
            <a:r>
              <a:rPr lang="pt-BR" dirty="0"/>
              <a:t>O modelo de caso de uso contém, no mínimo, os seguintes elementos de modelo básicos.</a:t>
            </a:r>
          </a:p>
          <a:p>
            <a:r>
              <a:rPr lang="pt-BR" b="1" dirty="0"/>
              <a:t>Ator</a:t>
            </a:r>
          </a:p>
          <a:p>
            <a:r>
              <a:rPr lang="pt-BR" dirty="0"/>
              <a:t>Um elemento de modelo que representa cada ator. São suas propriedades o nome e uma descrição resumida do ator. </a:t>
            </a:r>
          </a:p>
          <a:p>
            <a:r>
              <a:rPr lang="pt-BR" b="1" dirty="0"/>
              <a:t>Caso de Uso</a:t>
            </a:r>
          </a:p>
          <a:p>
            <a:r>
              <a:rPr lang="pt-BR" dirty="0"/>
              <a:t>Um elemento de modelo que representa cada caso de uso. São suas propriedades o nome do caso de uso e sua especificação.</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básicos</a:t>
            </a:r>
          </a:p>
        </p:txBody>
      </p:sp>
      <p:sp>
        <p:nvSpPr>
          <p:cNvPr id="3" name="Espaço Reservado para Conteúdo 2"/>
          <p:cNvSpPr>
            <a:spLocks noGrp="1"/>
          </p:cNvSpPr>
          <p:nvPr>
            <p:ph idx="1"/>
          </p:nvPr>
        </p:nvSpPr>
        <p:spPr/>
        <p:txBody>
          <a:bodyPr>
            <a:normAutofit/>
          </a:bodyPr>
          <a:lstStyle/>
          <a:p>
            <a:r>
              <a:rPr lang="pt-BR" b="1" dirty="0"/>
              <a:t>Associações</a:t>
            </a:r>
          </a:p>
          <a:p>
            <a:r>
              <a:rPr lang="pt-BR" dirty="0"/>
              <a:t>As associações são usadas para descrever os relacionamentos entre os atores e os casos de uso que eles participam. Este relacionamento é comumente conhecido como uma "associação de comunicação".</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a:bodyPr>
          <a:lstStyle/>
          <a:p>
            <a:r>
              <a:rPr lang="pt-BR" dirty="0"/>
              <a:t>O modelo de caso de uso pode conter também os seguintes elementos de modelo avançados.</a:t>
            </a:r>
          </a:p>
          <a:p>
            <a:r>
              <a:rPr lang="pt-BR" b="1" dirty="0"/>
              <a:t>Assunto</a:t>
            </a:r>
          </a:p>
          <a:p>
            <a:r>
              <a:rPr lang="pt-BR" dirty="0"/>
              <a:t>Um elemento de modelo que representa o limite do sistema de interesse.</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fontScale="85000" lnSpcReduction="10000"/>
          </a:bodyPr>
          <a:lstStyle/>
          <a:p>
            <a:r>
              <a:rPr lang="pt-BR" b="1" dirty="0"/>
              <a:t>Pacote de Caso de Uso</a:t>
            </a:r>
          </a:p>
          <a:p>
            <a:r>
              <a:rPr lang="pt-BR" dirty="0"/>
              <a:t>Um elemento de modelo utilizado para estruturar o modelo de caso de uso e simplificar a análise, a comunicação, a navegação e o planejamento. Se existirem muitos casos uso ou atores, você pode usar os pacotes de Caso de Uso para estruturar o modelo de caso de uso da mesma forma que você usa pastas ou diretórios para estruturar as informações no seu disco rígido.</a:t>
            </a:r>
          </a:p>
          <a:p>
            <a:r>
              <a:rPr lang="pt-BR" dirty="0"/>
              <a:t>Você pode dividir um modelo de caso de uso em pacotes de caso de uso por várias razões, incluindo:</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fontScale="92500" lnSpcReduction="10000"/>
          </a:bodyPr>
          <a:lstStyle/>
          <a:p>
            <a:r>
              <a:rPr lang="pt-BR" dirty="0" smtClean="0"/>
              <a:t>Para refletir a ordem, configuração ou unidades de implantação no sistema acabado, ajudando assim no planejamento de iteração.</a:t>
            </a:r>
          </a:p>
          <a:p>
            <a:r>
              <a:rPr lang="pt-BR" dirty="0" smtClean="0"/>
              <a:t>Para ajudar o desenvolvimento em paralelo, dividindo o problema em peças de tamanho apropriado.</a:t>
            </a:r>
          </a:p>
          <a:p>
            <a:r>
              <a:rPr lang="pt-BR" dirty="0" smtClean="0"/>
              <a:t>Para simplificar a comunicação com os diferentes </a:t>
            </a:r>
            <a:r>
              <a:rPr lang="pt-BR" dirty="0" err="1" smtClean="0"/>
              <a:t>stakeholders</a:t>
            </a:r>
            <a:r>
              <a:rPr lang="pt-BR" dirty="0" smtClean="0"/>
              <a:t>, através da criação de pacotes contendo casos de uso e atores relevantes para um determinado </a:t>
            </a:r>
            <a:r>
              <a:rPr lang="pt-BR" dirty="0" err="1" smtClean="0"/>
              <a:t>stakeholder</a:t>
            </a:r>
            <a:r>
              <a:rPr lang="pt-BR" dirty="0" smtClean="0"/>
              <a:t>.</a:t>
            </a:r>
          </a:p>
          <a:p>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1030</Words>
  <Application>Microsoft Office PowerPoint</Application>
  <PresentationFormat>Apresentação na tela (4:3)</PresentationFormat>
  <Paragraphs>64</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Calibri</vt:lpstr>
      <vt:lpstr>Tema do Office</vt:lpstr>
      <vt:lpstr>Requisitos Funcionais e Não Funcionais</vt:lpstr>
      <vt:lpstr>Explicação</vt:lpstr>
      <vt:lpstr>Explicação</vt:lpstr>
      <vt:lpstr>Explicação</vt:lpstr>
      <vt:lpstr>Elementos de modelo básicos</vt:lpstr>
      <vt:lpstr>Elementos de modelo básicos</vt:lpstr>
      <vt:lpstr>Elementos de modelo avançados</vt:lpstr>
      <vt:lpstr>Elementos de modelo avançados</vt:lpstr>
      <vt:lpstr>Elementos de modelo avançados</vt:lpstr>
      <vt:lpstr>Elementos de modelo avançados</vt:lpstr>
      <vt:lpstr>Dependências</vt:lpstr>
      <vt:lpstr>Dependências</vt:lpstr>
      <vt:lpstr>Dependências</vt:lpstr>
      <vt:lpstr>Dependências</vt:lpstr>
      <vt:lpstr>Dependências</vt:lpstr>
      <vt:lpstr>Dependências</vt:lpstr>
      <vt:lpstr>Dependências</vt:lpstr>
      <vt:lpstr>Exercício </vt:lpstr>
      <vt:lpstr>Exercício </vt:lpstr>
      <vt:lpstr>Exercício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Funcionais e Não Funcionais</dc:title>
  <dc:creator>Usuário do Windows</dc:creator>
  <cp:lastModifiedBy>Usuário do Windows</cp:lastModifiedBy>
  <cp:revision>4</cp:revision>
  <dcterms:created xsi:type="dcterms:W3CDTF">2023-01-29T21:06:00Z</dcterms:created>
  <dcterms:modified xsi:type="dcterms:W3CDTF">2023-01-30T18:16:06Z</dcterms:modified>
</cp:coreProperties>
</file>