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2"/>
  </p:notesMasterIdLst>
  <p:sldIdLst>
    <p:sldId id="257" r:id="rId2"/>
    <p:sldId id="259" r:id="rId3"/>
    <p:sldId id="260" r:id="rId4"/>
    <p:sldId id="261" r:id="rId5"/>
    <p:sldId id="262" r:id="rId6"/>
    <p:sldId id="263" r:id="rId7"/>
    <p:sldId id="264" r:id="rId8"/>
    <p:sldId id="330" r:id="rId9"/>
    <p:sldId id="265" r:id="rId10"/>
    <p:sldId id="266" r:id="rId11"/>
    <p:sldId id="331"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05" r:id="rId25"/>
    <p:sldId id="306" r:id="rId26"/>
    <p:sldId id="307" r:id="rId27"/>
    <p:sldId id="308" r:id="rId28"/>
    <p:sldId id="279" r:id="rId29"/>
    <p:sldId id="280" r:id="rId30"/>
    <p:sldId id="281" r:id="rId31"/>
    <p:sldId id="282" r:id="rId32"/>
    <p:sldId id="283" r:id="rId33"/>
    <p:sldId id="284" r:id="rId34"/>
    <p:sldId id="285" r:id="rId35"/>
    <p:sldId id="286" r:id="rId36"/>
    <p:sldId id="309" r:id="rId37"/>
    <p:sldId id="287" r:id="rId38"/>
    <p:sldId id="288" r:id="rId39"/>
    <p:sldId id="289" r:id="rId40"/>
    <p:sldId id="290" r:id="rId41"/>
    <p:sldId id="291" r:id="rId42"/>
    <p:sldId id="310" r:id="rId43"/>
    <p:sldId id="292" r:id="rId44"/>
    <p:sldId id="293" r:id="rId45"/>
    <p:sldId id="294" r:id="rId46"/>
    <p:sldId id="295" r:id="rId47"/>
    <p:sldId id="296" r:id="rId48"/>
    <p:sldId id="297" r:id="rId49"/>
    <p:sldId id="298" r:id="rId50"/>
    <p:sldId id="299" r:id="rId51"/>
    <p:sldId id="311" r:id="rId52"/>
    <p:sldId id="312" r:id="rId53"/>
    <p:sldId id="313" r:id="rId54"/>
    <p:sldId id="314" r:id="rId55"/>
    <p:sldId id="300" r:id="rId56"/>
    <p:sldId id="301" r:id="rId57"/>
    <p:sldId id="302" r:id="rId58"/>
    <p:sldId id="315" r:id="rId59"/>
    <p:sldId id="316" r:id="rId60"/>
    <p:sldId id="317" r:id="rId61"/>
    <p:sldId id="318" r:id="rId62"/>
    <p:sldId id="319" r:id="rId63"/>
    <p:sldId id="322" r:id="rId64"/>
    <p:sldId id="323" r:id="rId65"/>
    <p:sldId id="324" r:id="rId66"/>
    <p:sldId id="325" r:id="rId67"/>
    <p:sldId id="326" r:id="rId68"/>
    <p:sldId id="327" r:id="rId69"/>
    <p:sldId id="328" r:id="rId70"/>
    <p:sldId id="329"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74" d="100"/>
          <a:sy n="74"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D7047-A95A-4598-8D66-651188C4EB6F}" type="datetimeFigureOut">
              <a:rPr lang="pt-BR" smtClean="0"/>
              <a:t>03/02/2023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F1A49-4343-4B64-B3AD-63AF2431FACC}" type="slidenum">
              <a:rPr lang="pt-BR" smtClean="0"/>
              <a:t>‹nº›</a:t>
            </a:fld>
            <a:endParaRPr lang="pt-BR"/>
          </a:p>
        </p:txBody>
      </p:sp>
    </p:spTree>
    <p:extLst>
      <p:ext uri="{BB962C8B-B14F-4D97-AF65-F5344CB8AC3E}">
        <p14:creationId xmlns:p14="http://schemas.microsoft.com/office/powerpoint/2010/main" val="314789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 xmlns:a16="http://schemas.microsoft.com/office/drawing/2014/main" id="{47BAB1BF-C060-4838-AA7B-61498B77B613}"/>
              </a:ext>
            </a:extLst>
          </p:cNvPr>
          <p:cNvSpPr>
            <a:spLocks noGrp="1" noChangeArrowheads="1"/>
          </p:cNvSpPr>
          <p:nvPr>
            <p:ph type="sldNum" sz="quarter" idx="5"/>
          </p:nvPr>
        </p:nvSpPr>
        <p:spPr/>
        <p:txBody>
          <a:bodyPr/>
          <a:lstStyle>
            <a:lvl1pPr defTabSz="990600" eaLnBrk="0" hangingPunct="0">
              <a:defRPr>
                <a:solidFill>
                  <a:schemeClr val="tx1"/>
                </a:solidFill>
                <a:latin typeface="Arial" panose="020B0604020202020204" pitchFamily="34" charset="0"/>
                <a:cs typeface="Arial" panose="020B0604020202020204" pitchFamily="34" charset="0"/>
              </a:defRPr>
            </a:lvl1pPr>
            <a:lvl2pPr marL="804863" indent="-309563" defTabSz="990600" eaLnBrk="0" hangingPunct="0">
              <a:defRPr>
                <a:solidFill>
                  <a:schemeClr val="tx1"/>
                </a:solidFill>
                <a:latin typeface="Arial" panose="020B0604020202020204" pitchFamily="34" charset="0"/>
                <a:cs typeface="Arial" panose="020B0604020202020204" pitchFamily="34" charset="0"/>
              </a:defRPr>
            </a:lvl2pPr>
            <a:lvl3pPr marL="1238250" indent="-247650" defTabSz="990600" eaLnBrk="0" hangingPunct="0">
              <a:defRPr>
                <a:solidFill>
                  <a:schemeClr val="tx1"/>
                </a:solidFill>
                <a:latin typeface="Arial" panose="020B0604020202020204" pitchFamily="34" charset="0"/>
                <a:cs typeface="Arial" panose="020B0604020202020204" pitchFamily="34" charset="0"/>
              </a:defRPr>
            </a:lvl3pPr>
            <a:lvl4pPr marL="1733550" indent="-249238" defTabSz="990600" eaLnBrk="0" hangingPunct="0">
              <a:defRPr>
                <a:solidFill>
                  <a:schemeClr val="tx1"/>
                </a:solidFill>
                <a:latin typeface="Arial" panose="020B0604020202020204" pitchFamily="34" charset="0"/>
                <a:cs typeface="Arial" panose="020B0604020202020204" pitchFamily="34" charset="0"/>
              </a:defRPr>
            </a:lvl4pPr>
            <a:lvl5pPr marL="2228850" indent="-247650" defTabSz="990600" eaLnBrk="0" hangingPunct="0">
              <a:defRPr>
                <a:solidFill>
                  <a:schemeClr val="tx1"/>
                </a:solidFill>
                <a:latin typeface="Arial" panose="020B0604020202020204" pitchFamily="34" charset="0"/>
                <a:cs typeface="Arial" panose="020B0604020202020204" pitchFamily="34" charset="0"/>
              </a:defRPr>
            </a:lvl5pPr>
            <a:lvl6pPr marL="26860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32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004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576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DAF91B-6BA4-4547-9783-B910122F31DF}" type="slidenum">
              <a:rPr lang="en-US" altLang="pt-BR"/>
              <a:pPr eaLnBrk="1" hangingPunct="1"/>
              <a:t>1</a:t>
            </a:fld>
            <a:endParaRPr lang="en-US" altLang="pt-BR" dirty="0"/>
          </a:p>
        </p:txBody>
      </p:sp>
      <p:sp>
        <p:nvSpPr>
          <p:cNvPr id="65539" name="Rectangle 2">
            <a:extLst>
              <a:ext uri="{FF2B5EF4-FFF2-40B4-BE49-F238E27FC236}">
                <a16:creationId xmlns="" xmlns:a16="http://schemas.microsoft.com/office/drawing/2014/main" id="{A0BE2DF6-932B-471A-9267-0F8C75969BDA}"/>
              </a:ext>
            </a:extLst>
          </p:cNvPr>
          <p:cNvSpPr>
            <a:spLocks noGrp="1" noRot="1" noChangeAspect="1" noChangeArrowheads="1" noTextEdit="1"/>
          </p:cNvSpPr>
          <p:nvPr>
            <p:ph type="sldImg"/>
          </p:nvPr>
        </p:nvSpPr>
        <p:spPr>
          <a:ln/>
        </p:spPr>
      </p:sp>
      <p:sp>
        <p:nvSpPr>
          <p:cNvPr id="65540" name="Rectangle 3">
            <a:extLst>
              <a:ext uri="{FF2B5EF4-FFF2-40B4-BE49-F238E27FC236}">
                <a16:creationId xmlns="" xmlns:a16="http://schemas.microsoft.com/office/drawing/2014/main" id="{EF321851-44BF-4859-A176-C00CFF9C5774}"/>
              </a:ext>
            </a:extLst>
          </p:cNvPr>
          <p:cNvSpPr>
            <a:spLocks noGrp="1" noChangeArrowheads="1"/>
          </p:cNvSpPr>
          <p:nvPr>
            <p:ph type="body" idx="1"/>
          </p:nvPr>
        </p:nvSpPr>
        <p:spPr/>
        <p:txBody>
          <a:bodyPr/>
          <a:lstStyle/>
          <a:p>
            <a:pPr eaLnBrk="1" hangingPunct="1"/>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686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a:extLst>
              <a:ext uri="{FF2B5EF4-FFF2-40B4-BE49-F238E27FC236}">
                <a16:creationId xmlns="" xmlns:a16="http://schemas.microsoft.com/office/drawing/2014/main" id="{D3BEA946-FD3C-4768-AC1A-1320B0A18AE7}"/>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cs typeface="Arial" panose="020B0604020202020204" pitchFamily="34" charset="0"/>
              </a:defRPr>
            </a:lvl1pPr>
            <a:lvl2pPr marL="804863" indent="-309563" defTabSz="990600" eaLnBrk="0" hangingPunct="0">
              <a:defRPr>
                <a:solidFill>
                  <a:schemeClr val="tx1"/>
                </a:solidFill>
                <a:latin typeface="Arial" panose="020B0604020202020204" pitchFamily="34" charset="0"/>
                <a:cs typeface="Arial" panose="020B0604020202020204" pitchFamily="34" charset="0"/>
              </a:defRPr>
            </a:lvl2pPr>
            <a:lvl3pPr marL="1238250" indent="-247650" defTabSz="990600" eaLnBrk="0" hangingPunct="0">
              <a:defRPr>
                <a:solidFill>
                  <a:schemeClr val="tx1"/>
                </a:solidFill>
                <a:latin typeface="Arial" panose="020B0604020202020204" pitchFamily="34" charset="0"/>
                <a:cs typeface="Arial" panose="020B0604020202020204" pitchFamily="34" charset="0"/>
              </a:defRPr>
            </a:lvl3pPr>
            <a:lvl4pPr marL="1733550" indent="-247650" defTabSz="990600" eaLnBrk="0" hangingPunct="0">
              <a:defRPr>
                <a:solidFill>
                  <a:schemeClr val="tx1"/>
                </a:solidFill>
                <a:latin typeface="Arial" panose="020B0604020202020204" pitchFamily="34" charset="0"/>
                <a:cs typeface="Arial" panose="020B0604020202020204" pitchFamily="34" charset="0"/>
              </a:defRPr>
            </a:lvl4pPr>
            <a:lvl5pPr marL="2228850" indent="-247650" defTabSz="990600" eaLnBrk="0" hangingPunct="0">
              <a:defRPr>
                <a:solidFill>
                  <a:schemeClr val="tx1"/>
                </a:solidFill>
                <a:latin typeface="Arial" panose="020B0604020202020204" pitchFamily="34" charset="0"/>
                <a:cs typeface="Arial" panose="020B0604020202020204" pitchFamily="34" charset="0"/>
              </a:defRPr>
            </a:lvl5pPr>
            <a:lvl6pPr marL="26860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32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004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576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A2B9AF0-E037-4321-97DD-C7CC6463A4B9}" type="slidenum">
              <a:rPr lang="en-US" altLang="pt-BR" sz="1300"/>
              <a:pPr algn="r" eaLnBrk="1" hangingPunct="1"/>
              <a:t>12</a:t>
            </a:fld>
            <a:endParaRPr lang="en-US" altLang="pt-BR" sz="1300" dirty="0"/>
          </a:p>
        </p:txBody>
      </p:sp>
      <p:sp>
        <p:nvSpPr>
          <p:cNvPr id="413699" name="Rectangle 2">
            <a:extLst>
              <a:ext uri="{FF2B5EF4-FFF2-40B4-BE49-F238E27FC236}">
                <a16:creationId xmlns="" xmlns:a16="http://schemas.microsoft.com/office/drawing/2014/main" id="{835BE0FF-B7A1-4773-8111-76C9A72E22D8}"/>
              </a:ext>
            </a:extLst>
          </p:cNvPr>
          <p:cNvSpPr>
            <a:spLocks noGrp="1" noRot="1" noChangeAspect="1" noChangeArrowheads="1" noTextEdit="1"/>
          </p:cNvSpPr>
          <p:nvPr>
            <p:ph type="sldImg"/>
          </p:nvPr>
        </p:nvSpPr>
        <p:spPr>
          <a:xfrm>
            <a:off x="139700" y="768350"/>
            <a:ext cx="6819900" cy="3836988"/>
          </a:xfrm>
          <a:ln/>
        </p:spPr>
      </p:sp>
      <p:sp>
        <p:nvSpPr>
          <p:cNvPr id="413700" name="Rectangle 3">
            <a:extLst>
              <a:ext uri="{FF2B5EF4-FFF2-40B4-BE49-F238E27FC236}">
                <a16:creationId xmlns="" xmlns:a16="http://schemas.microsoft.com/office/drawing/2014/main" id="{EA904DC3-7EA8-46AE-A3EE-D918E4B84E86}"/>
              </a:ext>
            </a:extLst>
          </p:cNvPr>
          <p:cNvSpPr>
            <a:spLocks noGrp="1" noChangeArrowheads="1"/>
          </p:cNvSpPr>
          <p:nvPr>
            <p:ph type="body" idx="1"/>
          </p:nvPr>
        </p:nvSpPr>
        <p:spPr>
          <a:xfrm>
            <a:off x="709613" y="4860925"/>
            <a:ext cx="5680075" cy="4605338"/>
          </a:xfrm>
        </p:spPr>
        <p:txBody>
          <a:bodyPr lIns="99048" tIns="49524" rIns="99048" bIns="49524"/>
          <a:lstStyle/>
          <a:p>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742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a:extLst>
              <a:ext uri="{FF2B5EF4-FFF2-40B4-BE49-F238E27FC236}">
                <a16:creationId xmlns="" xmlns:a16="http://schemas.microsoft.com/office/drawing/2014/main" id="{6780821A-1EBA-49FF-B360-F191F1EFCA33}"/>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cs typeface="Arial" panose="020B0604020202020204" pitchFamily="34" charset="0"/>
              </a:defRPr>
            </a:lvl1pPr>
            <a:lvl2pPr marL="804863" indent="-309563" defTabSz="990600" eaLnBrk="0" hangingPunct="0">
              <a:defRPr>
                <a:solidFill>
                  <a:schemeClr val="tx1"/>
                </a:solidFill>
                <a:latin typeface="Arial" panose="020B0604020202020204" pitchFamily="34" charset="0"/>
                <a:cs typeface="Arial" panose="020B0604020202020204" pitchFamily="34" charset="0"/>
              </a:defRPr>
            </a:lvl2pPr>
            <a:lvl3pPr marL="1238250" indent="-247650" defTabSz="990600" eaLnBrk="0" hangingPunct="0">
              <a:defRPr>
                <a:solidFill>
                  <a:schemeClr val="tx1"/>
                </a:solidFill>
                <a:latin typeface="Arial" panose="020B0604020202020204" pitchFamily="34" charset="0"/>
                <a:cs typeface="Arial" panose="020B0604020202020204" pitchFamily="34" charset="0"/>
              </a:defRPr>
            </a:lvl3pPr>
            <a:lvl4pPr marL="1733550" indent="-247650" defTabSz="990600" eaLnBrk="0" hangingPunct="0">
              <a:defRPr>
                <a:solidFill>
                  <a:schemeClr val="tx1"/>
                </a:solidFill>
                <a:latin typeface="Arial" panose="020B0604020202020204" pitchFamily="34" charset="0"/>
                <a:cs typeface="Arial" panose="020B0604020202020204" pitchFamily="34" charset="0"/>
              </a:defRPr>
            </a:lvl4pPr>
            <a:lvl5pPr marL="2228850" indent="-247650" defTabSz="990600" eaLnBrk="0" hangingPunct="0">
              <a:defRPr>
                <a:solidFill>
                  <a:schemeClr val="tx1"/>
                </a:solidFill>
                <a:latin typeface="Arial" panose="020B0604020202020204" pitchFamily="34" charset="0"/>
                <a:cs typeface="Arial" panose="020B0604020202020204" pitchFamily="34" charset="0"/>
              </a:defRPr>
            </a:lvl5pPr>
            <a:lvl6pPr marL="26860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32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004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576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54D92D0-CEFE-4D41-9C78-48313961C520}" type="slidenum">
              <a:rPr lang="en-US" altLang="pt-BR" sz="1300"/>
              <a:pPr algn="r" eaLnBrk="1" hangingPunct="1"/>
              <a:t>22</a:t>
            </a:fld>
            <a:endParaRPr lang="en-US" altLang="pt-BR" sz="1300" dirty="0"/>
          </a:p>
        </p:txBody>
      </p:sp>
      <p:sp>
        <p:nvSpPr>
          <p:cNvPr id="417795" name="Rectangle 2">
            <a:extLst>
              <a:ext uri="{FF2B5EF4-FFF2-40B4-BE49-F238E27FC236}">
                <a16:creationId xmlns="" xmlns:a16="http://schemas.microsoft.com/office/drawing/2014/main" id="{E11C5B7C-569F-4DE8-9678-8DC14AA3300C}"/>
              </a:ext>
            </a:extLst>
          </p:cNvPr>
          <p:cNvSpPr>
            <a:spLocks noGrp="1" noRot="1" noChangeAspect="1" noChangeArrowheads="1" noTextEdit="1"/>
          </p:cNvSpPr>
          <p:nvPr>
            <p:ph type="sldImg"/>
          </p:nvPr>
        </p:nvSpPr>
        <p:spPr>
          <a:xfrm>
            <a:off x="139700" y="768350"/>
            <a:ext cx="6819900" cy="3836988"/>
          </a:xfrm>
          <a:ln/>
        </p:spPr>
      </p:sp>
      <p:sp>
        <p:nvSpPr>
          <p:cNvPr id="417796" name="Rectangle 3">
            <a:extLst>
              <a:ext uri="{FF2B5EF4-FFF2-40B4-BE49-F238E27FC236}">
                <a16:creationId xmlns="" xmlns:a16="http://schemas.microsoft.com/office/drawing/2014/main" id="{6600410F-4278-4FE7-B0F1-6F4AE4462490}"/>
              </a:ext>
            </a:extLst>
          </p:cNvPr>
          <p:cNvSpPr>
            <a:spLocks noGrp="1" noChangeArrowheads="1"/>
          </p:cNvSpPr>
          <p:nvPr>
            <p:ph type="body" idx="1"/>
          </p:nvPr>
        </p:nvSpPr>
        <p:spPr>
          <a:xfrm>
            <a:off x="709613" y="4860925"/>
            <a:ext cx="5680075" cy="4605338"/>
          </a:xfrm>
        </p:spPr>
        <p:txBody>
          <a:bodyPr lIns="99048" tIns="49524" rIns="99048" bIns="49524"/>
          <a:lstStyle/>
          <a:p>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73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a:extLst>
              <a:ext uri="{FF2B5EF4-FFF2-40B4-BE49-F238E27FC236}">
                <a16:creationId xmlns="" xmlns:a16="http://schemas.microsoft.com/office/drawing/2014/main" id="{55027915-81C1-4220-9A81-DC3BDCC14D87}"/>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cs typeface="Arial" panose="020B0604020202020204" pitchFamily="34" charset="0"/>
              </a:defRPr>
            </a:lvl1pPr>
            <a:lvl2pPr marL="804863" indent="-309563" defTabSz="990600" eaLnBrk="0" hangingPunct="0">
              <a:defRPr>
                <a:solidFill>
                  <a:schemeClr val="tx1"/>
                </a:solidFill>
                <a:latin typeface="Arial" panose="020B0604020202020204" pitchFamily="34" charset="0"/>
                <a:cs typeface="Arial" panose="020B0604020202020204" pitchFamily="34" charset="0"/>
              </a:defRPr>
            </a:lvl2pPr>
            <a:lvl3pPr marL="1238250" indent="-247650" defTabSz="990600" eaLnBrk="0" hangingPunct="0">
              <a:defRPr>
                <a:solidFill>
                  <a:schemeClr val="tx1"/>
                </a:solidFill>
                <a:latin typeface="Arial" panose="020B0604020202020204" pitchFamily="34" charset="0"/>
                <a:cs typeface="Arial" panose="020B0604020202020204" pitchFamily="34" charset="0"/>
              </a:defRPr>
            </a:lvl3pPr>
            <a:lvl4pPr marL="1733550" indent="-247650" defTabSz="990600" eaLnBrk="0" hangingPunct="0">
              <a:defRPr>
                <a:solidFill>
                  <a:schemeClr val="tx1"/>
                </a:solidFill>
                <a:latin typeface="Arial" panose="020B0604020202020204" pitchFamily="34" charset="0"/>
                <a:cs typeface="Arial" panose="020B0604020202020204" pitchFamily="34" charset="0"/>
              </a:defRPr>
            </a:lvl4pPr>
            <a:lvl5pPr marL="2228850" indent="-247650" defTabSz="990600" eaLnBrk="0" hangingPunct="0">
              <a:defRPr>
                <a:solidFill>
                  <a:schemeClr val="tx1"/>
                </a:solidFill>
                <a:latin typeface="Arial" panose="020B0604020202020204" pitchFamily="34" charset="0"/>
                <a:cs typeface="Arial" panose="020B0604020202020204" pitchFamily="34" charset="0"/>
              </a:defRPr>
            </a:lvl5pPr>
            <a:lvl6pPr marL="26860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32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004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576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5ECCFDC-18A6-45ED-961A-A1F91226FE2E}" type="slidenum">
              <a:rPr lang="en-US" altLang="pt-BR" sz="1300"/>
              <a:pPr algn="r" eaLnBrk="1" hangingPunct="1"/>
              <a:t>39</a:t>
            </a:fld>
            <a:endParaRPr lang="en-US" altLang="pt-BR" sz="1300" dirty="0"/>
          </a:p>
        </p:txBody>
      </p:sp>
      <p:sp>
        <p:nvSpPr>
          <p:cNvPr id="415747" name="Rectangle 2">
            <a:extLst>
              <a:ext uri="{FF2B5EF4-FFF2-40B4-BE49-F238E27FC236}">
                <a16:creationId xmlns="" xmlns:a16="http://schemas.microsoft.com/office/drawing/2014/main" id="{7CCDBDEB-85FC-4DFD-B45A-7A47025C90E5}"/>
              </a:ext>
            </a:extLst>
          </p:cNvPr>
          <p:cNvSpPr>
            <a:spLocks noGrp="1" noRot="1" noChangeAspect="1" noChangeArrowheads="1" noTextEdit="1"/>
          </p:cNvSpPr>
          <p:nvPr>
            <p:ph type="sldImg"/>
          </p:nvPr>
        </p:nvSpPr>
        <p:spPr>
          <a:xfrm>
            <a:off x="139700" y="768350"/>
            <a:ext cx="6819900" cy="3836988"/>
          </a:xfrm>
          <a:ln/>
        </p:spPr>
      </p:sp>
      <p:sp>
        <p:nvSpPr>
          <p:cNvPr id="415748" name="Rectangle 3">
            <a:extLst>
              <a:ext uri="{FF2B5EF4-FFF2-40B4-BE49-F238E27FC236}">
                <a16:creationId xmlns="" xmlns:a16="http://schemas.microsoft.com/office/drawing/2014/main" id="{A60A7EC5-00D2-4929-8D36-3C89DE15BFE4}"/>
              </a:ext>
            </a:extLst>
          </p:cNvPr>
          <p:cNvSpPr>
            <a:spLocks noGrp="1" noChangeArrowheads="1"/>
          </p:cNvSpPr>
          <p:nvPr>
            <p:ph type="body" idx="1"/>
          </p:nvPr>
        </p:nvSpPr>
        <p:spPr>
          <a:xfrm>
            <a:off x="709613" y="4860925"/>
            <a:ext cx="5680075" cy="4605338"/>
          </a:xfrm>
        </p:spPr>
        <p:txBody>
          <a:bodyPr lIns="99048" tIns="49524" rIns="99048" bIns="49524"/>
          <a:lstStyle/>
          <a:p>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588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a:extLst>
              <a:ext uri="{FF2B5EF4-FFF2-40B4-BE49-F238E27FC236}">
                <a16:creationId xmlns="" xmlns:a16="http://schemas.microsoft.com/office/drawing/2014/main" id="{70662E07-A2FD-46FC-9D61-A9F8D4965219}"/>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anose="020B0604020202020204" pitchFamily="34" charset="0"/>
                <a:cs typeface="Arial" panose="020B0604020202020204" pitchFamily="34" charset="0"/>
              </a:defRPr>
            </a:lvl1pPr>
            <a:lvl2pPr marL="804863" indent="-309563" defTabSz="990600" eaLnBrk="0" hangingPunct="0">
              <a:defRPr>
                <a:solidFill>
                  <a:schemeClr val="tx1"/>
                </a:solidFill>
                <a:latin typeface="Arial" panose="020B0604020202020204" pitchFamily="34" charset="0"/>
                <a:cs typeface="Arial" panose="020B0604020202020204" pitchFamily="34" charset="0"/>
              </a:defRPr>
            </a:lvl2pPr>
            <a:lvl3pPr marL="1238250" indent="-247650" defTabSz="990600" eaLnBrk="0" hangingPunct="0">
              <a:defRPr>
                <a:solidFill>
                  <a:schemeClr val="tx1"/>
                </a:solidFill>
                <a:latin typeface="Arial" panose="020B0604020202020204" pitchFamily="34" charset="0"/>
                <a:cs typeface="Arial" panose="020B0604020202020204" pitchFamily="34" charset="0"/>
              </a:defRPr>
            </a:lvl3pPr>
            <a:lvl4pPr marL="1733550" indent="-247650" defTabSz="990600" eaLnBrk="0" hangingPunct="0">
              <a:defRPr>
                <a:solidFill>
                  <a:schemeClr val="tx1"/>
                </a:solidFill>
                <a:latin typeface="Arial" panose="020B0604020202020204" pitchFamily="34" charset="0"/>
                <a:cs typeface="Arial" panose="020B0604020202020204" pitchFamily="34" charset="0"/>
              </a:defRPr>
            </a:lvl4pPr>
            <a:lvl5pPr marL="2228850" indent="-247650" defTabSz="990600" eaLnBrk="0" hangingPunct="0">
              <a:defRPr>
                <a:solidFill>
                  <a:schemeClr val="tx1"/>
                </a:solidFill>
                <a:latin typeface="Arial" panose="020B0604020202020204" pitchFamily="34" charset="0"/>
                <a:cs typeface="Arial" panose="020B0604020202020204" pitchFamily="34" charset="0"/>
              </a:defRPr>
            </a:lvl5pPr>
            <a:lvl6pPr marL="26860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32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004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57650" indent="-24765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0F62EC8-8313-4FDF-A415-05458BD211C4}" type="slidenum">
              <a:rPr lang="en-US" altLang="pt-BR" sz="1300"/>
              <a:pPr algn="r" eaLnBrk="1" hangingPunct="1"/>
              <a:t>55</a:t>
            </a:fld>
            <a:endParaRPr lang="en-US" altLang="pt-BR" sz="1300" dirty="0"/>
          </a:p>
        </p:txBody>
      </p:sp>
      <p:sp>
        <p:nvSpPr>
          <p:cNvPr id="424963" name="Rectangle 2">
            <a:extLst>
              <a:ext uri="{FF2B5EF4-FFF2-40B4-BE49-F238E27FC236}">
                <a16:creationId xmlns="" xmlns:a16="http://schemas.microsoft.com/office/drawing/2014/main" id="{B39C776B-B028-4A41-9940-D96F614A3BE4}"/>
              </a:ext>
            </a:extLst>
          </p:cNvPr>
          <p:cNvSpPr>
            <a:spLocks noGrp="1" noRot="1" noChangeAspect="1" noChangeArrowheads="1" noTextEdit="1"/>
          </p:cNvSpPr>
          <p:nvPr>
            <p:ph type="sldImg"/>
          </p:nvPr>
        </p:nvSpPr>
        <p:spPr>
          <a:xfrm>
            <a:off x="139700" y="768350"/>
            <a:ext cx="6819900" cy="3836988"/>
          </a:xfrm>
          <a:ln/>
        </p:spPr>
      </p:sp>
      <p:sp>
        <p:nvSpPr>
          <p:cNvPr id="424964" name="Rectangle 3">
            <a:extLst>
              <a:ext uri="{FF2B5EF4-FFF2-40B4-BE49-F238E27FC236}">
                <a16:creationId xmlns="" xmlns:a16="http://schemas.microsoft.com/office/drawing/2014/main" id="{D853EAE0-67ED-4564-A78D-27E5B93AE794}"/>
              </a:ext>
            </a:extLst>
          </p:cNvPr>
          <p:cNvSpPr>
            <a:spLocks noGrp="1" noChangeArrowheads="1"/>
          </p:cNvSpPr>
          <p:nvPr>
            <p:ph type="body" idx="1"/>
          </p:nvPr>
        </p:nvSpPr>
        <p:spPr>
          <a:xfrm>
            <a:off x="709613" y="4860925"/>
            <a:ext cx="5680075" cy="4605338"/>
          </a:xfrm>
        </p:spPr>
        <p:txBody>
          <a:bodyPr lIns="99048" tIns="49524" rIns="99048" bIns="49524"/>
          <a:lstStyle/>
          <a:p>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2485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bg1">
                <a:lumMod val="85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trac.edgewall.org/" TargetMode="External"/><Relationship Id="rId3" Type="http://schemas.openxmlformats.org/officeDocument/2006/relationships/hyperlink" Target="http://www.bugzilla.org/" TargetMode="External"/><Relationship Id="rId7" Type="http://schemas.openxmlformats.org/officeDocument/2006/relationships/hyperlink" Target="http://www.redmine.org/" TargetMode="External"/><Relationship Id="rId2" Type="http://schemas.openxmlformats.org/officeDocument/2006/relationships/hyperlink" Target="https://bitbucket.org/" TargetMode="External"/><Relationship Id="rId1" Type="http://schemas.openxmlformats.org/officeDocument/2006/relationships/slideLayout" Target="../slideLayouts/slideLayout2.xml"/><Relationship Id="rId6" Type="http://schemas.openxmlformats.org/officeDocument/2006/relationships/hyperlink" Target="https://www.phacility.com/phabricator/" TargetMode="External"/><Relationship Id="rId5" Type="http://schemas.openxmlformats.org/officeDocument/2006/relationships/hyperlink" Target="http://www.atlassian.com/software/jira" TargetMode="External"/><Relationship Id="rId4" Type="http://schemas.openxmlformats.org/officeDocument/2006/relationships/hyperlink" Target="https://github.com/"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mercurial.selenic.com/" TargetMode="External"/><Relationship Id="rId2" Type="http://schemas.openxmlformats.org/officeDocument/2006/relationships/hyperlink" Target="http://git-scm.com/" TargetMode="External"/><Relationship Id="rId1" Type="http://schemas.openxmlformats.org/officeDocument/2006/relationships/slideLayout" Target="../slideLayouts/slideLayout2.xml"/><Relationship Id="rId4" Type="http://schemas.openxmlformats.org/officeDocument/2006/relationships/hyperlink" Target="http://subversion.apache.org/"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jenkins-ci.org/" TargetMode="External"/><Relationship Id="rId3" Type="http://schemas.openxmlformats.org/officeDocument/2006/relationships/hyperlink" Target="https://circleci.com/" TargetMode="External"/><Relationship Id="rId7" Type="http://schemas.openxmlformats.org/officeDocument/2006/relationships/hyperlink" Target="https://drone.io/" TargetMode="External"/><Relationship Id="rId2" Type="http://schemas.openxmlformats.org/officeDocument/2006/relationships/hyperlink" Target="http://trac.buildbot.net/" TargetMode="External"/><Relationship Id="rId1" Type="http://schemas.openxmlformats.org/officeDocument/2006/relationships/slideLayout" Target="../slideLayouts/slideLayout2.xml"/><Relationship Id="rId6" Type="http://schemas.openxmlformats.org/officeDocument/2006/relationships/hyperlink" Target="http://concourse.ci/" TargetMode="External"/><Relationship Id="rId5" Type="http://schemas.openxmlformats.org/officeDocument/2006/relationships/hyperlink" Target="https://codeship.com/" TargetMode="External"/><Relationship Id="rId4" Type="http://schemas.openxmlformats.org/officeDocument/2006/relationships/hyperlink" Target="https://codeclimate.com/" TargetMode="External"/><Relationship Id="rId9" Type="http://schemas.openxmlformats.org/officeDocument/2006/relationships/hyperlink" Target="https://travis-ci.or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4">
            <a:extLst>
              <a:ext uri="{FF2B5EF4-FFF2-40B4-BE49-F238E27FC236}">
                <a16:creationId xmlns="" xmlns:a16="http://schemas.microsoft.com/office/drawing/2014/main" id="{BA735C46-C1ED-4CEC-9557-D8F93F2B49B8}"/>
              </a:ext>
            </a:extLst>
          </p:cNvPr>
          <p:cNvSpPr>
            <a:spLocks noGrp="1" noChangeArrowheads="1"/>
          </p:cNvSpPr>
          <p:nvPr>
            <p:ph type="ctrTitle"/>
          </p:nvPr>
        </p:nvSpPr>
        <p:spPr>
          <a:xfrm>
            <a:off x="2824908" y="2492566"/>
            <a:ext cx="7086600" cy="2133600"/>
          </a:xfrm>
        </p:spPr>
        <p:txBody>
          <a:bodyPr/>
          <a:lstStyle/>
          <a:p>
            <a:pPr algn="ctr" eaLnBrk="1" hangingPunct="1"/>
            <a:r>
              <a:rPr lang="pt-BR" altLang="pt-BR" dirty="0"/>
              <a:t>Gerência de Configuração</a:t>
            </a:r>
            <a:endParaRPr lang="en-US" altLang="pt-BR" dirty="0"/>
          </a:p>
        </p:txBody>
      </p:sp>
    </p:spTree>
    <p:extLst>
      <p:ext uri="{BB962C8B-B14F-4D97-AF65-F5344CB8AC3E}">
        <p14:creationId xmlns:p14="http://schemas.microsoft.com/office/powerpoint/2010/main" val="3814454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5810" name="Rectangle 2">
            <a:extLst>
              <a:ext uri="{FF2B5EF4-FFF2-40B4-BE49-F238E27FC236}">
                <a16:creationId xmlns="" xmlns:a16="http://schemas.microsoft.com/office/drawing/2014/main" id="{5D77BD65-9102-4E0A-AE9F-FD0184C980B2}"/>
              </a:ext>
            </a:extLst>
          </p:cNvPr>
          <p:cNvSpPr>
            <a:spLocks noGrp="1" noChangeArrowheads="1"/>
          </p:cNvSpPr>
          <p:nvPr>
            <p:ph type="title"/>
          </p:nvPr>
        </p:nvSpPr>
        <p:spPr>
          <a:xfrm>
            <a:off x="2064115" y="558008"/>
            <a:ext cx="8911687" cy="1280890"/>
          </a:xfrm>
        </p:spPr>
        <p:txBody>
          <a:bodyPr/>
          <a:lstStyle/>
          <a:p>
            <a:pPr algn="ctr"/>
            <a:r>
              <a:rPr lang="pt-BR" altLang="pt-BR" dirty="0"/>
              <a:t>Desenvolvimento Iterativo</a:t>
            </a:r>
          </a:p>
        </p:txBody>
      </p:sp>
      <p:sp>
        <p:nvSpPr>
          <p:cNvPr id="375811" name="Rectangle 3">
            <a:extLst>
              <a:ext uri="{FF2B5EF4-FFF2-40B4-BE49-F238E27FC236}">
                <a16:creationId xmlns="" xmlns:a16="http://schemas.microsoft.com/office/drawing/2014/main" id="{75C09036-6B12-434E-8AF4-C37BD8394F94}"/>
              </a:ext>
            </a:extLst>
          </p:cNvPr>
          <p:cNvSpPr>
            <a:spLocks noGrp="1" noChangeArrowheads="1"/>
          </p:cNvSpPr>
          <p:nvPr>
            <p:ph type="body" idx="1"/>
          </p:nvPr>
        </p:nvSpPr>
        <p:spPr>
          <a:xfrm>
            <a:off x="1981200" y="1981200"/>
            <a:ext cx="8305800" cy="3141643"/>
          </a:xfrm>
        </p:spPr>
        <p:txBody>
          <a:bodyPr/>
          <a:lstStyle/>
          <a:p>
            <a:r>
              <a:rPr lang="pt-BR" altLang="pt-BR" dirty="0"/>
              <a:t>O principais padrões de gerência de configuração foram pensados para o Modelo Cascata</a:t>
            </a:r>
          </a:p>
          <a:p>
            <a:pPr lvl="4"/>
            <a:endParaRPr lang="pt-BR" altLang="pt-BR" dirty="0"/>
          </a:p>
          <a:p>
            <a:r>
              <a:rPr lang="pt-BR" altLang="pt-BR" dirty="0"/>
              <a:t>Em integrações constantes, os desenvolvedores são orientados para não quebrar a construção (quebrar o build)</a:t>
            </a:r>
          </a:p>
          <a:p>
            <a:pPr lvl="1"/>
            <a:r>
              <a:rPr lang="pt-BR" altLang="pt-BR" dirty="0"/>
              <a:t>Componentes entregues à equipe de GC devem ser rigorosamente testados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3461532"/>
            <a:ext cx="3333750" cy="2562225"/>
          </a:xfrm>
          <a:prstGeom prst="rect">
            <a:avLst/>
          </a:prstGeom>
        </p:spPr>
      </p:pic>
    </p:spTree>
    <p:extLst>
      <p:ext uri="{BB962C8B-B14F-4D97-AF65-F5344CB8AC3E}">
        <p14:creationId xmlns:p14="http://schemas.microsoft.com/office/powerpoint/2010/main" val="3404997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5810" name="Rectangle 2">
            <a:extLst>
              <a:ext uri="{FF2B5EF4-FFF2-40B4-BE49-F238E27FC236}">
                <a16:creationId xmlns="" xmlns:a16="http://schemas.microsoft.com/office/drawing/2014/main" id="{5D77BD65-9102-4E0A-AE9F-FD0184C980B2}"/>
              </a:ext>
            </a:extLst>
          </p:cNvPr>
          <p:cNvSpPr>
            <a:spLocks noGrp="1" noChangeArrowheads="1"/>
          </p:cNvSpPr>
          <p:nvPr>
            <p:ph type="title"/>
          </p:nvPr>
        </p:nvSpPr>
        <p:spPr>
          <a:xfrm>
            <a:off x="2064115" y="558008"/>
            <a:ext cx="8911687" cy="1280890"/>
          </a:xfrm>
        </p:spPr>
        <p:txBody>
          <a:bodyPr/>
          <a:lstStyle/>
          <a:p>
            <a:pPr algn="ctr"/>
            <a:r>
              <a:rPr lang="pt-BR" altLang="pt-BR" dirty="0"/>
              <a:t>Desenvolvimento Iterativo</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971" y="1375154"/>
            <a:ext cx="6891942" cy="5296950"/>
          </a:xfrm>
          <a:prstGeom prst="rect">
            <a:avLst/>
          </a:prstGeom>
        </p:spPr>
      </p:pic>
    </p:spTree>
    <p:extLst>
      <p:ext uri="{BB962C8B-B14F-4D97-AF65-F5344CB8AC3E}">
        <p14:creationId xmlns:p14="http://schemas.microsoft.com/office/powerpoint/2010/main" val="929126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674" name="Rectangle 4">
            <a:extLst>
              <a:ext uri="{FF2B5EF4-FFF2-40B4-BE49-F238E27FC236}">
                <a16:creationId xmlns="" xmlns:a16="http://schemas.microsoft.com/office/drawing/2014/main" id="{3467CA55-4632-42BE-94E7-5732F6066F16}"/>
              </a:ext>
            </a:extLst>
          </p:cNvPr>
          <p:cNvSpPr>
            <a:spLocks noGrp="1" noChangeArrowheads="1"/>
          </p:cNvSpPr>
          <p:nvPr>
            <p:ph type="ctrTitle" idx="4294967295"/>
          </p:nvPr>
        </p:nvSpPr>
        <p:spPr>
          <a:xfrm>
            <a:off x="2362200" y="1600200"/>
            <a:ext cx="7086600" cy="2133600"/>
          </a:xfrm>
        </p:spPr>
        <p:txBody>
          <a:bodyPr anchor="ctr"/>
          <a:lstStyle/>
          <a:p>
            <a:pPr algn="ctr"/>
            <a:r>
              <a:rPr lang="pt-BR" altLang="pt-BR" dirty="0"/>
              <a:t>Planejamento da </a:t>
            </a:r>
            <a:br>
              <a:rPr lang="pt-BR" altLang="pt-BR" dirty="0"/>
            </a:br>
            <a:r>
              <a:rPr lang="pt-BR" altLang="pt-BR" dirty="0"/>
              <a:t>Gerência de Configuração</a:t>
            </a:r>
          </a:p>
        </p:txBody>
      </p:sp>
    </p:spTree>
    <p:extLst>
      <p:ext uri="{BB962C8B-B14F-4D97-AF65-F5344CB8AC3E}">
        <p14:creationId xmlns:p14="http://schemas.microsoft.com/office/powerpoint/2010/main" val="151329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8" name="Rectangle 2">
            <a:extLst>
              <a:ext uri="{FF2B5EF4-FFF2-40B4-BE49-F238E27FC236}">
                <a16:creationId xmlns="" xmlns:a16="http://schemas.microsoft.com/office/drawing/2014/main" id="{7CD5D047-627D-4205-A5DB-5EF2F3D0E785}"/>
              </a:ext>
            </a:extLst>
          </p:cNvPr>
          <p:cNvSpPr>
            <a:spLocks noGrp="1" noChangeArrowheads="1"/>
          </p:cNvSpPr>
          <p:nvPr>
            <p:ph type="title"/>
          </p:nvPr>
        </p:nvSpPr>
        <p:spPr>
          <a:xfrm>
            <a:off x="2592925" y="624110"/>
            <a:ext cx="8911687" cy="874184"/>
          </a:xfrm>
        </p:spPr>
        <p:txBody>
          <a:bodyPr/>
          <a:lstStyle/>
          <a:p>
            <a:pPr algn="ctr"/>
            <a:r>
              <a:rPr lang="pt-BR" altLang="pt-BR" dirty="0"/>
              <a:t>Planejamento da GC</a:t>
            </a:r>
          </a:p>
        </p:txBody>
      </p:sp>
      <p:sp>
        <p:nvSpPr>
          <p:cNvPr id="377859" name="Rectangle 3">
            <a:extLst>
              <a:ext uri="{FF2B5EF4-FFF2-40B4-BE49-F238E27FC236}">
                <a16:creationId xmlns="" xmlns:a16="http://schemas.microsoft.com/office/drawing/2014/main" id="{FF2CD0F2-9EAF-4D8F-951A-C82F195644D8}"/>
              </a:ext>
            </a:extLst>
          </p:cNvPr>
          <p:cNvSpPr>
            <a:spLocks noGrp="1" noChangeArrowheads="1"/>
          </p:cNvSpPr>
          <p:nvPr>
            <p:ph type="body" idx="1"/>
          </p:nvPr>
        </p:nvSpPr>
        <p:spPr>
          <a:xfrm>
            <a:off x="2057400" y="1905000"/>
            <a:ext cx="8229600" cy="3570383"/>
          </a:xfrm>
        </p:spPr>
        <p:txBody>
          <a:bodyPr>
            <a:normAutofit/>
          </a:bodyPr>
          <a:lstStyle/>
          <a:p>
            <a:pPr marL="609600" indent="-609600"/>
            <a:r>
              <a:rPr lang="pt-BR" altLang="pt-BR" sz="2000" dirty="0"/>
              <a:t>O plano da gerência de configuração descreve padrões e procedimentos </a:t>
            </a:r>
          </a:p>
          <a:p>
            <a:pPr marL="609600" indent="-609600"/>
            <a:r>
              <a:rPr lang="pt-BR" altLang="pt-BR" sz="2000" dirty="0"/>
              <a:t>Este plano pode ser organizado em 5 seções</a:t>
            </a:r>
          </a:p>
          <a:p>
            <a:pPr marL="982663" lvl="1" indent="-533400">
              <a:buFont typeface="Wingdings" panose="05000000000000000000" pitchFamily="2" charset="2"/>
              <a:buAutoNum type="arabicPeriod"/>
            </a:pPr>
            <a:r>
              <a:rPr lang="pt-BR" altLang="pt-BR" sz="1800" dirty="0"/>
              <a:t>Identificar o que será gerenciado (itens de configuração)</a:t>
            </a:r>
          </a:p>
          <a:p>
            <a:pPr marL="982663" lvl="1" indent="-533400">
              <a:buFont typeface="Wingdings" panose="05000000000000000000" pitchFamily="2" charset="2"/>
              <a:buAutoNum type="arabicPeriod"/>
            </a:pPr>
            <a:r>
              <a:rPr lang="pt-BR" altLang="pt-BR" sz="1800" dirty="0"/>
              <a:t>Estabelecer quem é responsável pela submissão dos itens</a:t>
            </a:r>
          </a:p>
          <a:p>
            <a:pPr marL="982663" lvl="1" indent="-533400">
              <a:buFont typeface="Wingdings" panose="05000000000000000000" pitchFamily="2" charset="2"/>
              <a:buAutoNum type="arabicPeriod"/>
            </a:pPr>
            <a:r>
              <a:rPr lang="pt-BR" altLang="pt-BR" sz="1800" dirty="0"/>
              <a:t>Definir as políticas de GQ que todos devem adotar</a:t>
            </a:r>
          </a:p>
          <a:p>
            <a:pPr marL="982663" lvl="1" indent="-533400">
              <a:buFont typeface="Wingdings" panose="05000000000000000000" pitchFamily="2" charset="2"/>
              <a:buAutoNum type="arabicPeriod"/>
            </a:pPr>
            <a:r>
              <a:rPr lang="pt-BR" altLang="pt-BR" sz="1800" dirty="0"/>
              <a:t>Especificar as ferramentas a serem usadas</a:t>
            </a:r>
          </a:p>
          <a:p>
            <a:pPr marL="982663" lvl="1" indent="-533400">
              <a:buFont typeface="Wingdings" panose="05000000000000000000" pitchFamily="2" charset="2"/>
              <a:buAutoNum type="arabicPeriod"/>
            </a:pPr>
            <a:r>
              <a:rPr lang="pt-BR" altLang="pt-BR" sz="1800" dirty="0"/>
              <a:t>Descrever a estrutura do banco de dados de configuração</a:t>
            </a:r>
          </a:p>
        </p:txBody>
      </p:sp>
    </p:spTree>
    <p:extLst>
      <p:ext uri="{BB962C8B-B14F-4D97-AF65-F5344CB8AC3E}">
        <p14:creationId xmlns:p14="http://schemas.microsoft.com/office/powerpoint/2010/main" val="44472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82" name="Rectangle 2">
            <a:extLst>
              <a:ext uri="{FF2B5EF4-FFF2-40B4-BE49-F238E27FC236}">
                <a16:creationId xmlns="" xmlns:a16="http://schemas.microsoft.com/office/drawing/2014/main" id="{A445A1AF-E179-472C-A4E7-7D0C6C927659}"/>
              </a:ext>
            </a:extLst>
          </p:cNvPr>
          <p:cNvSpPr>
            <a:spLocks noGrp="1" noChangeArrowheads="1"/>
          </p:cNvSpPr>
          <p:nvPr>
            <p:ph type="title"/>
          </p:nvPr>
        </p:nvSpPr>
        <p:spPr/>
        <p:txBody>
          <a:bodyPr/>
          <a:lstStyle/>
          <a:p>
            <a:r>
              <a:rPr lang="pt-BR" altLang="pt-BR" dirty="0"/>
              <a:t>Itens de Configuração</a:t>
            </a:r>
          </a:p>
        </p:txBody>
      </p:sp>
      <p:sp>
        <p:nvSpPr>
          <p:cNvPr id="378883" name="Rectangle 3">
            <a:extLst>
              <a:ext uri="{FF2B5EF4-FFF2-40B4-BE49-F238E27FC236}">
                <a16:creationId xmlns="" xmlns:a16="http://schemas.microsoft.com/office/drawing/2014/main" id="{9842F0D6-000F-4268-8A77-E582F2ABE0B1}"/>
              </a:ext>
            </a:extLst>
          </p:cNvPr>
          <p:cNvSpPr>
            <a:spLocks noGrp="1" noChangeArrowheads="1"/>
          </p:cNvSpPr>
          <p:nvPr>
            <p:ph type="body" idx="1"/>
          </p:nvPr>
        </p:nvSpPr>
        <p:spPr>
          <a:xfrm>
            <a:off x="2057400" y="1981200"/>
            <a:ext cx="8229600" cy="4724400"/>
          </a:xfrm>
        </p:spPr>
        <p:txBody>
          <a:bodyPr/>
          <a:lstStyle/>
          <a:p>
            <a:r>
              <a:rPr lang="pt-BR" altLang="pt-BR" dirty="0"/>
              <a:t>Um item de configuração pode ser um módulo com milhares de linhas de código, scripts de testes, documentos, etc.</a:t>
            </a:r>
          </a:p>
          <a:p>
            <a:pPr lvl="1"/>
            <a:r>
              <a:rPr lang="pt-BR" altLang="pt-BR" dirty="0"/>
              <a:t>Várias pessoas podem estar envolvidas com este item (módulo do sistema)</a:t>
            </a:r>
          </a:p>
          <a:p>
            <a:r>
              <a:rPr lang="pt-BR" altLang="pt-BR" dirty="0"/>
              <a:t>Assim, é preciso usar uma identificação consistente para o item (e suas partes)</a:t>
            </a:r>
          </a:p>
          <a:p>
            <a:pPr lvl="1"/>
            <a:r>
              <a:rPr lang="pt-BR" altLang="pt-BR" dirty="0"/>
              <a:t>No planejamento, deve-se decidir quais e como os itens serão controlados</a:t>
            </a:r>
          </a:p>
        </p:txBody>
      </p:sp>
    </p:spTree>
    <p:extLst>
      <p:ext uri="{BB962C8B-B14F-4D97-AF65-F5344CB8AC3E}">
        <p14:creationId xmlns:p14="http://schemas.microsoft.com/office/powerpoint/2010/main" val="390673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9906" name="Rectangle 2">
            <a:extLst>
              <a:ext uri="{FF2B5EF4-FFF2-40B4-BE49-F238E27FC236}">
                <a16:creationId xmlns="" xmlns:a16="http://schemas.microsoft.com/office/drawing/2014/main" id="{295A7C95-E586-479A-8C30-71253A495DD7}"/>
              </a:ext>
            </a:extLst>
          </p:cNvPr>
          <p:cNvSpPr>
            <a:spLocks noGrp="1" noChangeArrowheads="1"/>
          </p:cNvSpPr>
          <p:nvPr>
            <p:ph type="title"/>
          </p:nvPr>
        </p:nvSpPr>
        <p:spPr>
          <a:xfrm>
            <a:off x="2592925" y="624110"/>
            <a:ext cx="7694075" cy="1280890"/>
          </a:xfrm>
        </p:spPr>
        <p:txBody>
          <a:bodyPr/>
          <a:lstStyle/>
          <a:p>
            <a:pPr algn="ctr"/>
            <a:r>
              <a:rPr lang="pt-BR" altLang="pt-BR" dirty="0"/>
              <a:t>Identificação do Item</a:t>
            </a:r>
          </a:p>
        </p:txBody>
      </p:sp>
      <p:sp>
        <p:nvSpPr>
          <p:cNvPr id="379907" name="Rectangle 3">
            <a:extLst>
              <a:ext uri="{FF2B5EF4-FFF2-40B4-BE49-F238E27FC236}">
                <a16:creationId xmlns="" xmlns:a16="http://schemas.microsoft.com/office/drawing/2014/main" id="{8A7177D6-2BF6-4395-BD6C-7AA18EFE4567}"/>
              </a:ext>
            </a:extLst>
          </p:cNvPr>
          <p:cNvSpPr>
            <a:spLocks noGrp="1" noChangeArrowheads="1"/>
          </p:cNvSpPr>
          <p:nvPr>
            <p:ph type="body" idx="1"/>
          </p:nvPr>
        </p:nvSpPr>
        <p:spPr>
          <a:xfrm>
            <a:off x="2209800" y="1981200"/>
            <a:ext cx="8077200" cy="4876800"/>
          </a:xfrm>
        </p:spPr>
        <p:txBody>
          <a:bodyPr/>
          <a:lstStyle/>
          <a:p>
            <a:r>
              <a:rPr lang="pt-BR" altLang="pt-BR" dirty="0"/>
              <a:t>Para identificar um item de configuração, pode-se usar um nome qualificado</a:t>
            </a:r>
          </a:p>
          <a:p>
            <a:r>
              <a:rPr lang="pt-BR" altLang="pt-BR" dirty="0"/>
              <a:t>Exemplo: PCL-TOOLS/EDIT/FORMS/ DISPLAY/AST-INTERFACE/CODE</a:t>
            </a:r>
          </a:p>
          <a:p>
            <a:pPr lvl="1"/>
            <a:r>
              <a:rPr lang="pt-BR" altLang="pt-BR" dirty="0"/>
              <a:t>PCL-TOOLS é o nome do projeto</a:t>
            </a:r>
          </a:p>
          <a:p>
            <a:pPr lvl="1"/>
            <a:r>
              <a:rPr lang="pt-BR" altLang="pt-BR" dirty="0"/>
              <a:t>EDIT é uma ferramenta, parte do projeto</a:t>
            </a:r>
          </a:p>
          <a:p>
            <a:pPr lvl="1"/>
            <a:r>
              <a:rPr lang="pt-BR" altLang="pt-BR" dirty="0"/>
              <a:t>FORMS é um subsistema do projeto</a:t>
            </a:r>
          </a:p>
          <a:p>
            <a:pPr lvl="1"/>
            <a:r>
              <a:rPr lang="pt-BR" altLang="pt-BR" dirty="0"/>
              <a:t>DISPLAY é um componente</a:t>
            </a:r>
          </a:p>
          <a:p>
            <a:pPr lvl="1"/>
            <a:r>
              <a:rPr lang="pt-BR" altLang="pt-BR" dirty="0"/>
              <a:t>AST-INTERFACE é um módulo</a:t>
            </a:r>
          </a:p>
        </p:txBody>
      </p:sp>
    </p:spTree>
    <p:extLst>
      <p:ext uri="{BB962C8B-B14F-4D97-AF65-F5344CB8AC3E}">
        <p14:creationId xmlns:p14="http://schemas.microsoft.com/office/powerpoint/2010/main" val="210712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930" name="Rectangle 2">
            <a:extLst>
              <a:ext uri="{FF2B5EF4-FFF2-40B4-BE49-F238E27FC236}">
                <a16:creationId xmlns="" xmlns:a16="http://schemas.microsoft.com/office/drawing/2014/main" id="{890A0F30-D384-4A4A-ABE7-14C25BEF011F}"/>
              </a:ext>
            </a:extLst>
          </p:cNvPr>
          <p:cNvSpPr>
            <a:spLocks noGrp="1" noChangeArrowheads="1"/>
          </p:cNvSpPr>
          <p:nvPr>
            <p:ph type="title"/>
          </p:nvPr>
        </p:nvSpPr>
        <p:spPr/>
        <p:txBody>
          <a:bodyPr/>
          <a:lstStyle/>
          <a:p>
            <a:r>
              <a:rPr lang="pt-BR" altLang="pt-BR" dirty="0"/>
              <a:t>Hierarquia de Configuração</a:t>
            </a:r>
          </a:p>
        </p:txBody>
      </p:sp>
      <p:pic>
        <p:nvPicPr>
          <p:cNvPr id="380932" name="Picture 4" descr="fig29">
            <a:extLst>
              <a:ext uri="{FF2B5EF4-FFF2-40B4-BE49-F238E27FC236}">
                <a16:creationId xmlns="" xmlns:a16="http://schemas.microsoft.com/office/drawing/2014/main" id="{27B66C1E-AE14-4AA5-90F1-216A6B0E66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74"/>
          <a:stretch/>
        </p:blipFill>
        <p:spPr bwMode="auto">
          <a:xfrm>
            <a:off x="2313542" y="1752601"/>
            <a:ext cx="7592458" cy="518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773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2978" name="Rectangle 2">
            <a:extLst>
              <a:ext uri="{FF2B5EF4-FFF2-40B4-BE49-F238E27FC236}">
                <a16:creationId xmlns="" xmlns:a16="http://schemas.microsoft.com/office/drawing/2014/main" id="{3DDC76B3-9DC2-4F4D-92D3-6FDF454E57D4}"/>
              </a:ext>
            </a:extLst>
          </p:cNvPr>
          <p:cNvSpPr>
            <a:spLocks noGrp="1" noChangeArrowheads="1"/>
          </p:cNvSpPr>
          <p:nvPr>
            <p:ph type="title"/>
          </p:nvPr>
        </p:nvSpPr>
        <p:spPr>
          <a:xfrm>
            <a:off x="2592925" y="624110"/>
            <a:ext cx="7389275" cy="1280890"/>
          </a:xfrm>
        </p:spPr>
        <p:txBody>
          <a:bodyPr/>
          <a:lstStyle/>
          <a:p>
            <a:pPr algn="ctr"/>
            <a:r>
              <a:rPr lang="pt-BR" altLang="pt-BR" dirty="0"/>
              <a:t>Banco de Dados</a:t>
            </a:r>
          </a:p>
        </p:txBody>
      </p:sp>
      <p:sp>
        <p:nvSpPr>
          <p:cNvPr id="382979" name="Rectangle 3">
            <a:extLst>
              <a:ext uri="{FF2B5EF4-FFF2-40B4-BE49-F238E27FC236}">
                <a16:creationId xmlns="" xmlns:a16="http://schemas.microsoft.com/office/drawing/2014/main" id="{62D0341F-B2AC-4AEC-B90A-541F4C5159C0}"/>
              </a:ext>
            </a:extLst>
          </p:cNvPr>
          <p:cNvSpPr>
            <a:spLocks noGrp="1" noChangeArrowheads="1"/>
          </p:cNvSpPr>
          <p:nvPr>
            <p:ph type="body" idx="1"/>
          </p:nvPr>
        </p:nvSpPr>
        <p:spPr>
          <a:xfrm>
            <a:off x="2362200" y="1981200"/>
            <a:ext cx="7620000" cy="4724400"/>
          </a:xfrm>
        </p:spPr>
        <p:txBody>
          <a:bodyPr/>
          <a:lstStyle/>
          <a:p>
            <a:r>
              <a:rPr lang="pt-BR" altLang="pt-BR" dirty="0"/>
              <a:t>O BD de configuração é utilizado para registrar todas as informações do sistema e dos itens de configuração</a:t>
            </a:r>
          </a:p>
          <a:p>
            <a:endParaRPr lang="pt-BR" altLang="pt-BR" dirty="0"/>
          </a:p>
          <a:p>
            <a:r>
              <a:rPr lang="pt-BR" altLang="pt-BR" dirty="0"/>
              <a:t>Este banco de dados é útil para</a:t>
            </a:r>
          </a:p>
          <a:p>
            <a:pPr lvl="1"/>
            <a:r>
              <a:rPr lang="pt-BR" altLang="pt-BR" dirty="0"/>
              <a:t>Avaliar o impacto de mudanças no sistema</a:t>
            </a:r>
          </a:p>
          <a:p>
            <a:pPr lvl="1"/>
            <a:r>
              <a:rPr lang="pt-BR" altLang="pt-BR" dirty="0"/>
              <a:t>Permitir gerar relatórios para gerência </a:t>
            </a:r>
          </a:p>
        </p:txBody>
      </p:sp>
    </p:spTree>
    <p:extLst>
      <p:ext uri="{BB962C8B-B14F-4D97-AF65-F5344CB8AC3E}">
        <p14:creationId xmlns:p14="http://schemas.microsoft.com/office/powerpoint/2010/main" val="4145697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4002" name="Rectangle 2">
            <a:extLst>
              <a:ext uri="{FF2B5EF4-FFF2-40B4-BE49-F238E27FC236}">
                <a16:creationId xmlns="" xmlns:a16="http://schemas.microsoft.com/office/drawing/2014/main" id="{6AED0E45-8E60-413A-BE6D-107DD294AE30}"/>
              </a:ext>
            </a:extLst>
          </p:cNvPr>
          <p:cNvSpPr>
            <a:spLocks noGrp="1" noChangeArrowheads="1"/>
          </p:cNvSpPr>
          <p:nvPr>
            <p:ph type="title"/>
          </p:nvPr>
        </p:nvSpPr>
        <p:spPr>
          <a:xfrm>
            <a:off x="2592925" y="624110"/>
            <a:ext cx="7617875" cy="1280890"/>
          </a:xfrm>
        </p:spPr>
        <p:txBody>
          <a:bodyPr/>
          <a:lstStyle/>
          <a:p>
            <a:pPr algn="ctr"/>
            <a:r>
              <a:rPr lang="pt-BR" altLang="pt-BR" dirty="0"/>
              <a:t>Processo de GQ</a:t>
            </a:r>
          </a:p>
        </p:txBody>
      </p:sp>
      <p:sp>
        <p:nvSpPr>
          <p:cNvPr id="384003" name="Rectangle 3">
            <a:extLst>
              <a:ext uri="{FF2B5EF4-FFF2-40B4-BE49-F238E27FC236}">
                <a16:creationId xmlns="" xmlns:a16="http://schemas.microsoft.com/office/drawing/2014/main" id="{05D19496-7D89-432A-8BCC-C40D1649DA97}"/>
              </a:ext>
            </a:extLst>
          </p:cNvPr>
          <p:cNvSpPr>
            <a:spLocks noGrp="1" noChangeArrowheads="1"/>
          </p:cNvSpPr>
          <p:nvPr>
            <p:ph type="body" idx="1"/>
          </p:nvPr>
        </p:nvSpPr>
        <p:spPr>
          <a:xfrm>
            <a:off x="2133600" y="1981200"/>
            <a:ext cx="8077200" cy="4724400"/>
          </a:xfrm>
        </p:spPr>
        <p:txBody>
          <a:bodyPr/>
          <a:lstStyle/>
          <a:p>
            <a:r>
              <a:rPr lang="pt-BR" altLang="pt-BR" dirty="0"/>
              <a:t>O processo de gerencia de configuração deve definir</a:t>
            </a:r>
          </a:p>
          <a:p>
            <a:pPr lvl="1"/>
            <a:r>
              <a:rPr lang="pt-BR" altLang="pt-BR" dirty="0"/>
              <a:t>O esquema do Banco de Dados de configuração</a:t>
            </a:r>
          </a:p>
          <a:p>
            <a:pPr lvl="1"/>
            <a:r>
              <a:rPr lang="pt-BR" altLang="pt-BR" dirty="0"/>
              <a:t>Formulários para coleta de informações a serem registradas no BD de configuração</a:t>
            </a:r>
          </a:p>
          <a:p>
            <a:pPr lvl="1"/>
            <a:r>
              <a:rPr lang="pt-BR" altLang="pt-BR" dirty="0"/>
              <a:t>Procedimentos de registro e recuperação de informações</a:t>
            </a:r>
          </a:p>
          <a:p>
            <a:pPr lvl="1"/>
            <a:endParaRPr lang="pt-BR" altLang="pt-BR" dirty="0"/>
          </a:p>
        </p:txBody>
      </p:sp>
    </p:spTree>
    <p:extLst>
      <p:ext uri="{BB962C8B-B14F-4D97-AF65-F5344CB8AC3E}">
        <p14:creationId xmlns:p14="http://schemas.microsoft.com/office/powerpoint/2010/main" val="255845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5026" name="Rectangle 2">
            <a:extLst>
              <a:ext uri="{FF2B5EF4-FFF2-40B4-BE49-F238E27FC236}">
                <a16:creationId xmlns="" xmlns:a16="http://schemas.microsoft.com/office/drawing/2014/main" id="{040BA520-A01B-4CAA-A89A-CDF7D8B99697}"/>
              </a:ext>
            </a:extLst>
          </p:cNvPr>
          <p:cNvSpPr>
            <a:spLocks noGrp="1" noChangeArrowheads="1"/>
          </p:cNvSpPr>
          <p:nvPr>
            <p:ph type="title"/>
          </p:nvPr>
        </p:nvSpPr>
        <p:spPr>
          <a:xfrm>
            <a:off x="2592925" y="624110"/>
            <a:ext cx="7541675" cy="1280890"/>
          </a:xfrm>
        </p:spPr>
        <p:txBody>
          <a:bodyPr/>
          <a:lstStyle/>
          <a:p>
            <a:pPr algn="ctr"/>
            <a:r>
              <a:rPr lang="pt-BR" altLang="pt-BR" dirty="0"/>
              <a:t>Registros do BD</a:t>
            </a:r>
          </a:p>
        </p:txBody>
      </p:sp>
      <p:sp>
        <p:nvSpPr>
          <p:cNvPr id="385027" name="Rectangle 3">
            <a:extLst>
              <a:ext uri="{FF2B5EF4-FFF2-40B4-BE49-F238E27FC236}">
                <a16:creationId xmlns="" xmlns:a16="http://schemas.microsoft.com/office/drawing/2014/main" id="{3CBB1620-741E-49E8-88CF-F08DA5A50A25}"/>
              </a:ext>
            </a:extLst>
          </p:cNvPr>
          <p:cNvSpPr>
            <a:spLocks noGrp="1" noChangeArrowheads="1"/>
          </p:cNvSpPr>
          <p:nvPr>
            <p:ph type="body" idx="1"/>
          </p:nvPr>
        </p:nvSpPr>
        <p:spPr>
          <a:xfrm>
            <a:off x="2209800" y="2057400"/>
            <a:ext cx="7924800" cy="4800600"/>
          </a:xfrm>
        </p:spPr>
        <p:txBody>
          <a:bodyPr/>
          <a:lstStyle/>
          <a:p>
            <a:r>
              <a:rPr lang="pt-BR" altLang="pt-BR" dirty="0"/>
              <a:t>Além de informações sobre os itens de configuração, o BD deve registrar informações sobre</a:t>
            </a:r>
          </a:p>
          <a:p>
            <a:pPr lvl="1"/>
            <a:r>
              <a:rPr lang="pt-BR" altLang="pt-BR" dirty="0"/>
              <a:t>Usuários de cada componente</a:t>
            </a:r>
          </a:p>
          <a:p>
            <a:pPr lvl="1"/>
            <a:r>
              <a:rPr lang="pt-BR" altLang="pt-BR" dirty="0"/>
              <a:t>Clientes do sistema</a:t>
            </a:r>
          </a:p>
          <a:p>
            <a:pPr lvl="1"/>
            <a:r>
              <a:rPr lang="pt-BR" altLang="pt-BR" dirty="0"/>
              <a:t>Plataforma de execução de cada item de configuração</a:t>
            </a:r>
          </a:p>
          <a:p>
            <a:pPr lvl="1"/>
            <a:r>
              <a:rPr lang="pt-BR" altLang="pt-BR" dirty="0"/>
              <a:t>Mudanças propostas para os itens de configuração, etc.</a:t>
            </a:r>
          </a:p>
        </p:txBody>
      </p:sp>
    </p:spTree>
    <p:extLst>
      <p:ext uri="{BB962C8B-B14F-4D97-AF65-F5344CB8AC3E}">
        <p14:creationId xmlns:p14="http://schemas.microsoft.com/office/powerpoint/2010/main" val="187716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7618" name="Rectangle 2">
            <a:extLst>
              <a:ext uri="{FF2B5EF4-FFF2-40B4-BE49-F238E27FC236}">
                <a16:creationId xmlns="" xmlns:a16="http://schemas.microsoft.com/office/drawing/2014/main" id="{565764CB-9D26-430C-BEFD-1A0168B8D444}"/>
              </a:ext>
            </a:extLst>
          </p:cNvPr>
          <p:cNvSpPr>
            <a:spLocks noGrp="1" noChangeArrowheads="1"/>
          </p:cNvSpPr>
          <p:nvPr>
            <p:ph type="title"/>
          </p:nvPr>
        </p:nvSpPr>
        <p:spPr>
          <a:xfrm>
            <a:off x="2592926" y="624110"/>
            <a:ext cx="6617176" cy="1280890"/>
          </a:xfrm>
        </p:spPr>
        <p:txBody>
          <a:bodyPr/>
          <a:lstStyle/>
          <a:p>
            <a:pPr algn="ctr"/>
            <a:r>
              <a:rPr lang="pt-BR" altLang="pt-BR" dirty="0"/>
              <a:t>Tópicos da Aula</a:t>
            </a:r>
          </a:p>
        </p:txBody>
      </p:sp>
      <p:sp>
        <p:nvSpPr>
          <p:cNvPr id="367619" name="Rectangle 3">
            <a:extLst>
              <a:ext uri="{FF2B5EF4-FFF2-40B4-BE49-F238E27FC236}">
                <a16:creationId xmlns="" xmlns:a16="http://schemas.microsoft.com/office/drawing/2014/main" id="{1F72FA08-0287-45B2-BF89-29CC8C942143}"/>
              </a:ext>
            </a:extLst>
          </p:cNvPr>
          <p:cNvSpPr>
            <a:spLocks noGrp="1" noChangeArrowheads="1"/>
          </p:cNvSpPr>
          <p:nvPr>
            <p:ph type="body" idx="1"/>
          </p:nvPr>
        </p:nvSpPr>
        <p:spPr>
          <a:xfrm>
            <a:off x="2592926" y="1557970"/>
            <a:ext cx="4202016" cy="3395031"/>
          </a:xfrm>
        </p:spPr>
        <p:txBody>
          <a:bodyPr/>
          <a:lstStyle/>
          <a:p>
            <a:r>
              <a:rPr lang="pt-BR" altLang="pt-BR" dirty="0"/>
              <a:t>Planejamento da gerência de configuração</a:t>
            </a:r>
          </a:p>
          <a:p>
            <a:r>
              <a:rPr lang="pt-BR" altLang="pt-BR" dirty="0"/>
              <a:t>Gerência de mudanças</a:t>
            </a:r>
          </a:p>
          <a:p>
            <a:r>
              <a:rPr lang="pt-BR" altLang="pt-BR" dirty="0"/>
              <a:t>Gerência de versões</a:t>
            </a:r>
          </a:p>
          <a:p>
            <a:r>
              <a:rPr lang="pt-BR" altLang="pt-BR" dirty="0"/>
              <a:t>Construção de sistemas</a:t>
            </a:r>
          </a:p>
          <a:p>
            <a:r>
              <a:rPr lang="pt-BR" altLang="pt-BR" dirty="0"/>
              <a:t>Gerência de releases</a:t>
            </a:r>
          </a:p>
        </p:txBody>
      </p:sp>
      <p:pic>
        <p:nvPicPr>
          <p:cNvPr id="3" name="Imagem 2">
            <a:extLst>
              <a:ext uri="{FF2B5EF4-FFF2-40B4-BE49-F238E27FC236}">
                <a16:creationId xmlns="" xmlns:a16="http://schemas.microsoft.com/office/drawing/2014/main" id="{C8D62073-08F2-463E-BFD1-6C33CB504C4D}"/>
              </a:ext>
            </a:extLst>
          </p:cNvPr>
          <p:cNvPicPr>
            <a:picLocks noChangeAspect="1"/>
          </p:cNvPicPr>
          <p:nvPr/>
        </p:nvPicPr>
        <p:blipFill>
          <a:blip r:embed="rId2"/>
          <a:stretch>
            <a:fillRect/>
          </a:stretch>
        </p:blipFill>
        <p:spPr>
          <a:xfrm>
            <a:off x="5901514" y="3429000"/>
            <a:ext cx="5199962" cy="2803463"/>
          </a:xfrm>
          <a:prstGeom prst="rect">
            <a:avLst/>
          </a:prstGeom>
        </p:spPr>
      </p:pic>
    </p:spTree>
    <p:extLst>
      <p:ext uri="{BB962C8B-B14F-4D97-AF65-F5344CB8AC3E}">
        <p14:creationId xmlns:p14="http://schemas.microsoft.com/office/powerpoint/2010/main" val="1458508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6050" name="Rectangle 2">
            <a:extLst>
              <a:ext uri="{FF2B5EF4-FFF2-40B4-BE49-F238E27FC236}">
                <a16:creationId xmlns="" xmlns:a16="http://schemas.microsoft.com/office/drawing/2014/main" id="{2CF11374-4930-43E2-AE1C-8E44A778882F}"/>
              </a:ext>
            </a:extLst>
          </p:cNvPr>
          <p:cNvSpPr>
            <a:spLocks noGrp="1" noChangeArrowheads="1"/>
          </p:cNvSpPr>
          <p:nvPr>
            <p:ph type="title"/>
          </p:nvPr>
        </p:nvSpPr>
        <p:spPr>
          <a:xfrm>
            <a:off x="2592925" y="624110"/>
            <a:ext cx="7389275" cy="1280890"/>
          </a:xfrm>
        </p:spPr>
        <p:txBody>
          <a:bodyPr/>
          <a:lstStyle/>
          <a:p>
            <a:pPr algn="ctr"/>
            <a:r>
              <a:rPr lang="pt-BR" altLang="pt-BR" dirty="0"/>
              <a:t>Apoio ao Gerente</a:t>
            </a:r>
          </a:p>
        </p:txBody>
      </p:sp>
      <p:sp>
        <p:nvSpPr>
          <p:cNvPr id="386051" name="Rectangle 3">
            <a:extLst>
              <a:ext uri="{FF2B5EF4-FFF2-40B4-BE49-F238E27FC236}">
                <a16:creationId xmlns="" xmlns:a16="http://schemas.microsoft.com/office/drawing/2014/main" id="{EA4A7D5E-5995-4AD7-A93A-26FD1053AE9E}"/>
              </a:ext>
            </a:extLst>
          </p:cNvPr>
          <p:cNvSpPr>
            <a:spLocks noGrp="1" noChangeArrowheads="1"/>
          </p:cNvSpPr>
          <p:nvPr>
            <p:ph type="body" idx="1"/>
          </p:nvPr>
        </p:nvSpPr>
        <p:spPr>
          <a:xfrm>
            <a:off x="2209800" y="1828800"/>
            <a:ext cx="8077200" cy="4953000"/>
          </a:xfrm>
        </p:spPr>
        <p:txBody>
          <a:bodyPr/>
          <a:lstStyle/>
          <a:p>
            <a:r>
              <a:rPr lang="pt-BR" altLang="pt-BR" dirty="0"/>
              <a:t>As informações do BD de configuração ajudam o gerente em questões como</a:t>
            </a:r>
          </a:p>
          <a:p>
            <a:pPr lvl="1"/>
            <a:r>
              <a:rPr lang="pt-BR" altLang="pt-BR" dirty="0"/>
              <a:t>Quais clientes pegaram uma versão específica do sistema?</a:t>
            </a:r>
          </a:p>
          <a:p>
            <a:pPr lvl="1"/>
            <a:r>
              <a:rPr lang="pt-BR" altLang="pt-BR" dirty="0"/>
              <a:t>Qual configuração de hardware e sistema operacional é necessário para uma versão?</a:t>
            </a:r>
          </a:p>
          <a:p>
            <a:pPr lvl="1"/>
            <a:r>
              <a:rPr lang="pt-BR" altLang="pt-BR" dirty="0"/>
              <a:t>Quantas versões foram criadas?</a:t>
            </a:r>
          </a:p>
          <a:p>
            <a:pPr lvl="1"/>
            <a:r>
              <a:rPr lang="pt-BR" altLang="pt-BR" dirty="0"/>
              <a:t>Quais as datas de criação?</a:t>
            </a:r>
          </a:p>
          <a:p>
            <a:pPr lvl="1"/>
            <a:r>
              <a:rPr lang="pt-BR" altLang="pt-BR" dirty="0"/>
              <a:t>Quantos defeitos foram reportados para uma versão específica?</a:t>
            </a:r>
          </a:p>
        </p:txBody>
      </p:sp>
    </p:spTree>
    <p:extLst>
      <p:ext uri="{BB962C8B-B14F-4D97-AF65-F5344CB8AC3E}">
        <p14:creationId xmlns:p14="http://schemas.microsoft.com/office/powerpoint/2010/main" val="2929307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7074" name="Rectangle 2">
            <a:extLst>
              <a:ext uri="{FF2B5EF4-FFF2-40B4-BE49-F238E27FC236}">
                <a16:creationId xmlns="" xmlns:a16="http://schemas.microsoft.com/office/drawing/2014/main" id="{3A08D1C4-46D8-40C8-BC42-ED602D39D5D6}"/>
              </a:ext>
            </a:extLst>
          </p:cNvPr>
          <p:cNvSpPr>
            <a:spLocks noGrp="1" noChangeArrowheads="1"/>
          </p:cNvSpPr>
          <p:nvPr>
            <p:ph type="title"/>
          </p:nvPr>
        </p:nvSpPr>
        <p:spPr>
          <a:xfrm>
            <a:off x="2592926" y="624110"/>
            <a:ext cx="7806998" cy="1280890"/>
          </a:xfrm>
        </p:spPr>
        <p:txBody>
          <a:bodyPr/>
          <a:lstStyle/>
          <a:p>
            <a:pPr algn="ctr"/>
            <a:r>
              <a:rPr lang="pt-BR" altLang="pt-BR" dirty="0"/>
              <a:t>Vantagens e Desvantagens</a:t>
            </a:r>
          </a:p>
        </p:txBody>
      </p:sp>
      <p:sp>
        <p:nvSpPr>
          <p:cNvPr id="387075" name="Rectangle 3">
            <a:extLst>
              <a:ext uri="{FF2B5EF4-FFF2-40B4-BE49-F238E27FC236}">
                <a16:creationId xmlns="" xmlns:a16="http://schemas.microsoft.com/office/drawing/2014/main" id="{798E80B5-71EF-4A1E-AF19-7F00EA7C2F64}"/>
              </a:ext>
            </a:extLst>
          </p:cNvPr>
          <p:cNvSpPr>
            <a:spLocks noGrp="1" noChangeArrowheads="1"/>
          </p:cNvSpPr>
          <p:nvPr>
            <p:ph type="body" idx="1"/>
          </p:nvPr>
        </p:nvSpPr>
        <p:spPr>
          <a:xfrm>
            <a:off x="2209800" y="2057400"/>
            <a:ext cx="8077200" cy="4648200"/>
          </a:xfrm>
        </p:spPr>
        <p:txBody>
          <a:bodyPr/>
          <a:lstStyle/>
          <a:p>
            <a:r>
              <a:rPr lang="pt-BR" altLang="pt-BR" dirty="0"/>
              <a:t>Vantagens do BD de configuração</a:t>
            </a:r>
          </a:p>
          <a:p>
            <a:pPr lvl="1"/>
            <a:r>
              <a:rPr lang="pt-BR" altLang="pt-BR" dirty="0"/>
              <a:t>A solução é barata</a:t>
            </a:r>
          </a:p>
          <a:p>
            <a:pPr lvl="1"/>
            <a:r>
              <a:rPr lang="pt-BR" altLang="pt-BR" dirty="0"/>
              <a:t>É simples de usar quando comparado com ferramentas mais elaboradas</a:t>
            </a:r>
          </a:p>
          <a:p>
            <a:pPr lvl="1"/>
            <a:endParaRPr lang="pt-BR" altLang="pt-BR" dirty="0"/>
          </a:p>
          <a:p>
            <a:r>
              <a:rPr lang="pt-BR" altLang="pt-BR" dirty="0"/>
              <a:t>Desvantagens do BD de configuração</a:t>
            </a:r>
          </a:p>
          <a:p>
            <a:pPr lvl="1"/>
            <a:r>
              <a:rPr lang="pt-BR" altLang="pt-BR" dirty="0"/>
              <a:t>Itens de configuração podem ser alterados sem que seja registrada a mudança no BD</a:t>
            </a:r>
          </a:p>
        </p:txBody>
      </p:sp>
    </p:spTree>
    <p:extLst>
      <p:ext uri="{BB962C8B-B14F-4D97-AF65-F5344CB8AC3E}">
        <p14:creationId xmlns:p14="http://schemas.microsoft.com/office/powerpoint/2010/main" val="2819556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6770" name="Rectangle 4">
            <a:extLst>
              <a:ext uri="{FF2B5EF4-FFF2-40B4-BE49-F238E27FC236}">
                <a16:creationId xmlns="" xmlns:a16="http://schemas.microsoft.com/office/drawing/2014/main" id="{1A20A4B2-1B63-40CE-82E4-BECB92C16E9B}"/>
              </a:ext>
            </a:extLst>
          </p:cNvPr>
          <p:cNvSpPr>
            <a:spLocks noGrp="1" noChangeArrowheads="1"/>
          </p:cNvSpPr>
          <p:nvPr>
            <p:ph type="ctrTitle" idx="4294967295"/>
          </p:nvPr>
        </p:nvSpPr>
        <p:spPr>
          <a:xfrm>
            <a:off x="2362200" y="1600200"/>
            <a:ext cx="7086600" cy="2133600"/>
          </a:xfrm>
        </p:spPr>
        <p:txBody>
          <a:bodyPr anchor="ctr"/>
          <a:lstStyle/>
          <a:p>
            <a:r>
              <a:rPr lang="pt-BR" altLang="pt-BR" dirty="0"/>
              <a:t>Gerência de Mudanças</a:t>
            </a:r>
          </a:p>
        </p:txBody>
      </p:sp>
    </p:spTree>
    <p:extLst>
      <p:ext uri="{BB962C8B-B14F-4D97-AF65-F5344CB8AC3E}">
        <p14:creationId xmlns:p14="http://schemas.microsoft.com/office/powerpoint/2010/main" val="2787823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22" name="Rectangle 2">
            <a:extLst>
              <a:ext uri="{FF2B5EF4-FFF2-40B4-BE49-F238E27FC236}">
                <a16:creationId xmlns="" xmlns:a16="http://schemas.microsoft.com/office/drawing/2014/main" id="{88EE7204-FADA-44BD-B615-6BADEFF6E220}"/>
              </a:ext>
            </a:extLst>
          </p:cNvPr>
          <p:cNvSpPr>
            <a:spLocks noGrp="1" noChangeArrowheads="1"/>
          </p:cNvSpPr>
          <p:nvPr>
            <p:ph type="title"/>
          </p:nvPr>
        </p:nvSpPr>
        <p:spPr/>
        <p:txBody>
          <a:bodyPr/>
          <a:lstStyle/>
          <a:p>
            <a:r>
              <a:rPr lang="pt-BR" altLang="pt-BR" dirty="0"/>
              <a:t>Gerenciamento de Mudanças</a:t>
            </a:r>
          </a:p>
        </p:txBody>
      </p:sp>
      <p:sp>
        <p:nvSpPr>
          <p:cNvPr id="389123" name="Rectangle 3">
            <a:extLst>
              <a:ext uri="{FF2B5EF4-FFF2-40B4-BE49-F238E27FC236}">
                <a16:creationId xmlns="" xmlns:a16="http://schemas.microsoft.com/office/drawing/2014/main" id="{1F0BF443-E95C-4970-BFBA-B0A0DE1644C5}"/>
              </a:ext>
            </a:extLst>
          </p:cNvPr>
          <p:cNvSpPr>
            <a:spLocks noGrp="1" noChangeArrowheads="1"/>
          </p:cNvSpPr>
          <p:nvPr>
            <p:ph type="body" idx="1"/>
          </p:nvPr>
        </p:nvSpPr>
        <p:spPr>
          <a:xfrm>
            <a:off x="2209800" y="1981200"/>
            <a:ext cx="7696200" cy="4724400"/>
          </a:xfrm>
        </p:spPr>
        <p:txBody>
          <a:bodyPr/>
          <a:lstStyle/>
          <a:p>
            <a:r>
              <a:rPr lang="pt-BR" altLang="pt-BR" dirty="0"/>
              <a:t>O gerenciamento de mudanças está relacionado a</a:t>
            </a:r>
          </a:p>
          <a:p>
            <a:pPr lvl="1"/>
            <a:r>
              <a:rPr lang="pt-BR" altLang="pt-BR" dirty="0"/>
              <a:t>Manutenção da rastreabilidade dessas mudanças</a:t>
            </a:r>
          </a:p>
          <a:p>
            <a:pPr lvl="1"/>
            <a:r>
              <a:rPr lang="pt-BR" altLang="pt-BR" dirty="0"/>
              <a:t>Garantia de que estas mudanças sejam implementadas da maneira mais adequada em termos de custo</a:t>
            </a:r>
          </a:p>
        </p:txBody>
      </p:sp>
    </p:spTree>
    <p:extLst>
      <p:ext uri="{BB962C8B-B14F-4D97-AF65-F5344CB8AC3E}">
        <p14:creationId xmlns:p14="http://schemas.microsoft.com/office/powerpoint/2010/main" val="209347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90A6513-2CC7-43F0-965F-CF36BB902747}"/>
              </a:ext>
            </a:extLst>
          </p:cNvPr>
          <p:cNvSpPr>
            <a:spLocks noGrp="1"/>
          </p:cNvSpPr>
          <p:nvPr>
            <p:ph type="title"/>
          </p:nvPr>
        </p:nvSpPr>
        <p:spPr/>
        <p:txBody>
          <a:bodyPr/>
          <a:lstStyle/>
          <a:p>
            <a:pPr algn="ctr"/>
            <a:r>
              <a:rPr lang="pt-BR" dirty="0"/>
              <a:t>Terminologia</a:t>
            </a:r>
          </a:p>
        </p:txBody>
      </p:sp>
      <p:sp>
        <p:nvSpPr>
          <p:cNvPr id="3" name="Espaço Reservado para Conteúdo 2">
            <a:extLst>
              <a:ext uri="{FF2B5EF4-FFF2-40B4-BE49-F238E27FC236}">
                <a16:creationId xmlns="" xmlns:a16="http://schemas.microsoft.com/office/drawing/2014/main" id="{88839037-59F5-416E-9D18-BFCEFDF8C9F4}"/>
              </a:ext>
            </a:extLst>
          </p:cNvPr>
          <p:cNvSpPr>
            <a:spLocks noGrp="1"/>
          </p:cNvSpPr>
          <p:nvPr>
            <p:ph idx="1"/>
          </p:nvPr>
        </p:nvSpPr>
        <p:spPr/>
        <p:txBody>
          <a:bodyPr/>
          <a:lstStyle/>
          <a:p>
            <a:r>
              <a:rPr lang="pt-BR" dirty="0"/>
              <a:t>Item de configuração ou item de configuração de software (SCI, do inglês software configuration item)</a:t>
            </a:r>
          </a:p>
          <a:p>
            <a:pPr lvl="1"/>
            <a:r>
              <a:rPr lang="pt-BR" dirty="0"/>
              <a:t>Qualquer coisa associada a um projeto de software (projeto, código, dados de teste, documentos etc.) que tenha sido colocado sob controle de configuração. Muitas vezes, existem diferentes versões de um item de configuração. Itens de configuração tem um nome único.</a:t>
            </a:r>
          </a:p>
          <a:p>
            <a:r>
              <a:rPr lang="pt-BR" dirty="0"/>
              <a:t>Controle de configuração</a:t>
            </a:r>
          </a:p>
          <a:p>
            <a:pPr lvl="1"/>
            <a:r>
              <a:rPr lang="pt-BR" dirty="0"/>
              <a:t>O processo de garantia de que versões de sistemas e componentes sejam registradas e mantidas para que as mudanças sejam gerenciadas e todas as versões de componentes sejam identificadas e armazenadas por todo o tempo de vida do sistema.</a:t>
            </a:r>
          </a:p>
        </p:txBody>
      </p:sp>
    </p:spTree>
    <p:extLst>
      <p:ext uri="{BB962C8B-B14F-4D97-AF65-F5344CB8AC3E}">
        <p14:creationId xmlns:p14="http://schemas.microsoft.com/office/powerpoint/2010/main" val="696555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9D87A4A-33D1-4F77-B0DC-346408B98E4F}"/>
              </a:ext>
            </a:extLst>
          </p:cNvPr>
          <p:cNvSpPr>
            <a:spLocks noGrp="1"/>
          </p:cNvSpPr>
          <p:nvPr>
            <p:ph type="title"/>
          </p:nvPr>
        </p:nvSpPr>
        <p:spPr/>
        <p:txBody>
          <a:bodyPr/>
          <a:lstStyle/>
          <a:p>
            <a:pPr algn="ctr"/>
            <a:r>
              <a:rPr lang="pt-BR" dirty="0"/>
              <a:t>Terminologia</a:t>
            </a:r>
          </a:p>
        </p:txBody>
      </p:sp>
      <p:sp>
        <p:nvSpPr>
          <p:cNvPr id="3" name="Espaço Reservado para Conteúdo 2">
            <a:extLst>
              <a:ext uri="{FF2B5EF4-FFF2-40B4-BE49-F238E27FC236}">
                <a16:creationId xmlns="" xmlns:a16="http://schemas.microsoft.com/office/drawing/2014/main" id="{7BA7F9D6-11F7-43D8-824F-C41776214A0C}"/>
              </a:ext>
            </a:extLst>
          </p:cNvPr>
          <p:cNvSpPr>
            <a:spLocks noGrp="1"/>
          </p:cNvSpPr>
          <p:nvPr>
            <p:ph idx="1"/>
          </p:nvPr>
        </p:nvSpPr>
        <p:spPr/>
        <p:txBody>
          <a:bodyPr/>
          <a:lstStyle/>
          <a:p>
            <a:r>
              <a:rPr lang="pt-BR" dirty="0"/>
              <a:t>Versão</a:t>
            </a:r>
          </a:p>
          <a:p>
            <a:pPr lvl="1"/>
            <a:r>
              <a:rPr lang="pt-BR" dirty="0"/>
              <a:t>Uma instância de um item de configuração que difere, de alguma forma, de outras instâncias. As versões sempre têm um identificador único, que é geralmente composto pelo nome do item de configuração mais um número de versão.</a:t>
            </a:r>
          </a:p>
          <a:p>
            <a:r>
              <a:rPr lang="pt-BR" dirty="0"/>
              <a:t>Baseline</a:t>
            </a:r>
          </a:p>
          <a:p>
            <a:pPr lvl="1"/>
            <a:r>
              <a:rPr lang="pt-BR" dirty="0"/>
              <a:t>Uma </a:t>
            </a:r>
            <a:r>
              <a:rPr lang="pt-BR" i="1" dirty="0"/>
              <a:t>baseline</a:t>
            </a:r>
            <a:r>
              <a:rPr lang="pt-BR" dirty="0"/>
              <a:t> é uma coleção de versões de componentes que compõem um sistema. As baselines são controladas, o que significa que as versões dos componentes que constituem o sistema não podem ser alteradas. Isso significa que deveria sempre ser possível recriar uma baseline a partir de seus componentes.</a:t>
            </a:r>
          </a:p>
        </p:txBody>
      </p:sp>
    </p:spTree>
    <p:extLst>
      <p:ext uri="{BB962C8B-B14F-4D97-AF65-F5344CB8AC3E}">
        <p14:creationId xmlns:p14="http://schemas.microsoft.com/office/powerpoint/2010/main" val="2526410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9D87A4A-33D1-4F77-B0DC-346408B98E4F}"/>
              </a:ext>
            </a:extLst>
          </p:cNvPr>
          <p:cNvSpPr>
            <a:spLocks noGrp="1"/>
          </p:cNvSpPr>
          <p:nvPr>
            <p:ph type="title"/>
          </p:nvPr>
        </p:nvSpPr>
        <p:spPr/>
        <p:txBody>
          <a:bodyPr/>
          <a:lstStyle/>
          <a:p>
            <a:pPr algn="ctr"/>
            <a:r>
              <a:rPr lang="pt-BR" dirty="0"/>
              <a:t>Terminologia</a:t>
            </a:r>
          </a:p>
        </p:txBody>
      </p:sp>
      <p:sp>
        <p:nvSpPr>
          <p:cNvPr id="3" name="Espaço Reservado para Conteúdo 2">
            <a:extLst>
              <a:ext uri="{FF2B5EF4-FFF2-40B4-BE49-F238E27FC236}">
                <a16:creationId xmlns="" xmlns:a16="http://schemas.microsoft.com/office/drawing/2014/main" id="{7BA7F9D6-11F7-43D8-824F-C41776214A0C}"/>
              </a:ext>
            </a:extLst>
          </p:cNvPr>
          <p:cNvSpPr>
            <a:spLocks noGrp="1"/>
          </p:cNvSpPr>
          <p:nvPr>
            <p:ph idx="1"/>
          </p:nvPr>
        </p:nvSpPr>
        <p:spPr>
          <a:xfrm>
            <a:off x="2592925" y="1905000"/>
            <a:ext cx="8915400" cy="4328890"/>
          </a:xfrm>
        </p:spPr>
        <p:txBody>
          <a:bodyPr/>
          <a:lstStyle/>
          <a:p>
            <a:r>
              <a:rPr lang="pt-BR" dirty="0"/>
              <a:t>Codeline</a:t>
            </a:r>
          </a:p>
          <a:p>
            <a:pPr lvl="1"/>
            <a:r>
              <a:rPr lang="pt-BR" dirty="0"/>
              <a:t>Uma </a:t>
            </a:r>
            <a:r>
              <a:rPr lang="pt-BR" i="1" dirty="0"/>
              <a:t>codeline</a:t>
            </a:r>
            <a:r>
              <a:rPr lang="pt-BR" dirty="0"/>
              <a:t> é um conjunto de versões de um componente de software e outros itens de configuração dos quais esse componente depende.</a:t>
            </a:r>
          </a:p>
          <a:p>
            <a:r>
              <a:rPr lang="pt-BR" dirty="0"/>
              <a:t>Mainline</a:t>
            </a:r>
          </a:p>
          <a:p>
            <a:pPr lvl="1"/>
            <a:r>
              <a:rPr lang="pt-BR" dirty="0"/>
              <a:t>Trata-se de uma sequência de baselines que representam diferentes versões de um sistema.</a:t>
            </a:r>
          </a:p>
          <a:p>
            <a:r>
              <a:rPr lang="pt-BR" dirty="0"/>
              <a:t>Release</a:t>
            </a:r>
          </a:p>
          <a:p>
            <a:pPr lvl="1"/>
            <a:r>
              <a:rPr lang="pt-BR" dirty="0"/>
              <a:t>Uma versão de um sistema que foi liberada para os clientes (ou outros usuários em uma organização) para uso.</a:t>
            </a:r>
          </a:p>
          <a:p>
            <a:r>
              <a:rPr lang="pt-BR" dirty="0"/>
              <a:t>Espaço de trabalho</a:t>
            </a:r>
          </a:p>
          <a:p>
            <a:pPr lvl="1"/>
            <a:r>
              <a:rPr lang="pt-BR" dirty="0"/>
              <a:t>É uma área de trabalho privada em que o software pode ser modificado sem afetar outros desenvolvedores que possam estar usando-o ou modificando-o.</a:t>
            </a:r>
          </a:p>
        </p:txBody>
      </p:sp>
    </p:spTree>
    <p:extLst>
      <p:ext uri="{BB962C8B-B14F-4D97-AF65-F5344CB8AC3E}">
        <p14:creationId xmlns:p14="http://schemas.microsoft.com/office/powerpoint/2010/main" val="167566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9D87A4A-33D1-4F77-B0DC-346408B98E4F}"/>
              </a:ext>
            </a:extLst>
          </p:cNvPr>
          <p:cNvSpPr>
            <a:spLocks noGrp="1"/>
          </p:cNvSpPr>
          <p:nvPr>
            <p:ph type="title"/>
          </p:nvPr>
        </p:nvSpPr>
        <p:spPr/>
        <p:txBody>
          <a:bodyPr/>
          <a:lstStyle/>
          <a:p>
            <a:pPr algn="ctr"/>
            <a:r>
              <a:rPr lang="pt-BR" dirty="0"/>
              <a:t>Terminologia</a:t>
            </a:r>
          </a:p>
        </p:txBody>
      </p:sp>
      <p:sp>
        <p:nvSpPr>
          <p:cNvPr id="3" name="Espaço Reservado para Conteúdo 2">
            <a:extLst>
              <a:ext uri="{FF2B5EF4-FFF2-40B4-BE49-F238E27FC236}">
                <a16:creationId xmlns="" xmlns:a16="http://schemas.microsoft.com/office/drawing/2014/main" id="{7BA7F9D6-11F7-43D8-824F-C41776214A0C}"/>
              </a:ext>
            </a:extLst>
          </p:cNvPr>
          <p:cNvSpPr>
            <a:spLocks noGrp="1"/>
          </p:cNvSpPr>
          <p:nvPr>
            <p:ph idx="1"/>
          </p:nvPr>
        </p:nvSpPr>
        <p:spPr/>
        <p:txBody>
          <a:bodyPr/>
          <a:lstStyle/>
          <a:p>
            <a:r>
              <a:rPr lang="pt-BR" dirty="0"/>
              <a:t>Branching</a:t>
            </a:r>
          </a:p>
          <a:p>
            <a:pPr lvl="1"/>
            <a:r>
              <a:rPr lang="pt-BR" dirty="0"/>
              <a:t>Trata-se da criação de uma nova codeline de uma versão em uma codeline existente. A nova codeline e uma codeline existente podem, então, ser desenvolvidas independentemente.</a:t>
            </a:r>
          </a:p>
          <a:p>
            <a:r>
              <a:rPr lang="pt-BR" dirty="0"/>
              <a:t>Merging</a:t>
            </a:r>
          </a:p>
          <a:p>
            <a:pPr lvl="1"/>
            <a:r>
              <a:rPr lang="pt-BR" dirty="0"/>
              <a:t>Trata-se da criação de uma nova versão de um componente de software, fundindo versões separadas em diferentes codelines. Essas codelines podem ter sido criadas por um branch anterior de uma das codelines envolvidas.</a:t>
            </a:r>
          </a:p>
          <a:p>
            <a:r>
              <a:rPr lang="pt-BR" dirty="0"/>
              <a:t>Construção de sistema</a:t>
            </a:r>
          </a:p>
          <a:p>
            <a:pPr lvl="1"/>
            <a:r>
              <a:rPr lang="pt-BR" dirty="0"/>
              <a:t>É a criação de uma versão de sistema executável pela compilação e ligação de versões adequadas dos componentes e bibliotecas que compõem o sistema.</a:t>
            </a:r>
          </a:p>
        </p:txBody>
      </p:sp>
    </p:spTree>
    <p:extLst>
      <p:ext uri="{BB962C8B-B14F-4D97-AF65-F5344CB8AC3E}">
        <p14:creationId xmlns:p14="http://schemas.microsoft.com/office/powerpoint/2010/main" val="280824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146" name="Rectangle 2">
            <a:extLst>
              <a:ext uri="{FF2B5EF4-FFF2-40B4-BE49-F238E27FC236}">
                <a16:creationId xmlns="" xmlns:a16="http://schemas.microsoft.com/office/drawing/2014/main" id="{104E053E-982B-4479-A299-6EC4A8DEC598}"/>
              </a:ext>
            </a:extLst>
          </p:cNvPr>
          <p:cNvSpPr>
            <a:spLocks noGrp="1" noChangeArrowheads="1"/>
          </p:cNvSpPr>
          <p:nvPr>
            <p:ph type="title"/>
          </p:nvPr>
        </p:nvSpPr>
        <p:spPr/>
        <p:txBody>
          <a:bodyPr/>
          <a:lstStyle/>
          <a:p>
            <a:r>
              <a:rPr lang="pt-BR" altLang="pt-BR" dirty="0"/>
              <a:t>Mudanças Contínuas</a:t>
            </a:r>
          </a:p>
        </p:txBody>
      </p:sp>
      <p:sp>
        <p:nvSpPr>
          <p:cNvPr id="390147" name="Rectangle 3">
            <a:extLst>
              <a:ext uri="{FF2B5EF4-FFF2-40B4-BE49-F238E27FC236}">
                <a16:creationId xmlns="" xmlns:a16="http://schemas.microsoft.com/office/drawing/2014/main" id="{173784A1-B25B-4064-A6AF-763646C8F186}"/>
              </a:ext>
            </a:extLst>
          </p:cNvPr>
          <p:cNvSpPr>
            <a:spLocks noGrp="1" noChangeArrowheads="1"/>
          </p:cNvSpPr>
          <p:nvPr>
            <p:ph type="body" idx="1"/>
          </p:nvPr>
        </p:nvSpPr>
        <p:spPr>
          <a:xfrm>
            <a:off x="2209800" y="1981200"/>
            <a:ext cx="7924800" cy="4724400"/>
          </a:xfrm>
        </p:spPr>
        <p:txBody>
          <a:bodyPr/>
          <a:lstStyle/>
          <a:p>
            <a:r>
              <a:rPr lang="pt-BR" altLang="pt-BR" dirty="0"/>
              <a:t>Sistemas de software estão sujeitos à mudanças contínuas</a:t>
            </a:r>
          </a:p>
          <a:p>
            <a:pPr lvl="1"/>
            <a:r>
              <a:rPr lang="pt-BR" altLang="pt-BR" dirty="0"/>
              <a:t>Primeira lei de Lehman</a:t>
            </a:r>
          </a:p>
          <a:p>
            <a:pPr lvl="4"/>
            <a:endParaRPr lang="pt-BR" altLang="pt-BR" dirty="0"/>
          </a:p>
          <a:p>
            <a:r>
              <a:rPr lang="pt-BR" altLang="pt-BR" dirty="0"/>
              <a:t>Estas mudanças podem vir de diversos tipos de solicitações </a:t>
            </a:r>
          </a:p>
          <a:p>
            <a:pPr lvl="1"/>
            <a:r>
              <a:rPr lang="pt-BR" altLang="pt-BR" dirty="0"/>
              <a:t>Solicitações de usuários</a:t>
            </a:r>
          </a:p>
          <a:p>
            <a:pPr lvl="1"/>
            <a:r>
              <a:rPr lang="pt-BR" altLang="pt-BR" dirty="0"/>
              <a:t>Solicitações de desenvolvedores</a:t>
            </a:r>
          </a:p>
          <a:p>
            <a:pPr lvl="1"/>
            <a:r>
              <a:rPr lang="pt-BR" altLang="pt-BR" dirty="0"/>
              <a:t>Solicitações de forças de mercado</a:t>
            </a:r>
          </a:p>
        </p:txBody>
      </p:sp>
    </p:spTree>
    <p:extLst>
      <p:ext uri="{BB962C8B-B14F-4D97-AF65-F5344CB8AC3E}">
        <p14:creationId xmlns:p14="http://schemas.microsoft.com/office/powerpoint/2010/main" val="2694610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2194" name="Rectangle 2">
            <a:extLst>
              <a:ext uri="{FF2B5EF4-FFF2-40B4-BE49-F238E27FC236}">
                <a16:creationId xmlns="" xmlns:a16="http://schemas.microsoft.com/office/drawing/2014/main" id="{9FBBBB9A-D6C8-427D-8114-7693F8AE0F03}"/>
              </a:ext>
            </a:extLst>
          </p:cNvPr>
          <p:cNvSpPr>
            <a:spLocks noGrp="1" noChangeArrowheads="1"/>
          </p:cNvSpPr>
          <p:nvPr>
            <p:ph type="title"/>
          </p:nvPr>
        </p:nvSpPr>
        <p:spPr/>
        <p:txBody>
          <a:bodyPr/>
          <a:lstStyle/>
          <a:p>
            <a:r>
              <a:rPr lang="pt-BR" altLang="pt-BR" dirty="0"/>
              <a:t>Gerência de Mudanças</a:t>
            </a:r>
          </a:p>
        </p:txBody>
      </p:sp>
      <p:sp>
        <p:nvSpPr>
          <p:cNvPr id="392195" name="Rectangle 3">
            <a:extLst>
              <a:ext uri="{FF2B5EF4-FFF2-40B4-BE49-F238E27FC236}">
                <a16:creationId xmlns="" xmlns:a16="http://schemas.microsoft.com/office/drawing/2014/main" id="{4C61BEC4-4102-4555-BE07-2BEA5AFB697C}"/>
              </a:ext>
            </a:extLst>
          </p:cNvPr>
          <p:cNvSpPr>
            <a:spLocks noGrp="1" noChangeArrowheads="1"/>
          </p:cNvSpPr>
          <p:nvPr>
            <p:ph type="body" idx="1"/>
          </p:nvPr>
        </p:nvSpPr>
        <p:spPr>
          <a:xfrm>
            <a:off x="2209800" y="1981200"/>
            <a:ext cx="8077200" cy="4724400"/>
          </a:xfrm>
        </p:spPr>
        <p:txBody>
          <a:bodyPr/>
          <a:lstStyle/>
          <a:p>
            <a:r>
              <a:rPr lang="pt-BR" altLang="pt-BR" dirty="0"/>
              <a:t>Procedimentos apoiados por ferramentas ajudam a garantir que mudanças ocorram de maneira controlada</a:t>
            </a:r>
          </a:p>
          <a:p>
            <a:r>
              <a:rPr lang="pt-BR" altLang="pt-BR" dirty="0"/>
              <a:t>Processo da gerência de mudança</a:t>
            </a:r>
          </a:p>
          <a:p>
            <a:pPr lvl="1"/>
            <a:r>
              <a:rPr lang="pt-BR" altLang="pt-BR" dirty="0"/>
              <a:t>Preenchimento do formulário de solicitação de mudanças</a:t>
            </a:r>
          </a:p>
          <a:p>
            <a:pPr lvl="1"/>
            <a:r>
              <a:rPr lang="pt-BR" altLang="pt-BR" dirty="0"/>
              <a:t>Análise de solicitação (válida e aceita)</a:t>
            </a:r>
          </a:p>
          <a:p>
            <a:pPr lvl="1"/>
            <a:r>
              <a:rPr lang="pt-BR" altLang="pt-BR" dirty="0"/>
              <a:t>Realizar as alterações válidas e aceitas</a:t>
            </a:r>
          </a:p>
          <a:p>
            <a:pPr lvl="1"/>
            <a:r>
              <a:rPr lang="pt-BR" altLang="pt-BR" dirty="0"/>
              <a:t>Criar uma nova versão do sistema</a:t>
            </a:r>
          </a:p>
        </p:txBody>
      </p:sp>
    </p:spTree>
    <p:extLst>
      <p:ext uri="{BB962C8B-B14F-4D97-AF65-F5344CB8AC3E}">
        <p14:creationId xmlns:p14="http://schemas.microsoft.com/office/powerpoint/2010/main" val="292209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9666" name="Rectangle 2">
            <a:extLst>
              <a:ext uri="{FF2B5EF4-FFF2-40B4-BE49-F238E27FC236}">
                <a16:creationId xmlns="" xmlns:a16="http://schemas.microsoft.com/office/drawing/2014/main" id="{2CA1D9C2-145F-4FD9-8372-B21E077031BA}"/>
              </a:ext>
            </a:extLst>
          </p:cNvPr>
          <p:cNvSpPr>
            <a:spLocks noGrp="1" noChangeArrowheads="1"/>
          </p:cNvSpPr>
          <p:nvPr>
            <p:ph type="title"/>
          </p:nvPr>
        </p:nvSpPr>
        <p:spPr>
          <a:xfrm>
            <a:off x="2592925" y="624110"/>
            <a:ext cx="7212087" cy="1280890"/>
          </a:xfrm>
        </p:spPr>
        <p:txBody>
          <a:bodyPr/>
          <a:lstStyle/>
          <a:p>
            <a:pPr algn="ctr"/>
            <a:r>
              <a:rPr lang="pt-BR" altLang="pt-BR" dirty="0"/>
              <a:t>Mudanças de Sistemas</a:t>
            </a:r>
          </a:p>
        </p:txBody>
      </p:sp>
      <p:sp>
        <p:nvSpPr>
          <p:cNvPr id="369667" name="Rectangle 3">
            <a:extLst>
              <a:ext uri="{FF2B5EF4-FFF2-40B4-BE49-F238E27FC236}">
                <a16:creationId xmlns="" xmlns:a16="http://schemas.microsoft.com/office/drawing/2014/main" id="{C1A505CC-5F57-4BFB-82C7-8313DBEEEEB4}"/>
              </a:ext>
            </a:extLst>
          </p:cNvPr>
          <p:cNvSpPr>
            <a:spLocks noGrp="1" noChangeArrowheads="1"/>
          </p:cNvSpPr>
          <p:nvPr>
            <p:ph type="body" idx="1"/>
          </p:nvPr>
        </p:nvSpPr>
        <p:spPr>
          <a:xfrm>
            <a:off x="2209800" y="1981200"/>
            <a:ext cx="7924800" cy="4724400"/>
          </a:xfrm>
        </p:spPr>
        <p:txBody>
          <a:bodyPr/>
          <a:lstStyle/>
          <a:p>
            <a:r>
              <a:rPr lang="pt-BR" altLang="pt-BR" dirty="0"/>
              <a:t>Requisitos sempre mudam</a:t>
            </a:r>
          </a:p>
          <a:p>
            <a:pPr lvl="1"/>
            <a:r>
              <a:rPr lang="pt-BR" altLang="pt-BR" dirty="0"/>
              <a:t>Novos requisitos devem ser incorporados ao sistema</a:t>
            </a:r>
          </a:p>
          <a:p>
            <a:pPr lvl="2"/>
            <a:endParaRPr lang="pt-BR" altLang="pt-BR" dirty="0"/>
          </a:p>
          <a:p>
            <a:r>
              <a:rPr lang="pt-BR" altLang="pt-BR" dirty="0"/>
              <a:t>Principais tipos de mudanças</a:t>
            </a:r>
          </a:p>
          <a:p>
            <a:pPr lvl="1"/>
            <a:r>
              <a:rPr lang="pt-BR" altLang="pt-BR" b="1" dirty="0"/>
              <a:t>Evolutiva</a:t>
            </a:r>
            <a:r>
              <a:rPr lang="pt-BR" altLang="pt-BR" dirty="0"/>
              <a:t>: adição de novos requisitos</a:t>
            </a:r>
          </a:p>
          <a:p>
            <a:pPr lvl="1"/>
            <a:r>
              <a:rPr lang="pt-BR" altLang="pt-BR" b="1" dirty="0"/>
              <a:t>Corretiva</a:t>
            </a:r>
            <a:r>
              <a:rPr lang="pt-BR" altLang="pt-BR" dirty="0"/>
              <a:t>: remoção de defeitos</a:t>
            </a:r>
          </a:p>
          <a:p>
            <a:pPr lvl="1"/>
            <a:r>
              <a:rPr lang="pt-BR" altLang="pt-BR" b="1" dirty="0"/>
              <a:t>Adaptativa</a:t>
            </a:r>
            <a:r>
              <a:rPr lang="pt-BR" altLang="pt-BR" dirty="0"/>
              <a:t>: adaptação do sistema a um novo ambiente (hardware ou software)</a:t>
            </a:r>
          </a:p>
        </p:txBody>
      </p:sp>
    </p:spTree>
    <p:extLst>
      <p:ext uri="{BB962C8B-B14F-4D97-AF65-F5344CB8AC3E}">
        <p14:creationId xmlns:p14="http://schemas.microsoft.com/office/powerpoint/2010/main" val="3054369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3218" name="Rectangle 2">
            <a:extLst>
              <a:ext uri="{FF2B5EF4-FFF2-40B4-BE49-F238E27FC236}">
                <a16:creationId xmlns="" xmlns:a16="http://schemas.microsoft.com/office/drawing/2014/main" id="{E98B9C07-53A2-41F5-8753-20D50B16AFC0}"/>
              </a:ext>
            </a:extLst>
          </p:cNvPr>
          <p:cNvSpPr>
            <a:spLocks noGrp="1" noChangeArrowheads="1"/>
          </p:cNvSpPr>
          <p:nvPr>
            <p:ph type="title"/>
          </p:nvPr>
        </p:nvSpPr>
        <p:spPr/>
        <p:txBody>
          <a:bodyPr/>
          <a:lstStyle/>
          <a:p>
            <a:r>
              <a:rPr lang="pt-BR" altLang="pt-BR" dirty="0"/>
              <a:t>Algoritmo do Processo</a:t>
            </a:r>
          </a:p>
        </p:txBody>
      </p:sp>
      <p:pic>
        <p:nvPicPr>
          <p:cNvPr id="3" name="Imagem 2">
            <a:extLst>
              <a:ext uri="{FF2B5EF4-FFF2-40B4-BE49-F238E27FC236}">
                <a16:creationId xmlns="" xmlns:a16="http://schemas.microsoft.com/office/drawing/2014/main" id="{F5B52699-CEB1-4D9E-89E4-5B94740C861D}"/>
              </a:ext>
            </a:extLst>
          </p:cNvPr>
          <p:cNvPicPr>
            <a:picLocks noChangeAspect="1"/>
          </p:cNvPicPr>
          <p:nvPr/>
        </p:nvPicPr>
        <p:blipFill>
          <a:blip r:embed="rId2"/>
          <a:stretch>
            <a:fillRect/>
          </a:stretch>
        </p:blipFill>
        <p:spPr>
          <a:xfrm>
            <a:off x="3372665" y="1456181"/>
            <a:ext cx="5550998" cy="4900552"/>
          </a:xfrm>
          <a:prstGeom prst="rect">
            <a:avLst/>
          </a:prstGeom>
        </p:spPr>
      </p:pic>
    </p:spTree>
    <p:extLst>
      <p:ext uri="{BB962C8B-B14F-4D97-AF65-F5344CB8AC3E}">
        <p14:creationId xmlns:p14="http://schemas.microsoft.com/office/powerpoint/2010/main" val="3564798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242" name="Rectangle 2">
            <a:extLst>
              <a:ext uri="{FF2B5EF4-FFF2-40B4-BE49-F238E27FC236}">
                <a16:creationId xmlns="" xmlns:a16="http://schemas.microsoft.com/office/drawing/2014/main" id="{15BF0ECE-9D06-4C16-9882-99F6DA35C6EB}"/>
              </a:ext>
            </a:extLst>
          </p:cNvPr>
          <p:cNvSpPr>
            <a:spLocks noGrp="1" noChangeArrowheads="1"/>
          </p:cNvSpPr>
          <p:nvPr>
            <p:ph type="title"/>
          </p:nvPr>
        </p:nvSpPr>
        <p:spPr/>
        <p:txBody>
          <a:bodyPr/>
          <a:lstStyle/>
          <a:p>
            <a:r>
              <a:rPr lang="pt-BR" altLang="pt-BR" dirty="0"/>
              <a:t>Formulário de Solicitação</a:t>
            </a:r>
          </a:p>
        </p:txBody>
      </p:sp>
      <p:sp>
        <p:nvSpPr>
          <p:cNvPr id="394243" name="Rectangle 3">
            <a:extLst>
              <a:ext uri="{FF2B5EF4-FFF2-40B4-BE49-F238E27FC236}">
                <a16:creationId xmlns="" xmlns:a16="http://schemas.microsoft.com/office/drawing/2014/main" id="{F7EE4163-E76B-4EF7-9EFB-9FD17A4905FE}"/>
              </a:ext>
            </a:extLst>
          </p:cNvPr>
          <p:cNvSpPr>
            <a:spLocks noGrp="1" noChangeArrowheads="1"/>
          </p:cNvSpPr>
          <p:nvPr>
            <p:ph type="body" idx="1"/>
          </p:nvPr>
        </p:nvSpPr>
        <p:spPr>
          <a:xfrm>
            <a:off x="2209800" y="1981200"/>
            <a:ext cx="7924800" cy="4876800"/>
          </a:xfrm>
        </p:spPr>
        <p:txBody>
          <a:bodyPr/>
          <a:lstStyle/>
          <a:p>
            <a:pPr>
              <a:lnSpc>
                <a:spcPct val="90000"/>
              </a:lnSpc>
            </a:pPr>
            <a:r>
              <a:rPr lang="pt-BR" altLang="pt-BR" dirty="0"/>
              <a:t>O primeiro passo da gerência de mudança é o preenchimento do formulário de solicitação de mudança</a:t>
            </a:r>
          </a:p>
          <a:p>
            <a:pPr>
              <a:lnSpc>
                <a:spcPct val="90000"/>
              </a:lnSpc>
            </a:pPr>
            <a:r>
              <a:rPr lang="pt-BR" altLang="pt-BR" dirty="0"/>
              <a:t>Este formulário registra</a:t>
            </a:r>
          </a:p>
          <a:p>
            <a:pPr lvl="1">
              <a:lnSpc>
                <a:spcPct val="90000"/>
              </a:lnSpc>
            </a:pPr>
            <a:r>
              <a:rPr lang="pt-BR" altLang="pt-BR" dirty="0"/>
              <a:t>Recomendações de mudança</a:t>
            </a:r>
          </a:p>
          <a:p>
            <a:pPr lvl="1">
              <a:lnSpc>
                <a:spcPct val="90000"/>
              </a:lnSpc>
            </a:pPr>
            <a:r>
              <a:rPr lang="pt-BR" altLang="pt-BR" dirty="0"/>
              <a:t>Custos estimados</a:t>
            </a:r>
          </a:p>
          <a:p>
            <a:pPr lvl="1">
              <a:lnSpc>
                <a:spcPct val="90000"/>
              </a:lnSpc>
            </a:pPr>
            <a:r>
              <a:rPr lang="pt-BR" altLang="pt-BR" dirty="0"/>
              <a:t>Datas de quando a mudança foi solicitada, aprovada, implementada e validada</a:t>
            </a:r>
          </a:p>
          <a:p>
            <a:pPr lvl="1">
              <a:lnSpc>
                <a:spcPct val="90000"/>
              </a:lnSpc>
            </a:pPr>
            <a:r>
              <a:rPr lang="pt-BR" altLang="pt-BR" dirty="0"/>
              <a:t>Descrição de como a mudança foi efetivamente implementada</a:t>
            </a:r>
          </a:p>
        </p:txBody>
      </p:sp>
    </p:spTree>
    <p:extLst>
      <p:ext uri="{BB962C8B-B14F-4D97-AF65-F5344CB8AC3E}">
        <p14:creationId xmlns:p14="http://schemas.microsoft.com/office/powerpoint/2010/main" val="756544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5266" name="Rectangle 2">
            <a:extLst>
              <a:ext uri="{FF2B5EF4-FFF2-40B4-BE49-F238E27FC236}">
                <a16:creationId xmlns="" xmlns:a16="http://schemas.microsoft.com/office/drawing/2014/main" id="{11823605-5A2D-4400-8C32-DA91D6EB9496}"/>
              </a:ext>
            </a:extLst>
          </p:cNvPr>
          <p:cNvSpPr>
            <a:spLocks noGrp="1" noChangeArrowheads="1"/>
          </p:cNvSpPr>
          <p:nvPr>
            <p:ph type="title"/>
          </p:nvPr>
        </p:nvSpPr>
        <p:spPr/>
        <p:txBody>
          <a:bodyPr/>
          <a:lstStyle/>
          <a:p>
            <a:pPr algn="ctr"/>
            <a:r>
              <a:rPr lang="pt-BR" altLang="pt-BR" dirty="0"/>
              <a:t>Exemplo de Formulário</a:t>
            </a:r>
          </a:p>
        </p:txBody>
      </p:sp>
      <p:pic>
        <p:nvPicPr>
          <p:cNvPr id="3" name="Imagem 2">
            <a:extLst>
              <a:ext uri="{FF2B5EF4-FFF2-40B4-BE49-F238E27FC236}">
                <a16:creationId xmlns="" xmlns:a16="http://schemas.microsoft.com/office/drawing/2014/main" id="{3B5F7F7E-82B7-4120-BCF6-51A945F3B5C0}"/>
              </a:ext>
            </a:extLst>
          </p:cNvPr>
          <p:cNvPicPr>
            <a:picLocks noChangeAspect="1"/>
          </p:cNvPicPr>
          <p:nvPr/>
        </p:nvPicPr>
        <p:blipFill>
          <a:blip r:embed="rId2"/>
          <a:stretch>
            <a:fillRect/>
          </a:stretch>
        </p:blipFill>
        <p:spPr>
          <a:xfrm>
            <a:off x="2176757" y="1264554"/>
            <a:ext cx="9419636" cy="5290481"/>
          </a:xfrm>
          <a:prstGeom prst="rect">
            <a:avLst/>
          </a:prstGeom>
        </p:spPr>
      </p:pic>
    </p:spTree>
    <p:extLst>
      <p:ext uri="{BB962C8B-B14F-4D97-AF65-F5344CB8AC3E}">
        <p14:creationId xmlns:p14="http://schemas.microsoft.com/office/powerpoint/2010/main" val="1213059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6290" name="Rectangle 2">
            <a:extLst>
              <a:ext uri="{FF2B5EF4-FFF2-40B4-BE49-F238E27FC236}">
                <a16:creationId xmlns="" xmlns:a16="http://schemas.microsoft.com/office/drawing/2014/main" id="{6776D7E0-996E-4EB5-83EF-65284FF81137}"/>
              </a:ext>
            </a:extLst>
          </p:cNvPr>
          <p:cNvSpPr>
            <a:spLocks noGrp="1" noChangeArrowheads="1"/>
          </p:cNvSpPr>
          <p:nvPr>
            <p:ph type="title"/>
          </p:nvPr>
        </p:nvSpPr>
        <p:spPr/>
        <p:txBody>
          <a:bodyPr/>
          <a:lstStyle/>
          <a:p>
            <a:r>
              <a:rPr lang="pt-BR" altLang="pt-BR" dirty="0"/>
              <a:t>Aceitação de Mudanças</a:t>
            </a:r>
          </a:p>
        </p:txBody>
      </p:sp>
      <p:sp>
        <p:nvSpPr>
          <p:cNvPr id="396291" name="Rectangle 3">
            <a:extLst>
              <a:ext uri="{FF2B5EF4-FFF2-40B4-BE49-F238E27FC236}">
                <a16:creationId xmlns="" xmlns:a16="http://schemas.microsoft.com/office/drawing/2014/main" id="{12F6C3FC-AD05-4665-BB77-211A3A1EC4AF}"/>
              </a:ext>
            </a:extLst>
          </p:cNvPr>
          <p:cNvSpPr>
            <a:spLocks noGrp="1" noChangeArrowheads="1"/>
          </p:cNvSpPr>
          <p:nvPr>
            <p:ph type="body" idx="1"/>
          </p:nvPr>
        </p:nvSpPr>
        <p:spPr>
          <a:xfrm>
            <a:off x="2209800" y="1981200"/>
            <a:ext cx="7924800" cy="4724400"/>
          </a:xfrm>
        </p:spPr>
        <p:txBody>
          <a:bodyPr/>
          <a:lstStyle/>
          <a:p>
            <a:r>
              <a:rPr lang="pt-BR" altLang="pt-BR" dirty="0"/>
              <a:t>O formulário de solicitação de mudança também deve ser registrado no BD</a:t>
            </a:r>
          </a:p>
          <a:p>
            <a:pPr lvl="1"/>
            <a:r>
              <a:rPr lang="pt-BR" altLang="pt-BR" dirty="0"/>
              <a:t>Mesmo que a mudança não seja aceita</a:t>
            </a:r>
          </a:p>
          <a:p>
            <a:pPr lvl="4"/>
            <a:endParaRPr lang="pt-BR" altLang="pt-BR" dirty="0"/>
          </a:p>
          <a:p>
            <a:r>
              <a:rPr lang="pt-BR" altLang="pt-BR" dirty="0"/>
              <a:t>Uma mudança pode ser rejeitada em algumas situações</a:t>
            </a:r>
          </a:p>
          <a:p>
            <a:pPr lvl="1"/>
            <a:r>
              <a:rPr lang="pt-BR" altLang="pt-BR" dirty="0"/>
              <a:t>Solicitação é inválida ou desnecessária</a:t>
            </a:r>
          </a:p>
          <a:p>
            <a:pPr lvl="1"/>
            <a:r>
              <a:rPr lang="pt-BR" altLang="pt-BR" dirty="0"/>
              <a:t>Solicitação é duplicada</a:t>
            </a:r>
          </a:p>
          <a:p>
            <a:pPr lvl="1"/>
            <a:r>
              <a:rPr lang="pt-BR" altLang="pt-BR" dirty="0"/>
              <a:t>Problema já é conhecido e foi registrado</a:t>
            </a:r>
          </a:p>
        </p:txBody>
      </p:sp>
    </p:spTree>
    <p:extLst>
      <p:ext uri="{BB962C8B-B14F-4D97-AF65-F5344CB8AC3E}">
        <p14:creationId xmlns:p14="http://schemas.microsoft.com/office/powerpoint/2010/main" val="770926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4" name="Rectangle 2">
            <a:extLst>
              <a:ext uri="{FF2B5EF4-FFF2-40B4-BE49-F238E27FC236}">
                <a16:creationId xmlns="" xmlns:a16="http://schemas.microsoft.com/office/drawing/2014/main" id="{71B49732-ED92-416D-A8D1-754AF61E2C61}"/>
              </a:ext>
            </a:extLst>
          </p:cNvPr>
          <p:cNvSpPr>
            <a:spLocks noGrp="1" noChangeArrowheads="1"/>
          </p:cNvSpPr>
          <p:nvPr>
            <p:ph type="title"/>
          </p:nvPr>
        </p:nvSpPr>
        <p:spPr/>
        <p:txBody>
          <a:bodyPr/>
          <a:lstStyle/>
          <a:p>
            <a:r>
              <a:rPr lang="pt-BR" altLang="pt-BR" dirty="0"/>
              <a:t>Solicitação Inválida</a:t>
            </a:r>
          </a:p>
        </p:txBody>
      </p:sp>
      <p:sp>
        <p:nvSpPr>
          <p:cNvPr id="397315" name="Rectangle 3">
            <a:extLst>
              <a:ext uri="{FF2B5EF4-FFF2-40B4-BE49-F238E27FC236}">
                <a16:creationId xmlns="" xmlns:a16="http://schemas.microsoft.com/office/drawing/2014/main" id="{F07E5B44-F2E9-4204-9237-BF68E9886437}"/>
              </a:ext>
            </a:extLst>
          </p:cNvPr>
          <p:cNvSpPr>
            <a:spLocks noGrp="1" noChangeArrowheads="1"/>
          </p:cNvSpPr>
          <p:nvPr>
            <p:ph type="body" idx="1"/>
          </p:nvPr>
        </p:nvSpPr>
        <p:spPr>
          <a:xfrm>
            <a:off x="2209800" y="1981200"/>
            <a:ext cx="7924800" cy="4724400"/>
          </a:xfrm>
        </p:spPr>
        <p:txBody>
          <a:bodyPr/>
          <a:lstStyle/>
          <a:p>
            <a:r>
              <a:rPr lang="pt-BR" altLang="pt-BR" dirty="0"/>
              <a:t>Algumas solicitações podem não requerer nenhuma mudança no sistema</a:t>
            </a:r>
          </a:p>
          <a:p>
            <a:pPr lvl="1"/>
            <a:r>
              <a:rPr lang="pt-BR" altLang="pt-BR" dirty="0"/>
              <a:t>A solicitação pode ser devido a um mal entendido </a:t>
            </a:r>
          </a:p>
          <a:p>
            <a:pPr lvl="4"/>
            <a:endParaRPr lang="pt-BR" altLang="pt-BR" dirty="0"/>
          </a:p>
          <a:p>
            <a:r>
              <a:rPr lang="pt-BR" altLang="pt-BR" dirty="0"/>
              <a:t>Mesmo que a solicitação seja rejeitada, o solicitante deve ser informado</a:t>
            </a:r>
          </a:p>
          <a:p>
            <a:pPr lvl="1"/>
            <a:r>
              <a:rPr lang="pt-BR" altLang="pt-BR" dirty="0"/>
              <a:t>Uma justificativa para a rejeição deve ser fornecida</a:t>
            </a:r>
          </a:p>
        </p:txBody>
      </p:sp>
    </p:spTree>
    <p:extLst>
      <p:ext uri="{BB962C8B-B14F-4D97-AF65-F5344CB8AC3E}">
        <p14:creationId xmlns:p14="http://schemas.microsoft.com/office/powerpoint/2010/main" val="1775689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38" name="Rectangle 2">
            <a:extLst>
              <a:ext uri="{FF2B5EF4-FFF2-40B4-BE49-F238E27FC236}">
                <a16:creationId xmlns="" xmlns:a16="http://schemas.microsoft.com/office/drawing/2014/main" id="{B9CBD10A-DB79-4C4A-8B31-1589EF9CEF5C}"/>
              </a:ext>
            </a:extLst>
          </p:cNvPr>
          <p:cNvSpPr>
            <a:spLocks noGrp="1" noChangeArrowheads="1"/>
          </p:cNvSpPr>
          <p:nvPr>
            <p:ph type="title"/>
          </p:nvPr>
        </p:nvSpPr>
        <p:spPr/>
        <p:txBody>
          <a:bodyPr/>
          <a:lstStyle/>
          <a:p>
            <a:pPr algn="ctr"/>
            <a:r>
              <a:rPr lang="pt-BR" altLang="pt-BR" dirty="0"/>
              <a:t>Mudanças Válidas</a:t>
            </a:r>
          </a:p>
        </p:txBody>
      </p:sp>
      <p:sp>
        <p:nvSpPr>
          <p:cNvPr id="398339" name="Rectangle 3">
            <a:extLst>
              <a:ext uri="{FF2B5EF4-FFF2-40B4-BE49-F238E27FC236}">
                <a16:creationId xmlns="" xmlns:a16="http://schemas.microsoft.com/office/drawing/2014/main" id="{7EA68A2B-3B6A-47AB-9F37-FC9A9A0B3787}"/>
              </a:ext>
            </a:extLst>
          </p:cNvPr>
          <p:cNvSpPr>
            <a:spLocks noGrp="1" noChangeArrowheads="1"/>
          </p:cNvSpPr>
          <p:nvPr>
            <p:ph type="body" idx="1"/>
          </p:nvPr>
        </p:nvSpPr>
        <p:spPr>
          <a:xfrm>
            <a:off x="2209800" y="1905000"/>
            <a:ext cx="7924800" cy="4800600"/>
          </a:xfrm>
        </p:spPr>
        <p:txBody>
          <a:bodyPr/>
          <a:lstStyle/>
          <a:p>
            <a:r>
              <a:rPr lang="pt-BR" altLang="pt-BR" dirty="0"/>
              <a:t>Para mudanças válidas, o próximo passo é avaliar a mudança e seu custo</a:t>
            </a:r>
          </a:p>
          <a:p>
            <a:pPr lvl="1"/>
            <a:r>
              <a:rPr lang="pt-BR" altLang="pt-BR" dirty="0"/>
              <a:t>Verificar o impacto da mudança</a:t>
            </a:r>
          </a:p>
          <a:p>
            <a:pPr lvl="1"/>
            <a:r>
              <a:rPr lang="pt-BR" altLang="pt-BR" dirty="0"/>
              <a:t>Decidir se a mudança é </a:t>
            </a:r>
            <a:br>
              <a:rPr lang="pt-BR" altLang="pt-BR" dirty="0"/>
            </a:br>
            <a:r>
              <a:rPr lang="pt-BR" altLang="pt-BR" dirty="0"/>
              <a:t>economicamente viável</a:t>
            </a:r>
          </a:p>
          <a:p>
            <a:pPr lvl="1"/>
            <a:r>
              <a:rPr lang="pt-BR" altLang="pt-BR" dirty="0"/>
              <a:t>Priorizar as mudanças aceitas</a:t>
            </a:r>
          </a:p>
          <a:p>
            <a:r>
              <a:rPr lang="pt-BR" altLang="pt-BR" dirty="0"/>
              <a:t>Algumas fontes de informação para identificar os componentes afetados</a:t>
            </a:r>
          </a:p>
          <a:p>
            <a:pPr lvl="1"/>
            <a:r>
              <a:rPr lang="pt-BR" altLang="pt-BR" dirty="0"/>
              <a:t>BD de configuração e o código fonte</a:t>
            </a:r>
          </a:p>
        </p:txBody>
      </p:sp>
    </p:spTree>
    <p:extLst>
      <p:ext uri="{BB962C8B-B14F-4D97-AF65-F5344CB8AC3E}">
        <p14:creationId xmlns:p14="http://schemas.microsoft.com/office/powerpoint/2010/main" val="512592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B1137EE-3F44-43C2-BF45-BDD61801166B}"/>
              </a:ext>
            </a:extLst>
          </p:cNvPr>
          <p:cNvSpPr>
            <a:spLocks noGrp="1"/>
          </p:cNvSpPr>
          <p:nvPr>
            <p:ph type="title"/>
          </p:nvPr>
        </p:nvSpPr>
        <p:spPr/>
        <p:txBody>
          <a:bodyPr>
            <a:normAutofit fontScale="90000"/>
          </a:bodyPr>
          <a:lstStyle/>
          <a:p>
            <a:pPr algn="ctr"/>
            <a:r>
              <a:rPr lang="pt-BR" dirty="0"/>
              <a:t>Fatores de decisão do CCB</a:t>
            </a:r>
            <a:br>
              <a:rPr lang="pt-BR" dirty="0"/>
            </a:br>
            <a:r>
              <a:rPr lang="pt-BR" dirty="0"/>
              <a:t>Grupo de Desenvolvimento do Produto</a:t>
            </a:r>
          </a:p>
        </p:txBody>
      </p:sp>
      <p:sp>
        <p:nvSpPr>
          <p:cNvPr id="3" name="Espaço Reservado para Conteúdo 2">
            <a:extLst>
              <a:ext uri="{FF2B5EF4-FFF2-40B4-BE49-F238E27FC236}">
                <a16:creationId xmlns="" xmlns:a16="http://schemas.microsoft.com/office/drawing/2014/main" id="{57383A81-4A74-49A9-80B3-ABEE783A0CAF}"/>
              </a:ext>
            </a:extLst>
          </p:cNvPr>
          <p:cNvSpPr>
            <a:spLocks noGrp="1"/>
          </p:cNvSpPr>
          <p:nvPr>
            <p:ph idx="1"/>
          </p:nvPr>
        </p:nvSpPr>
        <p:spPr>
          <a:xfrm>
            <a:off x="2589212" y="1817783"/>
            <a:ext cx="8915400" cy="4416107"/>
          </a:xfrm>
        </p:spPr>
        <p:txBody>
          <a:bodyPr>
            <a:normAutofit fontScale="85000" lnSpcReduction="20000"/>
          </a:bodyPr>
          <a:lstStyle/>
          <a:p>
            <a:r>
              <a:rPr lang="pt-BR" dirty="0"/>
              <a:t>As consequências de não fazer a mudança</a:t>
            </a:r>
          </a:p>
          <a:p>
            <a:pPr lvl="1"/>
            <a:r>
              <a:rPr lang="pt-BR" dirty="0"/>
              <a:t>Ao avaliar uma solicitação de mudança, deve-se considerar o que acontecerá se a mudança não for implementada.</a:t>
            </a:r>
          </a:p>
          <a:p>
            <a:r>
              <a:rPr lang="pt-BR" dirty="0"/>
              <a:t>Os benefícios da mudança</a:t>
            </a:r>
          </a:p>
          <a:p>
            <a:pPr lvl="1"/>
            <a:r>
              <a:rPr lang="pt-BR" dirty="0"/>
              <a:t>A mudança é algo que beneficiara muitos usuários ou é uma proposta que beneficiará principalmente o seu proponente?</a:t>
            </a:r>
          </a:p>
          <a:p>
            <a:r>
              <a:rPr lang="pt-BR" dirty="0"/>
              <a:t>O número de usuários afetados pela mudança</a:t>
            </a:r>
          </a:p>
          <a:p>
            <a:pPr lvl="1"/>
            <a:r>
              <a:rPr lang="pt-BR" dirty="0"/>
              <a:t>Se apenas alguns usuários forem afetados, a mudança pode receber prioridade baixa.</a:t>
            </a:r>
          </a:p>
          <a:p>
            <a:pPr lvl="1"/>
            <a:r>
              <a:rPr lang="pt-BR" dirty="0"/>
              <a:t>Pode ser desaconselhada caso ela tenha efeitos adversos sobre a maioria dos usuários.</a:t>
            </a:r>
          </a:p>
          <a:p>
            <a:r>
              <a:rPr lang="pt-BR" dirty="0"/>
              <a:t> Os custos de se fazer a mudança</a:t>
            </a:r>
          </a:p>
          <a:p>
            <a:pPr lvl="1"/>
            <a:r>
              <a:rPr lang="pt-BR" dirty="0"/>
              <a:t>Se fazer a mudança afetar muitos componentes de sistema (aumentando, portanto, as, chances de introdução de novos bugs) e/ou levar muito tempo para ser implementada, então ela pode ser rejeitada, devido aos elevados custos envolvidos.</a:t>
            </a:r>
          </a:p>
          <a:p>
            <a:r>
              <a:rPr lang="pt-BR" dirty="0"/>
              <a:t>0 cicio de release de produto</a:t>
            </a:r>
          </a:p>
          <a:p>
            <a:pPr lvl="1"/>
            <a:r>
              <a:rPr lang="pt-BR" dirty="0"/>
              <a:t>Se acaba de ser liberada uma nova versão do software para os clientes, pode fazer sentido atrasar a implementação da mudança até o próximo release planejado.</a:t>
            </a:r>
          </a:p>
          <a:p>
            <a:endParaRPr lang="pt-BR" dirty="0"/>
          </a:p>
        </p:txBody>
      </p:sp>
    </p:spTree>
    <p:extLst>
      <p:ext uri="{BB962C8B-B14F-4D97-AF65-F5344CB8AC3E}">
        <p14:creationId xmlns:p14="http://schemas.microsoft.com/office/powerpoint/2010/main" val="3174009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62" name="Rectangle 2">
            <a:extLst>
              <a:ext uri="{FF2B5EF4-FFF2-40B4-BE49-F238E27FC236}">
                <a16:creationId xmlns="" xmlns:a16="http://schemas.microsoft.com/office/drawing/2014/main" id="{B17B4BA3-28F7-49CD-A2F2-3F74BDFC29F7}"/>
              </a:ext>
            </a:extLst>
          </p:cNvPr>
          <p:cNvSpPr>
            <a:spLocks noGrp="1" noChangeArrowheads="1"/>
          </p:cNvSpPr>
          <p:nvPr>
            <p:ph type="title"/>
          </p:nvPr>
        </p:nvSpPr>
        <p:spPr/>
        <p:txBody>
          <a:bodyPr/>
          <a:lstStyle/>
          <a:p>
            <a:r>
              <a:rPr lang="pt-BR" altLang="pt-BR" dirty="0"/>
              <a:t>GC e Métodos Ágeis</a:t>
            </a:r>
          </a:p>
        </p:txBody>
      </p:sp>
      <p:sp>
        <p:nvSpPr>
          <p:cNvPr id="399363" name="Rectangle 3">
            <a:extLst>
              <a:ext uri="{FF2B5EF4-FFF2-40B4-BE49-F238E27FC236}">
                <a16:creationId xmlns="" xmlns:a16="http://schemas.microsoft.com/office/drawing/2014/main" id="{A0741A19-1E94-4882-8107-568888BA270E}"/>
              </a:ext>
            </a:extLst>
          </p:cNvPr>
          <p:cNvSpPr>
            <a:spLocks noGrp="1" noChangeArrowheads="1"/>
          </p:cNvSpPr>
          <p:nvPr>
            <p:ph type="body" idx="1"/>
          </p:nvPr>
        </p:nvSpPr>
        <p:spPr>
          <a:xfrm>
            <a:off x="2209800" y="1981200"/>
            <a:ext cx="8077200" cy="4724400"/>
          </a:xfrm>
        </p:spPr>
        <p:txBody>
          <a:bodyPr/>
          <a:lstStyle/>
          <a:p>
            <a:r>
              <a:rPr lang="pt-BR" altLang="pt-BR" dirty="0"/>
              <a:t>Em alguns métodos ágeis, como Programação Extrema (XP), os clientes são diretamente envolvidos na GC</a:t>
            </a:r>
          </a:p>
          <a:p>
            <a:pPr lvl="1"/>
            <a:r>
              <a:rPr lang="pt-BR" altLang="pt-BR" dirty="0"/>
              <a:t>Decidem se uma mudança vai ser implementada</a:t>
            </a:r>
          </a:p>
          <a:p>
            <a:r>
              <a:rPr lang="pt-BR" altLang="pt-BR" dirty="0"/>
              <a:t>Precedência histórica é um registro de mudanças realizadas em cada componente</a:t>
            </a:r>
          </a:p>
          <a:p>
            <a:pPr lvl="1"/>
            <a:r>
              <a:rPr lang="pt-BR" altLang="pt-BR" dirty="0"/>
              <a:t>É feito no código em alguns métodos ágeis</a:t>
            </a:r>
          </a:p>
        </p:txBody>
      </p:sp>
    </p:spTree>
    <p:extLst>
      <p:ext uri="{BB962C8B-B14F-4D97-AF65-F5344CB8AC3E}">
        <p14:creationId xmlns:p14="http://schemas.microsoft.com/office/powerpoint/2010/main" val="2097372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0386" name="Rectangle 2">
            <a:extLst>
              <a:ext uri="{FF2B5EF4-FFF2-40B4-BE49-F238E27FC236}">
                <a16:creationId xmlns="" xmlns:a16="http://schemas.microsoft.com/office/drawing/2014/main" id="{407483EF-6E91-4D4F-9A6A-3F2AC983C60B}"/>
              </a:ext>
            </a:extLst>
          </p:cNvPr>
          <p:cNvSpPr>
            <a:spLocks noGrp="1" noChangeArrowheads="1"/>
          </p:cNvSpPr>
          <p:nvPr>
            <p:ph type="title"/>
          </p:nvPr>
        </p:nvSpPr>
        <p:spPr/>
        <p:txBody>
          <a:bodyPr/>
          <a:lstStyle/>
          <a:p>
            <a:r>
              <a:rPr lang="pt-BR" altLang="pt-BR" dirty="0"/>
              <a:t>Exemplo de Histórico</a:t>
            </a:r>
          </a:p>
        </p:txBody>
      </p:sp>
      <p:sp>
        <p:nvSpPr>
          <p:cNvPr id="400387" name="Rectangle 3">
            <a:extLst>
              <a:ext uri="{FF2B5EF4-FFF2-40B4-BE49-F238E27FC236}">
                <a16:creationId xmlns="" xmlns:a16="http://schemas.microsoft.com/office/drawing/2014/main" id="{BD4B75DC-1517-4504-8A03-616B8C868732}"/>
              </a:ext>
            </a:extLst>
          </p:cNvPr>
          <p:cNvSpPr>
            <a:spLocks noGrp="1" noChangeArrowheads="1"/>
          </p:cNvSpPr>
          <p:nvPr>
            <p:ph type="body" idx="1"/>
          </p:nvPr>
        </p:nvSpPr>
        <p:spPr>
          <a:xfrm>
            <a:off x="2209800" y="1981200"/>
            <a:ext cx="7924800" cy="4724400"/>
          </a:xfrm>
        </p:spPr>
        <p:txBody>
          <a:bodyPr/>
          <a:lstStyle/>
          <a:p>
            <a:r>
              <a:rPr lang="pt-BR" altLang="pt-BR" dirty="0"/>
              <a:t>Project: BestLap - Meantime Games</a:t>
            </a:r>
          </a:p>
          <a:p>
            <a:r>
              <a:rPr lang="pt-BR" altLang="pt-BR" dirty="0"/>
              <a:t>Class Name: Resources.java</a:t>
            </a:r>
          </a:p>
          <a:p>
            <a:pPr lvl="1"/>
            <a:r>
              <a:rPr lang="pt-BR" altLang="pt-BR" dirty="0"/>
              <a:t>01/Dez/2005, Bruno Pereira: </a:t>
            </a:r>
            <a:br>
              <a:rPr lang="pt-BR" altLang="pt-BR" dirty="0"/>
            </a:br>
            <a:r>
              <a:rPr lang="pt-BR" altLang="pt-BR" dirty="0"/>
              <a:t>Car animation variables</a:t>
            </a:r>
          </a:p>
          <a:p>
            <a:pPr lvl="1"/>
            <a:r>
              <a:rPr lang="pt-BR" altLang="pt-BR" dirty="0"/>
              <a:t>28/Dec/2005, José Torres:</a:t>
            </a:r>
            <a:br>
              <a:rPr lang="pt-BR" altLang="pt-BR" dirty="0"/>
            </a:br>
            <a:r>
              <a:rPr lang="pt-BR" altLang="pt-BR" dirty="0"/>
              <a:t>Added bvg background file</a:t>
            </a:r>
          </a:p>
          <a:p>
            <a:pPr lvl="1"/>
            <a:r>
              <a:rPr lang="pt-BR" altLang="pt-BR" dirty="0"/>
              <a:t>29/Dec/2005, Rodrigo Barros:</a:t>
            </a:r>
            <a:br>
              <a:rPr lang="pt-BR" altLang="pt-BR" dirty="0"/>
            </a:br>
            <a:r>
              <a:rPr lang="en-US" altLang="pt-BR" dirty="0"/>
              <a:t>Created array containing the names…</a:t>
            </a:r>
          </a:p>
          <a:p>
            <a:pPr lvl="1"/>
            <a:r>
              <a:rPr lang="pt-BR" altLang="pt-BR" dirty="0"/>
              <a:t>29/Dec/2005, Rangner Ferraz: ...</a:t>
            </a:r>
          </a:p>
        </p:txBody>
      </p:sp>
      <p:pic>
        <p:nvPicPr>
          <p:cNvPr id="400388" name="Picture 4">
            <a:extLst>
              <a:ext uri="{FF2B5EF4-FFF2-40B4-BE49-F238E27FC236}">
                <a16:creationId xmlns="" xmlns:a16="http://schemas.microsoft.com/office/drawing/2014/main" id="{0F280D5F-3A5A-4DA7-8C6D-87ADACF37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304800"/>
            <a:ext cx="609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3849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4722" name="Rectangle 4">
            <a:extLst>
              <a:ext uri="{FF2B5EF4-FFF2-40B4-BE49-F238E27FC236}">
                <a16:creationId xmlns="" xmlns:a16="http://schemas.microsoft.com/office/drawing/2014/main" id="{E7596811-95A2-4B57-AB15-70483705D335}"/>
              </a:ext>
            </a:extLst>
          </p:cNvPr>
          <p:cNvSpPr>
            <a:spLocks noGrp="1" noChangeArrowheads="1"/>
          </p:cNvSpPr>
          <p:nvPr>
            <p:ph type="ctrTitle" idx="4294967295"/>
          </p:nvPr>
        </p:nvSpPr>
        <p:spPr>
          <a:xfrm>
            <a:off x="2362200" y="1600200"/>
            <a:ext cx="7086600" cy="2133600"/>
          </a:xfrm>
        </p:spPr>
        <p:txBody>
          <a:bodyPr anchor="ctr"/>
          <a:lstStyle/>
          <a:p>
            <a:r>
              <a:rPr lang="pt-BR" altLang="pt-BR" dirty="0"/>
              <a:t>Gerência de Versões</a:t>
            </a:r>
          </a:p>
        </p:txBody>
      </p:sp>
    </p:spTree>
    <p:extLst>
      <p:ext uri="{BB962C8B-B14F-4D97-AF65-F5344CB8AC3E}">
        <p14:creationId xmlns:p14="http://schemas.microsoft.com/office/powerpoint/2010/main" val="104467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42" name="Rectangle 2">
            <a:extLst>
              <a:ext uri="{FF2B5EF4-FFF2-40B4-BE49-F238E27FC236}">
                <a16:creationId xmlns="" xmlns:a16="http://schemas.microsoft.com/office/drawing/2014/main" id="{BDBAA223-341E-4614-A158-59BA3082415D}"/>
              </a:ext>
            </a:extLst>
          </p:cNvPr>
          <p:cNvSpPr>
            <a:spLocks noGrp="1" noChangeArrowheads="1"/>
          </p:cNvSpPr>
          <p:nvPr>
            <p:ph type="title"/>
          </p:nvPr>
        </p:nvSpPr>
        <p:spPr>
          <a:xfrm>
            <a:off x="2608264" y="1088357"/>
            <a:ext cx="6756074" cy="1412875"/>
          </a:xfrm>
        </p:spPr>
        <p:txBody>
          <a:bodyPr/>
          <a:lstStyle/>
          <a:p>
            <a:pPr algn="ctr"/>
            <a:r>
              <a:rPr lang="pt-BR" altLang="pt-BR" dirty="0"/>
              <a:t>Gerência de Configuração (GC) </a:t>
            </a:r>
          </a:p>
        </p:txBody>
      </p:sp>
      <p:sp>
        <p:nvSpPr>
          <p:cNvPr id="368643" name="Rectangle 3">
            <a:extLst>
              <a:ext uri="{FF2B5EF4-FFF2-40B4-BE49-F238E27FC236}">
                <a16:creationId xmlns="" xmlns:a16="http://schemas.microsoft.com/office/drawing/2014/main" id="{FECB885C-8F12-4F39-9784-C89EA10B9D43}"/>
              </a:ext>
            </a:extLst>
          </p:cNvPr>
          <p:cNvSpPr>
            <a:spLocks noGrp="1" noChangeArrowheads="1"/>
          </p:cNvSpPr>
          <p:nvPr>
            <p:ph type="body" idx="1"/>
          </p:nvPr>
        </p:nvSpPr>
        <p:spPr>
          <a:xfrm>
            <a:off x="2608263" y="2851532"/>
            <a:ext cx="7696200" cy="2557749"/>
          </a:xfrm>
        </p:spPr>
        <p:txBody>
          <a:bodyPr/>
          <a:lstStyle/>
          <a:p>
            <a:r>
              <a:rPr lang="pt-BR" altLang="pt-BR" dirty="0"/>
              <a:t>Objetivo controlar os custos e o esforço envolvidos na realização das mudanças em um sistema</a:t>
            </a:r>
          </a:p>
          <a:p>
            <a:r>
              <a:rPr lang="pt-BR" altLang="pt-BR" dirty="0"/>
              <a:t>Configurações diferentes são produzidas quando</a:t>
            </a:r>
          </a:p>
          <a:p>
            <a:pPr lvl="1"/>
            <a:r>
              <a:rPr lang="pt-BR" altLang="pt-BR" dirty="0"/>
              <a:t>Mudam para máquinas/OS diferentes</a:t>
            </a:r>
          </a:p>
          <a:p>
            <a:pPr lvl="1"/>
            <a:r>
              <a:rPr lang="pt-BR" altLang="pt-BR" dirty="0"/>
              <a:t>Oferecem funcionalidades diferentes</a:t>
            </a:r>
          </a:p>
          <a:p>
            <a:pPr lvl="1"/>
            <a:r>
              <a:rPr lang="pt-BR" altLang="pt-BR" dirty="0"/>
              <a:t>Incorporam requisitos de usuários específicos</a:t>
            </a:r>
          </a:p>
        </p:txBody>
      </p:sp>
    </p:spTree>
    <p:extLst>
      <p:ext uri="{BB962C8B-B14F-4D97-AF65-F5344CB8AC3E}">
        <p14:creationId xmlns:p14="http://schemas.microsoft.com/office/powerpoint/2010/main" val="18672469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1410" name="Rectangle 2">
            <a:extLst>
              <a:ext uri="{FF2B5EF4-FFF2-40B4-BE49-F238E27FC236}">
                <a16:creationId xmlns="" xmlns:a16="http://schemas.microsoft.com/office/drawing/2014/main" id="{B5ABFBA1-AF5D-4633-9745-E1B6F737561F}"/>
              </a:ext>
            </a:extLst>
          </p:cNvPr>
          <p:cNvSpPr>
            <a:spLocks noGrp="1" noChangeArrowheads="1"/>
          </p:cNvSpPr>
          <p:nvPr>
            <p:ph type="title"/>
          </p:nvPr>
        </p:nvSpPr>
        <p:spPr/>
        <p:txBody>
          <a:bodyPr/>
          <a:lstStyle/>
          <a:p>
            <a:r>
              <a:rPr lang="pt-BR" altLang="pt-BR" dirty="0"/>
              <a:t>Gerência de Versões e Releases</a:t>
            </a:r>
          </a:p>
        </p:txBody>
      </p:sp>
      <p:sp>
        <p:nvSpPr>
          <p:cNvPr id="401411" name="Rectangle 3">
            <a:extLst>
              <a:ext uri="{FF2B5EF4-FFF2-40B4-BE49-F238E27FC236}">
                <a16:creationId xmlns="" xmlns:a16="http://schemas.microsoft.com/office/drawing/2014/main" id="{6D0660C3-BF4A-479C-9F45-73CA98CEFF4B}"/>
              </a:ext>
            </a:extLst>
          </p:cNvPr>
          <p:cNvSpPr>
            <a:spLocks noGrp="1" noChangeArrowheads="1"/>
          </p:cNvSpPr>
          <p:nvPr>
            <p:ph type="body" idx="1"/>
          </p:nvPr>
        </p:nvSpPr>
        <p:spPr>
          <a:xfrm>
            <a:off x="2514600" y="2209800"/>
            <a:ext cx="7315200" cy="4495800"/>
          </a:xfrm>
        </p:spPr>
        <p:txBody>
          <a:bodyPr/>
          <a:lstStyle/>
          <a:p>
            <a:r>
              <a:rPr lang="pt-BR" altLang="pt-BR" dirty="0"/>
              <a:t>Preocupa-se com a identificação e manutenção da rastreabilidade das versões do sistema</a:t>
            </a:r>
          </a:p>
          <a:p>
            <a:endParaRPr lang="pt-BR" altLang="pt-BR" dirty="0"/>
          </a:p>
          <a:p>
            <a:r>
              <a:rPr lang="pt-BR" altLang="pt-BR" dirty="0"/>
              <a:t>Gerentes de versões desenvolvem procedimentos para assegurar que cada versão pode ser recuperada</a:t>
            </a:r>
          </a:p>
        </p:txBody>
      </p:sp>
    </p:spTree>
    <p:extLst>
      <p:ext uri="{BB962C8B-B14F-4D97-AF65-F5344CB8AC3E}">
        <p14:creationId xmlns:p14="http://schemas.microsoft.com/office/powerpoint/2010/main" val="2677438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2434" name="Rectangle 2">
            <a:extLst>
              <a:ext uri="{FF2B5EF4-FFF2-40B4-BE49-F238E27FC236}">
                <a16:creationId xmlns="" xmlns:a16="http://schemas.microsoft.com/office/drawing/2014/main" id="{E6CE98C1-C855-425E-BBF9-1477DAE2FAFB}"/>
              </a:ext>
            </a:extLst>
          </p:cNvPr>
          <p:cNvSpPr>
            <a:spLocks noGrp="1" noChangeArrowheads="1"/>
          </p:cNvSpPr>
          <p:nvPr>
            <p:ph type="title"/>
          </p:nvPr>
        </p:nvSpPr>
        <p:spPr>
          <a:xfrm>
            <a:off x="2362200" y="96839"/>
            <a:ext cx="7526338" cy="1412875"/>
          </a:xfrm>
        </p:spPr>
        <p:txBody>
          <a:bodyPr/>
          <a:lstStyle/>
          <a:p>
            <a:r>
              <a:rPr lang="pt-BR" altLang="pt-BR" dirty="0"/>
              <a:t>Atribuições da Gerência de Versões</a:t>
            </a:r>
          </a:p>
        </p:txBody>
      </p:sp>
      <p:sp>
        <p:nvSpPr>
          <p:cNvPr id="402435" name="Rectangle 3">
            <a:extLst>
              <a:ext uri="{FF2B5EF4-FFF2-40B4-BE49-F238E27FC236}">
                <a16:creationId xmlns="" xmlns:a16="http://schemas.microsoft.com/office/drawing/2014/main" id="{E9EA0AD6-EB18-4088-B633-1914C01A8567}"/>
              </a:ext>
            </a:extLst>
          </p:cNvPr>
          <p:cNvSpPr>
            <a:spLocks noGrp="1" noChangeArrowheads="1"/>
          </p:cNvSpPr>
          <p:nvPr>
            <p:ph type="body" idx="1"/>
          </p:nvPr>
        </p:nvSpPr>
        <p:spPr>
          <a:xfrm>
            <a:off x="2133600" y="1905000"/>
            <a:ext cx="8305800" cy="4953000"/>
          </a:xfrm>
        </p:spPr>
        <p:txBody>
          <a:bodyPr/>
          <a:lstStyle/>
          <a:p>
            <a:r>
              <a:rPr lang="pt-BR" altLang="pt-BR" dirty="0"/>
              <a:t>Criar um esquema de identificação para versões de sistema</a:t>
            </a:r>
          </a:p>
          <a:p>
            <a:r>
              <a:rPr lang="pt-BR" altLang="pt-BR" dirty="0"/>
              <a:t>Planejar quando uma nova versão de sistema será produzida</a:t>
            </a:r>
          </a:p>
          <a:p>
            <a:r>
              <a:rPr lang="pt-BR" altLang="pt-BR" dirty="0"/>
              <a:t>Assegurar que procedimentos e ferramentas de gerenciamento das versões sejam adequadamente aplicados</a:t>
            </a:r>
          </a:p>
          <a:p>
            <a:r>
              <a:rPr lang="pt-BR" altLang="pt-BR" dirty="0"/>
              <a:t>Planejar e distribuir releases do novo sistema</a:t>
            </a:r>
          </a:p>
        </p:txBody>
      </p:sp>
    </p:spTree>
    <p:extLst>
      <p:ext uri="{BB962C8B-B14F-4D97-AF65-F5344CB8AC3E}">
        <p14:creationId xmlns:p14="http://schemas.microsoft.com/office/powerpoint/2010/main" val="1361994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4ACB136-A526-4645-9966-16B33F4F4D0E}"/>
              </a:ext>
            </a:extLst>
          </p:cNvPr>
          <p:cNvSpPr>
            <a:spLocks noGrp="1"/>
          </p:cNvSpPr>
          <p:nvPr>
            <p:ph type="title"/>
          </p:nvPr>
        </p:nvSpPr>
        <p:spPr/>
        <p:txBody>
          <a:bodyPr/>
          <a:lstStyle/>
          <a:p>
            <a:pPr algn="ctr"/>
            <a:r>
              <a:rPr lang="pt-BR" dirty="0"/>
              <a:t>Codeline e Baseline</a:t>
            </a:r>
          </a:p>
        </p:txBody>
      </p:sp>
      <p:pic>
        <p:nvPicPr>
          <p:cNvPr id="5" name="Imagem 4">
            <a:extLst>
              <a:ext uri="{FF2B5EF4-FFF2-40B4-BE49-F238E27FC236}">
                <a16:creationId xmlns="" xmlns:a16="http://schemas.microsoft.com/office/drawing/2014/main" id="{D591407A-535F-4EDF-9615-F4B042FD46FA}"/>
              </a:ext>
            </a:extLst>
          </p:cNvPr>
          <p:cNvPicPr>
            <a:picLocks noChangeAspect="1"/>
          </p:cNvPicPr>
          <p:nvPr/>
        </p:nvPicPr>
        <p:blipFill>
          <a:blip r:embed="rId2"/>
          <a:stretch>
            <a:fillRect/>
          </a:stretch>
        </p:blipFill>
        <p:spPr>
          <a:xfrm>
            <a:off x="3069124" y="1685748"/>
            <a:ext cx="7756061" cy="3580315"/>
          </a:xfrm>
          <a:prstGeom prst="rect">
            <a:avLst/>
          </a:prstGeom>
        </p:spPr>
      </p:pic>
    </p:spTree>
    <p:extLst>
      <p:ext uri="{BB962C8B-B14F-4D97-AF65-F5344CB8AC3E}">
        <p14:creationId xmlns:p14="http://schemas.microsoft.com/office/powerpoint/2010/main" val="3961742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458" name="Rectangle 2">
            <a:extLst>
              <a:ext uri="{FF2B5EF4-FFF2-40B4-BE49-F238E27FC236}">
                <a16:creationId xmlns="" xmlns:a16="http://schemas.microsoft.com/office/drawing/2014/main" id="{D5FE6A66-CCA8-4D65-A54B-7D691242C0D1}"/>
              </a:ext>
            </a:extLst>
          </p:cNvPr>
          <p:cNvSpPr>
            <a:spLocks noGrp="1" noChangeArrowheads="1"/>
          </p:cNvSpPr>
          <p:nvPr>
            <p:ph type="title"/>
          </p:nvPr>
        </p:nvSpPr>
        <p:spPr/>
        <p:txBody>
          <a:bodyPr/>
          <a:lstStyle/>
          <a:p>
            <a:r>
              <a:rPr lang="pt-BR" altLang="pt-BR" dirty="0"/>
              <a:t>Versões e Releases</a:t>
            </a:r>
          </a:p>
        </p:txBody>
      </p:sp>
      <p:sp>
        <p:nvSpPr>
          <p:cNvPr id="403459" name="Rectangle 3">
            <a:extLst>
              <a:ext uri="{FF2B5EF4-FFF2-40B4-BE49-F238E27FC236}">
                <a16:creationId xmlns="" xmlns:a16="http://schemas.microsoft.com/office/drawing/2014/main" id="{E843E458-BEA2-4BB3-89B3-F74555AAA6E3}"/>
              </a:ext>
            </a:extLst>
          </p:cNvPr>
          <p:cNvSpPr>
            <a:spLocks noGrp="1" noChangeArrowheads="1"/>
          </p:cNvSpPr>
          <p:nvPr>
            <p:ph type="body" idx="1"/>
          </p:nvPr>
        </p:nvSpPr>
        <p:spPr>
          <a:xfrm>
            <a:off x="2133600" y="2057400"/>
            <a:ext cx="8077200" cy="4648200"/>
          </a:xfrm>
        </p:spPr>
        <p:txBody>
          <a:bodyPr/>
          <a:lstStyle/>
          <a:p>
            <a:r>
              <a:rPr lang="pt-BR" altLang="pt-BR" b="1" dirty="0"/>
              <a:t>Versão</a:t>
            </a:r>
            <a:r>
              <a:rPr lang="pt-BR" altLang="pt-BR" dirty="0"/>
              <a:t> é uma instância de um sistema que é funcionalmente distinta de outras instâncias de um sistema</a:t>
            </a:r>
          </a:p>
          <a:p>
            <a:pPr lvl="1"/>
            <a:r>
              <a:rPr lang="pt-BR" altLang="pt-BR" dirty="0"/>
              <a:t>Versões com somente pequenas diferenças podem ser chamadas </a:t>
            </a:r>
            <a:r>
              <a:rPr lang="pt-BR" altLang="pt-BR" b="1" dirty="0"/>
              <a:t>variantes</a:t>
            </a:r>
          </a:p>
          <a:p>
            <a:pPr lvl="4"/>
            <a:endParaRPr lang="pt-BR" altLang="pt-BR" b="1" dirty="0"/>
          </a:p>
          <a:p>
            <a:r>
              <a:rPr lang="pt-BR" altLang="pt-BR" b="1" dirty="0"/>
              <a:t>Release</a:t>
            </a:r>
            <a:r>
              <a:rPr lang="pt-BR" altLang="pt-BR" dirty="0"/>
              <a:t> é uma instância de um sistema distribuída para os usuários fora da equipe de desenvolvimento</a:t>
            </a:r>
          </a:p>
        </p:txBody>
      </p:sp>
    </p:spTree>
    <p:extLst>
      <p:ext uri="{BB962C8B-B14F-4D97-AF65-F5344CB8AC3E}">
        <p14:creationId xmlns:p14="http://schemas.microsoft.com/office/powerpoint/2010/main" val="3853619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4482" name="Rectangle 2">
            <a:extLst>
              <a:ext uri="{FF2B5EF4-FFF2-40B4-BE49-F238E27FC236}">
                <a16:creationId xmlns="" xmlns:a16="http://schemas.microsoft.com/office/drawing/2014/main" id="{BFF365C6-4A22-45C8-B5E2-16A3F1089BCA}"/>
              </a:ext>
            </a:extLst>
          </p:cNvPr>
          <p:cNvSpPr>
            <a:spLocks noGrp="1" noChangeArrowheads="1"/>
          </p:cNvSpPr>
          <p:nvPr>
            <p:ph type="title"/>
          </p:nvPr>
        </p:nvSpPr>
        <p:spPr/>
        <p:txBody>
          <a:bodyPr/>
          <a:lstStyle/>
          <a:p>
            <a:r>
              <a:rPr lang="pt-BR" altLang="pt-BR" dirty="0"/>
              <a:t>Identificação de Versões</a:t>
            </a:r>
          </a:p>
        </p:txBody>
      </p:sp>
      <p:sp>
        <p:nvSpPr>
          <p:cNvPr id="404483" name="Rectangle 3">
            <a:extLst>
              <a:ext uri="{FF2B5EF4-FFF2-40B4-BE49-F238E27FC236}">
                <a16:creationId xmlns="" xmlns:a16="http://schemas.microsoft.com/office/drawing/2014/main" id="{2344DE28-AF05-4583-9C8D-5F74131CBBB8}"/>
              </a:ext>
            </a:extLst>
          </p:cNvPr>
          <p:cNvSpPr>
            <a:spLocks noGrp="1" noChangeArrowheads="1"/>
          </p:cNvSpPr>
          <p:nvPr>
            <p:ph type="body" idx="1"/>
          </p:nvPr>
        </p:nvSpPr>
        <p:spPr>
          <a:xfrm>
            <a:off x="2438400" y="1981200"/>
            <a:ext cx="7696200" cy="4724400"/>
          </a:xfrm>
        </p:spPr>
        <p:txBody>
          <a:bodyPr/>
          <a:lstStyle/>
          <a:p>
            <a:r>
              <a:rPr lang="pt-BR" altLang="pt-BR" dirty="0"/>
              <a:t>Procedimentos devem definir uma maneira não ambígua para identificação de versões do sistema</a:t>
            </a:r>
          </a:p>
          <a:p>
            <a:pPr lvl="4"/>
            <a:endParaRPr lang="pt-BR" altLang="pt-BR" dirty="0"/>
          </a:p>
          <a:p>
            <a:r>
              <a:rPr lang="pt-BR" altLang="pt-BR" dirty="0"/>
              <a:t>Três técnicas básicas para identificação de componentes</a:t>
            </a:r>
          </a:p>
          <a:p>
            <a:pPr lvl="1"/>
            <a:r>
              <a:rPr lang="pt-BR" altLang="pt-BR" dirty="0"/>
              <a:t>Numeração de versões</a:t>
            </a:r>
          </a:p>
          <a:p>
            <a:pPr lvl="1"/>
            <a:r>
              <a:rPr lang="pt-BR" altLang="pt-BR" dirty="0"/>
              <a:t>Identificação baseada em atributos</a:t>
            </a:r>
          </a:p>
          <a:p>
            <a:pPr lvl="1"/>
            <a:r>
              <a:rPr lang="pt-BR" altLang="pt-BR" dirty="0"/>
              <a:t>Identificação orientada a mudanças</a:t>
            </a:r>
          </a:p>
        </p:txBody>
      </p:sp>
    </p:spTree>
    <p:extLst>
      <p:ext uri="{BB962C8B-B14F-4D97-AF65-F5344CB8AC3E}">
        <p14:creationId xmlns:p14="http://schemas.microsoft.com/office/powerpoint/2010/main" val="1489875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6" name="Rectangle 2">
            <a:extLst>
              <a:ext uri="{FF2B5EF4-FFF2-40B4-BE49-F238E27FC236}">
                <a16:creationId xmlns="" xmlns:a16="http://schemas.microsoft.com/office/drawing/2014/main" id="{24E4BBD4-B787-40AA-BBD3-22A26E744311}"/>
              </a:ext>
            </a:extLst>
          </p:cNvPr>
          <p:cNvSpPr>
            <a:spLocks noGrp="1" noChangeArrowheads="1"/>
          </p:cNvSpPr>
          <p:nvPr>
            <p:ph type="title"/>
          </p:nvPr>
        </p:nvSpPr>
        <p:spPr/>
        <p:txBody>
          <a:bodyPr/>
          <a:lstStyle/>
          <a:p>
            <a:r>
              <a:rPr lang="pt-BR" altLang="pt-BR" dirty="0"/>
              <a:t>Numeração das Versões</a:t>
            </a:r>
          </a:p>
        </p:txBody>
      </p:sp>
      <p:sp>
        <p:nvSpPr>
          <p:cNvPr id="405507" name="Rectangle 3">
            <a:extLst>
              <a:ext uri="{FF2B5EF4-FFF2-40B4-BE49-F238E27FC236}">
                <a16:creationId xmlns="" xmlns:a16="http://schemas.microsoft.com/office/drawing/2014/main" id="{7A9DF60F-C376-4C42-94E8-D167BB065638}"/>
              </a:ext>
            </a:extLst>
          </p:cNvPr>
          <p:cNvSpPr>
            <a:spLocks noGrp="1" noChangeArrowheads="1"/>
          </p:cNvSpPr>
          <p:nvPr>
            <p:ph type="body" idx="1"/>
          </p:nvPr>
        </p:nvSpPr>
        <p:spPr>
          <a:xfrm>
            <a:off x="2209800" y="2133600"/>
            <a:ext cx="7924800" cy="4572000"/>
          </a:xfrm>
        </p:spPr>
        <p:txBody>
          <a:bodyPr/>
          <a:lstStyle/>
          <a:p>
            <a:r>
              <a:rPr lang="pt-BR" altLang="pt-BR" dirty="0"/>
              <a:t>É um esquema simples de numeração que usa uma derivação linear</a:t>
            </a:r>
          </a:p>
          <a:p>
            <a:pPr lvl="1"/>
            <a:r>
              <a:rPr lang="pt-BR" altLang="pt-BR" dirty="0"/>
              <a:t>V1, V1.1, V1.2, V2.1, V2.2, etc.</a:t>
            </a:r>
          </a:p>
          <a:p>
            <a:endParaRPr lang="pt-BR" altLang="pt-BR" dirty="0"/>
          </a:p>
          <a:p>
            <a:r>
              <a:rPr lang="pt-BR" altLang="pt-BR" dirty="0"/>
              <a:t>A estrutura de derivação real é uma árvore (ou uma rede) e não uma sequência</a:t>
            </a:r>
          </a:p>
        </p:txBody>
      </p:sp>
    </p:spTree>
    <p:extLst>
      <p:ext uri="{BB962C8B-B14F-4D97-AF65-F5344CB8AC3E}">
        <p14:creationId xmlns:p14="http://schemas.microsoft.com/office/powerpoint/2010/main" val="4214708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4" name="Rectangle 2">
            <a:extLst>
              <a:ext uri="{FF2B5EF4-FFF2-40B4-BE49-F238E27FC236}">
                <a16:creationId xmlns="" xmlns:a16="http://schemas.microsoft.com/office/drawing/2014/main" id="{FBC787F9-2961-4932-B878-B05FC67BB61A}"/>
              </a:ext>
            </a:extLst>
          </p:cNvPr>
          <p:cNvSpPr>
            <a:spLocks noGrp="1" noChangeArrowheads="1"/>
          </p:cNvSpPr>
          <p:nvPr>
            <p:ph type="title"/>
          </p:nvPr>
        </p:nvSpPr>
        <p:spPr/>
        <p:txBody>
          <a:bodyPr/>
          <a:lstStyle/>
          <a:p>
            <a:r>
              <a:rPr lang="pt-BR" altLang="pt-BR" dirty="0"/>
              <a:t>Exemplo de Numeração</a:t>
            </a:r>
          </a:p>
        </p:txBody>
      </p:sp>
      <p:pic>
        <p:nvPicPr>
          <p:cNvPr id="407556" name="Picture 4" descr="fig29">
            <a:extLst>
              <a:ext uri="{FF2B5EF4-FFF2-40B4-BE49-F238E27FC236}">
                <a16:creationId xmlns="" xmlns:a16="http://schemas.microsoft.com/office/drawing/2014/main" id="{727996BF-991A-44E2-86CE-85E3011402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494"/>
          <a:stretch/>
        </p:blipFill>
        <p:spPr bwMode="auto">
          <a:xfrm>
            <a:off x="2126255" y="2169864"/>
            <a:ext cx="8436166" cy="370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82731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6530" name="Rectangle 2">
            <a:extLst>
              <a:ext uri="{FF2B5EF4-FFF2-40B4-BE49-F238E27FC236}">
                <a16:creationId xmlns="" xmlns:a16="http://schemas.microsoft.com/office/drawing/2014/main" id="{9D6E91B9-95D1-4385-9AEA-748CC09D5C18}"/>
              </a:ext>
            </a:extLst>
          </p:cNvPr>
          <p:cNvSpPr>
            <a:spLocks noGrp="1" noChangeArrowheads="1"/>
          </p:cNvSpPr>
          <p:nvPr>
            <p:ph type="title"/>
          </p:nvPr>
        </p:nvSpPr>
        <p:spPr/>
        <p:txBody>
          <a:bodyPr/>
          <a:lstStyle/>
          <a:p>
            <a:r>
              <a:rPr lang="pt-BR" altLang="pt-BR" dirty="0"/>
              <a:t>Vantagem e Desvantagem</a:t>
            </a:r>
          </a:p>
        </p:txBody>
      </p:sp>
      <p:sp>
        <p:nvSpPr>
          <p:cNvPr id="406531" name="Rectangle 3">
            <a:extLst>
              <a:ext uri="{FF2B5EF4-FFF2-40B4-BE49-F238E27FC236}">
                <a16:creationId xmlns="" xmlns:a16="http://schemas.microsoft.com/office/drawing/2014/main" id="{6DD1958E-DD70-40F6-9C4C-5FFE642B0028}"/>
              </a:ext>
            </a:extLst>
          </p:cNvPr>
          <p:cNvSpPr>
            <a:spLocks noGrp="1" noChangeArrowheads="1"/>
          </p:cNvSpPr>
          <p:nvPr>
            <p:ph type="body" idx="1"/>
          </p:nvPr>
        </p:nvSpPr>
        <p:spPr>
          <a:xfrm>
            <a:off x="2286000" y="2209800"/>
            <a:ext cx="7696200" cy="4495800"/>
          </a:xfrm>
        </p:spPr>
        <p:txBody>
          <a:bodyPr/>
          <a:lstStyle/>
          <a:p>
            <a:r>
              <a:rPr lang="pt-BR" altLang="pt-BR" dirty="0"/>
              <a:t>A principal vantagem da numeração é que este esquema conduz a poucos erros na identificação de versões</a:t>
            </a:r>
          </a:p>
          <a:p>
            <a:endParaRPr lang="pt-BR" altLang="pt-BR" dirty="0"/>
          </a:p>
          <a:p>
            <a:r>
              <a:rPr lang="pt-BR" altLang="pt-BR" dirty="0"/>
              <a:t>Uma desvantagem é que os nomes não são significativos</a:t>
            </a:r>
          </a:p>
        </p:txBody>
      </p:sp>
    </p:spTree>
    <p:extLst>
      <p:ext uri="{BB962C8B-B14F-4D97-AF65-F5344CB8AC3E}">
        <p14:creationId xmlns:p14="http://schemas.microsoft.com/office/powerpoint/2010/main" val="3567621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78" name="Rectangle 2">
            <a:extLst>
              <a:ext uri="{FF2B5EF4-FFF2-40B4-BE49-F238E27FC236}">
                <a16:creationId xmlns="" xmlns:a16="http://schemas.microsoft.com/office/drawing/2014/main" id="{13164E12-1DEF-4A7E-8A1E-DE35B7E3083F}"/>
              </a:ext>
            </a:extLst>
          </p:cNvPr>
          <p:cNvSpPr>
            <a:spLocks noGrp="1" noChangeArrowheads="1"/>
          </p:cNvSpPr>
          <p:nvPr>
            <p:ph type="title"/>
          </p:nvPr>
        </p:nvSpPr>
        <p:spPr>
          <a:xfrm>
            <a:off x="2455864" y="96839"/>
            <a:ext cx="7373937" cy="1412875"/>
          </a:xfrm>
        </p:spPr>
        <p:txBody>
          <a:bodyPr/>
          <a:lstStyle/>
          <a:p>
            <a:r>
              <a:rPr lang="pt-BR" altLang="pt-BR" dirty="0"/>
              <a:t>Identificação baseada em Atributos</a:t>
            </a:r>
          </a:p>
        </p:txBody>
      </p:sp>
      <p:sp>
        <p:nvSpPr>
          <p:cNvPr id="408579" name="Rectangle 3">
            <a:extLst>
              <a:ext uri="{FF2B5EF4-FFF2-40B4-BE49-F238E27FC236}">
                <a16:creationId xmlns="" xmlns:a16="http://schemas.microsoft.com/office/drawing/2014/main" id="{24788AB6-ADCD-4E84-8113-C12F7DBDBD5C}"/>
              </a:ext>
            </a:extLst>
          </p:cNvPr>
          <p:cNvSpPr>
            <a:spLocks noGrp="1" noChangeArrowheads="1"/>
          </p:cNvSpPr>
          <p:nvPr>
            <p:ph type="body" idx="1"/>
          </p:nvPr>
        </p:nvSpPr>
        <p:spPr>
          <a:xfrm>
            <a:off x="2362200" y="1981200"/>
            <a:ext cx="7772400" cy="4724400"/>
          </a:xfrm>
        </p:spPr>
        <p:txBody>
          <a:bodyPr/>
          <a:lstStyle/>
          <a:p>
            <a:r>
              <a:rPr lang="pt-BR" altLang="pt-BR" dirty="0"/>
              <a:t>Usam uma combinação de atributos que a identificam a versão</a:t>
            </a:r>
          </a:p>
          <a:p>
            <a:pPr lvl="1"/>
            <a:r>
              <a:rPr lang="pt-BR" altLang="pt-BR" dirty="0"/>
              <a:t>Exemplos de atributos são Data, Criador, Linguagem de Programação, Cliente, Status, etc.</a:t>
            </a:r>
          </a:p>
          <a:p>
            <a:pPr lvl="4"/>
            <a:endParaRPr lang="pt-BR" altLang="pt-BR" dirty="0"/>
          </a:p>
          <a:p>
            <a:r>
              <a:rPr lang="pt-BR" altLang="pt-BR" dirty="0"/>
              <a:t>O conjunto de atributos dever ser escolhido para que todas as versões possam ser unicamente identificadas</a:t>
            </a:r>
          </a:p>
        </p:txBody>
      </p:sp>
    </p:spTree>
    <p:extLst>
      <p:ext uri="{BB962C8B-B14F-4D97-AF65-F5344CB8AC3E}">
        <p14:creationId xmlns:p14="http://schemas.microsoft.com/office/powerpoint/2010/main" val="3920732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02" name="Rectangle 2">
            <a:extLst>
              <a:ext uri="{FF2B5EF4-FFF2-40B4-BE49-F238E27FC236}">
                <a16:creationId xmlns="" xmlns:a16="http://schemas.microsoft.com/office/drawing/2014/main" id="{166ED37E-9326-4E9C-809C-CC01ACB5D862}"/>
              </a:ext>
            </a:extLst>
          </p:cNvPr>
          <p:cNvSpPr>
            <a:spLocks noGrp="1" noChangeArrowheads="1"/>
          </p:cNvSpPr>
          <p:nvPr>
            <p:ph type="title"/>
          </p:nvPr>
        </p:nvSpPr>
        <p:spPr/>
        <p:txBody>
          <a:bodyPr/>
          <a:lstStyle/>
          <a:p>
            <a:r>
              <a:rPr lang="pt-BR" altLang="pt-BR" dirty="0"/>
              <a:t>Vantagem e Desvantagem</a:t>
            </a:r>
          </a:p>
        </p:txBody>
      </p:sp>
      <p:sp>
        <p:nvSpPr>
          <p:cNvPr id="409603" name="Rectangle 3">
            <a:extLst>
              <a:ext uri="{FF2B5EF4-FFF2-40B4-BE49-F238E27FC236}">
                <a16:creationId xmlns="" xmlns:a16="http://schemas.microsoft.com/office/drawing/2014/main" id="{6ECEE3A9-4ED1-4BD9-A13C-71D8F2395EB4}"/>
              </a:ext>
            </a:extLst>
          </p:cNvPr>
          <p:cNvSpPr>
            <a:spLocks noGrp="1" noChangeArrowheads="1"/>
          </p:cNvSpPr>
          <p:nvPr>
            <p:ph type="body" idx="1"/>
          </p:nvPr>
        </p:nvSpPr>
        <p:spPr>
          <a:xfrm>
            <a:off x="2362200" y="2362200"/>
            <a:ext cx="7543800" cy="4343400"/>
          </a:xfrm>
        </p:spPr>
        <p:txBody>
          <a:bodyPr/>
          <a:lstStyle/>
          <a:p>
            <a:r>
              <a:rPr lang="pt-BR" altLang="pt-BR" dirty="0"/>
              <a:t>É mais flexível do que um esquema restrito a atribuição de nomes para versões</a:t>
            </a:r>
          </a:p>
          <a:p>
            <a:endParaRPr lang="pt-BR" altLang="pt-BR" dirty="0"/>
          </a:p>
          <a:p>
            <a:r>
              <a:rPr lang="pt-BR" altLang="pt-BR" dirty="0"/>
              <a:t>Entretanto, pode causar problemas com a unicidade das versões</a:t>
            </a:r>
          </a:p>
        </p:txBody>
      </p:sp>
    </p:spTree>
    <p:extLst>
      <p:ext uri="{BB962C8B-B14F-4D97-AF65-F5344CB8AC3E}">
        <p14:creationId xmlns:p14="http://schemas.microsoft.com/office/powerpoint/2010/main" val="227889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0690" name="Rectangle 2">
            <a:extLst>
              <a:ext uri="{FF2B5EF4-FFF2-40B4-BE49-F238E27FC236}">
                <a16:creationId xmlns="" xmlns:a16="http://schemas.microsoft.com/office/drawing/2014/main" id="{85264A84-BD8D-4C29-A45A-9FA736D84D48}"/>
              </a:ext>
            </a:extLst>
          </p:cNvPr>
          <p:cNvSpPr>
            <a:spLocks noGrp="1" noChangeArrowheads="1"/>
          </p:cNvSpPr>
          <p:nvPr>
            <p:ph type="title"/>
          </p:nvPr>
        </p:nvSpPr>
        <p:spPr>
          <a:xfrm>
            <a:off x="2438400" y="776510"/>
            <a:ext cx="8016607" cy="1280890"/>
          </a:xfrm>
        </p:spPr>
        <p:txBody>
          <a:bodyPr/>
          <a:lstStyle/>
          <a:p>
            <a:pPr algn="ctr"/>
            <a:r>
              <a:rPr lang="pt-BR" altLang="pt-BR" dirty="0"/>
              <a:t>Por que gerenciar configurações?</a:t>
            </a:r>
          </a:p>
        </p:txBody>
      </p:sp>
      <p:sp>
        <p:nvSpPr>
          <p:cNvPr id="370691" name="Rectangle 3">
            <a:extLst>
              <a:ext uri="{FF2B5EF4-FFF2-40B4-BE49-F238E27FC236}">
                <a16:creationId xmlns="" xmlns:a16="http://schemas.microsoft.com/office/drawing/2014/main" id="{FE93BFF5-73A4-46E8-8668-3629BD9FDB4A}"/>
              </a:ext>
            </a:extLst>
          </p:cNvPr>
          <p:cNvSpPr>
            <a:spLocks noGrp="1" noChangeArrowheads="1"/>
          </p:cNvSpPr>
          <p:nvPr>
            <p:ph type="body" idx="1"/>
          </p:nvPr>
        </p:nvSpPr>
        <p:spPr>
          <a:xfrm>
            <a:off x="2438400" y="2057400"/>
            <a:ext cx="7620000" cy="2743201"/>
          </a:xfrm>
        </p:spPr>
        <p:txBody>
          <a:bodyPr/>
          <a:lstStyle/>
          <a:p>
            <a:r>
              <a:rPr lang="pt-BR" altLang="pt-BR" dirty="0"/>
              <a:t>Procedimentos eficientes de gerência de configuração devem ser definidos</a:t>
            </a:r>
          </a:p>
          <a:p>
            <a:pPr lvl="1"/>
            <a:r>
              <a:rPr lang="pt-BR" altLang="pt-BR" dirty="0"/>
              <a:t>Caso contrário, pode-se desperdiçar esforços modificando a versão errada</a:t>
            </a:r>
          </a:p>
          <a:p>
            <a:pPr lvl="1"/>
            <a:endParaRPr lang="pt-BR" altLang="pt-BR" dirty="0"/>
          </a:p>
          <a:p>
            <a:r>
              <a:rPr lang="pt-BR" altLang="pt-BR" dirty="0"/>
              <a:t>Gerência de configuração pode ser visto como parte do processo de gerência de qualidade</a:t>
            </a:r>
          </a:p>
        </p:txBody>
      </p:sp>
    </p:spTree>
    <p:extLst>
      <p:ext uri="{BB962C8B-B14F-4D97-AF65-F5344CB8AC3E}">
        <p14:creationId xmlns:p14="http://schemas.microsoft.com/office/powerpoint/2010/main" val="29030063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626" name="Rectangle 2">
            <a:extLst>
              <a:ext uri="{FF2B5EF4-FFF2-40B4-BE49-F238E27FC236}">
                <a16:creationId xmlns="" xmlns:a16="http://schemas.microsoft.com/office/drawing/2014/main" id="{08F74DD5-2586-4B1E-83DF-D194EEE41A5A}"/>
              </a:ext>
            </a:extLst>
          </p:cNvPr>
          <p:cNvSpPr>
            <a:spLocks noGrp="1" noChangeArrowheads="1"/>
          </p:cNvSpPr>
          <p:nvPr>
            <p:ph type="title"/>
          </p:nvPr>
        </p:nvSpPr>
        <p:spPr>
          <a:xfrm>
            <a:off x="2455864" y="96839"/>
            <a:ext cx="7450137" cy="1412875"/>
          </a:xfrm>
        </p:spPr>
        <p:txBody>
          <a:bodyPr/>
          <a:lstStyle/>
          <a:p>
            <a:r>
              <a:rPr lang="pt-BR" altLang="pt-BR" dirty="0"/>
              <a:t>Identificação orientada a Mudanças</a:t>
            </a:r>
          </a:p>
        </p:txBody>
      </p:sp>
      <p:sp>
        <p:nvSpPr>
          <p:cNvPr id="410627" name="Rectangle 3">
            <a:extLst>
              <a:ext uri="{FF2B5EF4-FFF2-40B4-BE49-F238E27FC236}">
                <a16:creationId xmlns="" xmlns:a16="http://schemas.microsoft.com/office/drawing/2014/main" id="{B10D0E4C-F07A-483A-92F6-28A034640D1F}"/>
              </a:ext>
            </a:extLst>
          </p:cNvPr>
          <p:cNvSpPr>
            <a:spLocks noGrp="1" noChangeArrowheads="1"/>
          </p:cNvSpPr>
          <p:nvPr>
            <p:ph type="body" idx="1"/>
          </p:nvPr>
        </p:nvSpPr>
        <p:spPr>
          <a:xfrm>
            <a:off x="2514600" y="2286000"/>
            <a:ext cx="6781800" cy="4419600"/>
          </a:xfrm>
        </p:spPr>
        <p:txBody>
          <a:bodyPr/>
          <a:lstStyle/>
          <a:p>
            <a:r>
              <a:rPr lang="pt-BR" altLang="pt-BR" dirty="0"/>
              <a:t>Cada versão é identificada por um conjunto de mudanças feitas no sistema</a:t>
            </a:r>
          </a:p>
          <a:p>
            <a:endParaRPr lang="pt-BR" altLang="pt-BR" dirty="0"/>
          </a:p>
          <a:p>
            <a:r>
              <a:rPr lang="pt-BR" altLang="pt-BR" dirty="0"/>
              <a:t>É usada para sistemas, não para componentes</a:t>
            </a:r>
          </a:p>
          <a:p>
            <a:endParaRPr lang="pt-BR" altLang="pt-BR" dirty="0"/>
          </a:p>
          <a:p>
            <a:endParaRPr lang="pt-BR" altLang="pt-BR" dirty="0"/>
          </a:p>
        </p:txBody>
      </p:sp>
    </p:spTree>
    <p:extLst>
      <p:ext uri="{BB962C8B-B14F-4D97-AF65-F5344CB8AC3E}">
        <p14:creationId xmlns:p14="http://schemas.microsoft.com/office/powerpoint/2010/main" val="16735019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191145-8463-4196-A685-CA9087B14C5B}"/>
              </a:ext>
            </a:extLst>
          </p:cNvPr>
          <p:cNvSpPr>
            <a:spLocks noGrp="1"/>
          </p:cNvSpPr>
          <p:nvPr>
            <p:ph type="title"/>
          </p:nvPr>
        </p:nvSpPr>
        <p:spPr/>
        <p:txBody>
          <a:bodyPr/>
          <a:lstStyle/>
          <a:p>
            <a:pPr algn="ctr"/>
            <a:r>
              <a:rPr lang="pt-BR" dirty="0"/>
              <a:t>Sistemas de controle de versão</a:t>
            </a:r>
          </a:p>
        </p:txBody>
      </p:sp>
      <p:sp>
        <p:nvSpPr>
          <p:cNvPr id="3" name="Espaço Reservado para Conteúdo 2">
            <a:extLst>
              <a:ext uri="{FF2B5EF4-FFF2-40B4-BE49-F238E27FC236}">
                <a16:creationId xmlns="" xmlns:a16="http://schemas.microsoft.com/office/drawing/2014/main" id="{C9D9783F-011A-49F0-A23F-DB7CAA577F33}"/>
              </a:ext>
            </a:extLst>
          </p:cNvPr>
          <p:cNvSpPr>
            <a:spLocks noGrp="1"/>
          </p:cNvSpPr>
          <p:nvPr>
            <p:ph idx="1"/>
          </p:nvPr>
        </p:nvSpPr>
        <p:spPr/>
        <p:txBody>
          <a:bodyPr/>
          <a:lstStyle/>
          <a:p>
            <a:r>
              <a:rPr lang="pt-BR" dirty="0"/>
              <a:t>Identificação de versão e release</a:t>
            </a:r>
          </a:p>
          <a:p>
            <a:r>
              <a:rPr lang="pt-BR" dirty="0"/>
              <a:t>Gerenciamento de armazenamento</a:t>
            </a:r>
          </a:p>
          <a:p>
            <a:r>
              <a:rPr lang="pt-BR" dirty="0"/>
              <a:t>Registro de histórico de mudanças</a:t>
            </a:r>
          </a:p>
          <a:p>
            <a:r>
              <a:rPr lang="pt-BR" dirty="0"/>
              <a:t>Desenvolvimento independente</a:t>
            </a:r>
          </a:p>
          <a:p>
            <a:r>
              <a:rPr lang="pt-BR" dirty="0"/>
              <a:t>Suporte a projetos</a:t>
            </a:r>
          </a:p>
        </p:txBody>
      </p:sp>
    </p:spTree>
    <p:extLst>
      <p:ext uri="{BB962C8B-B14F-4D97-AF65-F5344CB8AC3E}">
        <p14:creationId xmlns:p14="http://schemas.microsoft.com/office/powerpoint/2010/main" val="3823833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A367B29-8BDE-4EDF-9B9E-58BB84A34E43}"/>
              </a:ext>
            </a:extLst>
          </p:cNvPr>
          <p:cNvSpPr>
            <a:spLocks noGrp="1"/>
          </p:cNvSpPr>
          <p:nvPr>
            <p:ph type="title"/>
          </p:nvPr>
        </p:nvSpPr>
        <p:spPr/>
        <p:txBody>
          <a:bodyPr/>
          <a:lstStyle/>
          <a:p>
            <a:pPr algn="ctr"/>
            <a:r>
              <a:rPr lang="pt-BR" dirty="0"/>
              <a:t>Armazenamento usando delta</a:t>
            </a:r>
          </a:p>
        </p:txBody>
      </p:sp>
      <p:pic>
        <p:nvPicPr>
          <p:cNvPr id="5" name="Imagem 4">
            <a:extLst>
              <a:ext uri="{FF2B5EF4-FFF2-40B4-BE49-F238E27FC236}">
                <a16:creationId xmlns="" xmlns:a16="http://schemas.microsoft.com/office/drawing/2014/main" id="{BDB2209B-2042-4E7A-8B1D-E9B473BCDCEB}"/>
              </a:ext>
            </a:extLst>
          </p:cNvPr>
          <p:cNvPicPr>
            <a:picLocks noChangeAspect="1"/>
          </p:cNvPicPr>
          <p:nvPr/>
        </p:nvPicPr>
        <p:blipFill>
          <a:blip r:embed="rId2"/>
          <a:stretch>
            <a:fillRect/>
          </a:stretch>
        </p:blipFill>
        <p:spPr>
          <a:xfrm>
            <a:off x="2293357" y="2091990"/>
            <a:ext cx="8911687" cy="3441239"/>
          </a:xfrm>
          <a:prstGeom prst="rect">
            <a:avLst/>
          </a:prstGeom>
        </p:spPr>
      </p:pic>
    </p:spTree>
    <p:extLst>
      <p:ext uri="{BB962C8B-B14F-4D97-AF65-F5344CB8AC3E}">
        <p14:creationId xmlns:p14="http://schemas.microsoft.com/office/powerpoint/2010/main" val="3980334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619045F-A890-4C62-879E-6D8708F35C0D}"/>
              </a:ext>
            </a:extLst>
          </p:cNvPr>
          <p:cNvSpPr>
            <a:spLocks noGrp="1"/>
          </p:cNvSpPr>
          <p:nvPr>
            <p:ph type="title"/>
          </p:nvPr>
        </p:nvSpPr>
        <p:spPr/>
        <p:txBody>
          <a:bodyPr/>
          <a:lstStyle/>
          <a:p>
            <a:pPr algn="ctr"/>
            <a:r>
              <a:rPr lang="pt-BR" dirty="0"/>
              <a:t>Espaço de trabalho e repositório</a:t>
            </a:r>
          </a:p>
        </p:txBody>
      </p:sp>
      <p:pic>
        <p:nvPicPr>
          <p:cNvPr id="5" name="Imagem 4">
            <a:extLst>
              <a:ext uri="{FF2B5EF4-FFF2-40B4-BE49-F238E27FC236}">
                <a16:creationId xmlns="" xmlns:a16="http://schemas.microsoft.com/office/drawing/2014/main" id="{D2ADFAAA-BF17-4468-A02E-B08ABFAFAD82}"/>
              </a:ext>
            </a:extLst>
          </p:cNvPr>
          <p:cNvPicPr>
            <a:picLocks noChangeAspect="1"/>
          </p:cNvPicPr>
          <p:nvPr/>
        </p:nvPicPr>
        <p:blipFill>
          <a:blip r:embed="rId2"/>
          <a:stretch>
            <a:fillRect/>
          </a:stretch>
        </p:blipFill>
        <p:spPr>
          <a:xfrm>
            <a:off x="3140146" y="1518564"/>
            <a:ext cx="8033960" cy="5185835"/>
          </a:xfrm>
          <a:prstGeom prst="rect">
            <a:avLst/>
          </a:prstGeom>
        </p:spPr>
      </p:pic>
    </p:spTree>
    <p:extLst>
      <p:ext uri="{BB962C8B-B14F-4D97-AF65-F5344CB8AC3E}">
        <p14:creationId xmlns:p14="http://schemas.microsoft.com/office/powerpoint/2010/main" val="3162256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2B3F37-17E4-4700-B832-A9742146896B}"/>
              </a:ext>
            </a:extLst>
          </p:cNvPr>
          <p:cNvSpPr>
            <a:spLocks noGrp="1"/>
          </p:cNvSpPr>
          <p:nvPr>
            <p:ph type="title"/>
          </p:nvPr>
        </p:nvSpPr>
        <p:spPr/>
        <p:txBody>
          <a:bodyPr/>
          <a:lstStyle/>
          <a:p>
            <a:pPr algn="ctr"/>
            <a:r>
              <a:rPr lang="pt-BR" dirty="0"/>
              <a:t>Branching e merging</a:t>
            </a:r>
          </a:p>
        </p:txBody>
      </p:sp>
      <p:pic>
        <p:nvPicPr>
          <p:cNvPr id="5" name="Imagem 4">
            <a:extLst>
              <a:ext uri="{FF2B5EF4-FFF2-40B4-BE49-F238E27FC236}">
                <a16:creationId xmlns="" xmlns:a16="http://schemas.microsoft.com/office/drawing/2014/main" id="{8C4F3C4A-6163-4AF4-A38E-17084CB5392B}"/>
              </a:ext>
            </a:extLst>
          </p:cNvPr>
          <p:cNvPicPr>
            <a:picLocks noChangeAspect="1"/>
          </p:cNvPicPr>
          <p:nvPr/>
        </p:nvPicPr>
        <p:blipFill>
          <a:blip r:embed="rId2"/>
          <a:stretch>
            <a:fillRect/>
          </a:stretch>
        </p:blipFill>
        <p:spPr>
          <a:xfrm>
            <a:off x="2873625" y="1751682"/>
            <a:ext cx="8350285" cy="3674483"/>
          </a:xfrm>
          <a:prstGeom prst="rect">
            <a:avLst/>
          </a:prstGeom>
        </p:spPr>
      </p:pic>
    </p:spTree>
    <p:extLst>
      <p:ext uri="{BB962C8B-B14F-4D97-AF65-F5344CB8AC3E}">
        <p14:creationId xmlns:p14="http://schemas.microsoft.com/office/powerpoint/2010/main" val="2833909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Rectangle 4">
            <a:extLst>
              <a:ext uri="{FF2B5EF4-FFF2-40B4-BE49-F238E27FC236}">
                <a16:creationId xmlns="" xmlns:a16="http://schemas.microsoft.com/office/drawing/2014/main" id="{0F5A05A2-1147-45C4-8F44-C93F3A90C37F}"/>
              </a:ext>
            </a:extLst>
          </p:cNvPr>
          <p:cNvSpPr>
            <a:spLocks noGrp="1" noChangeArrowheads="1"/>
          </p:cNvSpPr>
          <p:nvPr>
            <p:ph type="ctrTitle" idx="4294967295"/>
          </p:nvPr>
        </p:nvSpPr>
        <p:spPr>
          <a:xfrm>
            <a:off x="2362200" y="1600200"/>
            <a:ext cx="7086600" cy="2133600"/>
          </a:xfrm>
        </p:spPr>
        <p:txBody>
          <a:bodyPr anchor="ctr"/>
          <a:lstStyle/>
          <a:p>
            <a:pPr algn="ctr"/>
            <a:r>
              <a:rPr lang="pt-BR" altLang="pt-BR" dirty="0"/>
              <a:t>Construção de Sistemas</a:t>
            </a:r>
          </a:p>
        </p:txBody>
      </p:sp>
    </p:spTree>
    <p:extLst>
      <p:ext uri="{BB962C8B-B14F-4D97-AF65-F5344CB8AC3E}">
        <p14:creationId xmlns:p14="http://schemas.microsoft.com/office/powerpoint/2010/main" val="20677300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a:extLst>
              <a:ext uri="{FF2B5EF4-FFF2-40B4-BE49-F238E27FC236}">
                <a16:creationId xmlns="" xmlns:a16="http://schemas.microsoft.com/office/drawing/2014/main" id="{89729CFF-9112-4CDD-BC5F-F5EFD1B787A0}"/>
              </a:ext>
            </a:extLst>
          </p:cNvPr>
          <p:cNvSpPr>
            <a:spLocks noGrp="1" noChangeArrowheads="1"/>
          </p:cNvSpPr>
          <p:nvPr>
            <p:ph type="title"/>
          </p:nvPr>
        </p:nvSpPr>
        <p:spPr/>
        <p:txBody>
          <a:bodyPr/>
          <a:lstStyle/>
          <a:p>
            <a:pPr algn="ctr"/>
            <a:r>
              <a:rPr lang="pt-BR" altLang="pt-BR" dirty="0"/>
              <a:t>Construção de Sistemas</a:t>
            </a:r>
          </a:p>
        </p:txBody>
      </p:sp>
      <p:sp>
        <p:nvSpPr>
          <p:cNvPr id="411651" name="Rectangle 3">
            <a:extLst>
              <a:ext uri="{FF2B5EF4-FFF2-40B4-BE49-F238E27FC236}">
                <a16:creationId xmlns="" xmlns:a16="http://schemas.microsoft.com/office/drawing/2014/main" id="{924129AD-9E14-4A7B-9DD2-98AE199F5C04}"/>
              </a:ext>
            </a:extLst>
          </p:cNvPr>
          <p:cNvSpPr>
            <a:spLocks noGrp="1" noChangeArrowheads="1"/>
          </p:cNvSpPr>
          <p:nvPr>
            <p:ph type="body" idx="1"/>
          </p:nvPr>
        </p:nvSpPr>
        <p:spPr>
          <a:xfrm>
            <a:off x="2815728" y="1981200"/>
            <a:ext cx="7924800" cy="2971801"/>
          </a:xfrm>
        </p:spPr>
        <p:txBody>
          <a:bodyPr/>
          <a:lstStyle/>
          <a:p>
            <a:r>
              <a:rPr lang="pt-BR" altLang="pt-BR" dirty="0"/>
              <a:t>É o processo de compilação e ligação de componentes de software em um sistema executável</a:t>
            </a:r>
          </a:p>
          <a:p>
            <a:r>
              <a:rPr lang="pt-BR" altLang="pt-BR" dirty="0"/>
              <a:t>Sistemas diferentes são construídos a partir de combinações diferentes de componentes</a:t>
            </a:r>
          </a:p>
          <a:p>
            <a:r>
              <a:rPr lang="pt-BR" altLang="pt-BR" dirty="0"/>
              <a:t>Atualmente, esse processo é sempre apoiado por ferramentas automatizadas </a:t>
            </a:r>
          </a:p>
          <a:p>
            <a:pPr lvl="1"/>
            <a:r>
              <a:rPr lang="pt-BR" altLang="pt-BR" dirty="0"/>
              <a:t>Scripts de construção</a:t>
            </a:r>
          </a:p>
        </p:txBody>
      </p:sp>
    </p:spTree>
    <p:extLst>
      <p:ext uri="{BB962C8B-B14F-4D97-AF65-F5344CB8AC3E}">
        <p14:creationId xmlns:p14="http://schemas.microsoft.com/office/powerpoint/2010/main" val="18006806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2">
            <a:extLst>
              <a:ext uri="{FF2B5EF4-FFF2-40B4-BE49-F238E27FC236}">
                <a16:creationId xmlns="" xmlns:a16="http://schemas.microsoft.com/office/drawing/2014/main" id="{27CF367C-3EA7-4656-A8DA-0A414EB5FBD0}"/>
              </a:ext>
            </a:extLst>
          </p:cNvPr>
          <p:cNvSpPr>
            <a:spLocks noGrp="1" noChangeArrowheads="1"/>
          </p:cNvSpPr>
          <p:nvPr>
            <p:ph type="title"/>
          </p:nvPr>
        </p:nvSpPr>
        <p:spPr/>
        <p:txBody>
          <a:bodyPr/>
          <a:lstStyle/>
          <a:p>
            <a:r>
              <a:rPr lang="pt-BR" altLang="pt-BR" dirty="0"/>
              <a:t>Questões sobre Construção</a:t>
            </a:r>
          </a:p>
        </p:txBody>
      </p:sp>
      <p:sp>
        <p:nvSpPr>
          <p:cNvPr id="420867" name="Rectangle 3">
            <a:extLst>
              <a:ext uri="{FF2B5EF4-FFF2-40B4-BE49-F238E27FC236}">
                <a16:creationId xmlns="" xmlns:a16="http://schemas.microsoft.com/office/drawing/2014/main" id="{9BB43762-4FF9-45A0-9976-541DD90CA276}"/>
              </a:ext>
            </a:extLst>
          </p:cNvPr>
          <p:cNvSpPr>
            <a:spLocks noGrp="1" noChangeArrowheads="1"/>
          </p:cNvSpPr>
          <p:nvPr>
            <p:ph type="body" idx="1"/>
          </p:nvPr>
        </p:nvSpPr>
        <p:spPr>
          <a:xfrm>
            <a:off x="2209800" y="1905000"/>
            <a:ext cx="8077200" cy="4953000"/>
          </a:xfrm>
        </p:spPr>
        <p:txBody>
          <a:bodyPr/>
          <a:lstStyle/>
          <a:p>
            <a:r>
              <a:rPr lang="pt-BR" altLang="pt-BR" dirty="0"/>
              <a:t>Todos os componentes que compõe o sistema foram incluídos no script de construção?</a:t>
            </a:r>
          </a:p>
          <a:p>
            <a:r>
              <a:rPr lang="pt-BR" altLang="pt-BR" dirty="0"/>
              <a:t>A versão apropriada do componente está sendo usada?</a:t>
            </a:r>
          </a:p>
          <a:p>
            <a:r>
              <a:rPr lang="pt-BR" altLang="pt-BR" dirty="0"/>
              <a:t>Todos os dados requeridos pelo sistema e componentes estão disponíveis?</a:t>
            </a:r>
          </a:p>
          <a:p>
            <a:r>
              <a:rPr lang="pt-BR" altLang="pt-BR" dirty="0"/>
              <a:t>As versões apropriadas de ferramentas e compiladores estão sendo usadas?</a:t>
            </a:r>
          </a:p>
        </p:txBody>
      </p:sp>
    </p:spTree>
    <p:extLst>
      <p:ext uri="{BB962C8B-B14F-4D97-AF65-F5344CB8AC3E}">
        <p14:creationId xmlns:p14="http://schemas.microsoft.com/office/powerpoint/2010/main" val="326232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85B53D-832B-4F8B-85E7-30EBB4548A61}"/>
              </a:ext>
            </a:extLst>
          </p:cNvPr>
          <p:cNvSpPr>
            <a:spLocks noGrp="1"/>
          </p:cNvSpPr>
          <p:nvPr>
            <p:ph type="title"/>
          </p:nvPr>
        </p:nvSpPr>
        <p:spPr/>
        <p:txBody>
          <a:bodyPr/>
          <a:lstStyle/>
          <a:p>
            <a:pPr algn="ctr"/>
            <a:r>
              <a:rPr lang="pt-BR" dirty="0"/>
              <a:t>Plataforma de desenvolvimento</a:t>
            </a:r>
          </a:p>
        </p:txBody>
      </p:sp>
      <p:pic>
        <p:nvPicPr>
          <p:cNvPr id="5" name="Imagem 4">
            <a:extLst>
              <a:ext uri="{FF2B5EF4-FFF2-40B4-BE49-F238E27FC236}">
                <a16:creationId xmlns="" xmlns:a16="http://schemas.microsoft.com/office/drawing/2014/main" id="{996D1D9C-FA90-4595-8EA8-BE7CD119CE9E}"/>
              </a:ext>
            </a:extLst>
          </p:cNvPr>
          <p:cNvPicPr>
            <a:picLocks noChangeAspect="1"/>
          </p:cNvPicPr>
          <p:nvPr/>
        </p:nvPicPr>
        <p:blipFill>
          <a:blip r:embed="rId2"/>
          <a:stretch>
            <a:fillRect/>
          </a:stretch>
        </p:blipFill>
        <p:spPr>
          <a:xfrm>
            <a:off x="2436299" y="1737876"/>
            <a:ext cx="8569552" cy="4233265"/>
          </a:xfrm>
          <a:prstGeom prst="rect">
            <a:avLst/>
          </a:prstGeom>
        </p:spPr>
      </p:pic>
    </p:spTree>
    <p:extLst>
      <p:ext uri="{BB962C8B-B14F-4D97-AF65-F5344CB8AC3E}">
        <p14:creationId xmlns:p14="http://schemas.microsoft.com/office/powerpoint/2010/main" val="2589765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68EF967-B67E-4EF9-AE91-51ED5C8BD3B3}"/>
              </a:ext>
            </a:extLst>
          </p:cNvPr>
          <p:cNvSpPr>
            <a:spLocks noGrp="1"/>
          </p:cNvSpPr>
          <p:nvPr>
            <p:ph type="title"/>
          </p:nvPr>
        </p:nvSpPr>
        <p:spPr/>
        <p:txBody>
          <a:bodyPr/>
          <a:lstStyle/>
          <a:p>
            <a:pPr algn="ctr"/>
            <a:r>
              <a:rPr lang="pt-BR" dirty="0"/>
              <a:t>Características</a:t>
            </a:r>
          </a:p>
        </p:txBody>
      </p:sp>
      <p:sp>
        <p:nvSpPr>
          <p:cNvPr id="3" name="Espaço Reservado para Conteúdo 2">
            <a:extLst>
              <a:ext uri="{FF2B5EF4-FFF2-40B4-BE49-F238E27FC236}">
                <a16:creationId xmlns="" xmlns:a16="http://schemas.microsoft.com/office/drawing/2014/main" id="{7CD3CD89-1948-4BC2-BF3B-BFD640B54AA0}"/>
              </a:ext>
            </a:extLst>
          </p:cNvPr>
          <p:cNvSpPr>
            <a:spLocks noGrp="1"/>
          </p:cNvSpPr>
          <p:nvPr>
            <p:ph idx="1"/>
          </p:nvPr>
        </p:nvSpPr>
        <p:spPr/>
        <p:txBody>
          <a:bodyPr>
            <a:normAutofit/>
          </a:bodyPr>
          <a:lstStyle/>
          <a:p>
            <a:pPr>
              <a:buFont typeface="+mj-lt"/>
              <a:buAutoNum type="arabicPeriod"/>
            </a:pPr>
            <a:r>
              <a:rPr lang="pt-BR" dirty="0"/>
              <a:t>Geração de script de construção</a:t>
            </a:r>
          </a:p>
          <a:p>
            <a:pPr lvl="1"/>
            <a:r>
              <a:rPr lang="pt-BR" dirty="0"/>
              <a:t> Se necessário, o sistema de construção deve analisar o programa que está sendo construído, identificar os componentes dependentes e gerar, automaticamente, um script de construção (às vezes, chamado de um arquivo de configuração). O sistema também deve apoiar a criação manual e a edição de scripts de construção.</a:t>
            </a:r>
          </a:p>
          <a:p>
            <a:pPr>
              <a:buFont typeface="+mj-lt"/>
              <a:buAutoNum type="arabicPeriod"/>
            </a:pPr>
            <a:r>
              <a:rPr lang="pt-BR" dirty="0"/>
              <a:t>Integração de sistema de gerenciamento de versões</a:t>
            </a:r>
          </a:p>
          <a:p>
            <a:pPr lvl="1"/>
            <a:r>
              <a:rPr lang="pt-BR" dirty="0"/>
              <a:t>0 sistema de construção deve realizar o check-out das versões requeridas de componentes do sistema.</a:t>
            </a:r>
          </a:p>
          <a:p>
            <a:pPr>
              <a:buFont typeface="+mj-lt"/>
              <a:buAutoNum type="arabicPeriod"/>
            </a:pPr>
            <a:r>
              <a:rPr lang="pt-BR" dirty="0"/>
              <a:t>Recompilação mínima</a:t>
            </a:r>
          </a:p>
          <a:p>
            <a:pPr lvl="1"/>
            <a:r>
              <a:rPr lang="pt-BR" dirty="0"/>
              <a:t> 0 sistema de construção deve definir se o código-fonte precisa ser recompilado e configurar as compilações, caso seja necessário.</a:t>
            </a:r>
          </a:p>
          <a:p>
            <a:pPr>
              <a:buFont typeface="+mj-lt"/>
              <a:buAutoNum type="arabicPeriod"/>
            </a:pPr>
            <a:endParaRPr lang="pt-BR" dirty="0"/>
          </a:p>
          <a:p>
            <a:pPr>
              <a:buFont typeface="+mj-lt"/>
              <a:buAutoNum type="arabicPeriod"/>
            </a:pPr>
            <a:endParaRPr lang="pt-BR" dirty="0"/>
          </a:p>
        </p:txBody>
      </p:sp>
    </p:spTree>
    <p:extLst>
      <p:ext uri="{BB962C8B-B14F-4D97-AF65-F5344CB8AC3E}">
        <p14:creationId xmlns:p14="http://schemas.microsoft.com/office/powerpoint/2010/main" val="276818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1714" name="Rectangle 2">
            <a:extLst>
              <a:ext uri="{FF2B5EF4-FFF2-40B4-BE49-F238E27FC236}">
                <a16:creationId xmlns="" xmlns:a16="http://schemas.microsoft.com/office/drawing/2014/main" id="{7D0EC16D-F673-4120-9A83-2EF97AFEC841}"/>
              </a:ext>
            </a:extLst>
          </p:cNvPr>
          <p:cNvSpPr>
            <a:spLocks noGrp="1" noChangeArrowheads="1"/>
          </p:cNvSpPr>
          <p:nvPr>
            <p:ph type="title"/>
          </p:nvPr>
        </p:nvSpPr>
        <p:spPr>
          <a:xfrm>
            <a:off x="2592925" y="624110"/>
            <a:ext cx="7541675" cy="1280890"/>
          </a:xfrm>
        </p:spPr>
        <p:txBody>
          <a:bodyPr/>
          <a:lstStyle/>
          <a:p>
            <a:pPr algn="ctr"/>
            <a:r>
              <a:rPr lang="pt-BR" altLang="pt-BR" dirty="0"/>
              <a:t>Família de Sistemas</a:t>
            </a:r>
          </a:p>
        </p:txBody>
      </p:sp>
      <p:sp>
        <p:nvSpPr>
          <p:cNvPr id="371715" name="Rectangle 3">
            <a:extLst>
              <a:ext uri="{FF2B5EF4-FFF2-40B4-BE49-F238E27FC236}">
                <a16:creationId xmlns="" xmlns:a16="http://schemas.microsoft.com/office/drawing/2014/main" id="{E2DE4642-30FB-4635-B670-4F9391354892}"/>
              </a:ext>
            </a:extLst>
          </p:cNvPr>
          <p:cNvSpPr>
            <a:spLocks noGrp="1" noChangeArrowheads="1"/>
          </p:cNvSpPr>
          <p:nvPr>
            <p:ph type="body" idx="1"/>
          </p:nvPr>
        </p:nvSpPr>
        <p:spPr>
          <a:xfrm>
            <a:off x="2209800" y="1981200"/>
            <a:ext cx="7924800" cy="1600200"/>
          </a:xfrm>
        </p:spPr>
        <p:txBody>
          <a:bodyPr/>
          <a:lstStyle/>
          <a:p>
            <a:r>
              <a:rPr lang="pt-BR" altLang="pt-BR" dirty="0"/>
              <a:t>Mudanças geram várias versões do mesmo sistema</a:t>
            </a:r>
          </a:p>
        </p:txBody>
      </p:sp>
      <p:pic>
        <p:nvPicPr>
          <p:cNvPr id="371716" name="Picture 4" descr="fig29">
            <a:extLst>
              <a:ext uri="{FF2B5EF4-FFF2-40B4-BE49-F238E27FC236}">
                <a16:creationId xmlns="" xmlns:a16="http://schemas.microsoft.com/office/drawing/2014/main" id="{080C7D16-D66D-4C00-AA1F-C0D610EAF7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71"/>
          <a:stretch/>
        </p:blipFill>
        <p:spPr bwMode="auto">
          <a:xfrm>
            <a:off x="1773716" y="3429001"/>
            <a:ext cx="8360884" cy="313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611514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F802E95-26D2-4DF6-8EAF-9199304EB0A6}"/>
              </a:ext>
            </a:extLst>
          </p:cNvPr>
          <p:cNvSpPr>
            <a:spLocks noGrp="1"/>
          </p:cNvSpPr>
          <p:nvPr>
            <p:ph type="title"/>
          </p:nvPr>
        </p:nvSpPr>
        <p:spPr/>
        <p:txBody>
          <a:bodyPr/>
          <a:lstStyle/>
          <a:p>
            <a:pPr algn="ctr"/>
            <a:r>
              <a:rPr lang="pt-BR" dirty="0"/>
              <a:t>Características</a:t>
            </a:r>
          </a:p>
        </p:txBody>
      </p:sp>
      <p:sp>
        <p:nvSpPr>
          <p:cNvPr id="3" name="Espaço Reservado para Conteúdo 2">
            <a:extLst>
              <a:ext uri="{FF2B5EF4-FFF2-40B4-BE49-F238E27FC236}">
                <a16:creationId xmlns="" xmlns:a16="http://schemas.microsoft.com/office/drawing/2014/main" id="{EB6251D8-D8EF-4B97-8396-3F6F05E1D7AF}"/>
              </a:ext>
            </a:extLst>
          </p:cNvPr>
          <p:cNvSpPr>
            <a:spLocks noGrp="1"/>
          </p:cNvSpPr>
          <p:nvPr>
            <p:ph idx="1"/>
          </p:nvPr>
        </p:nvSpPr>
        <p:spPr>
          <a:xfrm>
            <a:off x="2589212" y="1685581"/>
            <a:ext cx="8915400" cy="4225641"/>
          </a:xfrm>
        </p:spPr>
        <p:txBody>
          <a:bodyPr>
            <a:normAutofit lnSpcReduction="10000"/>
          </a:bodyPr>
          <a:lstStyle/>
          <a:p>
            <a:pPr>
              <a:buFont typeface="+mj-lt"/>
              <a:buAutoNum type="arabicPeriod" startAt="4"/>
            </a:pPr>
            <a:r>
              <a:rPr lang="pt-BR" dirty="0"/>
              <a:t>Criação de sistemas executáveis</a:t>
            </a:r>
          </a:p>
          <a:p>
            <a:pPr lvl="1"/>
            <a:r>
              <a:rPr lang="pt-BR" dirty="0"/>
              <a:t>Ligar os arquivos de código compilado uns aos outros e com outros arquivos requeridos, tais como bibliotecas e arquivos de configuração para criar um sistema executável.</a:t>
            </a:r>
          </a:p>
          <a:p>
            <a:pPr>
              <a:buFont typeface="+mj-lt"/>
              <a:buAutoNum type="arabicPeriod" startAt="4"/>
            </a:pPr>
            <a:r>
              <a:rPr lang="pt-BR" dirty="0"/>
              <a:t>Automação de testes</a:t>
            </a:r>
          </a:p>
          <a:p>
            <a:pPr lvl="1"/>
            <a:r>
              <a:rPr lang="pt-BR" dirty="0"/>
              <a:t>Alguns sistemas de construção podem executar automaticamente testes automatizados usando ferramentas de automação de testes como JUnit. Estas verificam se a construção não foi 'quebrada’ pelas mudanças.</a:t>
            </a:r>
          </a:p>
          <a:p>
            <a:pPr>
              <a:buFont typeface="+mj-lt"/>
              <a:buAutoNum type="arabicPeriod" startAt="4"/>
            </a:pPr>
            <a:r>
              <a:rPr lang="pt-BR" dirty="0"/>
              <a:t>Emissão de relatórios</a:t>
            </a:r>
          </a:p>
          <a:p>
            <a:pPr lvl="1"/>
            <a:r>
              <a:rPr lang="pt-BR" dirty="0"/>
              <a:t>Fornecer relatórios sobre o sucesso ou a falha da construção, bem como os testes que foram executados.</a:t>
            </a:r>
          </a:p>
          <a:p>
            <a:pPr>
              <a:buFont typeface="+mj-lt"/>
              <a:buAutoNum type="arabicPeriod" startAt="4"/>
            </a:pPr>
            <a:r>
              <a:rPr lang="pt-BR" dirty="0"/>
              <a:t>Geração de documentação</a:t>
            </a:r>
          </a:p>
          <a:p>
            <a:pPr lvl="1"/>
            <a:r>
              <a:rPr lang="pt-BR" dirty="0"/>
              <a:t>Ser capaz de gerar notas de release sobre a construção e páginas de ajuda de sistema.</a:t>
            </a:r>
          </a:p>
          <a:p>
            <a:pPr>
              <a:buFont typeface="+mj-lt"/>
              <a:buAutoNum type="arabicPeriod" startAt="4"/>
            </a:pPr>
            <a:endParaRPr lang="pt-BR" dirty="0"/>
          </a:p>
        </p:txBody>
      </p:sp>
    </p:spTree>
    <p:extLst>
      <p:ext uri="{BB962C8B-B14F-4D97-AF65-F5344CB8AC3E}">
        <p14:creationId xmlns:p14="http://schemas.microsoft.com/office/powerpoint/2010/main" val="32727177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A7C4D40-9C68-49F4-8AE7-944BFE0A2605}"/>
              </a:ext>
            </a:extLst>
          </p:cNvPr>
          <p:cNvSpPr>
            <a:spLocks noGrp="1"/>
          </p:cNvSpPr>
          <p:nvPr>
            <p:ph type="title"/>
          </p:nvPr>
        </p:nvSpPr>
        <p:spPr/>
        <p:txBody>
          <a:bodyPr/>
          <a:lstStyle/>
          <a:p>
            <a:pPr algn="ctr"/>
            <a:r>
              <a:rPr lang="pt-BR" dirty="0"/>
              <a:t>Associar o código fonte e o objeto</a:t>
            </a:r>
            <a:br>
              <a:rPr lang="pt-BR" dirty="0"/>
            </a:br>
            <a:r>
              <a:rPr lang="pt-BR" dirty="0"/>
              <a:t>assinaturas</a:t>
            </a:r>
          </a:p>
        </p:txBody>
      </p:sp>
      <p:sp>
        <p:nvSpPr>
          <p:cNvPr id="3" name="Espaço Reservado para Conteúdo 2">
            <a:extLst>
              <a:ext uri="{FF2B5EF4-FFF2-40B4-BE49-F238E27FC236}">
                <a16:creationId xmlns="" xmlns:a16="http://schemas.microsoft.com/office/drawing/2014/main" id="{24360B73-2043-4C33-8E3F-C8D56AF67F18}"/>
              </a:ext>
            </a:extLst>
          </p:cNvPr>
          <p:cNvSpPr>
            <a:spLocks noGrp="1"/>
          </p:cNvSpPr>
          <p:nvPr>
            <p:ph idx="1"/>
          </p:nvPr>
        </p:nvSpPr>
        <p:spPr/>
        <p:txBody>
          <a:bodyPr>
            <a:normAutofit/>
          </a:bodyPr>
          <a:lstStyle/>
          <a:p>
            <a:r>
              <a:rPr lang="pt-BR" sz="2000" dirty="0"/>
              <a:t>Timestamp de modificação</a:t>
            </a:r>
          </a:p>
          <a:p>
            <a:r>
              <a:rPr lang="pt-BR" sz="2000" dirty="0"/>
              <a:t>Checksum do fonte</a:t>
            </a:r>
          </a:p>
          <a:p>
            <a:pPr marL="0" indent="0">
              <a:buNone/>
            </a:pPr>
            <a:endParaRPr lang="pt-BR" sz="2000" dirty="0"/>
          </a:p>
          <a:p>
            <a:pPr marL="0" indent="0">
              <a:buNone/>
            </a:pPr>
            <a:r>
              <a:rPr lang="pt-BR" sz="2000" dirty="0"/>
              <a:t>Checksum tem a vantagem de permitir várias versões do código objeto armazenadas.</a:t>
            </a:r>
          </a:p>
        </p:txBody>
      </p:sp>
    </p:spTree>
    <p:extLst>
      <p:ext uri="{BB962C8B-B14F-4D97-AF65-F5344CB8AC3E}">
        <p14:creationId xmlns:p14="http://schemas.microsoft.com/office/powerpoint/2010/main" val="29532130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F57768A-8DB8-4B46-AA86-3AB6498E471F}"/>
              </a:ext>
            </a:extLst>
          </p:cNvPr>
          <p:cNvSpPr>
            <a:spLocks noGrp="1"/>
          </p:cNvSpPr>
          <p:nvPr>
            <p:ph type="title"/>
          </p:nvPr>
        </p:nvSpPr>
        <p:spPr/>
        <p:txBody>
          <a:bodyPr/>
          <a:lstStyle/>
          <a:p>
            <a:pPr algn="ctr"/>
            <a:r>
              <a:rPr lang="pt-BR" dirty="0"/>
              <a:t>Integração contínua</a:t>
            </a:r>
          </a:p>
        </p:txBody>
      </p:sp>
      <p:pic>
        <p:nvPicPr>
          <p:cNvPr id="4" name="Imagem 3">
            <a:extLst>
              <a:ext uri="{FF2B5EF4-FFF2-40B4-BE49-F238E27FC236}">
                <a16:creationId xmlns="" xmlns:a16="http://schemas.microsoft.com/office/drawing/2014/main" id="{862DCC09-2A3C-4D4F-B0B9-12FDE4A38AA2}"/>
              </a:ext>
            </a:extLst>
          </p:cNvPr>
          <p:cNvPicPr>
            <a:picLocks noChangeAspect="1"/>
          </p:cNvPicPr>
          <p:nvPr/>
        </p:nvPicPr>
        <p:blipFill>
          <a:blip r:embed="rId2"/>
          <a:stretch>
            <a:fillRect/>
          </a:stretch>
        </p:blipFill>
        <p:spPr>
          <a:xfrm>
            <a:off x="1927952" y="1599648"/>
            <a:ext cx="9591636" cy="4578723"/>
          </a:xfrm>
          <a:prstGeom prst="rect">
            <a:avLst/>
          </a:prstGeom>
        </p:spPr>
      </p:pic>
    </p:spTree>
    <p:extLst>
      <p:ext uri="{BB962C8B-B14F-4D97-AF65-F5344CB8AC3E}">
        <p14:creationId xmlns:p14="http://schemas.microsoft.com/office/powerpoint/2010/main" val="3144578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CD79D92-83CD-4DE2-B485-0DD90F9485F8}"/>
              </a:ext>
            </a:extLst>
          </p:cNvPr>
          <p:cNvSpPr>
            <a:spLocks noGrp="1"/>
          </p:cNvSpPr>
          <p:nvPr>
            <p:ph type="title"/>
          </p:nvPr>
        </p:nvSpPr>
        <p:spPr/>
        <p:txBody>
          <a:bodyPr/>
          <a:lstStyle/>
          <a:p>
            <a:pPr algn="ctr"/>
            <a:r>
              <a:rPr lang="pt-BR" dirty="0"/>
              <a:t>Gerenciamento de release</a:t>
            </a:r>
          </a:p>
        </p:txBody>
      </p:sp>
      <p:sp>
        <p:nvSpPr>
          <p:cNvPr id="3" name="Espaço Reservado para Conteúdo 2">
            <a:extLst>
              <a:ext uri="{FF2B5EF4-FFF2-40B4-BE49-F238E27FC236}">
                <a16:creationId xmlns="" xmlns:a16="http://schemas.microsoft.com/office/drawing/2014/main" id="{587D9B03-E8CC-4DBB-B200-D983C9ABFA49}"/>
              </a:ext>
            </a:extLst>
          </p:cNvPr>
          <p:cNvSpPr>
            <a:spLocks noGrp="1"/>
          </p:cNvSpPr>
          <p:nvPr>
            <p:ph idx="1"/>
          </p:nvPr>
        </p:nvSpPr>
        <p:spPr/>
        <p:txBody>
          <a:bodyPr/>
          <a:lstStyle/>
          <a:p>
            <a:pPr marL="0" indent="0">
              <a:buNone/>
            </a:pPr>
            <a:r>
              <a:rPr lang="pt-BR" dirty="0"/>
              <a:t>Um release de sistema não é apenas o código executável do sistema. Ele também pode incluir:</a:t>
            </a:r>
          </a:p>
          <a:p>
            <a:r>
              <a:rPr lang="pt-BR" dirty="0"/>
              <a:t>Arquivos de configuração definindo como o release deve ser configurado para instalações particulares; arquivos de dados, tais como arquivos de mensagens de erro, que são necessários para uma operação bem sucedida do sistema.</a:t>
            </a:r>
          </a:p>
          <a:p>
            <a:r>
              <a:rPr lang="pt-BR" dirty="0"/>
              <a:t>Um programa de instalação, que é usado para ajudar a instalar o sistema no hardware alvo; documentação eletrônica e em papel, que descrevem o sistema;</a:t>
            </a:r>
          </a:p>
          <a:p>
            <a:r>
              <a:rPr lang="pt-BR" dirty="0"/>
              <a:t>Empacotamento e publicidade associada, projetadas para esse release.</a:t>
            </a:r>
          </a:p>
        </p:txBody>
      </p:sp>
    </p:spTree>
    <p:extLst>
      <p:ext uri="{BB962C8B-B14F-4D97-AF65-F5344CB8AC3E}">
        <p14:creationId xmlns:p14="http://schemas.microsoft.com/office/powerpoint/2010/main" val="603229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2F1948A-C244-4FB9-A74A-6663F347BA6E}"/>
              </a:ext>
            </a:extLst>
          </p:cNvPr>
          <p:cNvSpPr>
            <a:spLocks noGrp="1"/>
          </p:cNvSpPr>
          <p:nvPr>
            <p:ph type="title"/>
          </p:nvPr>
        </p:nvSpPr>
        <p:spPr/>
        <p:txBody>
          <a:bodyPr/>
          <a:lstStyle/>
          <a:p>
            <a:pPr algn="ctr"/>
            <a:r>
              <a:rPr lang="pt-BR" dirty="0"/>
              <a:t>Fatores que influenciam o planejamento</a:t>
            </a:r>
          </a:p>
        </p:txBody>
      </p:sp>
      <p:sp>
        <p:nvSpPr>
          <p:cNvPr id="3" name="Espaço Reservado para Conteúdo 2">
            <a:extLst>
              <a:ext uri="{FF2B5EF4-FFF2-40B4-BE49-F238E27FC236}">
                <a16:creationId xmlns="" xmlns:a16="http://schemas.microsoft.com/office/drawing/2014/main" id="{43097AC7-7D8C-42DA-B414-F9525D4E8F71}"/>
              </a:ext>
            </a:extLst>
          </p:cNvPr>
          <p:cNvSpPr>
            <a:spLocks noGrp="1"/>
          </p:cNvSpPr>
          <p:nvPr>
            <p:ph idx="1"/>
          </p:nvPr>
        </p:nvSpPr>
        <p:spPr/>
        <p:txBody>
          <a:bodyPr/>
          <a:lstStyle/>
          <a:p>
            <a:r>
              <a:rPr lang="pt-BR" dirty="0"/>
              <a:t>Qualidade técnica do sistema</a:t>
            </a:r>
          </a:p>
          <a:p>
            <a:pPr lvl="1"/>
            <a:r>
              <a:rPr lang="pt-BR" dirty="0"/>
              <a:t>Caso sejam relatados defeitos graves de sistema, que afetem a maneira como muitos clientes o usam, pode ser necessário emitir um release de reparação de defeitos. Pequenos defeitos de sistema podem ser reparados mediante a emissão de patches (normal mente distribuídos pela Internet) que podem ser aplicados no release atual do sistema.</a:t>
            </a:r>
          </a:p>
          <a:p>
            <a:r>
              <a:rPr lang="pt-BR" dirty="0"/>
              <a:t>Mudanças de plataforma</a:t>
            </a:r>
          </a:p>
          <a:p>
            <a:pPr lvl="1"/>
            <a:r>
              <a:rPr lang="pt-BR" dirty="0"/>
              <a:t>Talvez seja preciso criar um novo release de uma aplicação de software quando uma nova versão da plataforma do sistema operacional for lançada.</a:t>
            </a:r>
          </a:p>
        </p:txBody>
      </p:sp>
    </p:spTree>
    <p:extLst>
      <p:ext uri="{BB962C8B-B14F-4D97-AF65-F5344CB8AC3E}">
        <p14:creationId xmlns:p14="http://schemas.microsoft.com/office/powerpoint/2010/main" val="565600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E0DEF4D-E71F-4EF3-81DC-98865517E51F}"/>
              </a:ext>
            </a:extLst>
          </p:cNvPr>
          <p:cNvSpPr>
            <a:spLocks noGrp="1"/>
          </p:cNvSpPr>
          <p:nvPr>
            <p:ph type="title"/>
          </p:nvPr>
        </p:nvSpPr>
        <p:spPr/>
        <p:txBody>
          <a:bodyPr/>
          <a:lstStyle/>
          <a:p>
            <a:pPr algn="ctr"/>
            <a:r>
              <a:rPr lang="pt-BR" dirty="0"/>
              <a:t>Fatores que influenciam o planejamento</a:t>
            </a:r>
          </a:p>
        </p:txBody>
      </p:sp>
      <p:sp>
        <p:nvSpPr>
          <p:cNvPr id="3" name="Espaço Reservado para Conteúdo 2">
            <a:extLst>
              <a:ext uri="{FF2B5EF4-FFF2-40B4-BE49-F238E27FC236}">
                <a16:creationId xmlns="" xmlns:a16="http://schemas.microsoft.com/office/drawing/2014/main" id="{0AB5B87C-0343-4E4A-B7AA-E46F0E18D718}"/>
              </a:ext>
            </a:extLst>
          </p:cNvPr>
          <p:cNvSpPr>
            <a:spLocks noGrp="1"/>
          </p:cNvSpPr>
          <p:nvPr>
            <p:ph idx="1"/>
          </p:nvPr>
        </p:nvSpPr>
        <p:spPr/>
        <p:txBody>
          <a:bodyPr/>
          <a:lstStyle/>
          <a:p>
            <a:r>
              <a:rPr lang="pt-BR" dirty="0"/>
              <a:t>Quinta lei de Lehman (ver Capitulo 9)</a:t>
            </a:r>
          </a:p>
          <a:p>
            <a:pPr lvl="1"/>
            <a:r>
              <a:rPr lang="pt-BR" dirty="0"/>
              <a:t>Essa 'lei' sugere que se você adicionar nova funcionalidade a um sistema, você também introduzira bugs que limitarão a quantidade de funcionalidade que pode ser incluída no próximo release. Portanto, um release de sistema com funcionalidade nova e significativa pode ser seguido por um release que se concentra em reparar os problemas e melhorar o desempenho.</a:t>
            </a:r>
          </a:p>
          <a:p>
            <a:r>
              <a:rPr lang="pt-BR" dirty="0"/>
              <a:t>Concorrência</a:t>
            </a:r>
          </a:p>
          <a:p>
            <a:pPr lvl="1"/>
            <a:r>
              <a:rPr lang="pt-BR" dirty="0"/>
              <a:t>Para software de mercado de massa, um novo release de sistema pode ser necessário porque um produto concorrente introduziu novos recursos e a fatia de mercado pode ser perdida caso estes não sejam fornecidos aos clientes existentes.</a:t>
            </a:r>
          </a:p>
        </p:txBody>
      </p:sp>
    </p:spTree>
    <p:extLst>
      <p:ext uri="{BB962C8B-B14F-4D97-AF65-F5344CB8AC3E}">
        <p14:creationId xmlns:p14="http://schemas.microsoft.com/office/powerpoint/2010/main" val="7495362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DD4500-D7B0-4F74-BEE5-FB9FDE298254}"/>
              </a:ext>
            </a:extLst>
          </p:cNvPr>
          <p:cNvSpPr>
            <a:spLocks noGrp="1"/>
          </p:cNvSpPr>
          <p:nvPr>
            <p:ph type="title"/>
          </p:nvPr>
        </p:nvSpPr>
        <p:spPr/>
        <p:txBody>
          <a:bodyPr/>
          <a:lstStyle/>
          <a:p>
            <a:pPr algn="ctr"/>
            <a:r>
              <a:rPr lang="pt-BR" dirty="0"/>
              <a:t>Fatores que influenciam o planejamento</a:t>
            </a:r>
          </a:p>
        </p:txBody>
      </p:sp>
      <p:sp>
        <p:nvSpPr>
          <p:cNvPr id="3" name="Espaço Reservado para Conteúdo 2">
            <a:extLst>
              <a:ext uri="{FF2B5EF4-FFF2-40B4-BE49-F238E27FC236}">
                <a16:creationId xmlns="" xmlns:a16="http://schemas.microsoft.com/office/drawing/2014/main" id="{23A75B8B-F268-4224-9511-462899CDE3B2}"/>
              </a:ext>
            </a:extLst>
          </p:cNvPr>
          <p:cNvSpPr>
            <a:spLocks noGrp="1"/>
          </p:cNvSpPr>
          <p:nvPr>
            <p:ph idx="1"/>
          </p:nvPr>
        </p:nvSpPr>
        <p:spPr/>
        <p:txBody>
          <a:bodyPr/>
          <a:lstStyle/>
          <a:p>
            <a:r>
              <a:rPr lang="pt-BR" dirty="0"/>
              <a:t>Requisitos de marketing</a:t>
            </a:r>
          </a:p>
          <a:p>
            <a:pPr lvl="1"/>
            <a:r>
              <a:rPr lang="pt-BR" dirty="0"/>
              <a:t>O departamento de marketing de uma organização pode ter feito um compromisso para releases estarem disponíveis em uma determinada data.</a:t>
            </a:r>
          </a:p>
          <a:p>
            <a:r>
              <a:rPr lang="pt-BR" dirty="0"/>
              <a:t>Propostas de mudança de cliente</a:t>
            </a:r>
          </a:p>
          <a:p>
            <a:pPr lvl="1"/>
            <a:r>
              <a:rPr lang="pt-BR" dirty="0"/>
              <a:t>Para sistemas customizados, os clientes podem ter feito e pago por um conjunto especifico de propostas de mudanças de sistema e eles esperam um novo release assim que estas sejam implementadas.</a:t>
            </a:r>
          </a:p>
        </p:txBody>
      </p:sp>
    </p:spTree>
    <p:extLst>
      <p:ext uri="{BB962C8B-B14F-4D97-AF65-F5344CB8AC3E}">
        <p14:creationId xmlns:p14="http://schemas.microsoft.com/office/powerpoint/2010/main" val="38419835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DD4500-D7B0-4F74-BEE5-FB9FDE298254}"/>
              </a:ext>
            </a:extLst>
          </p:cNvPr>
          <p:cNvSpPr>
            <a:spLocks noGrp="1"/>
          </p:cNvSpPr>
          <p:nvPr>
            <p:ph type="title"/>
          </p:nvPr>
        </p:nvSpPr>
        <p:spPr/>
        <p:txBody>
          <a:bodyPr>
            <a:normAutofit fontScale="90000"/>
          </a:bodyPr>
          <a:lstStyle/>
          <a:p>
            <a:pPr algn="ctr"/>
            <a:r>
              <a:rPr lang="pt-BR" dirty="0"/>
              <a:t>Controle e Acompanhamento de Mudanças</a:t>
            </a:r>
            <a:br>
              <a:rPr lang="pt-BR" dirty="0"/>
            </a:br>
            <a:endParaRPr lang="pt-BR" dirty="0"/>
          </a:p>
        </p:txBody>
      </p:sp>
      <p:sp>
        <p:nvSpPr>
          <p:cNvPr id="3" name="Espaço Reservado para Conteúdo 2">
            <a:extLst>
              <a:ext uri="{FF2B5EF4-FFF2-40B4-BE49-F238E27FC236}">
                <a16:creationId xmlns="" xmlns:a16="http://schemas.microsoft.com/office/drawing/2014/main" id="{23A75B8B-F268-4224-9511-462899CDE3B2}"/>
              </a:ext>
            </a:extLst>
          </p:cNvPr>
          <p:cNvSpPr>
            <a:spLocks noGrp="1"/>
          </p:cNvSpPr>
          <p:nvPr>
            <p:ph idx="1"/>
          </p:nvPr>
        </p:nvSpPr>
        <p:spPr/>
        <p:txBody>
          <a:bodyPr/>
          <a:lstStyle/>
          <a:p>
            <a:r>
              <a:rPr lang="pt-BR" dirty="0" err="1">
                <a:hlinkClick r:id="rId2"/>
              </a:rPr>
              <a:t>BitBucket</a:t>
            </a:r>
            <a:endParaRPr lang="pt-BR" dirty="0"/>
          </a:p>
          <a:p>
            <a:r>
              <a:rPr lang="pt-BR" dirty="0" err="1">
                <a:hlinkClick r:id="rId3"/>
              </a:rPr>
              <a:t>Bugzilla</a:t>
            </a:r>
            <a:endParaRPr lang="pt-BR" dirty="0"/>
          </a:p>
          <a:p>
            <a:r>
              <a:rPr lang="pt-BR" dirty="0" err="1">
                <a:hlinkClick r:id="rId4"/>
              </a:rPr>
              <a:t>GitHub</a:t>
            </a:r>
            <a:endParaRPr lang="pt-BR" dirty="0"/>
          </a:p>
          <a:p>
            <a:r>
              <a:rPr lang="pt-BR" dirty="0" err="1">
                <a:hlinkClick r:id="rId5"/>
              </a:rPr>
              <a:t>Jira</a:t>
            </a:r>
            <a:endParaRPr lang="pt-BR" dirty="0"/>
          </a:p>
          <a:p>
            <a:r>
              <a:rPr lang="pt-BR" dirty="0" err="1">
                <a:hlinkClick r:id="rId6"/>
              </a:rPr>
              <a:t>Phabricator</a:t>
            </a:r>
            <a:endParaRPr lang="pt-BR" dirty="0"/>
          </a:p>
          <a:p>
            <a:r>
              <a:rPr lang="pt-BR" dirty="0" err="1">
                <a:hlinkClick r:id="rId7"/>
              </a:rPr>
              <a:t>Redmine</a:t>
            </a:r>
            <a:endParaRPr lang="pt-BR" dirty="0"/>
          </a:p>
          <a:p>
            <a:r>
              <a:rPr lang="pt-BR" dirty="0" err="1">
                <a:hlinkClick r:id="rId8"/>
              </a:rPr>
              <a:t>Trac</a:t>
            </a:r>
            <a:endParaRPr lang="pt-BR" dirty="0"/>
          </a:p>
          <a:p>
            <a:endParaRPr lang="pt-BR" dirty="0"/>
          </a:p>
        </p:txBody>
      </p:sp>
    </p:spTree>
    <p:extLst>
      <p:ext uri="{BB962C8B-B14F-4D97-AF65-F5344CB8AC3E}">
        <p14:creationId xmlns:p14="http://schemas.microsoft.com/office/powerpoint/2010/main" val="1640878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DD4500-D7B0-4F74-BEE5-FB9FDE298254}"/>
              </a:ext>
            </a:extLst>
          </p:cNvPr>
          <p:cNvSpPr>
            <a:spLocks noGrp="1"/>
          </p:cNvSpPr>
          <p:nvPr>
            <p:ph type="title"/>
          </p:nvPr>
        </p:nvSpPr>
        <p:spPr/>
        <p:txBody>
          <a:bodyPr>
            <a:normAutofit fontScale="90000"/>
          </a:bodyPr>
          <a:lstStyle/>
          <a:p>
            <a:pPr algn="ctr"/>
            <a:r>
              <a:rPr lang="pt-BR" dirty="0"/>
              <a:t>Registro da Evolução do Projeto</a:t>
            </a:r>
            <a:br>
              <a:rPr lang="pt-BR" dirty="0"/>
            </a:br>
            <a:r>
              <a:rPr lang="pt-BR" dirty="0"/>
              <a:t/>
            </a:r>
            <a:br>
              <a:rPr lang="pt-BR" dirty="0"/>
            </a:br>
            <a:endParaRPr lang="pt-BR" dirty="0"/>
          </a:p>
        </p:txBody>
      </p:sp>
      <p:sp>
        <p:nvSpPr>
          <p:cNvPr id="3" name="Espaço Reservado para Conteúdo 2">
            <a:extLst>
              <a:ext uri="{FF2B5EF4-FFF2-40B4-BE49-F238E27FC236}">
                <a16:creationId xmlns="" xmlns:a16="http://schemas.microsoft.com/office/drawing/2014/main" id="{23A75B8B-F268-4224-9511-462899CDE3B2}"/>
              </a:ext>
            </a:extLst>
          </p:cNvPr>
          <p:cNvSpPr>
            <a:spLocks noGrp="1"/>
          </p:cNvSpPr>
          <p:nvPr>
            <p:ph idx="1"/>
          </p:nvPr>
        </p:nvSpPr>
        <p:spPr/>
        <p:txBody>
          <a:bodyPr/>
          <a:lstStyle/>
          <a:p>
            <a:r>
              <a:rPr lang="pt-BR" dirty="0" err="1">
                <a:hlinkClick r:id="rId2"/>
              </a:rPr>
              <a:t>Git</a:t>
            </a:r>
            <a:endParaRPr lang="pt-BR" dirty="0"/>
          </a:p>
          <a:p>
            <a:r>
              <a:rPr lang="pt-BR" dirty="0">
                <a:hlinkClick r:id="rId3"/>
              </a:rPr>
              <a:t>Mercurial</a:t>
            </a:r>
            <a:endParaRPr lang="pt-BR" dirty="0"/>
          </a:p>
          <a:p>
            <a:r>
              <a:rPr lang="pt-BR" dirty="0" err="1">
                <a:hlinkClick r:id="rId4"/>
              </a:rPr>
              <a:t>Subversion</a:t>
            </a:r>
            <a:endParaRPr lang="pt-BR" dirty="0"/>
          </a:p>
          <a:p>
            <a:endParaRPr lang="pt-BR" dirty="0"/>
          </a:p>
        </p:txBody>
      </p:sp>
    </p:spTree>
    <p:extLst>
      <p:ext uri="{BB962C8B-B14F-4D97-AF65-F5344CB8AC3E}">
        <p14:creationId xmlns:p14="http://schemas.microsoft.com/office/powerpoint/2010/main" val="3677840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DD4500-D7B0-4F74-BEE5-FB9FDE298254}"/>
              </a:ext>
            </a:extLst>
          </p:cNvPr>
          <p:cNvSpPr>
            <a:spLocks noGrp="1"/>
          </p:cNvSpPr>
          <p:nvPr>
            <p:ph type="title"/>
          </p:nvPr>
        </p:nvSpPr>
        <p:spPr/>
        <p:txBody>
          <a:bodyPr>
            <a:normAutofit fontScale="90000"/>
          </a:bodyPr>
          <a:lstStyle/>
          <a:p>
            <a:pPr algn="ctr"/>
            <a:r>
              <a:rPr lang="pt-BR" dirty="0"/>
              <a:t>Verificação da Integridade do Sistema</a:t>
            </a:r>
            <a:br>
              <a:rPr lang="pt-BR" dirty="0"/>
            </a:br>
            <a:r>
              <a:rPr lang="pt-BR" dirty="0"/>
              <a:t/>
            </a:r>
            <a:br>
              <a:rPr lang="pt-BR" dirty="0"/>
            </a:br>
            <a:r>
              <a:rPr lang="pt-BR" dirty="0"/>
              <a:t/>
            </a:r>
            <a:br>
              <a:rPr lang="pt-BR" dirty="0"/>
            </a:br>
            <a:endParaRPr lang="pt-BR" dirty="0"/>
          </a:p>
        </p:txBody>
      </p:sp>
      <p:sp>
        <p:nvSpPr>
          <p:cNvPr id="3" name="Espaço Reservado para Conteúdo 2">
            <a:extLst>
              <a:ext uri="{FF2B5EF4-FFF2-40B4-BE49-F238E27FC236}">
                <a16:creationId xmlns="" xmlns:a16="http://schemas.microsoft.com/office/drawing/2014/main" id="{23A75B8B-F268-4224-9511-462899CDE3B2}"/>
              </a:ext>
            </a:extLst>
          </p:cNvPr>
          <p:cNvSpPr>
            <a:spLocks noGrp="1"/>
          </p:cNvSpPr>
          <p:nvPr>
            <p:ph idx="1"/>
          </p:nvPr>
        </p:nvSpPr>
        <p:spPr/>
        <p:txBody>
          <a:bodyPr/>
          <a:lstStyle/>
          <a:p>
            <a:r>
              <a:rPr lang="pt-BR" dirty="0" err="1">
                <a:hlinkClick r:id="rId2"/>
              </a:rPr>
              <a:t>BuildBot</a:t>
            </a:r>
            <a:endParaRPr lang="pt-BR" dirty="0"/>
          </a:p>
          <a:p>
            <a:r>
              <a:rPr lang="pt-BR" dirty="0" err="1">
                <a:hlinkClick r:id="rId3"/>
              </a:rPr>
              <a:t>CircleCI</a:t>
            </a:r>
            <a:endParaRPr lang="pt-BR" dirty="0"/>
          </a:p>
          <a:p>
            <a:r>
              <a:rPr lang="pt-BR" dirty="0" err="1">
                <a:hlinkClick r:id="rId4"/>
              </a:rPr>
              <a:t>CodeClimate</a:t>
            </a:r>
            <a:endParaRPr lang="pt-BR" dirty="0"/>
          </a:p>
          <a:p>
            <a:r>
              <a:rPr lang="pt-BR" dirty="0" err="1">
                <a:hlinkClick r:id="rId5"/>
              </a:rPr>
              <a:t>CodeShip</a:t>
            </a:r>
            <a:endParaRPr lang="pt-BR" dirty="0"/>
          </a:p>
          <a:p>
            <a:r>
              <a:rPr lang="pt-BR" dirty="0" err="1">
                <a:hlinkClick r:id="rId6"/>
              </a:rPr>
              <a:t>Concourse</a:t>
            </a:r>
            <a:endParaRPr lang="pt-BR" dirty="0"/>
          </a:p>
          <a:p>
            <a:r>
              <a:rPr lang="pt-BR" dirty="0">
                <a:hlinkClick r:id="rId7"/>
              </a:rPr>
              <a:t>Drone.io</a:t>
            </a:r>
            <a:endParaRPr lang="pt-BR" dirty="0"/>
          </a:p>
          <a:p>
            <a:r>
              <a:rPr lang="pt-BR" dirty="0" err="1">
                <a:hlinkClick r:id="rId8"/>
              </a:rPr>
              <a:t>Jenkins</a:t>
            </a:r>
            <a:endParaRPr lang="pt-BR" dirty="0"/>
          </a:p>
          <a:p>
            <a:r>
              <a:rPr lang="pt-BR" dirty="0" err="1">
                <a:hlinkClick r:id="rId9"/>
              </a:rPr>
              <a:t>Travis</a:t>
            </a:r>
            <a:r>
              <a:rPr lang="pt-BR" dirty="0">
                <a:hlinkClick r:id="rId9"/>
              </a:rPr>
              <a:t> CI</a:t>
            </a:r>
            <a:endParaRPr lang="pt-BR" dirty="0"/>
          </a:p>
          <a:p>
            <a:endParaRPr lang="pt-BR" dirty="0"/>
          </a:p>
        </p:txBody>
      </p:sp>
    </p:spTree>
    <p:extLst>
      <p:ext uri="{BB962C8B-B14F-4D97-AF65-F5344CB8AC3E}">
        <p14:creationId xmlns:p14="http://schemas.microsoft.com/office/powerpoint/2010/main" val="240996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a:extLst>
              <a:ext uri="{FF2B5EF4-FFF2-40B4-BE49-F238E27FC236}">
                <a16:creationId xmlns="" xmlns:a16="http://schemas.microsoft.com/office/drawing/2014/main" id="{EDEDB443-51AE-45D6-B065-1A31FFB17221}"/>
              </a:ext>
            </a:extLst>
          </p:cNvPr>
          <p:cNvSpPr>
            <a:spLocks noGrp="1" noChangeArrowheads="1"/>
          </p:cNvSpPr>
          <p:nvPr>
            <p:ph type="title"/>
          </p:nvPr>
        </p:nvSpPr>
        <p:spPr>
          <a:xfrm>
            <a:off x="2592926" y="624110"/>
            <a:ext cx="7541674" cy="1280890"/>
          </a:xfrm>
        </p:spPr>
        <p:txBody>
          <a:bodyPr/>
          <a:lstStyle/>
          <a:p>
            <a:pPr algn="ctr"/>
            <a:r>
              <a:rPr lang="pt-BR" altLang="pt-BR" dirty="0"/>
              <a:t>GC e Modelos de Qualidade</a:t>
            </a:r>
          </a:p>
        </p:txBody>
      </p:sp>
      <p:sp>
        <p:nvSpPr>
          <p:cNvPr id="373763" name="Rectangle 3">
            <a:extLst>
              <a:ext uri="{FF2B5EF4-FFF2-40B4-BE49-F238E27FC236}">
                <a16:creationId xmlns="" xmlns:a16="http://schemas.microsoft.com/office/drawing/2014/main" id="{0D367B32-F846-44C0-87A7-C895EDA1B5B7}"/>
              </a:ext>
            </a:extLst>
          </p:cNvPr>
          <p:cNvSpPr>
            <a:spLocks noGrp="1" noChangeArrowheads="1"/>
          </p:cNvSpPr>
          <p:nvPr>
            <p:ph type="body" idx="1"/>
          </p:nvPr>
        </p:nvSpPr>
        <p:spPr>
          <a:xfrm>
            <a:off x="2209800" y="1981200"/>
            <a:ext cx="7924800" cy="2778087"/>
          </a:xfrm>
        </p:spPr>
        <p:txBody>
          <a:bodyPr/>
          <a:lstStyle/>
          <a:p>
            <a:r>
              <a:rPr lang="pt-BR" altLang="pt-BR" dirty="0"/>
              <a:t>Gerência de Configuração (GC) é essencial para certificação de qualidade</a:t>
            </a:r>
          </a:p>
          <a:p>
            <a:pPr lvl="1"/>
            <a:r>
              <a:rPr lang="pt-BR" altLang="pt-BR" dirty="0"/>
              <a:t>Uma das áreas de processo do </a:t>
            </a:r>
            <a:r>
              <a:rPr lang="pt-BR" altLang="pt-BR" dirty="0" smtClean="0"/>
              <a:t>CMMI (</a:t>
            </a:r>
            <a:r>
              <a:rPr lang="pt-BR" i="1" dirty="0" err="1"/>
              <a:t>Capability</a:t>
            </a:r>
            <a:r>
              <a:rPr lang="pt-BR" i="1" dirty="0"/>
              <a:t> </a:t>
            </a:r>
            <a:r>
              <a:rPr lang="pt-BR" i="1" dirty="0" err="1"/>
              <a:t>Maturity</a:t>
            </a:r>
            <a:r>
              <a:rPr lang="pt-BR" i="1" dirty="0"/>
              <a:t> </a:t>
            </a:r>
            <a:r>
              <a:rPr lang="pt-BR" i="1" dirty="0" err="1"/>
              <a:t>Model</a:t>
            </a:r>
            <a:r>
              <a:rPr lang="pt-BR" i="1" dirty="0"/>
              <a:t> </a:t>
            </a:r>
            <a:r>
              <a:rPr lang="pt-BR" i="1" dirty="0" err="1"/>
              <a:t>Integration</a:t>
            </a:r>
            <a:r>
              <a:rPr lang="pt-BR" i="1" dirty="0"/>
              <a:t> </a:t>
            </a:r>
            <a:r>
              <a:rPr lang="pt-BR" b="1" dirty="0"/>
              <a:t>(Modelo de Capacidade e Maturidade Integrado) </a:t>
            </a:r>
            <a:endParaRPr lang="pt-BR" altLang="pt-BR" dirty="0"/>
          </a:p>
          <a:p>
            <a:pPr lvl="1"/>
            <a:r>
              <a:rPr lang="pt-BR" altLang="pt-BR" dirty="0"/>
              <a:t>Exigido a partir do Nível F do MPS.Br</a:t>
            </a:r>
          </a:p>
          <a:p>
            <a:endParaRPr lang="pt-BR" altLang="pt-BR" dirty="0"/>
          </a:p>
          <a:p>
            <a:pPr lvl="1"/>
            <a:endParaRPr lang="pt-BR" alt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2395" y="3181081"/>
            <a:ext cx="3970986" cy="3573887"/>
          </a:xfrm>
          <a:prstGeom prst="rect">
            <a:avLst/>
          </a:prstGeom>
        </p:spPr>
      </p:pic>
    </p:spTree>
    <p:extLst>
      <p:ext uri="{BB962C8B-B14F-4D97-AF65-F5344CB8AC3E}">
        <p14:creationId xmlns:p14="http://schemas.microsoft.com/office/powerpoint/2010/main" val="31986684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DD4500-D7B0-4F74-BEE5-FB9FDE298254}"/>
              </a:ext>
            </a:extLst>
          </p:cNvPr>
          <p:cNvSpPr>
            <a:spLocks noGrp="1"/>
          </p:cNvSpPr>
          <p:nvPr>
            <p:ph type="title"/>
          </p:nvPr>
        </p:nvSpPr>
        <p:spPr/>
        <p:txBody>
          <a:bodyPr>
            <a:normAutofit fontScale="90000"/>
          </a:bodyPr>
          <a:lstStyle/>
          <a:p>
            <a:pPr algn="ctr"/>
            <a:r>
              <a:rPr lang="pt-BR" dirty="0"/>
              <a:t>Atividade</a:t>
            </a:r>
            <a:r>
              <a:rPr lang="pt-BR" dirty="0" smtClean="0"/>
              <a:t>:</a:t>
            </a:r>
            <a:r>
              <a:rPr lang="pt-BR" dirty="0"/>
              <a:t/>
            </a:r>
            <a:br>
              <a:rPr lang="pt-BR" dirty="0"/>
            </a:br>
            <a:r>
              <a:rPr lang="pt-BR" dirty="0"/>
              <a:t/>
            </a:r>
            <a:br>
              <a:rPr lang="pt-BR" dirty="0"/>
            </a:br>
            <a:r>
              <a:rPr lang="pt-BR" dirty="0"/>
              <a:t/>
            </a:r>
            <a:br>
              <a:rPr lang="pt-BR" dirty="0"/>
            </a:br>
            <a:endParaRPr lang="pt-BR" dirty="0"/>
          </a:p>
        </p:txBody>
      </p:sp>
      <p:sp>
        <p:nvSpPr>
          <p:cNvPr id="3" name="Espaço Reservado para Conteúdo 2">
            <a:extLst>
              <a:ext uri="{FF2B5EF4-FFF2-40B4-BE49-F238E27FC236}">
                <a16:creationId xmlns="" xmlns:a16="http://schemas.microsoft.com/office/drawing/2014/main" id="{23A75B8B-F268-4224-9511-462899CDE3B2}"/>
              </a:ext>
            </a:extLst>
          </p:cNvPr>
          <p:cNvSpPr>
            <a:spLocks noGrp="1"/>
          </p:cNvSpPr>
          <p:nvPr>
            <p:ph idx="1"/>
          </p:nvPr>
        </p:nvSpPr>
        <p:spPr/>
        <p:txBody>
          <a:bodyPr/>
          <a:lstStyle/>
          <a:p>
            <a:r>
              <a:rPr lang="pt-BR" dirty="0" smtClean="0"/>
              <a:t>Criar o algoritmo </a:t>
            </a:r>
            <a:r>
              <a:rPr lang="pt-BR" dirty="0"/>
              <a:t>de </a:t>
            </a:r>
            <a:r>
              <a:rPr lang="pt-BR" dirty="0" smtClean="0"/>
              <a:t>processo </a:t>
            </a:r>
            <a:r>
              <a:rPr lang="pt-BR" dirty="0"/>
              <a:t>ou </a:t>
            </a:r>
            <a:r>
              <a:rPr lang="pt-BR" dirty="0" smtClean="0"/>
              <a:t>Fluxograma do sistema que </a:t>
            </a:r>
            <a:r>
              <a:rPr lang="pt-BR" smtClean="0"/>
              <a:t>será desenvolvido. </a:t>
            </a:r>
            <a:endParaRPr lang="pt-BR" dirty="0"/>
          </a:p>
          <a:p>
            <a:endParaRPr lang="pt-BR" dirty="0"/>
          </a:p>
        </p:txBody>
      </p:sp>
    </p:spTree>
    <p:extLst>
      <p:ext uri="{BB962C8B-B14F-4D97-AF65-F5344CB8AC3E}">
        <p14:creationId xmlns:p14="http://schemas.microsoft.com/office/powerpoint/2010/main" val="404496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a:extLst>
              <a:ext uri="{FF2B5EF4-FFF2-40B4-BE49-F238E27FC236}">
                <a16:creationId xmlns="" xmlns:a16="http://schemas.microsoft.com/office/drawing/2014/main" id="{EDEDB443-51AE-45D6-B065-1A31FFB17221}"/>
              </a:ext>
            </a:extLst>
          </p:cNvPr>
          <p:cNvSpPr>
            <a:spLocks noGrp="1" noChangeArrowheads="1"/>
          </p:cNvSpPr>
          <p:nvPr>
            <p:ph type="title"/>
          </p:nvPr>
        </p:nvSpPr>
        <p:spPr>
          <a:xfrm>
            <a:off x="2592926" y="624110"/>
            <a:ext cx="7541674" cy="1280890"/>
          </a:xfrm>
        </p:spPr>
        <p:txBody>
          <a:bodyPr/>
          <a:lstStyle/>
          <a:p>
            <a:pPr algn="ctr"/>
            <a:r>
              <a:rPr lang="pt-BR" altLang="pt-BR" dirty="0"/>
              <a:t>GC e Modelos de Qualidade</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008" y="1264555"/>
            <a:ext cx="6059509" cy="5453557"/>
          </a:xfrm>
          <a:prstGeom prst="rect">
            <a:avLst/>
          </a:prstGeom>
        </p:spPr>
      </p:pic>
    </p:spTree>
    <p:extLst>
      <p:ext uri="{BB962C8B-B14F-4D97-AF65-F5344CB8AC3E}">
        <p14:creationId xmlns:p14="http://schemas.microsoft.com/office/powerpoint/2010/main" val="1335322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4786" name="Rectangle 2">
            <a:extLst>
              <a:ext uri="{FF2B5EF4-FFF2-40B4-BE49-F238E27FC236}">
                <a16:creationId xmlns="" xmlns:a16="http://schemas.microsoft.com/office/drawing/2014/main" id="{C0DD3E2D-ED9E-4F08-993D-17E634B92F8A}"/>
              </a:ext>
            </a:extLst>
          </p:cNvPr>
          <p:cNvSpPr>
            <a:spLocks noGrp="1" noChangeArrowheads="1"/>
          </p:cNvSpPr>
          <p:nvPr>
            <p:ph type="title"/>
          </p:nvPr>
        </p:nvSpPr>
        <p:spPr>
          <a:xfrm>
            <a:off x="2592925" y="624110"/>
            <a:ext cx="7694075" cy="1280890"/>
          </a:xfrm>
        </p:spPr>
        <p:txBody>
          <a:bodyPr/>
          <a:lstStyle/>
          <a:p>
            <a:pPr algn="ctr"/>
            <a:r>
              <a:rPr lang="pt-BR" altLang="pt-BR" dirty="0"/>
              <a:t>GC no Modelo Cascata</a:t>
            </a:r>
          </a:p>
        </p:txBody>
      </p:sp>
      <p:sp>
        <p:nvSpPr>
          <p:cNvPr id="374787" name="Rectangle 3">
            <a:extLst>
              <a:ext uri="{FF2B5EF4-FFF2-40B4-BE49-F238E27FC236}">
                <a16:creationId xmlns="" xmlns:a16="http://schemas.microsoft.com/office/drawing/2014/main" id="{2D10BBF9-D01D-4FF9-98C2-E5A3E486567D}"/>
              </a:ext>
            </a:extLst>
          </p:cNvPr>
          <p:cNvSpPr>
            <a:spLocks noGrp="1" noChangeArrowheads="1"/>
          </p:cNvSpPr>
          <p:nvPr>
            <p:ph type="body" idx="1"/>
          </p:nvPr>
        </p:nvSpPr>
        <p:spPr>
          <a:xfrm>
            <a:off x="2209800" y="1905000"/>
            <a:ext cx="8077200" cy="2832253"/>
          </a:xfrm>
        </p:spPr>
        <p:txBody>
          <a:bodyPr/>
          <a:lstStyle/>
          <a:p>
            <a:r>
              <a:rPr lang="pt-BR" altLang="pt-BR" dirty="0"/>
              <a:t>O software é entregue a equipe de GC após ter sido desenvolvido</a:t>
            </a:r>
          </a:p>
          <a:p>
            <a:pPr lvl="1"/>
            <a:r>
              <a:rPr lang="pt-BR" altLang="pt-BR" dirty="0"/>
              <a:t>Os componentes devem ter sido testados</a:t>
            </a:r>
          </a:p>
          <a:p>
            <a:r>
              <a:rPr lang="pt-BR" altLang="pt-BR" dirty="0"/>
              <a:t>A equipe de GC é responsável por</a:t>
            </a:r>
          </a:p>
          <a:p>
            <a:pPr lvl="1"/>
            <a:r>
              <a:rPr lang="pt-BR" altLang="pt-BR" dirty="0"/>
              <a:t>Construir o sistema  a partir dos componentes</a:t>
            </a:r>
          </a:p>
          <a:p>
            <a:pPr lvl="1"/>
            <a:r>
              <a:rPr lang="pt-BR" altLang="pt-BR" dirty="0"/>
              <a:t>Fazer os testes de integração e de sistema</a:t>
            </a:r>
          </a:p>
          <a:p>
            <a:r>
              <a:rPr lang="pt-BR" altLang="pt-BR" dirty="0"/>
              <a:t>Defeitos encontrados pela equipe de GC são reportados ao desenvolvimento</a:t>
            </a:r>
          </a:p>
        </p:txBody>
      </p:sp>
    </p:spTree>
    <p:extLst>
      <p:ext uri="{BB962C8B-B14F-4D97-AF65-F5344CB8AC3E}">
        <p14:creationId xmlns:p14="http://schemas.microsoft.com/office/powerpoint/2010/main" val="4284299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549</TotalTime>
  <Words>2735</Words>
  <Application>Microsoft Office PowerPoint</Application>
  <PresentationFormat>Widescreen</PresentationFormat>
  <Paragraphs>337</Paragraphs>
  <Slides>70</Slides>
  <Notes>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70</vt:i4>
      </vt:variant>
    </vt:vector>
  </HeadingPairs>
  <TitlesOfParts>
    <vt:vector size="76" baseType="lpstr">
      <vt:lpstr>Arial</vt:lpstr>
      <vt:lpstr>Calibri</vt:lpstr>
      <vt:lpstr>Century Gothic</vt:lpstr>
      <vt:lpstr>Wingdings</vt:lpstr>
      <vt:lpstr>Wingdings 3</vt:lpstr>
      <vt:lpstr>Cacho</vt:lpstr>
      <vt:lpstr>Gerência de Configuração</vt:lpstr>
      <vt:lpstr>Tópicos da Aula</vt:lpstr>
      <vt:lpstr>Mudanças de Sistemas</vt:lpstr>
      <vt:lpstr>Gerência de Configuração (GC) </vt:lpstr>
      <vt:lpstr>Por que gerenciar configurações?</vt:lpstr>
      <vt:lpstr>Família de Sistemas</vt:lpstr>
      <vt:lpstr>GC e Modelos de Qualidade</vt:lpstr>
      <vt:lpstr>GC e Modelos de Qualidade</vt:lpstr>
      <vt:lpstr>GC no Modelo Cascata</vt:lpstr>
      <vt:lpstr>Desenvolvimento Iterativo</vt:lpstr>
      <vt:lpstr>Desenvolvimento Iterativo</vt:lpstr>
      <vt:lpstr>Planejamento da  Gerência de Configuração</vt:lpstr>
      <vt:lpstr>Planejamento da GC</vt:lpstr>
      <vt:lpstr>Itens de Configuração</vt:lpstr>
      <vt:lpstr>Identificação do Item</vt:lpstr>
      <vt:lpstr>Hierarquia de Configuração</vt:lpstr>
      <vt:lpstr>Banco de Dados</vt:lpstr>
      <vt:lpstr>Processo de GQ</vt:lpstr>
      <vt:lpstr>Registros do BD</vt:lpstr>
      <vt:lpstr>Apoio ao Gerente</vt:lpstr>
      <vt:lpstr>Vantagens e Desvantagens</vt:lpstr>
      <vt:lpstr>Gerência de Mudanças</vt:lpstr>
      <vt:lpstr>Gerenciamento de Mudanças</vt:lpstr>
      <vt:lpstr>Terminologia</vt:lpstr>
      <vt:lpstr>Terminologia</vt:lpstr>
      <vt:lpstr>Terminologia</vt:lpstr>
      <vt:lpstr>Terminologia</vt:lpstr>
      <vt:lpstr>Mudanças Contínuas</vt:lpstr>
      <vt:lpstr>Gerência de Mudanças</vt:lpstr>
      <vt:lpstr>Algoritmo do Processo</vt:lpstr>
      <vt:lpstr>Formulário de Solicitação</vt:lpstr>
      <vt:lpstr>Exemplo de Formulário</vt:lpstr>
      <vt:lpstr>Aceitação de Mudanças</vt:lpstr>
      <vt:lpstr>Solicitação Inválida</vt:lpstr>
      <vt:lpstr>Mudanças Válidas</vt:lpstr>
      <vt:lpstr>Fatores de decisão do CCB Grupo de Desenvolvimento do Produto</vt:lpstr>
      <vt:lpstr>GC e Métodos Ágeis</vt:lpstr>
      <vt:lpstr>Exemplo de Histórico</vt:lpstr>
      <vt:lpstr>Gerência de Versões</vt:lpstr>
      <vt:lpstr>Gerência de Versões e Releases</vt:lpstr>
      <vt:lpstr>Atribuições da Gerência de Versões</vt:lpstr>
      <vt:lpstr>Codeline e Baseline</vt:lpstr>
      <vt:lpstr>Versões e Releases</vt:lpstr>
      <vt:lpstr>Identificação de Versões</vt:lpstr>
      <vt:lpstr>Numeração das Versões</vt:lpstr>
      <vt:lpstr>Exemplo de Numeração</vt:lpstr>
      <vt:lpstr>Vantagem e Desvantagem</vt:lpstr>
      <vt:lpstr>Identificação baseada em Atributos</vt:lpstr>
      <vt:lpstr>Vantagem e Desvantagem</vt:lpstr>
      <vt:lpstr>Identificação orientada a Mudanças</vt:lpstr>
      <vt:lpstr>Sistemas de controle de versão</vt:lpstr>
      <vt:lpstr>Armazenamento usando delta</vt:lpstr>
      <vt:lpstr>Espaço de trabalho e repositório</vt:lpstr>
      <vt:lpstr>Branching e merging</vt:lpstr>
      <vt:lpstr>Construção de Sistemas</vt:lpstr>
      <vt:lpstr>Construção de Sistemas</vt:lpstr>
      <vt:lpstr>Questões sobre Construção</vt:lpstr>
      <vt:lpstr>Plataforma de desenvolvimento</vt:lpstr>
      <vt:lpstr>Características</vt:lpstr>
      <vt:lpstr>Características</vt:lpstr>
      <vt:lpstr>Associar o código fonte e o objeto assinaturas</vt:lpstr>
      <vt:lpstr>Integração contínua</vt:lpstr>
      <vt:lpstr>Gerenciamento de release</vt:lpstr>
      <vt:lpstr>Fatores que influenciam o planejamento</vt:lpstr>
      <vt:lpstr>Fatores que influenciam o planejamento</vt:lpstr>
      <vt:lpstr>Fatores que influenciam o planejamento</vt:lpstr>
      <vt:lpstr>Controle e Acompanhamento de Mudanças </vt:lpstr>
      <vt:lpstr>Registro da Evolução do Projeto  </vt:lpstr>
      <vt:lpstr>Verificação da Integridade do Sistema   </vt:lpstr>
      <vt:lpstr>Atividade: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Gerência de Configuração</dc:title>
  <dc:creator>João Eduardo Dantas</dc:creator>
  <cp:lastModifiedBy>Usuário do Windows</cp:lastModifiedBy>
  <cp:revision>23</cp:revision>
  <dcterms:created xsi:type="dcterms:W3CDTF">2018-02-28T20:46:24Z</dcterms:created>
  <dcterms:modified xsi:type="dcterms:W3CDTF">2023-02-03T20:38:21Z</dcterms:modified>
</cp:coreProperties>
</file>