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4090FED-5C3D-48E9-9FF4-4859E96CB0A9}" type="datetimeFigureOut">
              <a:rPr lang="pt-BR" smtClean="0"/>
              <a:t>10/02/2023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90FED-5C3D-48E9-9FF4-4859E96CB0A9}" type="datetimeFigureOut">
              <a:rPr lang="pt-BR" smtClean="0"/>
              <a:t>10/02/2023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6650C-A22D-4A35-BAF8-95C0C2906808}" type="slidenum">
              <a:rPr lang="pt-BR" smtClean="0"/>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Ian_Sommerville_(academi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Exercício de Fixação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5) </a:t>
            </a:r>
            <a:r>
              <a:rPr lang="pt-BR" sz="2000" dirty="0"/>
              <a:t>Em todo sistema ou solução baseada em software, é de extrema importância que o usuário ou cliente se sinta confortável ao utilizar o software e tenha uma experiência agradável ao fazer isso. Para isso, são necessárias boas diretrizes para implementar uma interface coerente e de fácil comunicação com o usuário do sistema.</a:t>
            </a:r>
          </a:p>
          <a:p>
            <a:r>
              <a:rPr lang="pt-BR" sz="2000" dirty="0"/>
              <a:t>Considerando essas informações </a:t>
            </a:r>
            <a:r>
              <a:rPr lang="pt-BR" sz="2000" dirty="0" smtClean="0"/>
              <a:t>sobre </a:t>
            </a:r>
            <a:r>
              <a:rPr lang="pt-BR" sz="2000" dirty="0"/>
              <a:t>os requisitos não funcionais, podemos dizer que o texto apresentado se refere ao conceito de usabilidade, porque:</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esse é o primeiro requisito funcional informado pelo usuário.</a:t>
            </a:r>
          </a:p>
          <a:p>
            <a:pPr>
              <a:buNone/>
            </a:pPr>
            <a:r>
              <a:rPr lang="pt-BR" sz="2000" dirty="0" smtClean="0"/>
              <a:t>b) </a:t>
            </a:r>
            <a:r>
              <a:rPr lang="pt-BR" sz="2000" dirty="0"/>
              <a:t>está diretamente ligado à performance do </a:t>
            </a:r>
            <a:r>
              <a:rPr lang="pt-BR" sz="2000" dirty="0" smtClean="0"/>
              <a:t>sistema</a:t>
            </a:r>
          </a:p>
          <a:p>
            <a:pPr>
              <a:buNone/>
            </a:pPr>
            <a:r>
              <a:rPr lang="pt-BR" sz="2000" dirty="0" smtClean="0"/>
              <a:t>c) </a:t>
            </a:r>
            <a:r>
              <a:rPr lang="pt-BR" sz="2000" dirty="0"/>
              <a:t>está relacionado com a capacidade que o software tem de trocar informações com o usuário e sistemas adjacentes.</a:t>
            </a:r>
          </a:p>
          <a:p>
            <a:pPr>
              <a:buNone/>
            </a:pPr>
            <a:r>
              <a:rPr lang="pt-BR" sz="2000" dirty="0" smtClean="0"/>
              <a:t>d) </a:t>
            </a:r>
            <a:r>
              <a:rPr lang="pt-BR" sz="2000" b="1" dirty="0"/>
              <a:t>esse é o tópico responsável por lidar com o design da interface gráfica de interação a qual o usuário terá acesso.</a:t>
            </a:r>
            <a:endParaRPr lang="pt-BR" sz="2000" dirty="0"/>
          </a:p>
          <a:p>
            <a:pPr>
              <a:buNone/>
            </a:pPr>
            <a:r>
              <a:rPr lang="pt-BR" sz="2000" dirty="0" smtClean="0"/>
              <a:t>e) </a:t>
            </a:r>
            <a:r>
              <a:rPr lang="pt-BR" sz="2000" dirty="0"/>
              <a:t>ele lidará com a capacidade que o sistema tem de usar outras aplicações e, por isso, deve ter uma boa interação com outras aplicações. </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6) No </a:t>
            </a:r>
            <a:r>
              <a:rPr lang="pt-BR" sz="2000" dirty="0"/>
              <a:t>site das lojas </a:t>
            </a:r>
            <a:r>
              <a:rPr lang="pt-BR" sz="2000" dirty="0" err="1"/>
              <a:t>CompreMais</a:t>
            </a:r>
            <a:r>
              <a:rPr lang="pt-BR" sz="2000" dirty="0"/>
              <a:t>, um canal de relacionamento da loja com seus clientes, atua de maneira que as pessoas possam ficar sabendo de tudo que acontece nas lojas físicas através da internet, como, por exemplo, eventos, promoções e liquidações, entre outros. A loja prepara-se para uma grande promoção de natal, com vários descontos. Para tanto, o site, que em sua versão 4.3 estava decorado com imagens do dia das crianças, agora será substituído por uma versão com todas as imagens atualizadas com símbolos do natal.</a:t>
            </a:r>
          </a:p>
          <a:p>
            <a:r>
              <a:rPr lang="pt-BR" sz="2000" dirty="0"/>
              <a:t>Considerando essas </a:t>
            </a:r>
            <a:r>
              <a:rPr lang="pt-BR" sz="2000" dirty="0" smtClean="0"/>
              <a:t>sobre </a:t>
            </a:r>
            <a:r>
              <a:rPr lang="pt-BR" sz="2000" dirty="0" err="1"/>
              <a:t>versionamento</a:t>
            </a:r>
            <a:r>
              <a:rPr lang="pt-BR" sz="2000" dirty="0"/>
              <a:t> na gerência de configuração, pode-se afirmar que:</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4.3.</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4.3.1.</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5.0.</a:t>
            </a:r>
          </a:p>
          <a:p>
            <a:pPr>
              <a:buNone/>
            </a:pPr>
            <a:r>
              <a:rPr lang="pt-BR" sz="2000" dirty="0" smtClean="0"/>
              <a:t>d)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5.1</a:t>
            </a:r>
            <a:r>
              <a:rPr lang="pt-BR" sz="2000" b="1" dirty="0"/>
              <a:t>.</a:t>
            </a:r>
            <a:endParaRPr lang="pt-BR" sz="2000" dirty="0"/>
          </a:p>
          <a:p>
            <a:pPr>
              <a:buNone/>
            </a:pPr>
            <a:r>
              <a:rPr lang="pt-BR" sz="2000" dirty="0" smtClean="0"/>
              <a:t>e) </a:t>
            </a:r>
            <a:r>
              <a:rPr lang="pt-BR" sz="2000" b="1" dirty="0"/>
              <a:t>segundo o </a:t>
            </a:r>
            <a:r>
              <a:rPr lang="pt-BR" sz="2000" b="1" dirty="0" err="1"/>
              <a:t>versionamento</a:t>
            </a:r>
            <a:r>
              <a:rPr lang="pt-BR" sz="2000" b="1" dirty="0"/>
              <a:t> </a:t>
            </a:r>
            <a:r>
              <a:rPr lang="pt-BR" sz="2000" b="1" dirty="0" err="1"/>
              <a:t>X.Y.</a:t>
            </a:r>
            <a:r>
              <a:rPr lang="pt-BR" sz="2000" b="1" dirty="0"/>
              <a:t>Z, a nova versão do sistema será lançada como a versão 4.4</a:t>
            </a: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7) </a:t>
            </a:r>
            <a:r>
              <a:rPr lang="pt-BR" sz="2000" dirty="0"/>
              <a:t>A empresa de celulares </a:t>
            </a:r>
            <a:r>
              <a:rPr lang="pt-BR" sz="2000" dirty="0" err="1"/>
              <a:t>Ligapramim</a:t>
            </a:r>
            <a:r>
              <a:rPr lang="pt-BR" sz="2000" dirty="0"/>
              <a:t> é líder no mercado latino-americano. Esta empresa utiliza a tecnologia </a:t>
            </a:r>
            <a:r>
              <a:rPr lang="pt-BR" sz="2000" dirty="0" err="1"/>
              <a:t>Roboid</a:t>
            </a:r>
            <a:r>
              <a:rPr lang="pt-BR" sz="2000" dirty="0"/>
              <a:t> como sistema operacional de seus celulares. O sistema </a:t>
            </a:r>
            <a:r>
              <a:rPr lang="pt-BR" sz="2000" dirty="0" err="1"/>
              <a:t>Roboid</a:t>
            </a:r>
            <a:r>
              <a:rPr lang="pt-BR" sz="2000" dirty="0"/>
              <a:t> está na versão 3.0, e se prepara para lançar uma versão completamente nova, com um novo conjunto de funcionalidades para chamar a atenção dos usuários. Sendo assim, a </a:t>
            </a:r>
            <a:r>
              <a:rPr lang="pt-BR" sz="2000" dirty="0" err="1"/>
              <a:t>Ligapramim</a:t>
            </a:r>
            <a:r>
              <a:rPr lang="pt-BR" sz="2000" dirty="0"/>
              <a:t> está se preparando para lançar essa nova versão em seus celulares.</a:t>
            </a:r>
          </a:p>
          <a:p>
            <a:r>
              <a:rPr lang="pt-BR" sz="2000" dirty="0"/>
              <a:t>Considerando essas informações e o conteúdo estudado sobre </a:t>
            </a:r>
            <a:r>
              <a:rPr lang="pt-BR" sz="2000" dirty="0" err="1"/>
              <a:t>versionamento</a:t>
            </a:r>
            <a:r>
              <a:rPr lang="pt-BR" sz="2000" dirty="0"/>
              <a:t> na gerência de configuração, pode-se afirmar que:</a:t>
            </a:r>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3.0.1.</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3.4.</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3.0.</a:t>
            </a:r>
          </a:p>
          <a:p>
            <a:pPr>
              <a:buNone/>
            </a:pPr>
            <a:r>
              <a:rPr lang="pt-BR" sz="2000" dirty="0" smtClean="0"/>
              <a:t>d) </a:t>
            </a:r>
            <a:r>
              <a:rPr lang="pt-BR" sz="2000" b="1" dirty="0"/>
              <a:t>segundo o </a:t>
            </a:r>
            <a:r>
              <a:rPr lang="pt-BR" sz="2000" b="1" dirty="0" err="1"/>
              <a:t>versionamento</a:t>
            </a:r>
            <a:r>
              <a:rPr lang="pt-BR" sz="2000" b="1" dirty="0"/>
              <a:t> </a:t>
            </a:r>
            <a:r>
              <a:rPr lang="pt-BR" sz="2000" b="1" dirty="0" err="1"/>
              <a:t>X.Y.</a:t>
            </a:r>
            <a:r>
              <a:rPr lang="pt-BR" sz="2000" b="1" dirty="0"/>
              <a:t>Z, a nova versão do sistema será lançada como a versão 4.0.</a:t>
            </a:r>
            <a:endParaRPr lang="pt-BR" sz="2000" dirty="0"/>
          </a:p>
          <a:p>
            <a:pPr>
              <a:buNone/>
            </a:pPr>
            <a:r>
              <a:rPr lang="pt-BR" sz="2000" dirty="0" smtClean="0"/>
              <a:t>e)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3.1.</a:t>
            </a:r>
          </a:p>
          <a:p>
            <a:pPr>
              <a:buNone/>
            </a:pPr>
            <a:endParaRPr lang="pt-B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8) </a:t>
            </a:r>
            <a:r>
              <a:rPr lang="pt-BR" sz="2000" dirty="0" smtClean="0"/>
              <a:t>Considere, por hipótese, que uma Analista participa do levantamento de requisitos de um sistema de controle de processos judiciários. Uma das funcionalidades do sistema realiza uma consulta e mostra a quantidade de processos por período nos diversos juizados do Maranhão; como entrada, solicita a data inicial e final e, como resultado, apresenta o Ano, o Mês, o Nome do Juizado, a Situação dos Processos e a Quantidade de Processos. Neste contexto,</a:t>
            </a:r>
            <a:endParaRPr lang="pt-B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000" b="1" dirty="0" smtClean="0"/>
              <a:t>A) </a:t>
            </a:r>
            <a:r>
              <a:rPr lang="pt-BR" sz="2000" dirty="0" smtClean="0"/>
              <a:t>"o tempo de resposta da consulta não deve ultrapassar 5 segundos" é um requisito funcional de desempenho.</a:t>
            </a:r>
          </a:p>
          <a:p>
            <a:r>
              <a:rPr lang="pt-BR" sz="2000" b="1" dirty="0" smtClean="0"/>
              <a:t>B)</a:t>
            </a:r>
            <a:r>
              <a:rPr lang="pt-BR" sz="2000" dirty="0" smtClean="0"/>
              <a:t>"o sistema deve ser desenvolvido em Java, integrado à plataforma Oracle e fazer interface com a API Twitter4Beans" é um requisito não funcional de usabilidade.</a:t>
            </a:r>
          </a:p>
          <a:p>
            <a:r>
              <a:rPr lang="pt-BR" sz="2000" b="1" dirty="0" smtClean="0"/>
              <a:t>C)</a:t>
            </a:r>
            <a:r>
              <a:rPr lang="pt-BR" sz="2000" dirty="0" smtClean="0"/>
              <a:t>um requisito funcional deve atender ao atributo de Consistência. Este atributo indica que, quando o requisito assumir mais de uma responsabilidade, deve ser decomposto.</a:t>
            </a:r>
          </a:p>
          <a:p>
            <a:r>
              <a:rPr lang="pt-BR" sz="2000" b="1" dirty="0" smtClean="0"/>
              <a:t>D) </a:t>
            </a:r>
            <a:r>
              <a:rPr lang="pt-BR" sz="2000" dirty="0" smtClean="0"/>
              <a:t>um Caso de Uso pode especificar o comportamento de uma funcionalidade do sistema e a identificação dos atores pode se iniciar com os primários e prosseguir com os secundários, que oferecem suporte ao sistema para que os primários possam realizar seu trabalho.</a:t>
            </a:r>
          </a:p>
          <a:p>
            <a:r>
              <a:rPr lang="pt-BR" sz="2000" b="1" dirty="0" smtClean="0"/>
              <a:t>E) </a:t>
            </a:r>
            <a:r>
              <a:rPr lang="pt-BR" sz="2000" dirty="0" smtClean="0"/>
              <a:t>várias técnicas podem ser utilizadas, como o JAD – </a:t>
            </a:r>
            <a:r>
              <a:rPr lang="pt-BR" sz="2000" dirty="0" err="1" smtClean="0"/>
              <a:t>Joint</a:t>
            </a:r>
            <a:r>
              <a:rPr lang="pt-BR" sz="2000" dirty="0" smtClean="0"/>
              <a:t> Application Design, em que é realizada uma observação direta das atividades realizadas durante um período de trabalho de um funcionário visando encontrar requisitos que não seriam observáveis usando técnicas convencionais.</a:t>
            </a:r>
            <a:endParaRPr lang="pt-B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000" b="1" dirty="0" smtClean="0"/>
              <a:t>A) </a:t>
            </a:r>
            <a:r>
              <a:rPr lang="pt-BR" sz="2000" dirty="0" smtClean="0"/>
              <a:t>"o tempo de resposta da consulta não deve ultrapassar 5 segundos" é um requisito funcional de desempenho.</a:t>
            </a:r>
          </a:p>
          <a:p>
            <a:r>
              <a:rPr lang="pt-BR" sz="2000" b="1" dirty="0" smtClean="0"/>
              <a:t>B)</a:t>
            </a:r>
            <a:r>
              <a:rPr lang="pt-BR" sz="2000" dirty="0" smtClean="0"/>
              <a:t>"o sistema deve ser desenvolvido em Java, integrado à plataforma Oracle e fazer interface com a API Twitter4Beans" é um requisito não funcional de usabilidade.</a:t>
            </a:r>
          </a:p>
          <a:p>
            <a:r>
              <a:rPr lang="pt-BR" sz="2000" b="1" dirty="0" smtClean="0"/>
              <a:t>C)</a:t>
            </a:r>
            <a:r>
              <a:rPr lang="pt-BR" sz="2000" dirty="0" smtClean="0"/>
              <a:t>um requisito funcional deve atender ao atributo de Consistência. Este atributo indica que, quando o requisito assumir mais de uma responsabilidade, deve ser decomposto.</a:t>
            </a:r>
          </a:p>
          <a:p>
            <a:r>
              <a:rPr lang="pt-BR" sz="2000" b="1" dirty="0" smtClean="0"/>
              <a:t>D) um Caso de Uso pode especificar o comportamento de uma funcionalidade do sistema e a identificação dos atores pode se iniciar com os primários e prosseguir com os secundários, que oferecem suporte ao sistema para que os primários possam realizar seu trabalho.</a:t>
            </a:r>
          </a:p>
          <a:p>
            <a:r>
              <a:rPr lang="pt-BR" sz="2000" b="1" dirty="0" smtClean="0"/>
              <a:t>E) </a:t>
            </a:r>
            <a:r>
              <a:rPr lang="pt-BR" sz="2000" dirty="0" smtClean="0"/>
              <a:t>várias técnicas podem ser utilizadas, como o JAD – </a:t>
            </a:r>
            <a:r>
              <a:rPr lang="pt-BR" sz="2000" dirty="0" err="1" smtClean="0"/>
              <a:t>Joint</a:t>
            </a:r>
            <a:r>
              <a:rPr lang="pt-BR" sz="2000" dirty="0" smtClean="0"/>
              <a:t> Application Design, em que é realizada uma observação direta das atividades realizadas durante um período de trabalho de um funcionário visando encontrar requisitos que não seriam observáveis usando técnicas convencionais.</a:t>
            </a:r>
            <a:endParaRPr lang="pt-B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sz="2000" dirty="0" smtClean="0"/>
              <a:t>9) </a:t>
            </a:r>
            <a:r>
              <a:rPr lang="pt-BR" sz="2000" b="1" dirty="0" smtClean="0"/>
              <a:t>Na análise de requisitos de um sistema </a:t>
            </a:r>
            <a:r>
              <a:rPr lang="pt-BR" sz="2000" b="1" dirty="0" err="1" smtClean="0"/>
              <a:t>negocial</a:t>
            </a:r>
            <a:r>
              <a:rPr lang="pt-BR" sz="2000" b="1" dirty="0" smtClean="0"/>
              <a:t> de operações demandado por um órgão público, foram relacionados os seguintes requisitos:</a:t>
            </a:r>
          </a:p>
          <a:p>
            <a:r>
              <a:rPr lang="pt-BR" sz="2000" dirty="0" smtClean="0"/>
              <a:t>I o sistema deve ter versões disponíveis para plataformas web e móvel (</a:t>
            </a:r>
            <a:r>
              <a:rPr lang="pt-BR" sz="2000" dirty="0" err="1" smtClean="0"/>
              <a:t>Android</a:t>
            </a:r>
            <a:r>
              <a:rPr lang="pt-BR" sz="2000" dirty="0" smtClean="0"/>
              <a:t> e </a:t>
            </a:r>
            <a:r>
              <a:rPr lang="pt-BR" sz="2000" dirty="0" err="1" smtClean="0"/>
              <a:t>iOS</a:t>
            </a:r>
            <a:r>
              <a:rPr lang="pt-BR" sz="2000" dirty="0" smtClean="0"/>
              <a:t>);</a:t>
            </a:r>
          </a:p>
          <a:p>
            <a:r>
              <a:rPr lang="pt-BR" sz="2000" dirty="0" smtClean="0"/>
              <a:t>II o sistema deve restringir o acesso ao painel de gestão estratégica do sistema apenas a diretores do órgão;</a:t>
            </a:r>
          </a:p>
          <a:p>
            <a:r>
              <a:rPr lang="pt-BR" sz="2000" dirty="0" smtClean="0"/>
              <a:t>III o sistema deve permitir que o painel de gestão estratégica, acessado pelos diretores, seja atualizado com os dados das operações negociais do órgão, a cada três minutos;</a:t>
            </a:r>
          </a:p>
          <a:p>
            <a:r>
              <a:rPr lang="pt-BR" sz="2000" dirty="0" smtClean="0"/>
              <a:t>IV o sistema deve permitir que o relatório de fechamento mensal das operações seja disponibilizado aos diretores no primeiro dia útil do mês </a:t>
            </a:r>
            <a:r>
              <a:rPr lang="pt-BR" sz="2000" dirty="0" err="1" smtClean="0"/>
              <a:t>subsequente</a:t>
            </a:r>
            <a:r>
              <a:rPr lang="pt-BR" sz="2000" dirty="0" smtClean="0"/>
              <a:t>, via painel de gestão estratégica.</a:t>
            </a:r>
          </a:p>
          <a:p>
            <a:r>
              <a:rPr lang="pt-BR" sz="2000" dirty="0" smtClean="0"/>
              <a:t>São requisitos funcionais desse sistema </a:t>
            </a:r>
            <a:r>
              <a:rPr lang="pt-BR" sz="2000" dirty="0" err="1" smtClean="0"/>
              <a:t>negocial</a:t>
            </a:r>
            <a:r>
              <a:rPr lang="pt-BR" sz="2000" dirty="0" smtClean="0"/>
              <a:t> apenas os itens</a:t>
            </a:r>
          </a:p>
          <a:p>
            <a:pPr>
              <a:buNone/>
            </a:pPr>
            <a:endParaRPr lang="pt-B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92500"/>
          </a:bodyPr>
          <a:lstStyle/>
          <a:p>
            <a:pPr>
              <a:buNone/>
            </a:pPr>
            <a:r>
              <a:rPr lang="pt-BR" dirty="0" smtClean="0"/>
              <a:t>1) </a:t>
            </a:r>
            <a:r>
              <a:rPr lang="pt-BR" sz="2000" dirty="0"/>
              <a:t>O processo de desenvolvimento de software é o nome comumente atribuído ao processo de construção de uma solução computacional eficiente para um determinado problema. Ou seja, é o processo de construção de sistemas computacionais, sejam ele para computador, celular ou um </a:t>
            </a:r>
            <a:r>
              <a:rPr lang="pt-BR" sz="2000" dirty="0" err="1"/>
              <a:t>website</a:t>
            </a:r>
            <a:r>
              <a:rPr lang="pt-BR" sz="2000" dirty="0"/>
              <a:t>. </a:t>
            </a:r>
          </a:p>
          <a:p>
            <a:pPr>
              <a:buNone/>
            </a:pPr>
            <a:r>
              <a:rPr lang="pt-BR" sz="2100" dirty="0"/>
              <a:t>I. No desenvolvimento de software é preciso controlar as possíveis alterações que acontecem nos itens produzidos ao longo do projeto.</a:t>
            </a:r>
          </a:p>
          <a:p>
            <a:pPr>
              <a:buNone/>
            </a:pPr>
            <a:r>
              <a:rPr lang="pt-BR" sz="2100" dirty="0"/>
              <a:t> </a:t>
            </a:r>
          </a:p>
          <a:p>
            <a:pPr>
              <a:buNone/>
            </a:pPr>
            <a:r>
              <a:rPr lang="pt-BR" sz="2100" dirty="0"/>
              <a:t>Porque:</a:t>
            </a:r>
          </a:p>
          <a:p>
            <a:pPr>
              <a:buNone/>
            </a:pPr>
            <a:r>
              <a:rPr lang="pt-BR" sz="2100" dirty="0"/>
              <a:t> </a:t>
            </a:r>
          </a:p>
          <a:p>
            <a:pPr>
              <a:buNone/>
            </a:pPr>
            <a:r>
              <a:rPr lang="pt-BR" sz="2100" dirty="0" smtClean="0"/>
              <a:t> II</a:t>
            </a:r>
            <a:r>
              <a:rPr lang="pt-BR" sz="2100" dirty="0"/>
              <a:t>. Para ser desenvolvido, o software é dividido em partes que são construídas em etapas distintas, por profissionais diferentes, que podem interagir direto ou indiretamente com artefatos produzidos por outros profissionais. </a:t>
            </a:r>
          </a:p>
          <a:p>
            <a:pPr>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I e II.</a:t>
            </a:r>
          </a:p>
          <a:p>
            <a:r>
              <a:rPr lang="pt-BR" sz="2000" b="1" dirty="0" smtClean="0"/>
              <a:t>B) </a:t>
            </a:r>
            <a:r>
              <a:rPr lang="pt-BR" sz="2000" dirty="0" smtClean="0"/>
              <a:t>I e III.</a:t>
            </a:r>
          </a:p>
          <a:p>
            <a:r>
              <a:rPr lang="pt-BR" sz="2000" b="1" dirty="0" smtClean="0"/>
              <a:t>C) </a:t>
            </a:r>
            <a:r>
              <a:rPr lang="pt-BR" sz="2000" dirty="0" smtClean="0"/>
              <a:t>III e IV.</a:t>
            </a:r>
          </a:p>
          <a:p>
            <a:r>
              <a:rPr lang="pt-BR" sz="2000" b="1" dirty="0" smtClean="0"/>
              <a:t>D) </a:t>
            </a:r>
            <a:r>
              <a:rPr lang="pt-BR" sz="2000" dirty="0" smtClean="0"/>
              <a:t>I, II e IV</a:t>
            </a:r>
          </a:p>
          <a:p>
            <a:r>
              <a:rPr lang="pt-BR" sz="2000" b="1" dirty="0" smtClean="0"/>
              <a:t>E) </a:t>
            </a:r>
            <a:r>
              <a:rPr lang="pt-BR" sz="2000" dirty="0" smtClean="0"/>
              <a:t>II, III e IV</a:t>
            </a:r>
            <a:endParaRPr lang="pt-B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I e II.</a:t>
            </a:r>
          </a:p>
          <a:p>
            <a:r>
              <a:rPr lang="pt-BR" sz="2000" b="1" dirty="0" smtClean="0"/>
              <a:t>B) </a:t>
            </a:r>
            <a:r>
              <a:rPr lang="pt-BR" sz="2000" dirty="0" smtClean="0"/>
              <a:t>I e III.</a:t>
            </a:r>
          </a:p>
          <a:p>
            <a:r>
              <a:rPr lang="pt-BR" sz="2000" b="1" dirty="0" smtClean="0"/>
              <a:t>C) III e IV</a:t>
            </a:r>
            <a:r>
              <a:rPr lang="pt-BR" sz="2000" dirty="0" smtClean="0"/>
              <a:t>.</a:t>
            </a:r>
          </a:p>
          <a:p>
            <a:r>
              <a:rPr lang="pt-BR" sz="2000" b="1" dirty="0" smtClean="0"/>
              <a:t>D) </a:t>
            </a:r>
            <a:r>
              <a:rPr lang="pt-BR" sz="2000" dirty="0" smtClean="0"/>
              <a:t>I, II e IV</a:t>
            </a:r>
          </a:p>
          <a:p>
            <a:r>
              <a:rPr lang="pt-BR" sz="2000" b="1" dirty="0" smtClean="0"/>
              <a:t>E) </a:t>
            </a:r>
            <a:r>
              <a:rPr lang="pt-BR" sz="2000" dirty="0" smtClean="0"/>
              <a:t>II, III e IV</a:t>
            </a:r>
            <a:endParaRPr lang="pt-B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10) Suponha que um Analista de TI, participando da etapa de análise de requisitos de um sistema de emissão de certidão negativa para o TRF4, tenha elencado os requisitos apresentados abaixo:</a:t>
            </a:r>
            <a:endParaRPr lang="pt-B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dirty="0" smtClean="0"/>
              <a:t>1. Utilizar interface responsiva para que possa ser executado em dispositivos móveis e na web.</a:t>
            </a:r>
          </a:p>
          <a:p>
            <a:r>
              <a:rPr lang="pt-BR" sz="2000" dirty="0" smtClean="0"/>
              <a:t>2. Validar o tipo de certidão solicitado.</a:t>
            </a:r>
          </a:p>
          <a:p>
            <a:r>
              <a:rPr lang="pt-BR" sz="2000" dirty="0" smtClean="0"/>
              <a:t>3. Emitir certidão negativa após verificação de situação do requerente.</a:t>
            </a:r>
          </a:p>
          <a:p>
            <a:r>
              <a:rPr lang="pt-BR" sz="2000" dirty="0" smtClean="0"/>
              <a:t>4. Solicitar o CPF do requerente.</a:t>
            </a:r>
          </a:p>
          <a:p>
            <a:r>
              <a:rPr lang="pt-BR" sz="2000" dirty="0" smtClean="0"/>
              <a:t>5. Responder ao clique único do usuário em qualquer botão da interface.</a:t>
            </a:r>
          </a:p>
          <a:p>
            <a:r>
              <a:rPr lang="pt-BR" sz="2000" dirty="0" smtClean="0"/>
              <a:t>6. Validar o CPF do requerente.</a:t>
            </a:r>
          </a:p>
          <a:p>
            <a:r>
              <a:rPr lang="pt-BR" sz="2000" dirty="0" smtClean="0"/>
              <a:t>7. Restaurar os dados automaticamente após falhas não programadas.</a:t>
            </a:r>
          </a:p>
          <a:p>
            <a:r>
              <a:rPr lang="pt-BR" sz="2000" dirty="0" smtClean="0"/>
              <a:t>8. Solicitar o nome do requerente.</a:t>
            </a:r>
          </a:p>
          <a:p>
            <a:r>
              <a:rPr lang="pt-BR" sz="2000" dirty="0" smtClean="0"/>
              <a:t>9. Oferecer dois tipos de certidão: para fins gerais e para fins eleitorais.</a:t>
            </a:r>
          </a:p>
          <a:p>
            <a:r>
              <a:rPr lang="pt-BR" sz="2000" dirty="0" smtClean="0"/>
              <a:t>10. Emitir aviso de impossibilidade de emissão da certidão.</a:t>
            </a:r>
          </a:p>
          <a:p>
            <a:r>
              <a:rPr lang="pt-BR" sz="2000" dirty="0" smtClean="0"/>
              <a:t>Sobre os requisitos, é correto afirmar que</a:t>
            </a:r>
          </a:p>
          <a:p>
            <a:pPr>
              <a:buNone/>
            </a:pPr>
            <a:endParaRPr lang="pt-B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a:t>
            </a:r>
            <a:r>
              <a:rPr lang="pt-BR" sz="2000" dirty="0" smtClean="0"/>
              <a:t>todos são funcionais.</a:t>
            </a:r>
          </a:p>
          <a:p>
            <a:r>
              <a:rPr lang="pt-BR" sz="2000" b="1" dirty="0" smtClean="0"/>
              <a:t>B)</a:t>
            </a:r>
            <a:r>
              <a:rPr lang="pt-BR" sz="2000" dirty="0" smtClean="0"/>
              <a:t>todos são não funcionais.</a:t>
            </a:r>
          </a:p>
          <a:p>
            <a:r>
              <a:rPr lang="pt-BR" sz="2000" b="1" dirty="0" smtClean="0"/>
              <a:t>C)</a:t>
            </a:r>
            <a:r>
              <a:rPr lang="pt-BR" sz="2000" dirty="0" smtClean="0"/>
              <a:t>1, 5 e 7 são não funcionais.</a:t>
            </a:r>
          </a:p>
          <a:p>
            <a:r>
              <a:rPr lang="pt-BR" sz="2000" b="1" dirty="0" smtClean="0"/>
              <a:t>D)</a:t>
            </a:r>
            <a:r>
              <a:rPr lang="pt-BR" sz="2000" dirty="0" smtClean="0"/>
              <a:t>apenas 3, 4, 8, 9 e 10 são funcionais.</a:t>
            </a:r>
          </a:p>
          <a:p>
            <a:r>
              <a:rPr lang="pt-BR" sz="2000" b="1" dirty="0" smtClean="0"/>
              <a:t>E) </a:t>
            </a:r>
            <a:r>
              <a:rPr lang="pt-BR" sz="2000" dirty="0" smtClean="0"/>
              <a:t>apenas 2, 6 e 7 são não funcionais.</a:t>
            </a:r>
          </a:p>
          <a:p>
            <a:pPr>
              <a:buNone/>
            </a:pPr>
            <a:endParaRPr lang="pt-B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a:t>
            </a:r>
            <a:r>
              <a:rPr lang="pt-BR" sz="2000" dirty="0" smtClean="0"/>
              <a:t>todos são funcionais.</a:t>
            </a:r>
          </a:p>
          <a:p>
            <a:r>
              <a:rPr lang="pt-BR" sz="2000" b="1" dirty="0" smtClean="0"/>
              <a:t>B)</a:t>
            </a:r>
            <a:r>
              <a:rPr lang="pt-BR" sz="2000" dirty="0" smtClean="0"/>
              <a:t>todos são não funcionais.</a:t>
            </a:r>
          </a:p>
          <a:p>
            <a:r>
              <a:rPr lang="pt-BR" sz="2000" b="1" dirty="0" smtClean="0"/>
              <a:t>C)1, 5 e 7 são não funcionais.</a:t>
            </a:r>
          </a:p>
          <a:p>
            <a:r>
              <a:rPr lang="pt-BR" sz="2000" b="1" dirty="0" smtClean="0"/>
              <a:t>D)</a:t>
            </a:r>
            <a:r>
              <a:rPr lang="pt-BR" sz="2000" dirty="0" smtClean="0"/>
              <a:t>apenas 3, 4, 8, 9 e 10 são funcionais.</a:t>
            </a:r>
          </a:p>
          <a:p>
            <a:r>
              <a:rPr lang="pt-BR" sz="2000" b="1" dirty="0" smtClean="0"/>
              <a:t>E) </a:t>
            </a:r>
            <a:r>
              <a:rPr lang="pt-BR" sz="2000" dirty="0" smtClean="0"/>
              <a:t>apenas 2, 6 e 7 são não funcionais.</a:t>
            </a:r>
          </a:p>
          <a:p>
            <a:pPr>
              <a:buNone/>
            </a:pPr>
            <a:endParaRPr lang="pt-BR"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11) Um profissional da área administrativa de certa instituição recebeu um Analista de Sistemas que estava fazendo o levantamento de requisitos para a construção de um novo software. Ao informar ao Analista um requisito não funcional para seu departamento, o profissional corretamente disse que</a:t>
            </a:r>
            <a:endParaRPr lang="pt-BR"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a resposta a uma consulta de dados deveria durar no máximo dois segundos para não atrasar seu trabalho.</a:t>
            </a:r>
          </a:p>
          <a:p>
            <a:r>
              <a:rPr lang="pt-BR" sz="2000" b="1" dirty="0" smtClean="0"/>
              <a:t>B) </a:t>
            </a:r>
            <a:r>
              <a:rPr lang="pt-BR" sz="2000" dirty="0" smtClean="0"/>
              <a:t>o sistema deveria permitir a alteração de dados incluídos de forma equivocada.</a:t>
            </a:r>
          </a:p>
          <a:p>
            <a:r>
              <a:rPr lang="pt-BR" sz="2000" b="1" dirty="0" smtClean="0"/>
              <a:t>C) </a:t>
            </a:r>
            <a:r>
              <a:rPr lang="pt-BR" sz="2000" dirty="0" smtClean="0"/>
              <a:t>o acesso ao sistema deveria ser por meio de uma senha composta por letras e números e não apenas por números.</a:t>
            </a:r>
          </a:p>
          <a:p>
            <a:r>
              <a:rPr lang="pt-BR" sz="2000" b="1" dirty="0" smtClean="0"/>
              <a:t>D) </a:t>
            </a:r>
            <a:r>
              <a:rPr lang="pt-BR" sz="2000" dirty="0" smtClean="0"/>
              <a:t>o sistema deveria permitir a exclusão de registros de pessoas que deixaram de ser clientes da instituição.</a:t>
            </a:r>
          </a:p>
          <a:p>
            <a:r>
              <a:rPr lang="pt-BR" sz="2000" b="1" dirty="0" smtClean="0"/>
              <a:t>E) </a:t>
            </a:r>
            <a:r>
              <a:rPr lang="pt-BR" sz="2000" dirty="0" smtClean="0"/>
              <a:t>o sistema, após consultar os dados de um cliente, deveria permitir a impressão dos dados.</a:t>
            </a:r>
          </a:p>
          <a:p>
            <a:pPr>
              <a:buNone/>
            </a:pPr>
            <a:endParaRPr lang="pt-BR" sz="2000" dirty="0" smtClean="0"/>
          </a:p>
          <a:p>
            <a:pPr>
              <a:buNone/>
            </a:pPr>
            <a:endParaRPr lang="pt-B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 a resposta a uma consulta de dados deveria durar no máximo dois segundos para não atrasar seu trabalho.</a:t>
            </a:r>
          </a:p>
          <a:p>
            <a:r>
              <a:rPr lang="pt-BR" sz="2000" b="1" dirty="0" smtClean="0"/>
              <a:t>B) </a:t>
            </a:r>
            <a:r>
              <a:rPr lang="pt-BR" sz="2000" dirty="0" smtClean="0"/>
              <a:t>o sistema deveria permitir a alteração de dados incluídos de forma equivocada.</a:t>
            </a:r>
          </a:p>
          <a:p>
            <a:r>
              <a:rPr lang="pt-BR" sz="2000" b="1" dirty="0" smtClean="0"/>
              <a:t>C) </a:t>
            </a:r>
            <a:r>
              <a:rPr lang="pt-BR" sz="2000" dirty="0" smtClean="0"/>
              <a:t>o acesso ao sistema deveria ser por meio de uma senha composta por letras e números e não apenas por números.</a:t>
            </a:r>
          </a:p>
          <a:p>
            <a:r>
              <a:rPr lang="pt-BR" sz="2000" b="1" dirty="0" smtClean="0"/>
              <a:t>D) </a:t>
            </a:r>
            <a:r>
              <a:rPr lang="pt-BR" sz="2000" dirty="0" smtClean="0"/>
              <a:t>o sistema deveria permitir a exclusão de registros de pessoas que deixaram de ser clientes da instituição.</a:t>
            </a:r>
          </a:p>
          <a:p>
            <a:r>
              <a:rPr lang="pt-BR" sz="2000" b="1" dirty="0" smtClean="0"/>
              <a:t>E) </a:t>
            </a:r>
            <a:r>
              <a:rPr lang="pt-BR" sz="2000" dirty="0" smtClean="0"/>
              <a:t>o sistema, após consultar os dados de um cliente, deveria permitir a impressão dos dados.</a:t>
            </a:r>
          </a:p>
          <a:p>
            <a:pPr>
              <a:buNone/>
            </a:pPr>
            <a:endParaRPr lang="pt-BR" sz="2000" dirty="0" smtClean="0"/>
          </a:p>
          <a:p>
            <a:pPr>
              <a:buNone/>
            </a:pPr>
            <a:endParaRPr lang="pt-B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dirty="0" smtClean="0"/>
              <a:t>12</a:t>
            </a:r>
            <a:r>
              <a:rPr lang="pt-BR" sz="2000" dirty="0" smtClean="0"/>
              <a:t>) Um Analista de Informática levantou os requisitos para desenvolver um sistema de gestão. Dentre os requisitos levantados,</a:t>
            </a:r>
          </a:p>
          <a:p>
            <a:r>
              <a:rPr lang="pt-BR" sz="2000" dirty="0" smtClean="0"/>
              <a:t>I. o sistema deve apresentar a tela de </a:t>
            </a:r>
            <a:r>
              <a:rPr lang="pt-BR" sz="2000" dirty="0" err="1" smtClean="0"/>
              <a:t>login</a:t>
            </a:r>
            <a:r>
              <a:rPr lang="pt-BR" sz="2000" dirty="0" smtClean="0"/>
              <a:t> e senha antes de cada transação e validar o acesso com base nas políticas de segurança organizacional.</a:t>
            </a:r>
          </a:p>
          <a:p>
            <a:r>
              <a:rPr lang="pt-BR" sz="2000" dirty="0" smtClean="0"/>
              <a:t>II . o sistema deve estar disponível para a diretoria em tempo integral, ou seja, 24 x 7.</a:t>
            </a:r>
          </a:p>
          <a:p>
            <a:r>
              <a:rPr lang="pt-BR" sz="2000" dirty="0" smtClean="0"/>
              <a:t>III . o tempo de resposta de uma consulta da alta administração não pode exceder a 5 milissegundos.</a:t>
            </a:r>
          </a:p>
          <a:p>
            <a:r>
              <a:rPr lang="pt-BR" sz="2000" dirty="0" smtClean="0"/>
              <a:t>IV. cada Diretor que usa o sistema deve ser identificado apenas por sua matrícula de cinco dígitos seguidos do código de segurança.</a:t>
            </a:r>
          </a:p>
          <a:p>
            <a:endParaRPr lang="pt-BR" sz="2000" dirty="0" smtClean="0"/>
          </a:p>
          <a:p>
            <a:pPr>
              <a:buNone/>
            </a:pPr>
            <a:endParaRPr lang="pt-BR" sz="2000" dirty="0" smtClean="0"/>
          </a:p>
          <a:p>
            <a:pPr>
              <a:buNone/>
            </a:pPr>
            <a:endParaRPr lang="pt-B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a)</a:t>
            </a:r>
            <a:r>
              <a:rPr lang="pt-BR" b="1" dirty="0"/>
              <a:t> </a:t>
            </a:r>
            <a:r>
              <a:rPr lang="pt-BR" dirty="0"/>
              <a:t>As asserções I e II são proporções verdadeiras, mas a II não é uma justificativa correta da I.</a:t>
            </a:r>
          </a:p>
          <a:p>
            <a:pPr>
              <a:buNone/>
            </a:pPr>
            <a:r>
              <a:rPr lang="pt-BR" dirty="0" smtClean="0"/>
              <a:t> b) </a:t>
            </a:r>
            <a:r>
              <a:rPr lang="pt-BR" dirty="0"/>
              <a:t>As asserções I e II são proposições falsas</a:t>
            </a:r>
            <a:r>
              <a:rPr lang="pt-BR" dirty="0" smtClean="0"/>
              <a:t>.</a:t>
            </a:r>
          </a:p>
          <a:p>
            <a:pPr>
              <a:buNone/>
            </a:pPr>
            <a:r>
              <a:rPr lang="pt-BR" dirty="0" smtClean="0"/>
              <a:t>c) </a:t>
            </a:r>
            <a:r>
              <a:rPr lang="pt-BR" dirty="0"/>
              <a:t>A asserção I é uma proposição falsa, e a II é uma proposição verdadeira.</a:t>
            </a:r>
          </a:p>
          <a:p>
            <a:pPr>
              <a:buNone/>
            </a:pPr>
            <a:r>
              <a:rPr lang="pt-BR" dirty="0" smtClean="0"/>
              <a:t>d) </a:t>
            </a:r>
            <a:r>
              <a:rPr lang="pt-BR" dirty="0"/>
              <a:t>A asserção I é uma proposição verdadeira, e a II é uma proporção falsa.</a:t>
            </a:r>
          </a:p>
          <a:p>
            <a:pPr>
              <a:buNone/>
            </a:pPr>
            <a:r>
              <a:rPr lang="pt-BR" b="1" dirty="0" smtClean="0"/>
              <a:t>e) </a:t>
            </a:r>
            <a:r>
              <a:rPr lang="pt-BR" b="1" dirty="0"/>
              <a:t>As asserções I e II são proporções verdadeiras, e a II é uma justificativa correta da I.</a:t>
            </a:r>
          </a:p>
          <a:p>
            <a:pPr>
              <a:buNone/>
            </a:pPr>
            <a:endParaRPr lang="pt-BR" b="1" dirty="0" smtClean="0"/>
          </a:p>
          <a:p>
            <a:pPr>
              <a:buNone/>
            </a:pPr>
            <a:endParaRPr lang="pt-BR" dirty="0"/>
          </a:p>
          <a:p>
            <a:pPr>
              <a:buNone/>
            </a:pP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dirty="0" smtClean="0"/>
              <a:t>V. o sistema deverá gravar um </a:t>
            </a:r>
            <a:r>
              <a:rPr lang="pt-BR" sz="2000" dirty="0" err="1" smtClean="0"/>
              <a:t>log</a:t>
            </a:r>
            <a:r>
              <a:rPr lang="pt-BR" sz="2000" dirty="0" smtClean="0"/>
              <a:t> de autenticação a cada transação completada, contendo a identificação do usuário, data e equipamento utilizado.</a:t>
            </a:r>
          </a:p>
          <a:p>
            <a:r>
              <a:rPr lang="pt-BR" sz="2000" dirty="0" smtClean="0"/>
              <a:t>VI. os backups do sistema deverão ser feitos diariamente a fim de evitar a eventual perda de dados sem capacidade de recuperação.</a:t>
            </a:r>
          </a:p>
          <a:p>
            <a:r>
              <a:rPr lang="pt-BR" sz="2000" dirty="0" smtClean="0"/>
              <a:t>Contêm um requisito funcional e um requisito não funcional, respectivamente, APENAS os itens</a:t>
            </a:r>
          </a:p>
          <a:p>
            <a:r>
              <a:rPr lang="pt-BR" sz="2000" b="1" dirty="0" smtClean="0"/>
              <a:t>A) </a:t>
            </a:r>
            <a:r>
              <a:rPr lang="pt-BR" sz="2000" dirty="0" smtClean="0"/>
              <a:t>II e I.</a:t>
            </a:r>
          </a:p>
          <a:p>
            <a:r>
              <a:rPr lang="pt-BR" sz="2000" b="1" dirty="0" smtClean="0"/>
              <a:t>B) </a:t>
            </a:r>
            <a:r>
              <a:rPr lang="pt-BR" sz="2000" dirty="0" smtClean="0"/>
              <a:t>V e I.</a:t>
            </a:r>
          </a:p>
          <a:p>
            <a:r>
              <a:rPr lang="pt-BR" sz="2000" b="1" dirty="0" smtClean="0"/>
              <a:t>C) </a:t>
            </a:r>
            <a:r>
              <a:rPr lang="pt-BR" sz="2000" dirty="0" smtClean="0"/>
              <a:t>IV e VI.</a:t>
            </a:r>
          </a:p>
          <a:p>
            <a:r>
              <a:rPr lang="pt-BR" sz="2000" b="1" dirty="0" smtClean="0"/>
              <a:t>D) </a:t>
            </a:r>
            <a:r>
              <a:rPr lang="pt-BR" sz="2000" dirty="0" smtClean="0"/>
              <a:t>II e III .</a:t>
            </a:r>
          </a:p>
          <a:p>
            <a:r>
              <a:rPr lang="pt-BR" sz="2000" b="1" dirty="0" smtClean="0"/>
              <a:t>E) </a:t>
            </a:r>
            <a:r>
              <a:rPr lang="pt-BR" sz="2000" dirty="0" smtClean="0"/>
              <a:t>VI e V</a:t>
            </a:r>
          </a:p>
          <a:p>
            <a:pPr>
              <a:buNone/>
            </a:pPr>
            <a:endParaRPr lang="pt-BR" sz="2000" dirty="0" smtClean="0"/>
          </a:p>
          <a:p>
            <a:pPr>
              <a:buNone/>
            </a:pPr>
            <a:endParaRPr lang="pt-B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dirty="0" smtClean="0"/>
              <a:t>V. o sistema deverá gravar um </a:t>
            </a:r>
            <a:r>
              <a:rPr lang="pt-BR" sz="2000" dirty="0" err="1" smtClean="0"/>
              <a:t>log</a:t>
            </a:r>
            <a:r>
              <a:rPr lang="pt-BR" sz="2000" dirty="0" smtClean="0"/>
              <a:t> de autenticação a cada transação completada, contendo a identificação do usuário, data e equipamento utilizado.</a:t>
            </a:r>
          </a:p>
          <a:p>
            <a:r>
              <a:rPr lang="pt-BR" sz="2000" dirty="0" smtClean="0"/>
              <a:t>VI. os backups do sistema deverão ser feitos diariamente a fim de evitar a eventual perda de dados sem capacidade de recuperação.</a:t>
            </a:r>
          </a:p>
          <a:p>
            <a:r>
              <a:rPr lang="pt-BR" sz="2000" dirty="0" smtClean="0"/>
              <a:t>Contêm um requisito funcional e um requisito não funcional, respectivamente, APENAS os itens</a:t>
            </a:r>
          </a:p>
          <a:p>
            <a:r>
              <a:rPr lang="pt-BR" sz="2000" b="1" dirty="0" smtClean="0"/>
              <a:t>A) </a:t>
            </a:r>
            <a:r>
              <a:rPr lang="pt-BR" sz="2000" dirty="0" smtClean="0"/>
              <a:t>II e I.</a:t>
            </a:r>
          </a:p>
          <a:p>
            <a:r>
              <a:rPr lang="pt-BR" sz="2000" b="1" dirty="0" smtClean="0"/>
              <a:t>B) </a:t>
            </a:r>
            <a:r>
              <a:rPr lang="pt-BR" sz="2000" dirty="0" smtClean="0"/>
              <a:t>V e I.</a:t>
            </a:r>
          </a:p>
          <a:p>
            <a:r>
              <a:rPr lang="pt-BR" sz="2000" b="1" dirty="0" smtClean="0"/>
              <a:t>C) IV e VI</a:t>
            </a:r>
            <a:r>
              <a:rPr lang="pt-BR" sz="2000" dirty="0" smtClean="0"/>
              <a:t>.</a:t>
            </a:r>
          </a:p>
          <a:p>
            <a:r>
              <a:rPr lang="pt-BR" sz="2000" b="1" dirty="0" smtClean="0"/>
              <a:t>D) </a:t>
            </a:r>
            <a:r>
              <a:rPr lang="pt-BR" sz="2000" dirty="0" smtClean="0"/>
              <a:t>II e III .</a:t>
            </a:r>
          </a:p>
          <a:p>
            <a:r>
              <a:rPr lang="pt-BR" sz="2000" b="1" dirty="0" smtClean="0"/>
              <a:t>E) </a:t>
            </a:r>
            <a:r>
              <a:rPr lang="pt-BR" sz="2000" dirty="0" smtClean="0"/>
              <a:t>VI e V</a:t>
            </a:r>
          </a:p>
          <a:p>
            <a:pPr>
              <a:buNone/>
            </a:pPr>
            <a:endParaRPr lang="pt-BR" sz="2000" dirty="0" smtClean="0"/>
          </a:p>
          <a:p>
            <a:pPr>
              <a:buNone/>
            </a:pPr>
            <a:endParaRPr lang="pt-B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marL="0" indent="0">
              <a:buNone/>
            </a:pPr>
            <a:r>
              <a:rPr lang="pt-BR" sz="2000" dirty="0" smtClean="0"/>
              <a:t>13) Requisitos não funcionais são agrupados em três grandes subgrupos. Um deles possui a seguinte definição:</a:t>
            </a:r>
          </a:p>
          <a:p>
            <a:r>
              <a:rPr lang="pt-BR" sz="2000" dirty="0" smtClean="0"/>
              <a:t>Esses requisitos especificam ou restringem o comportamento do software. Exemplos incluem os requisitos de desempenho quanto à rapidez com que o sistema deve executar e quanta memória ele requer, os requisitos de confiabilidade que estabelecem a taxa aceitável de falhas, os requisitos de proteção e os requisitos de usabilidade.</a:t>
            </a:r>
          </a:p>
          <a:p>
            <a:r>
              <a:rPr lang="pt-BR" sz="2000" i="1" dirty="0" smtClean="0">
                <a:hlinkClick r:id="rId2"/>
              </a:rPr>
              <a:t>SOMMERVILLE, I. Engenharia de Software. 9. ed. São Paulo: Pearson </a:t>
            </a:r>
            <a:r>
              <a:rPr lang="pt-BR" sz="2000" i="1" dirty="0" err="1" smtClean="0">
                <a:hlinkClick r:id="rId2"/>
              </a:rPr>
              <a:t>Education</a:t>
            </a:r>
            <a:r>
              <a:rPr lang="pt-BR" sz="2000" i="1" dirty="0" smtClean="0">
                <a:hlinkClick r:id="rId2"/>
              </a:rPr>
              <a:t>, 2019.</a:t>
            </a:r>
            <a:endParaRPr lang="pt-BR" sz="2000" i="1" dirty="0" smtClean="0"/>
          </a:p>
          <a:p>
            <a:r>
              <a:rPr lang="pt-BR" sz="2000" dirty="0" smtClean="0"/>
              <a:t>A definição apresentada refere-se ao subgrupo requisitos</a:t>
            </a:r>
          </a:p>
          <a:p>
            <a:pPr>
              <a:buNone/>
            </a:pPr>
            <a:endParaRPr lang="pt-BR"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de produto.</a:t>
            </a:r>
          </a:p>
          <a:p>
            <a:r>
              <a:rPr lang="pt-BR" sz="2000" b="1" dirty="0" smtClean="0"/>
              <a:t>B) </a:t>
            </a:r>
            <a:r>
              <a:rPr lang="pt-BR" sz="2000" dirty="0" smtClean="0"/>
              <a:t>internos.</a:t>
            </a:r>
          </a:p>
          <a:p>
            <a:r>
              <a:rPr lang="pt-BR" sz="2000" b="1" dirty="0" smtClean="0"/>
              <a:t>C) </a:t>
            </a:r>
            <a:r>
              <a:rPr lang="pt-BR" sz="2000" dirty="0" smtClean="0"/>
              <a:t>externos.</a:t>
            </a:r>
          </a:p>
          <a:p>
            <a:r>
              <a:rPr lang="pt-BR" sz="2000" b="1" dirty="0" smtClean="0"/>
              <a:t>D) </a:t>
            </a:r>
            <a:r>
              <a:rPr lang="pt-BR" sz="2000" dirty="0" smtClean="0"/>
              <a:t>extrapolados.</a:t>
            </a:r>
          </a:p>
          <a:p>
            <a:r>
              <a:rPr lang="pt-BR" sz="2000" b="1" dirty="0" smtClean="0"/>
              <a:t>E) </a:t>
            </a:r>
            <a:r>
              <a:rPr lang="pt-BR" sz="2000" dirty="0" smtClean="0"/>
              <a:t>organizacionais</a:t>
            </a:r>
            <a:r>
              <a:rPr lang="pt-BR" sz="1050" dirty="0" smtClean="0"/>
              <a:t>.</a:t>
            </a:r>
          </a:p>
          <a:p>
            <a:pPr>
              <a:buNone/>
            </a:pPr>
            <a:endParaRPr lang="pt-BR"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b="1" dirty="0" smtClean="0"/>
              <a:t>A) de produto.</a:t>
            </a:r>
          </a:p>
          <a:p>
            <a:r>
              <a:rPr lang="pt-BR" sz="2000" b="1" dirty="0" smtClean="0"/>
              <a:t>B) </a:t>
            </a:r>
            <a:r>
              <a:rPr lang="pt-BR" sz="2000" dirty="0" smtClean="0"/>
              <a:t>internos.</a:t>
            </a:r>
          </a:p>
          <a:p>
            <a:r>
              <a:rPr lang="pt-BR" sz="2000" b="1" dirty="0" smtClean="0"/>
              <a:t>C) </a:t>
            </a:r>
            <a:r>
              <a:rPr lang="pt-BR" sz="2000" dirty="0" smtClean="0"/>
              <a:t>externos.</a:t>
            </a:r>
          </a:p>
          <a:p>
            <a:r>
              <a:rPr lang="pt-BR" sz="2000" b="1" dirty="0" smtClean="0"/>
              <a:t>D) </a:t>
            </a:r>
            <a:r>
              <a:rPr lang="pt-BR" sz="2000" dirty="0" smtClean="0"/>
              <a:t>extrapolados.</a:t>
            </a:r>
          </a:p>
          <a:p>
            <a:r>
              <a:rPr lang="pt-BR" sz="2000" b="1" dirty="0" smtClean="0"/>
              <a:t>E) </a:t>
            </a:r>
            <a:r>
              <a:rPr lang="pt-BR" sz="2000" dirty="0" smtClean="0"/>
              <a:t>organizacionais</a:t>
            </a:r>
            <a:r>
              <a:rPr lang="pt-BR" sz="1050" dirty="0" smtClean="0"/>
              <a:t>.</a:t>
            </a:r>
          </a:p>
          <a:p>
            <a:pPr>
              <a:buNone/>
            </a:pPr>
            <a:endParaRPr lang="pt-BR"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sz="2000" dirty="0" smtClean="0"/>
              <a:t>14) No contexto de desenvolvimento e manutenção de sistemas e aplicações, considere as seguintes afirmações sobre requisitos de software.</a:t>
            </a:r>
          </a:p>
          <a:p>
            <a:r>
              <a:rPr lang="pt-BR" sz="2000" dirty="0" smtClean="0"/>
              <a:t>I - Requisitos não funcionais são requisitos que não estão diretamente relacionados com os serviços específicos oferecidos pelo sistema a seus usuários. Podem estar relacionados às propriedades emergentes do sistema, como confiabilidade, desempenho e tempo de resposta.</a:t>
            </a:r>
          </a:p>
          <a:p>
            <a:r>
              <a:rPr lang="pt-BR" sz="2000" dirty="0" smtClean="0"/>
              <a:t>II - Requisitos não funcionais podem afetar a arquitetura de um sistema em vez de apenas componentes individuais. Por exemplo, para assegurar que sejam cumpridos os requisitos de desempenho, será necessário organizar o sistema para minimizar a comunicação entre os componentes.</a:t>
            </a:r>
          </a:p>
          <a:p>
            <a:r>
              <a:rPr lang="pt-BR" sz="2000" dirty="0" smtClean="0"/>
              <a:t>III - Um único requisito não funcional, tal como um requisito de proteção, pode gerar uma série de requisitos funcionais relacionados que definam os serviços necessários no novo sistema. Além disso, também podem gerar requisitos que restrinjam requisitos existentes.</a:t>
            </a:r>
          </a:p>
          <a:p>
            <a:pPr>
              <a:buNone/>
            </a:pPr>
            <a:endParaRPr lang="pt-BR"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dirty="0" smtClean="0"/>
              <a:t>Quais afirmações estão corretas?</a:t>
            </a:r>
          </a:p>
          <a:p>
            <a:r>
              <a:rPr lang="pt-BR" sz="2000" b="1" dirty="0" smtClean="0"/>
              <a:t>A) </a:t>
            </a:r>
            <a:r>
              <a:rPr lang="pt-BR" sz="2000" dirty="0" smtClean="0"/>
              <a:t>Apenas I.</a:t>
            </a:r>
          </a:p>
          <a:p>
            <a:r>
              <a:rPr lang="pt-BR" sz="2000" b="1" dirty="0" smtClean="0"/>
              <a:t>B) </a:t>
            </a:r>
            <a:r>
              <a:rPr lang="pt-BR" sz="2000" dirty="0" smtClean="0"/>
              <a:t>Apenas I e II.</a:t>
            </a:r>
          </a:p>
          <a:p>
            <a:r>
              <a:rPr lang="pt-BR" sz="2000" b="1" dirty="0" smtClean="0"/>
              <a:t>C) </a:t>
            </a:r>
            <a:r>
              <a:rPr lang="pt-BR" sz="2000" dirty="0" smtClean="0"/>
              <a:t>Apenas I e III.</a:t>
            </a:r>
          </a:p>
          <a:p>
            <a:r>
              <a:rPr lang="pt-BR" sz="2000" b="1" dirty="0" smtClean="0"/>
              <a:t>D) </a:t>
            </a:r>
            <a:r>
              <a:rPr lang="pt-BR" sz="2000" dirty="0" smtClean="0"/>
              <a:t>Apenas II e III.</a:t>
            </a:r>
          </a:p>
          <a:p>
            <a:r>
              <a:rPr lang="pt-BR" sz="2000" b="1" dirty="0" smtClean="0"/>
              <a:t>E) </a:t>
            </a:r>
            <a:r>
              <a:rPr lang="pt-BR" sz="2000" dirty="0" smtClean="0"/>
              <a:t>I, II e III.</a:t>
            </a:r>
          </a:p>
          <a:p>
            <a:pPr>
              <a:buNone/>
            </a:pPr>
            <a:endParaRPr lang="pt-BR"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sz="2000" dirty="0" smtClean="0"/>
              <a:t>Quais afirmações estão corretas?</a:t>
            </a:r>
          </a:p>
          <a:p>
            <a:r>
              <a:rPr lang="pt-BR" sz="2000" b="1" dirty="0" smtClean="0"/>
              <a:t>A) </a:t>
            </a:r>
            <a:r>
              <a:rPr lang="pt-BR" sz="2000" dirty="0" smtClean="0"/>
              <a:t>Apenas I.</a:t>
            </a:r>
          </a:p>
          <a:p>
            <a:r>
              <a:rPr lang="pt-BR" sz="2000" b="1" dirty="0" smtClean="0"/>
              <a:t>B) </a:t>
            </a:r>
            <a:r>
              <a:rPr lang="pt-BR" sz="2000" dirty="0" smtClean="0"/>
              <a:t>Apenas I e II.</a:t>
            </a:r>
          </a:p>
          <a:p>
            <a:r>
              <a:rPr lang="pt-BR" sz="2000" b="1" dirty="0" smtClean="0"/>
              <a:t>C) </a:t>
            </a:r>
            <a:r>
              <a:rPr lang="pt-BR" sz="2000" dirty="0" smtClean="0"/>
              <a:t>Apenas I e III.</a:t>
            </a:r>
          </a:p>
          <a:p>
            <a:r>
              <a:rPr lang="pt-BR" sz="2000" b="1" dirty="0" smtClean="0"/>
              <a:t>D) </a:t>
            </a:r>
            <a:r>
              <a:rPr lang="pt-BR" sz="2000" dirty="0" smtClean="0"/>
              <a:t>Apenas II e III.</a:t>
            </a:r>
          </a:p>
          <a:p>
            <a:r>
              <a:rPr lang="pt-BR" sz="2000" b="1" dirty="0" smtClean="0"/>
              <a:t>E) I, II e III.</a:t>
            </a:r>
          </a:p>
          <a:p>
            <a:pPr>
              <a:buNone/>
            </a:pPr>
            <a:endParaRPr lang="pt-B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15) Considere os requisitos listados a seguir:</a:t>
            </a:r>
          </a:p>
          <a:p>
            <a:r>
              <a:rPr lang="pt-BR" sz="2000" dirty="0" smtClean="0"/>
              <a:t>I. O sistema deve ser compatível com navegadores executando em </a:t>
            </a:r>
            <a:r>
              <a:rPr lang="pt-BR" sz="2000" dirty="0" err="1" smtClean="0"/>
              <a:t>smartphones</a:t>
            </a:r>
            <a:r>
              <a:rPr lang="pt-BR" sz="2000" dirty="0" smtClean="0"/>
              <a:t>.</a:t>
            </a:r>
          </a:p>
          <a:p>
            <a:r>
              <a:rPr lang="pt-BR" sz="2000" dirty="0" smtClean="0"/>
              <a:t>II. O sistema deve permitir o cadastro de médicos, sua matrícula e suas áreas de especialização.</a:t>
            </a:r>
          </a:p>
          <a:p>
            <a:r>
              <a:rPr lang="pt-BR" sz="2000" dirty="0" smtClean="0"/>
              <a:t>III. O sistema deve permitir a emissão de relatórios contendo a alocação das salas e turmas.</a:t>
            </a:r>
          </a:p>
          <a:p>
            <a:r>
              <a:rPr lang="pt-BR" sz="2000" dirty="0" smtClean="0"/>
              <a:t>IV. O sistema deve ser desenvolvido na linguagem PHP.</a:t>
            </a:r>
          </a:p>
          <a:p>
            <a:r>
              <a:rPr lang="pt-BR" sz="2000" dirty="0" smtClean="0"/>
              <a:t>V. O sistema deve fornecer uma solução de interoperabilidade com o sistema financeiro e de recursos humanos já existentes na instituição.</a:t>
            </a:r>
          </a:p>
          <a:p>
            <a:r>
              <a:rPr lang="pt-BR" sz="2000" dirty="0" smtClean="0"/>
              <a:t>VI. O tempo de resposta a qualquer consulta deve ser de no máximo dez segundos no contexto de mil usuários simultâneos.</a:t>
            </a:r>
          </a:p>
          <a:p>
            <a:pPr>
              <a:buNone/>
            </a:pPr>
            <a:endParaRPr lang="pt-BR"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São requisitos não funcionais somente os que constam em</a:t>
            </a:r>
          </a:p>
          <a:p>
            <a:r>
              <a:rPr lang="pt-BR" sz="2000" b="1" dirty="0" smtClean="0"/>
              <a:t>A) </a:t>
            </a:r>
            <a:r>
              <a:rPr lang="pt-BR" sz="2000" dirty="0" smtClean="0"/>
              <a:t>I, II e IV.</a:t>
            </a:r>
          </a:p>
          <a:p>
            <a:r>
              <a:rPr lang="pt-BR" sz="2000" b="1" dirty="0" smtClean="0"/>
              <a:t>B) </a:t>
            </a:r>
            <a:r>
              <a:rPr lang="pt-BR" sz="2000" dirty="0" smtClean="0"/>
              <a:t>II, III e V.</a:t>
            </a:r>
          </a:p>
          <a:p>
            <a:r>
              <a:rPr lang="pt-BR" sz="2000" b="1" dirty="0" smtClean="0"/>
              <a:t>C) </a:t>
            </a:r>
            <a:r>
              <a:rPr lang="pt-BR" sz="2000" dirty="0" smtClean="0"/>
              <a:t>I, IV, V e VI.</a:t>
            </a:r>
          </a:p>
          <a:p>
            <a:r>
              <a:rPr lang="pt-BR" sz="2000" b="1" dirty="0" smtClean="0"/>
              <a:t>D) </a:t>
            </a:r>
            <a:r>
              <a:rPr lang="pt-BR" sz="2000" dirty="0" smtClean="0"/>
              <a:t>III e VI.</a:t>
            </a:r>
          </a:p>
          <a:p>
            <a:pPr>
              <a:buNone/>
            </a:pPr>
            <a:endParaRPr lang="pt-B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buNone/>
            </a:pPr>
            <a:r>
              <a:rPr lang="pt-BR" sz="2000" b="1" dirty="0" smtClean="0"/>
              <a:t>2) </a:t>
            </a:r>
            <a:r>
              <a:rPr lang="pt-BR" sz="2000" dirty="0"/>
              <a:t>Existe um conjunto de membros da equipe de configuração que realizam atividades mais genéricos e menos especializadas no processo. Esse grupo envolve os diversos profissionais que trabalham para garantir que as mudanças realizadas no software não prejudiquem o andamento de seu desenvolvimento como um todo.</a:t>
            </a:r>
          </a:p>
          <a:p>
            <a:pPr>
              <a:buNone/>
            </a:pPr>
            <a:r>
              <a:rPr lang="pt-BR" sz="2000" dirty="0"/>
              <a:t>Fonte: BERSOFF, </a:t>
            </a:r>
            <a:r>
              <a:rPr lang="pt-BR" sz="2000" dirty="0" err="1"/>
              <a:t>E.H.</a:t>
            </a:r>
            <a:r>
              <a:rPr lang="pt-BR" sz="2000" dirty="0"/>
              <a:t> </a:t>
            </a:r>
            <a:r>
              <a:rPr lang="pt-BR" sz="2000" dirty="0" err="1"/>
              <a:t>Elements</a:t>
            </a:r>
            <a:r>
              <a:rPr lang="pt-BR" sz="2000" dirty="0"/>
              <a:t> </a:t>
            </a:r>
            <a:r>
              <a:rPr lang="pt-BR" sz="2000" dirty="0" err="1"/>
              <a:t>of</a:t>
            </a:r>
            <a:r>
              <a:rPr lang="pt-BR" sz="2000" dirty="0"/>
              <a:t> Software </a:t>
            </a:r>
            <a:r>
              <a:rPr lang="pt-BR" sz="2000" dirty="0" err="1"/>
              <a:t>Configuration</a:t>
            </a:r>
            <a:r>
              <a:rPr lang="pt-BR" sz="2000" dirty="0"/>
              <a:t> Management. IEEE </a:t>
            </a:r>
            <a:r>
              <a:rPr lang="pt-BR" sz="2000" dirty="0" err="1"/>
              <a:t>Transactions</a:t>
            </a:r>
            <a:r>
              <a:rPr lang="pt-BR" sz="2000" dirty="0"/>
              <a:t> </a:t>
            </a:r>
            <a:r>
              <a:rPr lang="pt-BR" sz="2000" dirty="0" err="1"/>
              <a:t>on</a:t>
            </a:r>
            <a:r>
              <a:rPr lang="pt-BR" sz="2000" dirty="0"/>
              <a:t> Software </a:t>
            </a:r>
            <a:r>
              <a:rPr lang="pt-BR" sz="2000" dirty="0" err="1"/>
              <a:t>Engineering</a:t>
            </a:r>
            <a:r>
              <a:rPr lang="pt-BR" sz="2000" dirty="0"/>
              <a:t>, v. 10, n. 1, 1984.</a:t>
            </a:r>
          </a:p>
          <a:p>
            <a:pPr>
              <a:buNone/>
            </a:pPr>
            <a:r>
              <a:rPr lang="pt-BR" sz="2000" dirty="0"/>
              <a:t> </a:t>
            </a:r>
          </a:p>
          <a:p>
            <a:pPr>
              <a:buNone/>
            </a:pPr>
            <a:r>
              <a:rPr lang="pt-BR" sz="2000" dirty="0"/>
              <a:t>Considerando essas informações e o conteúdo estudado sobre os profissionais da gerência de configuração, pode-se afirmar que:</a:t>
            </a:r>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São requisitos não funcionais somente os que constam em</a:t>
            </a:r>
          </a:p>
          <a:p>
            <a:r>
              <a:rPr lang="pt-BR" sz="2000" b="1" dirty="0" smtClean="0"/>
              <a:t>A) </a:t>
            </a:r>
            <a:r>
              <a:rPr lang="pt-BR" sz="2000" dirty="0" smtClean="0"/>
              <a:t>I, II e IV.</a:t>
            </a:r>
          </a:p>
          <a:p>
            <a:r>
              <a:rPr lang="pt-BR" sz="2000" b="1" dirty="0" smtClean="0"/>
              <a:t>B) </a:t>
            </a:r>
            <a:r>
              <a:rPr lang="pt-BR" sz="2000" dirty="0" smtClean="0"/>
              <a:t>II, III e V.</a:t>
            </a:r>
          </a:p>
          <a:p>
            <a:r>
              <a:rPr lang="pt-BR" sz="2000" b="1" dirty="0" smtClean="0"/>
              <a:t>C) I, IV, V e VI.</a:t>
            </a:r>
          </a:p>
          <a:p>
            <a:r>
              <a:rPr lang="pt-BR" sz="2000" b="1" dirty="0" smtClean="0"/>
              <a:t>D) </a:t>
            </a:r>
            <a:r>
              <a:rPr lang="pt-BR" sz="2000" dirty="0" smtClean="0"/>
              <a:t>III e VI.</a:t>
            </a:r>
          </a:p>
          <a:p>
            <a:pPr>
              <a:buNone/>
            </a:pPr>
            <a:endParaRPr lang="pt-BR"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16) Qual papel o ator representa no diagrama de caso de uso? </a:t>
            </a:r>
          </a:p>
          <a:p>
            <a:pPr>
              <a:buNone/>
            </a:pPr>
            <a:endParaRPr lang="pt-BR" sz="2000" dirty="0"/>
          </a:p>
          <a:p>
            <a:pPr marL="457200" indent="-457200">
              <a:buAutoNum type="alphaLcParenR"/>
            </a:pPr>
            <a:r>
              <a:rPr lang="pt-BR" sz="2000" dirty="0" smtClean="0"/>
              <a:t>Representam os papéis desempenhados pelos diversos usuários que poderão utilizar ou interagir com os serviços e funções do sistema.</a:t>
            </a:r>
          </a:p>
          <a:p>
            <a:pPr marL="457200" indent="-457200">
              <a:buAutoNum type="alphaLcParenR"/>
            </a:pPr>
            <a:r>
              <a:rPr lang="pt-BR" sz="2000" dirty="0" smtClean="0"/>
              <a:t>Representam os níveis desempenhados pelos diversos usuários que poderão utilizar ou interagir com os serviços e funções do sistema.</a:t>
            </a:r>
          </a:p>
          <a:p>
            <a:pPr marL="457200" indent="-457200">
              <a:buAutoNum type="alphaLcParenR"/>
            </a:pPr>
            <a:r>
              <a:rPr lang="pt-BR" sz="2000" dirty="0" smtClean="0"/>
              <a:t>Representam os papéis desempenhados pelos diversos usuários que obrigatoriamente irão utilizar ou interagir com os serviços e funções do sistema.</a:t>
            </a:r>
          </a:p>
          <a:p>
            <a:pPr marL="457200" indent="-457200">
              <a:buAutoNum type="alphaLcParenR"/>
            </a:pPr>
            <a:r>
              <a:rPr lang="pt-BR" sz="2000" dirty="0" smtClean="0"/>
              <a:t>Representam os níveis de uma não execução desempenhados pelos diversos usuários que poderão utilizar ou interagir com os serviços e funções do sistema.</a:t>
            </a:r>
            <a:endParaRPr lang="pt-BR"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16) Qual papel o ator representa no diagrama de caso de uso? </a:t>
            </a:r>
          </a:p>
          <a:p>
            <a:pPr>
              <a:buNone/>
            </a:pPr>
            <a:endParaRPr lang="pt-BR" sz="2000" dirty="0"/>
          </a:p>
          <a:p>
            <a:pPr marL="457200" indent="-457200">
              <a:buAutoNum type="alphaLcParenR"/>
            </a:pPr>
            <a:r>
              <a:rPr lang="pt-BR" sz="2000" b="1" dirty="0" smtClean="0"/>
              <a:t>Representam os papéis desempenhados pelos diversos usuários que poderão utilizar ou interagir com os serviços e funções do sistema</a:t>
            </a:r>
            <a:r>
              <a:rPr lang="pt-BR" sz="2000" dirty="0" smtClean="0"/>
              <a:t>.</a:t>
            </a:r>
          </a:p>
          <a:p>
            <a:pPr marL="457200" indent="-457200">
              <a:buAutoNum type="alphaLcParenR"/>
            </a:pPr>
            <a:r>
              <a:rPr lang="pt-BR" sz="2000" dirty="0" smtClean="0"/>
              <a:t>Representam os níveis desempenhados pelos diversos usuários que poderão utilizar ou interagir com os serviços e funções do sistema.</a:t>
            </a:r>
          </a:p>
          <a:p>
            <a:pPr marL="457200" indent="-457200">
              <a:buAutoNum type="alphaLcParenR"/>
            </a:pPr>
            <a:r>
              <a:rPr lang="pt-BR" sz="2000" dirty="0" smtClean="0"/>
              <a:t>Representam os papéis desempenhados pelos diversos usuários que obrigatoriamente irão utilizar ou interagir com os serviços e funções do sistema.</a:t>
            </a:r>
          </a:p>
          <a:p>
            <a:pPr marL="457200" indent="-457200">
              <a:buAutoNum type="alphaLcParenR"/>
            </a:pPr>
            <a:r>
              <a:rPr lang="pt-BR" sz="2000" dirty="0" smtClean="0"/>
              <a:t>Representam os níveis de uma não execução desempenhados pelos diversos usuários que poderão utilizar ou interagir com os serviços e funções do sistema.</a:t>
            </a:r>
            <a:endParaRPr lang="pt-BR"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17)</a:t>
            </a:r>
            <a:r>
              <a:rPr lang="pt-BR" sz="2000" dirty="0" smtClean="0"/>
              <a:t> Características dos Casos de Uso é sempre iniciado por um ator que: </a:t>
            </a:r>
          </a:p>
          <a:p>
            <a:pPr marL="457200" indent="-457200">
              <a:buAutoNum type="alphaLcParenR"/>
            </a:pPr>
            <a:r>
              <a:rPr lang="pt-BR" sz="2000" dirty="0" smtClean="0"/>
              <a:t>Realizado em nome de um ator que, por sua vez, deve pedir direta ou indiretamente ao sistema tal realização.</a:t>
            </a:r>
          </a:p>
          <a:p>
            <a:pPr marL="457200" indent="-457200">
              <a:buAutoNum type="alphaLcParenR"/>
            </a:pPr>
            <a:r>
              <a:rPr lang="pt-BR" sz="2000" dirty="0" smtClean="0"/>
              <a:t>Realizado em nome de uma interação que, por sua vez, deve pedir direta ou indiretamente ao sistema tal realização.</a:t>
            </a:r>
          </a:p>
          <a:p>
            <a:pPr marL="457200" indent="-457200">
              <a:buAutoNum type="alphaLcParenR"/>
            </a:pPr>
            <a:r>
              <a:rPr lang="pt-BR" sz="2000" dirty="0" smtClean="0"/>
              <a:t>Realizado em nome de um ator que, por sua vez, deve pedir obrigatoriamente ao sistema tal realização.</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17)</a:t>
            </a:r>
            <a:r>
              <a:rPr lang="pt-BR" sz="2000" dirty="0" smtClean="0"/>
              <a:t> Características dos Casos de Uso é sempre iniciado por um ator que: </a:t>
            </a:r>
          </a:p>
          <a:p>
            <a:pPr marL="457200" indent="-457200">
              <a:buAutoNum type="alphaLcParenR"/>
            </a:pPr>
            <a:r>
              <a:rPr lang="pt-BR" sz="2000" b="1" dirty="0" smtClean="0"/>
              <a:t>Realizado em nome de um ator que, por sua vez, deve pedir direta ou indiretamente ao sistema tal realização.</a:t>
            </a:r>
          </a:p>
          <a:p>
            <a:pPr marL="457200" indent="-457200">
              <a:buAutoNum type="alphaLcParenR"/>
            </a:pPr>
            <a:r>
              <a:rPr lang="pt-BR" sz="2000" dirty="0" smtClean="0"/>
              <a:t>Realizado em nome de uma interação que, por sua vez, deve pedir direta ou indiretamente ao sistema tal realização.</a:t>
            </a:r>
          </a:p>
          <a:p>
            <a:pPr marL="457200" indent="-457200">
              <a:buAutoNum type="alphaLcParenR"/>
            </a:pPr>
            <a:r>
              <a:rPr lang="pt-BR" sz="2000" dirty="0" smtClean="0"/>
              <a:t>Realizado em nome de um ator que, por sua vez, deve pedir obrigatoriamente ao sistema tal realização.</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18) Quem são os </a:t>
            </a:r>
            <a:r>
              <a:rPr lang="pt-BR" sz="2000" dirty="0" err="1" smtClean="0"/>
              <a:t>stakeholders</a:t>
            </a:r>
            <a:r>
              <a:rPr lang="pt-BR" sz="2000" dirty="0" smtClean="0"/>
              <a:t>? </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 clientes, usuários, etc.</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Exceto clientes, usuários</a:t>
            </a:r>
          </a:p>
          <a:p>
            <a:pPr marL="457200" indent="-457200">
              <a:buAutoNum type="alphaLcParenR"/>
            </a:pPr>
            <a:r>
              <a:rPr lang="pt-BR" sz="2000" dirty="0" err="1" smtClean="0"/>
              <a:t>Stakeholders</a:t>
            </a:r>
            <a:r>
              <a:rPr lang="pt-BR" sz="2000" dirty="0" smtClean="0"/>
              <a:t> são pessoas que não são afetadas pelo problema e, portanto, tem algo a dizer sobre sua solução. Ex.: clientes, usuários, etc.</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18) Quem são os </a:t>
            </a:r>
            <a:r>
              <a:rPr lang="pt-BR" sz="2000" dirty="0" err="1" smtClean="0"/>
              <a:t>stakeholders</a:t>
            </a:r>
            <a:r>
              <a:rPr lang="pt-BR" sz="2000" dirty="0" smtClean="0"/>
              <a:t>? </a:t>
            </a:r>
          </a:p>
          <a:p>
            <a:pPr marL="457200" indent="-457200">
              <a:buAutoNum type="alphaLcParenR"/>
            </a:pPr>
            <a:r>
              <a:rPr lang="pt-BR" sz="2000" b="1" dirty="0" err="1" smtClean="0"/>
              <a:t>Stakeholders</a:t>
            </a:r>
            <a:r>
              <a:rPr lang="pt-BR" sz="2000" b="1" dirty="0" smtClean="0"/>
              <a:t> são pessoas que são afetadas pelo problema e, portanto, tem algo a dizer sobre sua solução. Ex.: clientes, usuários, etc.</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Exceto clientes, usuários</a:t>
            </a:r>
          </a:p>
          <a:p>
            <a:pPr marL="457200" indent="-457200">
              <a:buAutoNum type="alphaLcParenR"/>
            </a:pPr>
            <a:r>
              <a:rPr lang="pt-BR" sz="2000" dirty="0" err="1" smtClean="0"/>
              <a:t>Stakeholders</a:t>
            </a:r>
            <a:r>
              <a:rPr lang="pt-BR" sz="2000" dirty="0" smtClean="0"/>
              <a:t> são pessoas que não são afetadas pelo problema e, portanto, tem algo a dizer sobre sua solução. Ex.: clientes, usuários, etc.</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19</a:t>
            </a:r>
            <a:r>
              <a:rPr lang="pt-BR" sz="2000" dirty="0" smtClean="0"/>
              <a:t>) São </a:t>
            </a:r>
            <a:r>
              <a:rPr lang="en-US" altLang="pt-BR" sz="2000" dirty="0" err="1" smtClean="0"/>
              <a:t>Benefícios</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exceto</a:t>
            </a:r>
            <a:r>
              <a:rPr lang="en-US" altLang="pt-BR" sz="2000" dirty="0" smtClean="0"/>
              <a:t>:</a:t>
            </a:r>
          </a:p>
          <a:p>
            <a:pPr>
              <a:buNone/>
            </a:pPr>
            <a:r>
              <a:rPr lang="en-US" sz="2000" dirty="0" smtClean="0"/>
              <a:t>a) </a:t>
            </a:r>
            <a:r>
              <a:rPr lang="pt-BR" altLang="pt-BR" sz="2000" dirty="0" smtClean="0"/>
              <a:t>Maior produtividade, Maior precisão nas estimativas, Redução de defeitos no produto</a:t>
            </a:r>
          </a:p>
          <a:p>
            <a:pPr>
              <a:buNone/>
            </a:pPr>
            <a:r>
              <a:rPr lang="en-US" sz="2000" dirty="0"/>
              <a:t>b</a:t>
            </a:r>
            <a:r>
              <a:rPr lang="en-US" sz="2000" dirty="0" smtClean="0"/>
              <a:t>) </a:t>
            </a:r>
            <a:r>
              <a:rPr lang="pt-BR" altLang="pt-BR" sz="2000" dirty="0" smtClean="0"/>
              <a:t>Menor produtividade, Maior precisão nas estimativas, Redução de defeitos no produto</a:t>
            </a:r>
          </a:p>
          <a:p>
            <a:pPr>
              <a:buNone/>
            </a:pPr>
            <a:r>
              <a:rPr lang="pt-BR" sz="2000" dirty="0" smtClean="0"/>
              <a:t>c) </a:t>
            </a:r>
            <a:r>
              <a:rPr lang="pt-BR" altLang="pt-BR" sz="2000" dirty="0" smtClean="0"/>
              <a:t>Maior produtividade, Maior precisão nas estimativas, Redução de defeitos no produto com incertezas nestas reduções</a:t>
            </a:r>
          </a:p>
          <a:p>
            <a:pPr>
              <a:buNone/>
            </a:pPr>
            <a:r>
              <a:rPr lang="pt-BR" altLang="pt-BR" sz="2000" dirty="0" smtClean="0"/>
              <a:t>d) </a:t>
            </a:r>
            <a:r>
              <a:rPr lang="pt-BR" altLang="pt-BR" sz="2000" dirty="0" err="1" smtClean="0"/>
              <a:t>N.D.</a:t>
            </a:r>
            <a:r>
              <a:rPr lang="pt-BR" altLang="pt-BR" sz="2000" dirty="0" smtClean="0"/>
              <a:t>A</a:t>
            </a:r>
            <a:endParaRPr lang="pt-BR" altLang="pt-BR" sz="2000" dirty="0" smtClean="0"/>
          </a:p>
          <a:p>
            <a:pPr>
              <a:buNone/>
            </a:pPr>
            <a:endParaRPr lang="pt-BR" sz="20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19</a:t>
            </a:r>
            <a:r>
              <a:rPr lang="pt-BR" sz="2000" dirty="0" smtClean="0"/>
              <a:t>) São </a:t>
            </a:r>
            <a:r>
              <a:rPr lang="en-US" altLang="pt-BR" sz="2000" dirty="0" err="1" smtClean="0"/>
              <a:t>Benefícios</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exceto</a:t>
            </a:r>
            <a:r>
              <a:rPr lang="en-US" altLang="pt-BR" sz="2000" dirty="0" smtClean="0"/>
              <a:t>:</a:t>
            </a:r>
          </a:p>
          <a:p>
            <a:pPr>
              <a:buNone/>
            </a:pPr>
            <a:r>
              <a:rPr lang="en-US" sz="2000" b="1" dirty="0" smtClean="0"/>
              <a:t>a) </a:t>
            </a:r>
            <a:r>
              <a:rPr lang="pt-BR" altLang="pt-BR" sz="2000" b="1" dirty="0" smtClean="0"/>
              <a:t>Maior produtividade, Maior precisão nas estimativas, Redução de defeitos no produto</a:t>
            </a:r>
          </a:p>
          <a:p>
            <a:pPr>
              <a:buNone/>
            </a:pPr>
            <a:r>
              <a:rPr lang="en-US" sz="2000" dirty="0"/>
              <a:t>b</a:t>
            </a:r>
            <a:r>
              <a:rPr lang="en-US" sz="2000" dirty="0" smtClean="0"/>
              <a:t>) </a:t>
            </a:r>
            <a:r>
              <a:rPr lang="pt-BR" altLang="pt-BR" sz="2000" dirty="0" smtClean="0"/>
              <a:t>Menor produtividade, Maior precisão nas estimativas, Redução de defeitos no produto</a:t>
            </a:r>
          </a:p>
          <a:p>
            <a:pPr>
              <a:buNone/>
            </a:pPr>
            <a:r>
              <a:rPr lang="pt-BR" sz="2000" dirty="0" smtClean="0"/>
              <a:t>c) </a:t>
            </a:r>
            <a:r>
              <a:rPr lang="pt-BR" altLang="pt-BR" sz="2000" dirty="0" smtClean="0"/>
              <a:t>Maior produtividade, Maior precisão nas estimativas, Redução de defeitos no produto com incertezas nestas reduções</a:t>
            </a:r>
          </a:p>
          <a:p>
            <a:pPr>
              <a:buNone/>
            </a:pPr>
            <a:r>
              <a:rPr lang="pt-BR" altLang="pt-BR" sz="2000" dirty="0" smtClean="0"/>
              <a:t>d) </a:t>
            </a:r>
            <a:r>
              <a:rPr lang="pt-BR" altLang="pt-BR" sz="2000" dirty="0" err="1" smtClean="0"/>
              <a:t>N.D.</a:t>
            </a:r>
            <a:r>
              <a:rPr lang="pt-BR" altLang="pt-BR" sz="2000" dirty="0" smtClean="0"/>
              <a:t>A</a:t>
            </a:r>
            <a:endParaRPr lang="pt-BR" altLang="pt-BR" sz="2000" dirty="0" smtClean="0"/>
          </a:p>
          <a:p>
            <a:pPr>
              <a:buNone/>
            </a:pPr>
            <a:endParaRPr lang="pt-BR" sz="20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20)</a:t>
            </a:r>
            <a:r>
              <a:rPr lang="en-US" altLang="pt-BR" sz="2000" dirty="0" smtClean="0"/>
              <a:t> </a:t>
            </a:r>
            <a:r>
              <a:rPr lang="en-US" altLang="pt-BR" sz="2000" dirty="0" err="1" smtClean="0"/>
              <a:t>Controle</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evita</a:t>
            </a:r>
            <a:r>
              <a:rPr lang="en-US" altLang="pt-BR" sz="2000" dirty="0" smtClean="0"/>
              <a:t> </a:t>
            </a:r>
            <a:r>
              <a:rPr lang="en-US" altLang="pt-BR" sz="2000" dirty="0" err="1" smtClean="0"/>
              <a:t>que</a:t>
            </a:r>
            <a:r>
              <a:rPr lang="en-US" altLang="pt-BR" sz="2000" dirty="0" smtClean="0"/>
              <a:t> :</a:t>
            </a:r>
          </a:p>
          <a:p>
            <a:pPr>
              <a:buNone/>
            </a:pPr>
            <a:r>
              <a:rPr lang="pt-BR" sz="2000" dirty="0" smtClean="0"/>
              <a:t> </a:t>
            </a:r>
            <a:r>
              <a:rPr lang="en-US" sz="2000" dirty="0" smtClean="0"/>
              <a:t>a) </a:t>
            </a:r>
            <a:r>
              <a:rPr lang="pt-BR" altLang="pt-BR" sz="2000" dirty="0" smtClean="0"/>
              <a:t>Não basta que a qualidade exista, ela deve ser reconhecida pelo cliente</a:t>
            </a:r>
          </a:p>
          <a:p>
            <a:pPr>
              <a:buNone/>
            </a:pPr>
            <a:r>
              <a:rPr lang="en-US" sz="2000" b="1" dirty="0"/>
              <a:t>b</a:t>
            </a:r>
            <a:r>
              <a:rPr lang="en-US" sz="2000" b="1" dirty="0" smtClean="0"/>
              <a:t>) </a:t>
            </a:r>
            <a:r>
              <a:rPr lang="pt-BR" altLang="pt-BR" sz="2000" b="1" dirty="0" smtClean="0"/>
              <a:t>Evita que produtos defeituosos sejam entregues aos clientes</a:t>
            </a:r>
          </a:p>
          <a:p>
            <a:pPr>
              <a:buNone/>
            </a:pPr>
            <a:r>
              <a:rPr lang="pt-BR" sz="2000" dirty="0" smtClean="0"/>
              <a:t>c) </a:t>
            </a:r>
            <a:r>
              <a:rPr lang="pt-BR" altLang="pt-BR" sz="2000" dirty="0" smtClean="0"/>
              <a:t>Deve existir uma certificação oficial emitida com base em um padrão</a:t>
            </a:r>
          </a:p>
          <a:p>
            <a:pPr>
              <a:buNone/>
            </a:pPr>
            <a:r>
              <a:rPr lang="pt-BR" altLang="pt-BR" sz="2000" dirty="0" smtClean="0"/>
              <a:t>d) </a:t>
            </a:r>
            <a:r>
              <a:rPr lang="en-US" altLang="pt-BR" sz="2000" dirty="0" err="1" smtClean="0"/>
              <a:t>Definiç</a:t>
            </a:r>
            <a:r>
              <a:rPr lang="pt-BR" altLang="pt-BR" sz="2000" dirty="0" err="1" smtClean="0"/>
              <a:t>ão</a:t>
            </a:r>
            <a:r>
              <a:rPr lang="pt-BR" altLang="pt-BR" sz="2000" dirty="0" smtClean="0"/>
              <a:t> de procedimentos, padrões, treinamentos</a:t>
            </a:r>
          </a:p>
          <a:p>
            <a:pPr>
              <a:buNone/>
            </a:pPr>
            <a:r>
              <a:rPr lang="pt-BR" altLang="pt-BR" sz="2000" dirty="0" smtClean="0"/>
              <a:t>e) </a:t>
            </a:r>
            <a:r>
              <a:rPr lang="pt-BR" altLang="pt-BR" sz="2000" dirty="0" err="1" smtClean="0"/>
              <a:t>N.D.</a:t>
            </a:r>
            <a:r>
              <a:rPr lang="pt-BR" altLang="pt-BR" sz="2000" dirty="0" smtClean="0"/>
              <a:t>A</a:t>
            </a:r>
            <a:endParaRPr lang="pt-BR" altLang="pt-BR" sz="2000" dirty="0" smtClean="0"/>
          </a:p>
          <a:p>
            <a:pPr>
              <a:buNone/>
            </a:pPr>
            <a:endParaRPr lang="pt-BR"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pPr>
              <a:buNone/>
            </a:pPr>
            <a:r>
              <a:rPr lang="pt-BR" sz="2000" b="1" dirty="0" smtClean="0"/>
              <a:t>a) </a:t>
            </a:r>
            <a:r>
              <a:rPr lang="pt-BR" sz="2000" b="1" dirty="0"/>
              <a:t>apesar de realizar atividades genéricas, como verificações simples, esses profissionais devem estar sempre em sincronia, porque precisam garantir que nenhum item seja modificado sem que se haja controle sobre isso.</a:t>
            </a:r>
          </a:p>
          <a:p>
            <a:pPr>
              <a:buNone/>
            </a:pPr>
            <a:r>
              <a:rPr lang="pt-BR" sz="2000" dirty="0" smtClean="0"/>
              <a:t>b) </a:t>
            </a:r>
            <a:r>
              <a:rPr lang="pt-BR" sz="2000" dirty="0"/>
              <a:t>apesar de realizar atividades genéricas, como verificações simples, estes profissionais devem estar sempre em sincronia porque precisam cumprir as especificações nas normas do CMM e MPS.</a:t>
            </a:r>
            <a:r>
              <a:rPr lang="pt-BR" sz="2000" dirty="0" err="1"/>
              <a:t>Br</a:t>
            </a:r>
            <a:r>
              <a:rPr lang="pt-BR" sz="2000" dirty="0"/>
              <a:t> para certificações</a:t>
            </a:r>
            <a:r>
              <a:rPr lang="pt-BR" sz="2000" dirty="0" smtClean="0"/>
              <a:t>.</a:t>
            </a:r>
          </a:p>
          <a:p>
            <a:pPr>
              <a:buNone/>
            </a:pPr>
            <a:r>
              <a:rPr lang="pt-BR" sz="2000" dirty="0" smtClean="0"/>
              <a:t>c) </a:t>
            </a:r>
            <a:r>
              <a:rPr lang="pt-BR" sz="2000" dirty="0"/>
              <a:t>apesar de realizar atividades genéricas, como verificações simples, estes profissionais devem estar sempre em sincronia porque precisam cumprir com a lista de prioridades de qualidade e testes de software.</a:t>
            </a:r>
          </a:p>
          <a:p>
            <a:pPr>
              <a:buNone/>
            </a:pPr>
            <a:r>
              <a:rPr lang="pt-BR" sz="2000" dirty="0" smtClean="0"/>
              <a:t>d) </a:t>
            </a:r>
            <a:r>
              <a:rPr lang="pt-BR" sz="2000" dirty="0"/>
              <a:t>apesar de realizar atividades genéricas, como verificações simples, estes profissionais devem estar sempre em sincronia porque precisam substituir membros da equipe de programação caso seja necessário.</a:t>
            </a:r>
          </a:p>
          <a:p>
            <a:pPr>
              <a:buNone/>
            </a:pPr>
            <a:r>
              <a:rPr lang="pt-BR" sz="2000" dirty="0" smtClean="0"/>
              <a:t>e) </a:t>
            </a:r>
            <a:r>
              <a:rPr lang="pt-BR" sz="2000" dirty="0"/>
              <a:t>apesar de realizar atividades genéricas, como verificações simples, estes profissionais devem estar sempre em sincronia porque precisam completar as atividades para que possam ingressas outras equipes do projeto.</a:t>
            </a:r>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sz="2000" dirty="0" smtClean="0"/>
              <a:t>3) </a:t>
            </a:r>
            <a:r>
              <a:rPr lang="pt-BR" sz="2000" dirty="0"/>
              <a:t>Talvez um dos termos que mais caracterizam as atividades realizas pela gerência de configuração seja o termo sincronização. Isso porque a gerência de configuração tem de garantir a sincronização das mudanças, o ordenamento das versões produzidas e trabalhar, inclusive, de forma sincronizada com outras atividades, como a programação e os testes do sistema.</a:t>
            </a:r>
          </a:p>
          <a:p>
            <a:pPr>
              <a:buNone/>
            </a:pPr>
            <a:r>
              <a:rPr lang="pt-BR" sz="2000" dirty="0"/>
              <a:t>Fonte: BERSOFF, </a:t>
            </a:r>
            <a:r>
              <a:rPr lang="pt-BR" sz="2000" dirty="0" err="1"/>
              <a:t>E.H.</a:t>
            </a:r>
            <a:r>
              <a:rPr lang="pt-BR" sz="2000" dirty="0"/>
              <a:t> </a:t>
            </a:r>
            <a:r>
              <a:rPr lang="pt-BR" sz="2000" dirty="0" err="1"/>
              <a:t>Elements</a:t>
            </a:r>
            <a:r>
              <a:rPr lang="pt-BR" sz="2000" dirty="0"/>
              <a:t> </a:t>
            </a:r>
            <a:r>
              <a:rPr lang="pt-BR" sz="2000" dirty="0" err="1"/>
              <a:t>of</a:t>
            </a:r>
            <a:r>
              <a:rPr lang="pt-BR" sz="2000" dirty="0"/>
              <a:t> software </a:t>
            </a:r>
            <a:r>
              <a:rPr lang="pt-BR" sz="2000" dirty="0" err="1"/>
              <a:t>configuration</a:t>
            </a:r>
            <a:r>
              <a:rPr lang="pt-BR" sz="2000" dirty="0"/>
              <a:t> management. IEEE </a:t>
            </a:r>
            <a:r>
              <a:rPr lang="pt-BR" sz="2000" dirty="0" err="1"/>
              <a:t>Transactions</a:t>
            </a:r>
            <a:r>
              <a:rPr lang="pt-BR" sz="2000" dirty="0"/>
              <a:t> </a:t>
            </a:r>
            <a:r>
              <a:rPr lang="pt-BR" sz="2000" dirty="0" err="1"/>
              <a:t>on</a:t>
            </a:r>
            <a:r>
              <a:rPr lang="pt-BR" sz="2000" dirty="0"/>
              <a:t> Software </a:t>
            </a:r>
            <a:r>
              <a:rPr lang="pt-BR" sz="2000" dirty="0" err="1"/>
              <a:t>Engineering</a:t>
            </a:r>
            <a:r>
              <a:rPr lang="pt-BR" sz="2000" dirty="0"/>
              <a:t>, v. 10, n. 1, 1984.</a:t>
            </a:r>
          </a:p>
          <a:p>
            <a:pPr>
              <a:buNone/>
            </a:pPr>
            <a:r>
              <a:rPr lang="pt-BR" sz="2000" dirty="0"/>
              <a:t>Considerando essas informações e o conteúdo estudado sobre controle de configuração, pode-se afirmar que:</a:t>
            </a:r>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b="1" dirty="0"/>
              <a:t>a integração contínua é a atividade que garante que as mudanças no projeto sejam construídas, testadas e incluídas nas versões de maneira continuada e efetiva.</a:t>
            </a:r>
            <a:endParaRPr lang="pt-BR" sz="2000" dirty="0"/>
          </a:p>
          <a:p>
            <a:pPr>
              <a:buNone/>
            </a:pPr>
            <a:r>
              <a:rPr lang="pt-BR" sz="2000" dirty="0" smtClean="0"/>
              <a:t>b) </a:t>
            </a:r>
            <a:r>
              <a:rPr lang="pt-BR" sz="2000" dirty="0"/>
              <a:t>integração contínua é a característica do processo que permite ao gerente de configuração decidir por eliminar versões muito antigas do sistema.</a:t>
            </a:r>
          </a:p>
          <a:p>
            <a:pPr>
              <a:buNone/>
            </a:pPr>
            <a:r>
              <a:rPr lang="pt-BR" sz="2000" dirty="0" smtClean="0"/>
              <a:t>c) </a:t>
            </a:r>
            <a:r>
              <a:rPr lang="pt-BR" sz="2000" dirty="0"/>
              <a:t>a integração contínua é o processo pelo qual o comitê de mudanças aprova uma alteração no sistema após estarem integrados e de acordo sobre a questão</a:t>
            </a:r>
            <a:r>
              <a:rPr lang="pt-BR" sz="2000" dirty="0" smtClean="0"/>
              <a:t>.</a:t>
            </a:r>
          </a:p>
          <a:p>
            <a:pPr>
              <a:buNone/>
            </a:pPr>
            <a:r>
              <a:rPr lang="pt-BR" sz="2000" dirty="0" smtClean="0"/>
              <a:t>d) </a:t>
            </a:r>
            <a:r>
              <a:rPr lang="pt-BR" sz="2000" dirty="0"/>
              <a:t>a integração contínua é o processo de criar versões com valores crescentes de maneira continuada, como, por exemplo, 1.0, 2.0 e 3.0</a:t>
            </a:r>
            <a:r>
              <a:rPr lang="pt-BR" sz="2000" dirty="0" smtClean="0"/>
              <a:t>.</a:t>
            </a:r>
          </a:p>
          <a:p>
            <a:pPr>
              <a:buNone/>
            </a:pPr>
            <a:r>
              <a:rPr lang="pt-BR" sz="2000" dirty="0" smtClean="0"/>
              <a:t>e) </a:t>
            </a:r>
            <a:r>
              <a:rPr lang="pt-BR" sz="2000" dirty="0"/>
              <a:t>a integração contínua é uma característica dos profissionais da gerência de configuração que estão sempre se comunicando entre si.</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pPr>
              <a:buNone/>
            </a:pPr>
            <a:r>
              <a:rPr lang="pt-BR" sz="2000" dirty="0"/>
              <a:t>4</a:t>
            </a:r>
            <a:r>
              <a:rPr lang="pt-BR" sz="2000" dirty="0" smtClean="0"/>
              <a:t>) O </a:t>
            </a:r>
            <a:r>
              <a:rPr lang="pt-BR" sz="2000" dirty="0"/>
              <a:t>conceito de performance é um dos mais importantes e normalmente está presente como requisito obrigatório em todos os softwares desenvolvidos. Sua principal característica é garantir que o software tenha um bom tempo de resposta/processamento nas funcionalidades do sistema.</a:t>
            </a:r>
          </a:p>
          <a:p>
            <a:pPr>
              <a:buNone/>
            </a:pPr>
            <a:r>
              <a:rPr lang="pt-BR" sz="2000" dirty="0"/>
              <a:t>Considerando essas informações e o conteúdo estudado sobre arquitetura de software e suas características, analise as afirmativas a seguir e assinale V para a(s) verdadeira(s) e F para a(s) falsa(s).</a:t>
            </a:r>
          </a:p>
          <a:p>
            <a:pPr>
              <a:buNone/>
            </a:pPr>
            <a:r>
              <a:rPr lang="pt-BR" sz="2000" dirty="0" smtClean="0"/>
              <a:t> I</a:t>
            </a:r>
            <a:r>
              <a:rPr lang="pt-BR" sz="2000" dirty="0"/>
              <a:t>. (  ) Performance é um requisito difícil de medir, pois há uma ausência de ferramentas que auxiliam nesse cenário.</a:t>
            </a:r>
          </a:p>
          <a:p>
            <a:pPr>
              <a:buNone/>
            </a:pPr>
            <a:r>
              <a:rPr lang="pt-BR" sz="2000" dirty="0" smtClean="0"/>
              <a:t> II</a:t>
            </a:r>
            <a:r>
              <a:rPr lang="pt-BR" sz="2000" dirty="0"/>
              <a:t>. (  ) Uma característica que é usada para medir a performance é o tempo de resposta das funcionalidades.</a:t>
            </a:r>
          </a:p>
          <a:p>
            <a:pPr>
              <a:buNone/>
            </a:pPr>
            <a:r>
              <a:rPr lang="pt-BR" sz="2000" dirty="0" smtClean="0"/>
              <a:t> III</a:t>
            </a:r>
            <a:r>
              <a:rPr lang="pt-BR" sz="2000" dirty="0"/>
              <a:t>. (  ) </a:t>
            </a:r>
            <a:r>
              <a:rPr lang="pt-BR" sz="2000" dirty="0" err="1"/>
              <a:t>Throughput</a:t>
            </a:r>
            <a:r>
              <a:rPr lang="pt-BR" sz="2000" dirty="0"/>
              <a:t> é uma característica usada para auxiliar a identificar problemas de performance.</a:t>
            </a:r>
          </a:p>
          <a:p>
            <a:pPr>
              <a:buNone/>
            </a:pPr>
            <a:r>
              <a:rPr lang="pt-BR" sz="2000" dirty="0" smtClean="0"/>
              <a:t> IV</a:t>
            </a:r>
            <a:r>
              <a:rPr lang="pt-BR" sz="2000" dirty="0"/>
              <a:t>. (  ) Performance é um requisito não funcional que permite a identificação de falhas no desempenho da aplicação.</a:t>
            </a:r>
          </a:p>
          <a:p>
            <a:pPr>
              <a:buNone/>
            </a:pPr>
            <a:r>
              <a:rPr lang="pt-BR" sz="2000" dirty="0" smtClean="0"/>
              <a:t> Agora</a:t>
            </a:r>
            <a:r>
              <a:rPr lang="pt-BR" sz="2000" dirty="0"/>
              <a:t>, assinale a alternativa que apresenta a </a:t>
            </a:r>
            <a:r>
              <a:rPr lang="pt-BR" sz="2000" dirty="0" err="1"/>
              <a:t>sequência</a:t>
            </a:r>
            <a:r>
              <a:rPr lang="pt-BR" sz="2000" dirty="0"/>
              <a:t> correta:</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lvl="1"/>
            <a:endParaRPr lang="pt-BR" dirty="0"/>
          </a:p>
          <a:p>
            <a:pPr>
              <a:buNone/>
            </a:pPr>
            <a:r>
              <a:rPr lang="pt-BR" dirty="0" smtClean="0"/>
              <a:t>a) V</a:t>
            </a:r>
            <a:r>
              <a:rPr lang="pt-BR" dirty="0"/>
              <a:t>, V, F, F.</a:t>
            </a:r>
            <a:endParaRPr lang="pt-BR" sz="3600" dirty="0"/>
          </a:p>
          <a:p>
            <a:pPr>
              <a:buNone/>
            </a:pPr>
            <a:r>
              <a:rPr lang="pt-BR" dirty="0" smtClean="0"/>
              <a:t>b) V</a:t>
            </a:r>
            <a:r>
              <a:rPr lang="pt-BR" dirty="0"/>
              <a:t>, V, F, F.</a:t>
            </a:r>
            <a:endParaRPr lang="pt-BR" sz="3600" dirty="0"/>
          </a:p>
          <a:p>
            <a:pPr>
              <a:buNone/>
            </a:pPr>
            <a:r>
              <a:rPr lang="pt-BR" dirty="0" smtClean="0"/>
              <a:t>c) F</a:t>
            </a:r>
            <a:r>
              <a:rPr lang="pt-BR" dirty="0"/>
              <a:t>, V, F, V.</a:t>
            </a:r>
            <a:endParaRPr lang="pt-BR" sz="3600" dirty="0"/>
          </a:p>
          <a:p>
            <a:pPr>
              <a:buNone/>
            </a:pPr>
            <a:r>
              <a:rPr lang="pt-BR" dirty="0" smtClean="0"/>
              <a:t>d) F</a:t>
            </a:r>
            <a:r>
              <a:rPr lang="pt-BR" dirty="0"/>
              <a:t>, V, V, V.</a:t>
            </a:r>
            <a:endParaRPr lang="pt-BR" sz="3600" dirty="0"/>
          </a:p>
          <a:p>
            <a:pPr>
              <a:buNone/>
            </a:pPr>
            <a:r>
              <a:rPr lang="pt-BR" b="1" dirty="0" smtClean="0"/>
              <a:t>e) F</a:t>
            </a:r>
            <a:r>
              <a:rPr lang="pt-BR" b="1" dirty="0"/>
              <a:t>, F, V, V.</a:t>
            </a:r>
            <a:endParaRPr lang="pt-BR" sz="3600" dirty="0"/>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4050</Words>
  <Application>Microsoft Office PowerPoint</Application>
  <PresentationFormat>Apresentação na tela (4:3)</PresentationFormat>
  <Paragraphs>276</Paragraphs>
  <Slides>49</Slides>
  <Notes>0</Notes>
  <HiddenSlides>0</HiddenSlides>
  <MMClips>0</MMClips>
  <ScaleCrop>false</ScaleCrop>
  <HeadingPairs>
    <vt:vector size="4" baseType="variant">
      <vt:variant>
        <vt:lpstr>Tema</vt:lpstr>
      </vt:variant>
      <vt:variant>
        <vt:i4>1</vt:i4>
      </vt:variant>
      <vt:variant>
        <vt:lpstr>Títulos de slides</vt:lpstr>
      </vt:variant>
      <vt:variant>
        <vt:i4>49</vt:i4>
      </vt:variant>
    </vt:vector>
  </HeadingPairs>
  <TitlesOfParts>
    <vt:vector size="50" baseType="lpstr">
      <vt:lpstr>Tema do Office</vt:lpstr>
      <vt:lpstr>Exercício de Fixação</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Exercício de Fixação</dc:title>
  <dc:creator>Usuário do Windows</dc:creator>
  <cp:lastModifiedBy>Usuário do Windows</cp:lastModifiedBy>
  <cp:revision>8</cp:revision>
  <dcterms:created xsi:type="dcterms:W3CDTF">2023-02-10T14:20:39Z</dcterms:created>
  <dcterms:modified xsi:type="dcterms:W3CDTF">2023-02-10T16:03:08Z</dcterms:modified>
</cp:coreProperties>
</file>