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22"/>
  </p:notesMasterIdLst>
  <p:sldIdLst>
    <p:sldId id="258" r:id="rId2"/>
    <p:sldId id="273" r:id="rId3"/>
    <p:sldId id="274" r:id="rId4"/>
    <p:sldId id="262" r:id="rId5"/>
    <p:sldId id="294" r:id="rId6"/>
    <p:sldId id="263" r:id="rId7"/>
    <p:sldId id="290" r:id="rId8"/>
    <p:sldId id="276" r:id="rId9"/>
    <p:sldId id="264" r:id="rId10"/>
    <p:sldId id="285" r:id="rId11"/>
    <p:sldId id="266" r:id="rId12"/>
    <p:sldId id="291" r:id="rId13"/>
    <p:sldId id="277" r:id="rId14"/>
    <p:sldId id="278" r:id="rId15"/>
    <p:sldId id="280" r:id="rId16"/>
    <p:sldId id="281" r:id="rId17"/>
    <p:sldId id="282" r:id="rId18"/>
    <p:sldId id="292" r:id="rId19"/>
    <p:sldId id="284" r:id="rId20"/>
    <p:sldId id="293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F"/>
    <a:srgbClr val="996633"/>
    <a:srgbClr val="FFE2C5"/>
    <a:srgbClr val="FF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1966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0B93F4-0643-4D60-9C75-234B53C0CFD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7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637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8637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18637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8637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8637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8637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8637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8637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8637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8638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8638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8638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8638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8638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CE17EC9-4C04-425C-839C-FA37E6396D64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18638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8638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2AF77E-0102-43DE-BA3B-2EF5B13F6F50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863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863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0C3906-73E5-4496-B02E-5121842AB0D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0A83E53-CAED-45F4-A625-54FDE3620B5C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BE89F5-703D-4429-924B-5D7FFDAD93DC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C77D970-0524-42AC-9C1B-B6D590C0B4A6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010D0B-6892-42D6-9F6C-A77EEAF8ADE4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2C28B56-E521-45AB-A348-F37276045BBF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796D2A-AF2E-4546-9506-A35BEA31C8DA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3A5C322-34D1-447D-B1DA-83CC2CD88BA7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DE10D3-F749-470A-B426-FF888879A2B4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4511D83-27B7-46E6-8141-D782D6D4D5E4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1DD29B-C80B-4A07-87A0-1A0F51AC32CD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8FD2A9F-A98E-475B-877B-F577B7818039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CED5BD-7226-44C2-9B5B-C516042C40D1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E6F5F79-9810-48EA-A553-E1B20F967EA5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C5E2F6-429E-42CF-BC19-CBEF5DFB7410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885F356-F6D2-418D-BC8B-B877FCE9FF0B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9D08E6-A7AE-431C-98D4-E608147EC039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B96A3E5-08B6-4CD7-9BF9-B9607BBFBC0B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238A9D-FE9D-4F66-9FC2-772E132E8BA9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9F75BD-2360-4040-97F9-C6844AD672E1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FF4A49-831E-4773-B873-E2459B3DF7AD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983CEEC-015A-451D-A2EA-4CEF149B9E8D}" type="datetime1">
              <a:rPr lang="pt-BR"/>
              <a:pPr/>
              <a:t>10/02/2023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FB19D392-0D15-4633-B9AC-DB1D83C4878B}" type="slidenum">
              <a:rPr lang="pt-BR"/>
              <a:pPr/>
              <a:t>‹nº›</a:t>
            </a:fld>
            <a:endParaRPr lang="pt-BR"/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8535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8535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8535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8535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8535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8535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8535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18535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853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853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9AF61FFE-6B58-493D-8BB2-845B2A729470}" type="datetime1">
              <a:rPr lang="pt-BR"/>
              <a:pPr/>
              <a:t>10/02/2023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6D99FC-BE33-4EE8-98CC-D43BDF4CE276}" type="slidenum">
              <a:rPr lang="pt-BR"/>
              <a:pPr/>
              <a:t>1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7ECD3A-B04C-4762-998C-6F2DC8175DF8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pt-BR"/>
              <a:t>Rastreabilidade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err="1"/>
              <a:t>Rastreabilidade</a:t>
            </a:r>
            <a:r>
              <a:rPr lang="pt-BR" sz="2400" dirty="0"/>
              <a:t> de requisitos se refere a habilidade de </a:t>
            </a:r>
            <a:r>
              <a:rPr lang="pt-BR" sz="2400" i="1" u="sng" dirty="0"/>
              <a:t>descrever e seguir</a:t>
            </a:r>
            <a:r>
              <a:rPr lang="pt-BR" sz="2400" dirty="0"/>
              <a:t> </a:t>
            </a:r>
            <a:r>
              <a:rPr lang="pt-BR" sz="2400" i="1" u="sng" dirty="0"/>
              <a:t>um requisito</a:t>
            </a:r>
            <a:r>
              <a:rPr lang="pt-BR" sz="2400" dirty="0"/>
              <a:t> em todas as fases do ciclo de vida (origem, especificação, desenvolvimento, distribuição e manutenção).  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Os requisitos podem ser rastreados de forma horizontal e vertical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A </a:t>
            </a:r>
            <a:r>
              <a:rPr lang="pt-BR" sz="2400" dirty="0" err="1"/>
              <a:t>rastreabilidade</a:t>
            </a:r>
            <a:r>
              <a:rPr lang="pt-BR" sz="2400" dirty="0"/>
              <a:t> pode ocorrer: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Requisitos para a sua origem: </a:t>
            </a:r>
            <a:r>
              <a:rPr lang="pt-BR" sz="2000" dirty="0" err="1"/>
              <a:t>Pre-requisitos</a:t>
            </a:r>
            <a:endParaRPr lang="pt-BR" sz="2000" dirty="0"/>
          </a:p>
          <a:p>
            <a:pPr lvl="1">
              <a:lnSpc>
                <a:spcPct val="90000"/>
              </a:lnSpc>
            </a:pPr>
            <a:r>
              <a:rPr lang="pt-BR" sz="2000" dirty="0"/>
              <a:t>Requisitos para as fases posteriores: Pós-requisitos</a:t>
            </a:r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CFC93-EDC5-441B-B54E-14FE4BF7F43C}" type="slidenum">
              <a:rPr lang="pt-BR"/>
              <a:pPr/>
              <a:t>10</a:t>
            </a:fld>
            <a:endParaRPr lang="pt-BR"/>
          </a:p>
        </p:txBody>
      </p:sp>
      <p:sp>
        <p:nvSpPr>
          <p:cNvPr id="13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300DCE-72FD-442A-8054-54D001959D29}" type="datetime1">
              <a:rPr lang="pt-BR"/>
              <a:pPr/>
              <a:t>10/02/2023</a:t>
            </a:fld>
            <a:endParaRPr lang="pt-BR"/>
          </a:p>
        </p:txBody>
      </p:sp>
      <p:pic>
        <p:nvPicPr>
          <p:cNvPr id="31750" name="Picture 6" descr="VisaoGeral_Ac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936625"/>
            <a:ext cx="6478588" cy="5921375"/>
          </a:xfrm>
          <a:prstGeom prst="rect">
            <a:avLst/>
          </a:prstGeom>
          <a:noFill/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371600"/>
          </a:xfrm>
        </p:spPr>
        <p:txBody>
          <a:bodyPr/>
          <a:lstStyle/>
          <a:p>
            <a:r>
              <a:rPr lang="pt-BR"/>
              <a:t>Processo de RR - Workflow</a:t>
            </a:r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684213" y="1268413"/>
            <a:ext cx="6191250" cy="5400675"/>
            <a:chOff x="930" y="799"/>
            <a:chExt cx="3900" cy="3402"/>
          </a:xfrm>
        </p:grpSpPr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930" y="799"/>
              <a:ext cx="3900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930" y="1661"/>
              <a:ext cx="3900" cy="19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930" y="3702"/>
              <a:ext cx="3900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7072313" y="1563688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Capturar as </a:t>
            </a:r>
          </a:p>
          <a:p>
            <a:r>
              <a:rPr lang="pt-BR"/>
              <a:t>informações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7072313" y="3724275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Estruturar as </a:t>
            </a:r>
          </a:p>
          <a:p>
            <a:r>
              <a:rPr lang="pt-BR"/>
              <a:t>informações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019925" y="589756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Definir as </a:t>
            </a:r>
          </a:p>
          <a:p>
            <a:r>
              <a:rPr lang="pt-BR"/>
              <a:t>matrizes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483C6-6E9E-42AE-88FA-A1650DCC6B68}" type="slidenum">
              <a:rPr lang="pt-BR"/>
              <a:pPr/>
              <a:t>11</a:t>
            </a:fld>
            <a:endParaRPr lang="pt-BR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69796D-77FA-44A4-AACA-CD23CB629CF9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97038"/>
            <a:ext cx="8218488" cy="7239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F1- Capturar as Informações</a:t>
            </a:r>
          </a:p>
          <a:p>
            <a:pPr lvl="1">
              <a:lnSpc>
                <a:spcPct val="90000"/>
              </a:lnSpc>
            </a:pPr>
            <a:r>
              <a:rPr lang="pt-BR" sz="2000" i="1"/>
              <a:t>At1: Identificar informações rastreáveis no pré-requisitos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636838"/>
            <a:ext cx="8618538" cy="35480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25025-BBB2-4EA4-AA68-35A38E818AA2}" type="slidenum">
              <a:rPr lang="pt-BR"/>
              <a:pPr/>
              <a:t>12</a:t>
            </a:fld>
            <a:endParaRPr lang="pt-BR"/>
          </a:p>
        </p:txBody>
      </p:sp>
      <p:sp>
        <p:nvSpPr>
          <p:cNvPr id="41" name="Espaço Reservado para Data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962074-7FCA-4669-8507-4D7B35C201B3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/>
              <a:t>Exemplo: Sistema xaADB</a:t>
            </a:r>
            <a:endParaRPr lang="pt-BR" sz="2000" i="1"/>
          </a:p>
        </p:txBody>
      </p:sp>
      <p:graphicFrame>
        <p:nvGraphicFramePr>
          <p:cNvPr id="188522" name="Group 106"/>
          <p:cNvGraphicFramePr>
            <a:graphicFrameLocks noGrp="1"/>
          </p:cNvGraphicFramePr>
          <p:nvPr>
            <p:ph sz="quarter" idx="2"/>
          </p:nvPr>
        </p:nvGraphicFramePr>
        <p:xfrm>
          <a:off x="4643438" y="2924175"/>
          <a:ext cx="3452812" cy="1089026"/>
        </p:xfrm>
        <a:graphic>
          <a:graphicData uri="http://schemas.openxmlformats.org/drawingml/2006/table">
            <a:tbl>
              <a:tblPr/>
              <a:tblGrid>
                <a:gridCol w="822325"/>
                <a:gridCol w="2630487"/>
              </a:tblGrid>
              <a:tr h="25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AGENTE: World Agent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Instância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84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3" y="2867025"/>
            <a:ext cx="3721100" cy="2867025"/>
          </a:xfrm>
          <a:prstGeom prst="rect">
            <a:avLst/>
          </a:prstGeom>
          <a:noFill/>
        </p:spPr>
      </p:pic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1187450" y="5949950"/>
            <a:ext cx="264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Diagrama de objetivos</a:t>
            </a:r>
          </a:p>
          <a:p>
            <a:r>
              <a:rPr lang="pt-BR"/>
              <a:t>Fase: Requisitos Iniciais</a:t>
            </a:r>
          </a:p>
        </p:txBody>
      </p:sp>
      <p:sp>
        <p:nvSpPr>
          <p:cNvPr id="188466" name="Text Box 50"/>
          <p:cNvSpPr txBox="1">
            <a:spLocks noChangeArrowheads="1"/>
          </p:cNvSpPr>
          <p:nvPr/>
        </p:nvSpPr>
        <p:spPr bwMode="auto">
          <a:xfrm>
            <a:off x="5076825" y="5949950"/>
            <a:ext cx="254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Listagem de elementos</a:t>
            </a:r>
          </a:p>
        </p:txBody>
      </p:sp>
      <p:graphicFrame>
        <p:nvGraphicFramePr>
          <p:cNvPr id="188521" name="Group 105"/>
          <p:cNvGraphicFramePr>
            <a:graphicFrameLocks noGrp="1"/>
          </p:cNvGraphicFramePr>
          <p:nvPr>
            <p:ph sz="quarter" idx="3"/>
          </p:nvPr>
        </p:nvGraphicFramePr>
        <p:xfrm>
          <a:off x="4643438" y="4292600"/>
          <a:ext cx="3457575" cy="1652589"/>
        </p:xfrm>
        <a:graphic>
          <a:graphicData uri="http://schemas.openxmlformats.org/drawingml/2006/table">
            <a:tbl>
              <a:tblPr/>
              <a:tblGrid>
                <a:gridCol w="730250"/>
                <a:gridCol w="2727325"/>
              </a:tblGrid>
              <a:tr h="25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GOAL: SoftGoal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SG1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Management Improved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SG2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Better work conditions achieve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SG3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 Reduced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8E6D2D-6D08-4141-BA48-FE8DCB122296}" type="slidenum">
              <a:rPr lang="pt-BR"/>
              <a:pPr/>
              <a:t>13</a:t>
            </a:fld>
            <a:endParaRPr lang="pt-BR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C5142D1-78AF-4AB8-839E-B0CB1F3DBC73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pt-BR"/>
              <a:t>Processo</a:t>
            </a:r>
          </a:p>
        </p:txBody>
      </p:sp>
      <p:pic>
        <p:nvPicPr>
          <p:cNvPr id="23557" name="Picture 5" descr="Identificar os requisitos rastreave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398713"/>
            <a:ext cx="6513512" cy="4270375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8313" y="15573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/>
              <a:t>F1- Capturar as Informações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 i="1"/>
              <a:t>At2: Identificar os requisitos rastreáveis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7930E9-BCB0-4581-951F-A12E861636C4}" type="slidenum">
              <a:rPr lang="pt-BR"/>
              <a:pPr/>
              <a:t>14</a:t>
            </a:fld>
            <a:endParaRPr lang="pt-BR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0FC1961-F4A6-4F38-86C3-CC6C4BC0AA17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7191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F1- Capturar as Informações</a:t>
            </a:r>
          </a:p>
          <a:p>
            <a:pPr lvl="1">
              <a:lnSpc>
                <a:spcPct val="90000"/>
              </a:lnSpc>
            </a:pPr>
            <a:r>
              <a:rPr lang="pt-BR" sz="2000" i="1"/>
              <a:t>At3: Identificar informações rastreáveis no pós-requisitos</a:t>
            </a:r>
          </a:p>
        </p:txBody>
      </p:sp>
      <p:pic>
        <p:nvPicPr>
          <p:cNvPr id="24582" name="Picture 6" descr="Identificar informações rastreaveis no pos-requisitosActivityDeta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498725"/>
            <a:ext cx="7532688" cy="43592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D09BB8-4B05-4B6B-A686-07BCBC78156B}" type="slidenum">
              <a:rPr lang="pt-BR"/>
              <a:pPr/>
              <a:t>15</a:t>
            </a:fld>
            <a:endParaRPr lang="pt-BR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AD23F80-6CA2-4952-A085-64DEA129552B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pt-BR"/>
              <a:t>Processo</a:t>
            </a:r>
          </a:p>
        </p:txBody>
      </p:sp>
      <p:pic>
        <p:nvPicPr>
          <p:cNvPr id="26632" name="Picture 8" descr="Remover as inconsistenci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608263"/>
            <a:ext cx="5916613" cy="3916362"/>
          </a:xfrm>
          <a:prstGeom prst="rect">
            <a:avLst/>
          </a:prstGeom>
          <a:noFill/>
        </p:spPr>
      </p:pic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11188" y="1600200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/>
              <a:t>F2- Estruturar as informações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 i="1"/>
              <a:t>At1: Remover as inconsistências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11C6AA-E805-4B86-918F-681ACEE3DBFB}" type="slidenum">
              <a:rPr lang="pt-BR"/>
              <a:pPr/>
              <a:t>16</a:t>
            </a:fld>
            <a:endParaRPr lang="pt-BR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81E20C-CB93-4369-B700-5DA3A17AEC1C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0075" cy="8302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F2 - Estruturar as informações</a:t>
            </a:r>
          </a:p>
          <a:p>
            <a:pPr lvl="1">
              <a:lnSpc>
                <a:spcPct val="80000"/>
              </a:lnSpc>
            </a:pPr>
            <a:r>
              <a:rPr lang="pt-BR" sz="2000" i="1"/>
              <a:t>At2: Identificar os relacionamentos entre os elementos rastreáveis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2781300"/>
            <a:ext cx="8947150" cy="3873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B260F-C58D-4C25-9BE6-80C2C6BFEA63}" type="slidenum">
              <a:rPr lang="pt-BR"/>
              <a:pPr/>
              <a:t>17</a:t>
            </a:fld>
            <a:endParaRPr lang="pt-BR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61E2FD7-A0FB-4BAE-B66D-8F5A0EF760A1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5794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F2 - Estruturar as informações</a:t>
            </a:r>
          </a:p>
          <a:p>
            <a:pPr lvl="1">
              <a:lnSpc>
                <a:spcPct val="80000"/>
              </a:lnSpc>
            </a:pPr>
            <a:r>
              <a:rPr lang="pt-BR" sz="2000" i="1"/>
              <a:t>At3: Identificar os valores dos atributos dos relacionamentos</a:t>
            </a:r>
          </a:p>
        </p:txBody>
      </p:sp>
      <p:pic>
        <p:nvPicPr>
          <p:cNvPr id="28677" name="Picture 5" descr="Identificar os valores dos atributos dos relacionament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420938"/>
            <a:ext cx="4170362" cy="42703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76B7C2-5919-4604-8CAF-0D48C2B45416}" type="slidenum">
              <a:rPr lang="pt-BR"/>
              <a:pPr/>
              <a:t>18</a:t>
            </a:fld>
            <a:endParaRPr lang="pt-BR"/>
          </a:p>
        </p:txBody>
      </p:sp>
      <p:sp>
        <p:nvSpPr>
          <p:cNvPr id="41" name="Espaço Reservado para Data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863899-8E20-4CCA-87DE-C27216E58204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/>
              <a:t>Exemplo:</a:t>
            </a:r>
            <a:endParaRPr lang="pt-BR" sz="2000" i="1"/>
          </a:p>
        </p:txBody>
      </p:sp>
      <p:graphicFrame>
        <p:nvGraphicFramePr>
          <p:cNvPr id="190579" name="Group 115"/>
          <p:cNvGraphicFramePr>
            <a:graphicFrameLocks noGrp="1"/>
          </p:cNvGraphicFramePr>
          <p:nvPr>
            <p:ph sz="quarter" idx="2"/>
          </p:nvPr>
        </p:nvGraphicFramePr>
        <p:xfrm>
          <a:off x="468313" y="2852738"/>
          <a:ext cx="3455987" cy="2184718"/>
        </p:xfrm>
        <a:graphic>
          <a:graphicData uri="http://schemas.openxmlformats.org/drawingml/2006/table">
            <a:tbl>
              <a:tblPr/>
              <a:tblGrid>
                <a:gridCol w="1655762"/>
                <a:gridCol w="1800225"/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C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AGENTE: World Agent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C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GOAL: Hard Goal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C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Solution acquired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GOAL: Soft Goal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C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Management Improved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C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Evaluate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0584" name="Group 120"/>
          <p:cNvGraphicFramePr>
            <a:graphicFrameLocks noGrp="1"/>
          </p:cNvGraphicFramePr>
          <p:nvPr>
            <p:ph sz="quarter" idx="3"/>
          </p:nvPr>
        </p:nvGraphicFramePr>
        <p:xfrm>
          <a:off x="4932363" y="3213100"/>
          <a:ext cx="2409825" cy="1481328"/>
        </p:xfrm>
        <a:graphic>
          <a:graphicData uri="http://schemas.openxmlformats.org/drawingml/2006/table">
            <a:tbl>
              <a:tblPr/>
              <a:tblGrid>
                <a:gridCol w="1441450"/>
                <a:gridCol w="968375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Accomplish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&lt;&lt;Satisfy&gt;&gt;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</a:t>
                      </a:r>
                      <a:endParaRPr kumimoji="0" lang="pt-BR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&lt;H/M/L&gt;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&lt;A/O&gt;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0547" name="Text Box 83"/>
          <p:cNvSpPr txBox="1">
            <a:spLocks noChangeArrowheads="1"/>
          </p:cNvSpPr>
          <p:nvPr/>
        </p:nvSpPr>
        <p:spPr bwMode="auto">
          <a:xfrm>
            <a:off x="4643438" y="5373688"/>
            <a:ext cx="247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Estrutura das Matrizes</a:t>
            </a:r>
          </a:p>
        </p:txBody>
      </p:sp>
      <p:sp>
        <p:nvSpPr>
          <p:cNvPr id="190548" name="Text Box 84"/>
          <p:cNvSpPr txBox="1">
            <a:spLocks noChangeArrowheads="1"/>
          </p:cNvSpPr>
          <p:nvPr/>
        </p:nvSpPr>
        <p:spPr bwMode="auto">
          <a:xfrm>
            <a:off x="517525" y="5373688"/>
            <a:ext cx="272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Listagem dos elementos </a:t>
            </a:r>
          </a:p>
          <a:p>
            <a:r>
              <a:rPr lang="pt-BR"/>
              <a:t>rastreáveis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57D07-6B73-4A5B-9738-67E1D7DFD57F}" type="slidenum">
              <a:rPr lang="pt-BR"/>
              <a:pPr/>
              <a:t>19</a:t>
            </a:fld>
            <a:endParaRPr lang="pt-BR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6504B7-2500-480B-A614-A25DC234821B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7191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F3 – Definir as matrizes</a:t>
            </a:r>
          </a:p>
          <a:p>
            <a:pPr lvl="1">
              <a:lnSpc>
                <a:spcPct val="80000"/>
              </a:lnSpc>
            </a:pPr>
            <a:r>
              <a:rPr lang="pt-BR" sz="2000" i="1"/>
              <a:t>At1: Definir as matrizes de rastreabilidade </a:t>
            </a:r>
          </a:p>
        </p:txBody>
      </p:sp>
      <p:pic>
        <p:nvPicPr>
          <p:cNvPr id="30724" name="Picture 4" descr="Definir as matrizes de Rastreabilida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565400"/>
            <a:ext cx="6686550" cy="42576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75CFC-7C4D-41C9-9CCE-2D4D73B3EFB2}" type="slidenum">
              <a:rPr lang="pt-BR"/>
              <a:pPr/>
              <a:t>2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B5AF6C5-E2C0-42AA-8D8B-99633DF29332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pt-BR"/>
              <a:t>Rastreabilidade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É importante, pois: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o processo de desenvolvimento é direcionado pelos requisitos.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permite avaliar as mudanças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permite avaliar se os requisitos estão sendo obtidos a partir do sistema construído.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50FC22-9ACF-4060-8053-F67F9D632B1F}" type="slidenum">
              <a:rPr lang="pt-BR"/>
              <a:pPr/>
              <a:t>20</a:t>
            </a:fld>
            <a:endParaRPr lang="pt-BR"/>
          </a:p>
        </p:txBody>
      </p:sp>
      <p:sp>
        <p:nvSpPr>
          <p:cNvPr id="40" name="Espaço Reservado para Data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8F7BD4-F447-4CD7-9F12-5738B67F1D34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4038600" cy="5048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/>
              <a:t>Exemplo:</a:t>
            </a:r>
            <a:endParaRPr lang="pt-BR" sz="2000" i="1"/>
          </a:p>
        </p:txBody>
      </p:sp>
      <p:graphicFrame>
        <p:nvGraphicFramePr>
          <p:cNvPr id="193602" name="Group 66"/>
          <p:cNvGraphicFramePr>
            <a:graphicFrameLocks noGrp="1"/>
          </p:cNvGraphicFramePr>
          <p:nvPr>
            <p:ph sz="quarter" idx="2"/>
          </p:nvPr>
        </p:nvGraphicFramePr>
        <p:xfrm>
          <a:off x="5292725" y="2276475"/>
          <a:ext cx="2374900" cy="1375220"/>
        </p:xfrm>
        <a:graphic>
          <a:graphicData uri="http://schemas.openxmlformats.org/drawingml/2006/table">
            <a:tbl>
              <a:tblPr/>
              <a:tblGrid>
                <a:gridCol w="1252538"/>
                <a:gridCol w="11223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Accomplish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&lt;&lt;Satisfy&gt;&gt;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</a:t>
                      </a:r>
                      <a:endParaRPr kumimoji="0" lang="pt-BR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 GOAL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&lt;H/M/L&gt;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&lt;A/O&gt;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3603" name="Group 67"/>
          <p:cNvGraphicFramePr>
            <a:graphicFrameLocks noGrp="1"/>
          </p:cNvGraphicFramePr>
          <p:nvPr>
            <p:ph sz="quarter" idx="3"/>
          </p:nvPr>
        </p:nvGraphicFramePr>
        <p:xfrm>
          <a:off x="827088" y="2276475"/>
          <a:ext cx="3671887" cy="1945958"/>
        </p:xfrm>
        <a:graphic>
          <a:graphicData uri="http://schemas.openxmlformats.org/drawingml/2006/table">
            <a:tbl>
              <a:tblPr/>
              <a:tblGrid>
                <a:gridCol w="1758950"/>
                <a:gridCol w="19129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C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AGENTE: World Agent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C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A1 - 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 GOAL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C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HG1 - New Solution acquired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 GOAL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C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HG2 - Data Management Improved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C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PL1 - Evaluate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3597" name="Picture 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4652963"/>
            <a:ext cx="60134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67DB89-626B-42C9-99AD-65A2E6D3CAAA}" type="slidenum">
              <a:rPr lang="pt-BR"/>
              <a:pPr/>
              <a:t>3</a:t>
            </a:fld>
            <a:endParaRPr lang="pt-BR"/>
          </a:p>
        </p:txBody>
      </p:sp>
      <p:sp>
        <p:nvSpPr>
          <p:cNvPr id="18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DEC864-D8F2-4CD7-BAFC-787B173B1FB4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pt-BR"/>
              <a:t>Modelo de Rastreabilidade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619250" y="5662613"/>
            <a:ext cx="1544638" cy="5270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C0C0C0"/>
            </a:outerShdw>
          </a:effectLst>
        </p:spPr>
        <p:txBody>
          <a:bodyPr/>
          <a:lstStyle/>
          <a:p>
            <a:pPr algn="ctr" eaLnBrk="0" hangingPunct="0"/>
            <a:r>
              <a:rPr lang="pt-BR" sz="2000">
                <a:latin typeface="Times New Roman" pitchFamily="18" charset="0"/>
              </a:rPr>
              <a:t>Processo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932363" y="3286125"/>
            <a:ext cx="1544637" cy="6477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C0C0C0"/>
            </a:outerShdw>
          </a:effectLst>
        </p:spPr>
        <p:txBody>
          <a:bodyPr/>
          <a:lstStyle/>
          <a:p>
            <a:pPr algn="ctr" eaLnBrk="0" hangingPunct="0"/>
            <a:r>
              <a:rPr lang="pt-BR" sz="2000">
                <a:latin typeface="Times New Roman" pitchFamily="18" charset="0"/>
              </a:rPr>
              <a:t>Meta-modelo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47813" y="3357563"/>
            <a:ext cx="1544637" cy="5270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C0C0C0"/>
            </a:outerShdw>
          </a:effectLst>
        </p:spPr>
        <p:txBody>
          <a:bodyPr/>
          <a:lstStyle/>
          <a:p>
            <a:pPr algn="ctr" eaLnBrk="0" hangingPunct="0"/>
            <a:r>
              <a:rPr lang="pt-BR" sz="2000">
                <a:latin typeface="Times New Roman" pitchFamily="18" charset="0"/>
              </a:rPr>
              <a:t>Classificação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076825" y="5662613"/>
            <a:ext cx="1655763" cy="6477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C0C0C0"/>
            </a:outerShdw>
          </a:effectLst>
        </p:spPr>
        <p:txBody>
          <a:bodyPr/>
          <a:lstStyle/>
          <a:p>
            <a:pPr eaLnBrk="0" hangingPunct="0">
              <a:lnSpc>
                <a:spcPct val="96000"/>
              </a:lnSpc>
              <a:spcAft>
                <a:spcPts val="1200"/>
              </a:spcAft>
            </a:pPr>
            <a:r>
              <a:rPr lang="pt-BR" sz="2000">
                <a:latin typeface="Times New Roman" pitchFamily="18" charset="0"/>
              </a:rPr>
              <a:t>   Modelo intermediário 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916238" y="5302250"/>
            <a:ext cx="1587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779713" y="4510088"/>
            <a:ext cx="2709862" cy="647700"/>
          </a:xfrm>
          <a:prstGeom prst="rect">
            <a:avLst/>
          </a:prstGeom>
          <a:gradFill rotWithShape="0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EFD1"/>
            </a:extrusionClr>
          </a:sp3d>
        </p:spPr>
        <p:txBody>
          <a:bodyPr>
            <a:flatTx/>
          </a:bodyPr>
          <a:lstStyle/>
          <a:p>
            <a:pPr algn="ctr" eaLnBrk="0" hangingPunct="0"/>
            <a:r>
              <a:rPr lang="pt-BR" sz="2000" b="1">
                <a:latin typeface="Times New Roman" pitchFamily="18" charset="0"/>
              </a:rPr>
              <a:t>Rastreamento de</a:t>
            </a:r>
          </a:p>
          <a:p>
            <a:pPr algn="ctr" eaLnBrk="0" hangingPunct="0"/>
            <a:r>
              <a:rPr lang="pt-BR" sz="2000" b="1">
                <a:latin typeface="Times New Roman" pitchFamily="18" charset="0"/>
              </a:rPr>
              <a:t>Requisito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292725" y="5302250"/>
            <a:ext cx="1588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580063" y="3933825"/>
            <a:ext cx="1587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916238" y="3933825"/>
            <a:ext cx="15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179388" y="1484313"/>
            <a:ext cx="2305050" cy="1820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pt-BR" sz="1600" b="1">
                <a:solidFill>
                  <a:srgbClr val="0000FF"/>
                </a:solidFill>
                <a:latin typeface="Times New Roman" pitchFamily="18" charset="0"/>
              </a:rPr>
              <a:t>Ambiental</a:t>
            </a:r>
          </a:p>
          <a:p>
            <a:pPr algn="ctr" eaLnBrk="0" hangingPunct="0"/>
            <a:endParaRPr lang="pt-BR" sz="800" b="1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pt-BR" sz="1600" b="1">
                <a:solidFill>
                  <a:srgbClr val="0000FF"/>
                </a:solidFill>
                <a:latin typeface="Times New Roman" pitchFamily="18" charset="0"/>
              </a:rPr>
              <a:t>Organizacional</a:t>
            </a:r>
          </a:p>
          <a:p>
            <a:pPr algn="ctr" eaLnBrk="0" hangingPunct="0"/>
            <a:endParaRPr lang="pt-BR" sz="800" b="1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pt-BR" sz="1600" b="1">
                <a:solidFill>
                  <a:srgbClr val="0000FF"/>
                </a:solidFill>
                <a:latin typeface="Times New Roman" pitchFamily="18" charset="0"/>
              </a:rPr>
              <a:t>Gerencial</a:t>
            </a:r>
          </a:p>
          <a:p>
            <a:pPr algn="ctr" eaLnBrk="0" hangingPunct="0"/>
            <a:endParaRPr lang="pt-BR" sz="800" b="1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pt-BR" sz="1600" b="1">
                <a:solidFill>
                  <a:srgbClr val="0000FF"/>
                </a:solidFill>
                <a:latin typeface="Times New Roman" pitchFamily="18" charset="0"/>
              </a:rPr>
              <a:t>Desenvolvimento</a:t>
            </a: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6300788" y="4005263"/>
            <a:ext cx="2533650" cy="122555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pt-BR" sz="1600" b="1">
                <a:solidFill>
                  <a:srgbClr val="0000FF"/>
                </a:solidFill>
                <a:latin typeface="Times New Roman" pitchFamily="18" charset="0"/>
              </a:rPr>
              <a:t>Elementos</a:t>
            </a:r>
          </a:p>
          <a:p>
            <a:pPr algn="ctr" eaLnBrk="0" hangingPunct="0"/>
            <a:endParaRPr lang="pt-BR" sz="1600" b="1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pt-BR" sz="1600" b="1">
                <a:solidFill>
                  <a:srgbClr val="0000FF"/>
                </a:solidFill>
                <a:latin typeface="Times New Roman" pitchFamily="18" charset="0"/>
              </a:rPr>
              <a:t>Relacionamentos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0" y="5157788"/>
            <a:ext cx="2533650" cy="5064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pt-BR" sz="1600" b="1">
                <a:solidFill>
                  <a:srgbClr val="0000FF"/>
                </a:solidFill>
                <a:latin typeface="Times New Roman" pitchFamily="18" charset="0"/>
              </a:rPr>
              <a:t>Diretrizes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6804025" y="1412875"/>
            <a:ext cx="178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[Toranzo, 2002]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EF1FE-BE95-4F37-B9E2-3FD7C9EF0F96}" type="slidenum">
              <a:rPr lang="pt-BR"/>
              <a:pPr/>
              <a:t>4</a:t>
            </a:fld>
            <a:endParaRPr lang="pt-BR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3408DB-14A8-426C-8CE0-160429A545F4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pt-BR"/>
              <a:t>Diretrizes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6948488" y="1196975"/>
            <a:ext cx="178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[Toranzo, 2002]</a:t>
            </a:r>
          </a:p>
        </p:txBody>
      </p:sp>
      <p:sp>
        <p:nvSpPr>
          <p:cNvPr id="8327" name="Rectangle 135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07375" cy="44640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1600"/>
              <a:t>D1: Identificar as informações que podem afetar o sistema</a:t>
            </a:r>
          </a:p>
          <a:p>
            <a:pPr>
              <a:lnSpc>
                <a:spcPct val="80000"/>
              </a:lnSpc>
            </a:pPr>
            <a:r>
              <a:rPr lang="pt-BR" sz="1600"/>
              <a:t>D2: Identificar os objetivos, estratégias ou regras de negócio que serão  rastreadas</a:t>
            </a:r>
          </a:p>
          <a:p>
            <a:pPr>
              <a:lnSpc>
                <a:spcPct val="80000"/>
              </a:lnSpc>
            </a:pPr>
            <a:r>
              <a:rPr lang="pt-BR" sz="1600"/>
              <a:t>D3: Incluir classes de informação da gerência de projeto no modelo de rastreamento</a:t>
            </a:r>
          </a:p>
          <a:p>
            <a:pPr>
              <a:lnSpc>
                <a:spcPct val="80000"/>
              </a:lnSpc>
            </a:pPr>
            <a:r>
              <a:rPr lang="pt-BR" sz="1600"/>
              <a:t>D4: Identificar subsistemas</a:t>
            </a:r>
          </a:p>
          <a:p>
            <a:pPr>
              <a:lnSpc>
                <a:spcPct val="80000"/>
              </a:lnSpc>
            </a:pPr>
            <a:r>
              <a:rPr lang="pt-BR" sz="1600"/>
              <a:t>D5: Identificar Requisitos</a:t>
            </a:r>
          </a:p>
          <a:p>
            <a:pPr>
              <a:lnSpc>
                <a:spcPct val="80000"/>
              </a:lnSpc>
            </a:pPr>
            <a:r>
              <a:rPr lang="pt-BR" sz="1600"/>
              <a:t>D6: Identificar diagramas</a:t>
            </a:r>
          </a:p>
          <a:p>
            <a:pPr>
              <a:lnSpc>
                <a:spcPct val="80000"/>
              </a:lnSpc>
            </a:pPr>
            <a:r>
              <a:rPr lang="pt-BR" sz="1600"/>
              <a:t>D7: Identificar programas</a:t>
            </a:r>
          </a:p>
          <a:p>
            <a:pPr>
              <a:lnSpc>
                <a:spcPct val="80000"/>
              </a:lnSpc>
            </a:pPr>
            <a:r>
              <a:rPr lang="pt-BR" sz="1600"/>
              <a:t>D8: Identificar teste</a:t>
            </a:r>
          </a:p>
          <a:p>
            <a:pPr>
              <a:lnSpc>
                <a:spcPct val="80000"/>
              </a:lnSpc>
            </a:pPr>
            <a:endParaRPr lang="pt-BR" sz="1600"/>
          </a:p>
          <a:p>
            <a:pPr>
              <a:lnSpc>
                <a:spcPct val="80000"/>
              </a:lnSpc>
            </a:pPr>
            <a:r>
              <a:rPr lang="pt-BR" sz="1600"/>
              <a:t>D9: Remover as classes irrelevantes</a:t>
            </a:r>
          </a:p>
          <a:p>
            <a:pPr>
              <a:lnSpc>
                <a:spcPct val="80000"/>
              </a:lnSpc>
            </a:pPr>
            <a:r>
              <a:rPr lang="pt-BR" sz="1600"/>
              <a:t>D10: Integrar as classes com o mesmo significado</a:t>
            </a:r>
          </a:p>
          <a:p>
            <a:pPr>
              <a:lnSpc>
                <a:spcPct val="80000"/>
              </a:lnSpc>
            </a:pPr>
            <a:r>
              <a:rPr lang="pt-BR" sz="1600"/>
              <a:t>D11: Integrar novas classes</a:t>
            </a:r>
          </a:p>
          <a:p>
            <a:pPr>
              <a:lnSpc>
                <a:spcPct val="80000"/>
              </a:lnSpc>
            </a:pPr>
            <a:r>
              <a:rPr lang="pt-BR" sz="1600"/>
              <a:t>D12: Organizar as classes</a:t>
            </a:r>
          </a:p>
          <a:p>
            <a:pPr>
              <a:lnSpc>
                <a:spcPct val="80000"/>
              </a:lnSpc>
            </a:pPr>
            <a:r>
              <a:rPr lang="pt-BR" sz="1600"/>
              <a:t>D13: Estabelecer relacionamentos</a:t>
            </a:r>
          </a:p>
          <a:p>
            <a:pPr>
              <a:lnSpc>
                <a:spcPct val="80000"/>
              </a:lnSpc>
            </a:pPr>
            <a:r>
              <a:rPr lang="pt-BR" sz="1600"/>
              <a:t>D14: Identificar (recomendar) atributos sobre as classes</a:t>
            </a:r>
          </a:p>
          <a:p>
            <a:pPr>
              <a:lnSpc>
                <a:spcPct val="80000"/>
              </a:lnSpc>
            </a:pPr>
            <a:endParaRPr lang="pt-BR" sz="1600"/>
          </a:p>
          <a:p>
            <a:pPr>
              <a:lnSpc>
                <a:spcPct val="80000"/>
              </a:lnSpc>
            </a:pPr>
            <a:r>
              <a:rPr lang="pt-BR" sz="1600"/>
              <a:t>D15: Definir uma matriz para cada relacionamento do modelo</a:t>
            </a:r>
          </a:p>
          <a:p>
            <a:pPr>
              <a:lnSpc>
                <a:spcPct val="80000"/>
              </a:lnSpc>
            </a:pPr>
            <a:r>
              <a:rPr lang="pt-BR" sz="1600"/>
              <a:t>D16: Validar o modelo de rastreamento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DD0865-2E0B-433F-A9F8-02D0A6899B11}" type="slidenum">
              <a:rPr lang="pt-BR"/>
              <a:pPr/>
              <a:t>5</a:t>
            </a:fld>
            <a:endParaRPr lang="pt-BR"/>
          </a:p>
        </p:txBody>
      </p:sp>
      <p:sp>
        <p:nvSpPr>
          <p:cNvPr id="13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8AD2C6-AB4E-4A53-85CA-5662CF19D36F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Intermediário</a:t>
            </a:r>
          </a:p>
        </p:txBody>
      </p:sp>
      <p:grpSp>
        <p:nvGrpSpPr>
          <p:cNvPr id="198659" name="Group 3"/>
          <p:cNvGrpSpPr>
            <a:grpSpLocks/>
          </p:cNvGrpSpPr>
          <p:nvPr/>
        </p:nvGrpSpPr>
        <p:grpSpPr bwMode="auto">
          <a:xfrm>
            <a:off x="1258888" y="1916113"/>
            <a:ext cx="6913562" cy="4527550"/>
            <a:chOff x="1158" y="491"/>
            <a:chExt cx="4334" cy="3260"/>
          </a:xfrm>
        </p:grpSpPr>
        <p:sp>
          <p:nvSpPr>
            <p:cNvPr id="198660" name="Rectangle 4"/>
            <p:cNvSpPr>
              <a:spLocks noChangeArrowheads="1"/>
            </p:cNvSpPr>
            <p:nvPr/>
          </p:nvSpPr>
          <p:spPr bwMode="auto">
            <a:xfrm>
              <a:off x="2672" y="491"/>
              <a:ext cx="1224" cy="25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61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1050" cy="15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400">
                  <a:solidFill>
                    <a:srgbClr val="000000"/>
                  </a:solidFill>
                </a:rPr>
                <a:t>InformaçãoAmbiental</a:t>
              </a:r>
              <a:endParaRPr lang="pt-BR" sz="1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62" name="Rectangle 6"/>
            <p:cNvSpPr>
              <a:spLocks noChangeArrowheads="1"/>
            </p:cNvSpPr>
            <p:nvPr/>
          </p:nvSpPr>
          <p:spPr bwMode="auto">
            <a:xfrm>
              <a:off x="2844" y="2189"/>
              <a:ext cx="1125" cy="19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63" name="Rectangle 7"/>
            <p:cNvSpPr>
              <a:spLocks noChangeArrowheads="1"/>
            </p:cNvSpPr>
            <p:nvPr/>
          </p:nvSpPr>
          <p:spPr bwMode="auto">
            <a:xfrm>
              <a:off x="2980" y="2207"/>
              <a:ext cx="814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400">
                  <a:solidFill>
                    <a:srgbClr val="000000"/>
                  </a:solidFill>
                </a:rPr>
                <a:t>ObjetivoSistema</a:t>
              </a:r>
              <a:endParaRPr lang="pt-BR" sz="1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64" name="Freeform 8"/>
            <p:cNvSpPr>
              <a:spLocks/>
            </p:cNvSpPr>
            <p:nvPr/>
          </p:nvSpPr>
          <p:spPr bwMode="auto">
            <a:xfrm>
              <a:off x="3600" y="2400"/>
              <a:ext cx="305" cy="24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7" y="21"/>
                </a:cxn>
                <a:cxn ang="0">
                  <a:pos x="17" y="0"/>
                </a:cxn>
              </a:cxnLst>
              <a:rect l="0" t="0" r="r" b="b"/>
              <a:pathLst>
                <a:path w="17" h="21">
                  <a:moveTo>
                    <a:pt x="0" y="21"/>
                  </a:moveTo>
                  <a:lnTo>
                    <a:pt x="17" y="21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65" name="Rectangle 9"/>
            <p:cNvSpPr>
              <a:spLocks noChangeArrowheads="1"/>
            </p:cNvSpPr>
            <p:nvPr/>
          </p:nvSpPr>
          <p:spPr bwMode="auto">
            <a:xfrm>
              <a:off x="3742" y="2380"/>
              <a:ext cx="16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66" name="Freeform 10"/>
            <p:cNvSpPr>
              <a:spLocks/>
            </p:cNvSpPr>
            <p:nvPr/>
          </p:nvSpPr>
          <p:spPr bwMode="auto">
            <a:xfrm>
              <a:off x="3552" y="2380"/>
              <a:ext cx="81" cy="127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81" y="64"/>
                </a:cxn>
                <a:cxn ang="0">
                  <a:pos x="36" y="127"/>
                </a:cxn>
                <a:cxn ang="0">
                  <a:pos x="0" y="64"/>
                </a:cxn>
                <a:cxn ang="0">
                  <a:pos x="36" y="0"/>
                </a:cxn>
              </a:cxnLst>
              <a:rect l="0" t="0" r="r" b="b"/>
              <a:pathLst>
                <a:path w="81" h="127">
                  <a:moveTo>
                    <a:pt x="36" y="0"/>
                  </a:moveTo>
                  <a:lnTo>
                    <a:pt x="81" y="64"/>
                  </a:lnTo>
                  <a:lnTo>
                    <a:pt x="36" y="127"/>
                  </a:lnTo>
                  <a:lnTo>
                    <a:pt x="0" y="6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67" name="Rectangle 11"/>
            <p:cNvSpPr>
              <a:spLocks noChangeArrowheads="1"/>
            </p:cNvSpPr>
            <p:nvPr/>
          </p:nvSpPr>
          <p:spPr bwMode="auto">
            <a:xfrm>
              <a:off x="3742" y="2380"/>
              <a:ext cx="16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68" name="Rectangle 12"/>
            <p:cNvSpPr>
              <a:spLocks noChangeArrowheads="1"/>
            </p:cNvSpPr>
            <p:nvPr/>
          </p:nvSpPr>
          <p:spPr bwMode="auto">
            <a:xfrm>
              <a:off x="2726" y="1381"/>
              <a:ext cx="1678" cy="21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69" name="Rectangle 13"/>
            <p:cNvSpPr>
              <a:spLocks noChangeArrowheads="1"/>
            </p:cNvSpPr>
            <p:nvPr/>
          </p:nvSpPr>
          <p:spPr bwMode="auto">
            <a:xfrm>
              <a:off x="2890" y="1408"/>
              <a:ext cx="129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400">
                  <a:solidFill>
                    <a:srgbClr val="000000"/>
                  </a:solidFill>
                </a:rPr>
                <a:t>InformaçãoOrganizacional</a:t>
              </a:r>
              <a:endParaRPr lang="pt-BR" sz="1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70" name="Line 14"/>
            <p:cNvSpPr>
              <a:spLocks noChangeShapeType="1"/>
            </p:cNvSpPr>
            <p:nvPr/>
          </p:nvSpPr>
          <p:spPr bwMode="auto">
            <a:xfrm flipV="1">
              <a:off x="2953" y="746"/>
              <a:ext cx="1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71" name="Rectangle 15"/>
            <p:cNvSpPr>
              <a:spLocks noChangeArrowheads="1"/>
            </p:cNvSpPr>
            <p:nvPr/>
          </p:nvSpPr>
          <p:spPr bwMode="auto">
            <a:xfrm>
              <a:off x="3316" y="746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72" name="Line 16"/>
            <p:cNvSpPr>
              <a:spLocks noChangeShapeType="1"/>
            </p:cNvSpPr>
            <p:nvPr/>
          </p:nvSpPr>
          <p:spPr bwMode="auto">
            <a:xfrm flipH="1">
              <a:off x="2917" y="746"/>
              <a:ext cx="36" cy="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73" name="Line 17"/>
            <p:cNvSpPr>
              <a:spLocks noChangeShapeType="1"/>
            </p:cNvSpPr>
            <p:nvPr/>
          </p:nvSpPr>
          <p:spPr bwMode="auto">
            <a:xfrm>
              <a:off x="2953" y="1063"/>
              <a:ext cx="1" cy="3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74" name="Rectangle 18"/>
            <p:cNvSpPr>
              <a:spLocks noChangeArrowheads="1"/>
            </p:cNvSpPr>
            <p:nvPr/>
          </p:nvSpPr>
          <p:spPr bwMode="auto">
            <a:xfrm>
              <a:off x="2971" y="1218"/>
              <a:ext cx="53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75" name="Rectangle 19"/>
            <p:cNvSpPr>
              <a:spLocks noChangeArrowheads="1"/>
            </p:cNvSpPr>
            <p:nvPr/>
          </p:nvSpPr>
          <p:spPr bwMode="auto">
            <a:xfrm>
              <a:off x="2917" y="1045"/>
              <a:ext cx="24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&lt;rec&gt;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76" name="Rectangle 20"/>
            <p:cNvSpPr>
              <a:spLocks noChangeArrowheads="1"/>
            </p:cNvSpPr>
            <p:nvPr/>
          </p:nvSpPr>
          <p:spPr bwMode="auto">
            <a:xfrm>
              <a:off x="3316" y="746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77" name="Rectangle 21"/>
            <p:cNvSpPr>
              <a:spLocks noChangeArrowheads="1"/>
            </p:cNvSpPr>
            <p:nvPr/>
          </p:nvSpPr>
          <p:spPr bwMode="auto">
            <a:xfrm>
              <a:off x="2971" y="1218"/>
              <a:ext cx="53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78" name="Rectangle 22"/>
            <p:cNvSpPr>
              <a:spLocks noChangeArrowheads="1"/>
            </p:cNvSpPr>
            <p:nvPr/>
          </p:nvSpPr>
          <p:spPr bwMode="auto">
            <a:xfrm>
              <a:off x="2699" y="891"/>
              <a:ext cx="681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 i="1">
                  <a:solidFill>
                    <a:srgbClr val="000000"/>
                  </a:solidFill>
                </a:rPr>
                <a:t>dep_informação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79" name="Freeform 23"/>
            <p:cNvSpPr>
              <a:spLocks/>
            </p:cNvSpPr>
            <p:nvPr/>
          </p:nvSpPr>
          <p:spPr bwMode="auto">
            <a:xfrm>
              <a:off x="3951" y="1154"/>
              <a:ext cx="172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19" y="25"/>
                </a:cxn>
              </a:cxnLst>
              <a:rect l="0" t="0" r="r" b="b"/>
              <a:pathLst>
                <a:path w="19" h="25">
                  <a:moveTo>
                    <a:pt x="0" y="0"/>
                  </a:moveTo>
                  <a:lnTo>
                    <a:pt x="19" y="0"/>
                  </a:lnTo>
                  <a:lnTo>
                    <a:pt x="19" y="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80" name="Rectangle 24"/>
            <p:cNvSpPr>
              <a:spLocks noChangeArrowheads="1"/>
            </p:cNvSpPr>
            <p:nvPr/>
          </p:nvSpPr>
          <p:spPr bwMode="auto">
            <a:xfrm>
              <a:off x="4159" y="1272"/>
              <a:ext cx="160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81" name="Freeform 25"/>
            <p:cNvSpPr>
              <a:spLocks/>
            </p:cNvSpPr>
            <p:nvPr/>
          </p:nvSpPr>
          <p:spPr bwMode="auto">
            <a:xfrm>
              <a:off x="3769" y="1154"/>
              <a:ext cx="182" cy="22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0"/>
                </a:cxn>
                <a:cxn ang="0">
                  <a:pos x="0" y="25"/>
                </a:cxn>
              </a:cxnLst>
              <a:rect l="0" t="0" r="r" b="b"/>
              <a:pathLst>
                <a:path w="20" h="25">
                  <a:moveTo>
                    <a:pt x="20" y="0"/>
                  </a:moveTo>
                  <a:lnTo>
                    <a:pt x="0" y="0"/>
                  </a:lnTo>
                  <a:lnTo>
                    <a:pt x="0" y="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82" name="Freeform 26"/>
            <p:cNvSpPr>
              <a:spLocks/>
            </p:cNvSpPr>
            <p:nvPr/>
          </p:nvSpPr>
          <p:spPr bwMode="auto">
            <a:xfrm>
              <a:off x="3733" y="1254"/>
              <a:ext cx="73" cy="127"/>
            </a:xfrm>
            <a:custGeom>
              <a:avLst/>
              <a:gdLst/>
              <a:ahLst/>
              <a:cxnLst>
                <a:cxn ang="0">
                  <a:pos x="36" y="127"/>
                </a:cxn>
                <a:cxn ang="0">
                  <a:pos x="73" y="64"/>
                </a:cxn>
                <a:cxn ang="0">
                  <a:pos x="36" y="0"/>
                </a:cxn>
                <a:cxn ang="0">
                  <a:pos x="0" y="64"/>
                </a:cxn>
                <a:cxn ang="0">
                  <a:pos x="36" y="127"/>
                </a:cxn>
              </a:cxnLst>
              <a:rect l="0" t="0" r="r" b="b"/>
              <a:pathLst>
                <a:path w="73" h="127">
                  <a:moveTo>
                    <a:pt x="36" y="127"/>
                  </a:moveTo>
                  <a:lnTo>
                    <a:pt x="73" y="64"/>
                  </a:lnTo>
                  <a:lnTo>
                    <a:pt x="36" y="0"/>
                  </a:lnTo>
                  <a:lnTo>
                    <a:pt x="0" y="64"/>
                  </a:lnTo>
                  <a:lnTo>
                    <a:pt x="36" y="12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83" name="Rectangle 27"/>
            <p:cNvSpPr>
              <a:spLocks noChangeArrowheads="1"/>
            </p:cNvSpPr>
            <p:nvPr/>
          </p:nvSpPr>
          <p:spPr bwMode="auto">
            <a:xfrm>
              <a:off x="4159" y="1272"/>
              <a:ext cx="160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84" name="Line 28"/>
            <p:cNvSpPr>
              <a:spLocks noChangeShapeType="1"/>
            </p:cNvSpPr>
            <p:nvPr/>
          </p:nvSpPr>
          <p:spPr bwMode="auto">
            <a:xfrm flipV="1">
              <a:off x="3225" y="1599"/>
              <a:ext cx="1" cy="2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85" name="Rectangle 29"/>
            <p:cNvSpPr>
              <a:spLocks noChangeArrowheads="1"/>
            </p:cNvSpPr>
            <p:nvPr/>
          </p:nvSpPr>
          <p:spPr bwMode="auto">
            <a:xfrm>
              <a:off x="3261" y="1599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86" name="Line 30"/>
            <p:cNvSpPr>
              <a:spLocks noChangeShapeType="1"/>
            </p:cNvSpPr>
            <p:nvPr/>
          </p:nvSpPr>
          <p:spPr bwMode="auto">
            <a:xfrm flipH="1">
              <a:off x="3189" y="1599"/>
              <a:ext cx="36" cy="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87" name="Line 31"/>
            <p:cNvSpPr>
              <a:spLocks noChangeShapeType="1"/>
            </p:cNvSpPr>
            <p:nvPr/>
          </p:nvSpPr>
          <p:spPr bwMode="auto">
            <a:xfrm>
              <a:off x="3225" y="1890"/>
              <a:ext cx="1" cy="2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88" name="Rectangle 32"/>
            <p:cNvSpPr>
              <a:spLocks noChangeArrowheads="1"/>
            </p:cNvSpPr>
            <p:nvPr/>
          </p:nvSpPr>
          <p:spPr bwMode="auto">
            <a:xfrm>
              <a:off x="3261" y="2044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89" name="Rectangle 33"/>
            <p:cNvSpPr>
              <a:spLocks noChangeArrowheads="1"/>
            </p:cNvSpPr>
            <p:nvPr/>
          </p:nvSpPr>
          <p:spPr bwMode="auto">
            <a:xfrm>
              <a:off x="3162" y="1908"/>
              <a:ext cx="24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&lt;rec&gt;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90" name="Rectangle 34"/>
            <p:cNvSpPr>
              <a:spLocks noChangeArrowheads="1"/>
            </p:cNvSpPr>
            <p:nvPr/>
          </p:nvSpPr>
          <p:spPr bwMode="auto">
            <a:xfrm>
              <a:off x="3261" y="1599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91" name="Rectangle 35"/>
            <p:cNvSpPr>
              <a:spLocks noChangeArrowheads="1"/>
            </p:cNvSpPr>
            <p:nvPr/>
          </p:nvSpPr>
          <p:spPr bwMode="auto">
            <a:xfrm>
              <a:off x="3261" y="2044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92" name="Rectangle 36"/>
            <p:cNvSpPr>
              <a:spLocks noChangeArrowheads="1"/>
            </p:cNvSpPr>
            <p:nvPr/>
          </p:nvSpPr>
          <p:spPr bwMode="auto">
            <a:xfrm>
              <a:off x="2962" y="1799"/>
              <a:ext cx="555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 i="1">
                  <a:solidFill>
                    <a:srgbClr val="000000"/>
                  </a:solidFill>
                </a:rPr>
                <a:t>dep_info_org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93" name="Rectangle 37"/>
            <p:cNvSpPr>
              <a:spLocks noChangeArrowheads="1"/>
            </p:cNvSpPr>
            <p:nvPr/>
          </p:nvSpPr>
          <p:spPr bwMode="auto">
            <a:xfrm>
              <a:off x="2754" y="2816"/>
              <a:ext cx="1460" cy="2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94" name="Rectangle 38"/>
            <p:cNvSpPr>
              <a:spLocks noChangeArrowheads="1"/>
            </p:cNvSpPr>
            <p:nvPr/>
          </p:nvSpPr>
          <p:spPr bwMode="auto">
            <a:xfrm>
              <a:off x="3325" y="2834"/>
              <a:ext cx="32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400">
                  <a:solidFill>
                    <a:srgbClr val="000000"/>
                  </a:solidFill>
                </a:rPr>
                <a:t>Tarefa</a:t>
              </a:r>
              <a:endParaRPr lang="pt-BR" sz="1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95" name="Freeform 39"/>
            <p:cNvSpPr>
              <a:spLocks/>
            </p:cNvSpPr>
            <p:nvPr/>
          </p:nvSpPr>
          <p:spPr bwMode="auto">
            <a:xfrm>
              <a:off x="3660" y="3016"/>
              <a:ext cx="182" cy="199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0" y="22"/>
                </a:cxn>
                <a:cxn ang="0">
                  <a:pos x="20" y="0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20" y="22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96" name="Rectangle 40"/>
            <p:cNvSpPr>
              <a:spLocks noChangeArrowheads="1"/>
            </p:cNvSpPr>
            <p:nvPr/>
          </p:nvSpPr>
          <p:spPr bwMode="auto">
            <a:xfrm>
              <a:off x="3833" y="3016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697" name="Freeform 41"/>
            <p:cNvSpPr>
              <a:spLocks/>
            </p:cNvSpPr>
            <p:nvPr/>
          </p:nvSpPr>
          <p:spPr bwMode="auto">
            <a:xfrm>
              <a:off x="3479" y="3016"/>
              <a:ext cx="181" cy="19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0" h="22">
                  <a:moveTo>
                    <a:pt x="20" y="22"/>
                  </a:move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98" name="Freeform 42"/>
            <p:cNvSpPr>
              <a:spLocks/>
            </p:cNvSpPr>
            <p:nvPr/>
          </p:nvSpPr>
          <p:spPr bwMode="auto">
            <a:xfrm>
              <a:off x="3443" y="3016"/>
              <a:ext cx="72" cy="127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63"/>
                </a:cxn>
                <a:cxn ang="0">
                  <a:pos x="36" y="127"/>
                </a:cxn>
                <a:cxn ang="0">
                  <a:pos x="0" y="63"/>
                </a:cxn>
                <a:cxn ang="0">
                  <a:pos x="36" y="0"/>
                </a:cxn>
              </a:cxnLst>
              <a:rect l="0" t="0" r="r" b="b"/>
              <a:pathLst>
                <a:path w="72" h="127">
                  <a:moveTo>
                    <a:pt x="36" y="0"/>
                  </a:moveTo>
                  <a:lnTo>
                    <a:pt x="72" y="63"/>
                  </a:lnTo>
                  <a:lnTo>
                    <a:pt x="36" y="127"/>
                  </a:lnTo>
                  <a:lnTo>
                    <a:pt x="0" y="6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699" name="Rectangle 43"/>
            <p:cNvSpPr>
              <a:spLocks noChangeArrowheads="1"/>
            </p:cNvSpPr>
            <p:nvPr/>
          </p:nvSpPr>
          <p:spPr bwMode="auto">
            <a:xfrm>
              <a:off x="3833" y="3016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00" name="Line 44"/>
            <p:cNvSpPr>
              <a:spLocks noChangeShapeType="1"/>
            </p:cNvSpPr>
            <p:nvPr/>
          </p:nvSpPr>
          <p:spPr bwMode="auto">
            <a:xfrm flipV="1">
              <a:off x="4096" y="1599"/>
              <a:ext cx="1" cy="6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01" name="Rectangle 45"/>
            <p:cNvSpPr>
              <a:spLocks noChangeArrowheads="1"/>
            </p:cNvSpPr>
            <p:nvPr/>
          </p:nvSpPr>
          <p:spPr bwMode="auto">
            <a:xfrm>
              <a:off x="3887" y="1589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02" name="Line 46"/>
            <p:cNvSpPr>
              <a:spLocks noChangeShapeType="1"/>
            </p:cNvSpPr>
            <p:nvPr/>
          </p:nvSpPr>
          <p:spPr bwMode="auto">
            <a:xfrm flipH="1">
              <a:off x="4059" y="1599"/>
              <a:ext cx="37" cy="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03" name="Line 47"/>
            <p:cNvSpPr>
              <a:spLocks noChangeShapeType="1"/>
            </p:cNvSpPr>
            <p:nvPr/>
          </p:nvSpPr>
          <p:spPr bwMode="auto">
            <a:xfrm>
              <a:off x="4096" y="2207"/>
              <a:ext cx="1" cy="60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04" name="Rectangle 48"/>
            <p:cNvSpPr>
              <a:spLocks noChangeArrowheads="1"/>
            </p:cNvSpPr>
            <p:nvPr/>
          </p:nvSpPr>
          <p:spPr bwMode="auto">
            <a:xfrm>
              <a:off x="3923" y="2670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05" name="Rectangle 49"/>
            <p:cNvSpPr>
              <a:spLocks noChangeArrowheads="1"/>
            </p:cNvSpPr>
            <p:nvPr/>
          </p:nvSpPr>
          <p:spPr bwMode="auto">
            <a:xfrm>
              <a:off x="3923" y="1890"/>
              <a:ext cx="243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&lt;rec&gt;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06" name="Rectangle 50"/>
            <p:cNvSpPr>
              <a:spLocks noChangeArrowheads="1"/>
            </p:cNvSpPr>
            <p:nvPr/>
          </p:nvSpPr>
          <p:spPr bwMode="auto">
            <a:xfrm>
              <a:off x="3887" y="1589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07" name="Rectangle 51"/>
            <p:cNvSpPr>
              <a:spLocks noChangeArrowheads="1"/>
            </p:cNvSpPr>
            <p:nvPr/>
          </p:nvSpPr>
          <p:spPr bwMode="auto">
            <a:xfrm>
              <a:off x="3923" y="2670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08" name="Rectangle 52"/>
            <p:cNvSpPr>
              <a:spLocks noChangeArrowheads="1"/>
            </p:cNvSpPr>
            <p:nvPr/>
          </p:nvSpPr>
          <p:spPr bwMode="auto">
            <a:xfrm>
              <a:off x="3815" y="1790"/>
              <a:ext cx="396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 i="1">
                  <a:solidFill>
                    <a:srgbClr val="000000"/>
                  </a:solidFill>
                </a:rPr>
                <a:t>dep_infor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09" name="Line 53"/>
            <p:cNvSpPr>
              <a:spLocks noChangeShapeType="1"/>
            </p:cNvSpPr>
            <p:nvPr/>
          </p:nvSpPr>
          <p:spPr bwMode="auto">
            <a:xfrm flipV="1">
              <a:off x="2935" y="2380"/>
              <a:ext cx="1" cy="2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10" name="Rectangle 54"/>
            <p:cNvSpPr>
              <a:spLocks noChangeArrowheads="1"/>
            </p:cNvSpPr>
            <p:nvPr/>
          </p:nvSpPr>
          <p:spPr bwMode="auto">
            <a:xfrm>
              <a:off x="2962" y="2362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11" name="Line 55"/>
            <p:cNvSpPr>
              <a:spLocks noChangeShapeType="1"/>
            </p:cNvSpPr>
            <p:nvPr/>
          </p:nvSpPr>
          <p:spPr bwMode="auto">
            <a:xfrm flipH="1">
              <a:off x="2899" y="2380"/>
              <a:ext cx="36" cy="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12" name="Line 56"/>
            <p:cNvSpPr>
              <a:spLocks noChangeShapeType="1"/>
            </p:cNvSpPr>
            <p:nvPr/>
          </p:nvSpPr>
          <p:spPr bwMode="auto">
            <a:xfrm>
              <a:off x="2935" y="2598"/>
              <a:ext cx="1" cy="2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13" name="Rectangle 57"/>
            <p:cNvSpPr>
              <a:spLocks noChangeArrowheads="1"/>
            </p:cNvSpPr>
            <p:nvPr/>
          </p:nvSpPr>
          <p:spPr bwMode="auto">
            <a:xfrm>
              <a:off x="2917" y="2689"/>
              <a:ext cx="16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14" name="Rectangle 58"/>
            <p:cNvSpPr>
              <a:spLocks noChangeArrowheads="1"/>
            </p:cNvSpPr>
            <p:nvPr/>
          </p:nvSpPr>
          <p:spPr bwMode="auto">
            <a:xfrm>
              <a:off x="2835" y="2571"/>
              <a:ext cx="24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&lt;rec&gt;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15" name="Rectangle 59"/>
            <p:cNvSpPr>
              <a:spLocks noChangeArrowheads="1"/>
            </p:cNvSpPr>
            <p:nvPr/>
          </p:nvSpPr>
          <p:spPr bwMode="auto">
            <a:xfrm>
              <a:off x="2962" y="2362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16" name="Rectangle 60"/>
            <p:cNvSpPr>
              <a:spLocks noChangeArrowheads="1"/>
            </p:cNvSpPr>
            <p:nvPr/>
          </p:nvSpPr>
          <p:spPr bwMode="auto">
            <a:xfrm>
              <a:off x="2917" y="2689"/>
              <a:ext cx="16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17" name="Rectangle 61"/>
            <p:cNvSpPr>
              <a:spLocks noChangeArrowheads="1"/>
            </p:cNvSpPr>
            <p:nvPr/>
          </p:nvSpPr>
          <p:spPr bwMode="auto">
            <a:xfrm>
              <a:off x="2445" y="2480"/>
              <a:ext cx="81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 i="1">
                  <a:solidFill>
                    <a:srgbClr val="000000"/>
                  </a:solidFill>
                </a:rPr>
                <a:t>dep_objetoSistema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18" name="Rectangle 62"/>
            <p:cNvSpPr>
              <a:spLocks noChangeArrowheads="1"/>
            </p:cNvSpPr>
            <p:nvPr/>
          </p:nvSpPr>
          <p:spPr bwMode="auto">
            <a:xfrm>
              <a:off x="4440" y="2207"/>
              <a:ext cx="1052" cy="2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19" name="Rectangle 63"/>
            <p:cNvSpPr>
              <a:spLocks noChangeArrowheads="1"/>
            </p:cNvSpPr>
            <p:nvPr/>
          </p:nvSpPr>
          <p:spPr bwMode="auto">
            <a:xfrm>
              <a:off x="4495" y="2244"/>
              <a:ext cx="9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400">
                  <a:solidFill>
                    <a:srgbClr val="000000"/>
                  </a:solidFill>
                </a:rPr>
                <a:t>PropostaMudança</a:t>
              </a:r>
              <a:endParaRPr lang="pt-BR" sz="1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20" name="Line 64"/>
            <p:cNvSpPr>
              <a:spLocks noChangeShapeType="1"/>
            </p:cNvSpPr>
            <p:nvPr/>
          </p:nvSpPr>
          <p:spPr bwMode="auto">
            <a:xfrm>
              <a:off x="4821" y="1626"/>
              <a:ext cx="1" cy="5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21" name="Rectangle 65"/>
            <p:cNvSpPr>
              <a:spLocks noChangeArrowheads="1"/>
            </p:cNvSpPr>
            <p:nvPr/>
          </p:nvSpPr>
          <p:spPr bwMode="auto">
            <a:xfrm>
              <a:off x="4858" y="2071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22" name="Line 66"/>
            <p:cNvSpPr>
              <a:spLocks noChangeShapeType="1"/>
            </p:cNvSpPr>
            <p:nvPr/>
          </p:nvSpPr>
          <p:spPr bwMode="auto">
            <a:xfrm flipH="1" flipV="1">
              <a:off x="4785" y="2117"/>
              <a:ext cx="36" cy="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23" name="Freeform 67"/>
            <p:cNvSpPr>
              <a:spLocks/>
            </p:cNvSpPr>
            <p:nvPr/>
          </p:nvSpPr>
          <p:spPr bwMode="auto">
            <a:xfrm>
              <a:off x="4404" y="1472"/>
              <a:ext cx="417" cy="154"/>
            </a:xfrm>
            <a:custGeom>
              <a:avLst/>
              <a:gdLst/>
              <a:ahLst/>
              <a:cxnLst>
                <a:cxn ang="0">
                  <a:pos x="46" y="17"/>
                </a:cxn>
                <a:cxn ang="0">
                  <a:pos x="46" y="0"/>
                </a:cxn>
                <a:cxn ang="0">
                  <a:pos x="0" y="0"/>
                </a:cxn>
              </a:cxnLst>
              <a:rect l="0" t="0" r="r" b="b"/>
              <a:pathLst>
                <a:path w="46" h="17">
                  <a:moveTo>
                    <a:pt x="46" y="17"/>
                  </a:moveTo>
                  <a:lnTo>
                    <a:pt x="4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24" name="Rectangle 68"/>
            <p:cNvSpPr>
              <a:spLocks noChangeArrowheads="1"/>
            </p:cNvSpPr>
            <p:nvPr/>
          </p:nvSpPr>
          <p:spPr bwMode="auto">
            <a:xfrm>
              <a:off x="4422" y="1445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1..n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25" name="Rectangle 69"/>
            <p:cNvSpPr>
              <a:spLocks noChangeArrowheads="1"/>
            </p:cNvSpPr>
            <p:nvPr/>
          </p:nvSpPr>
          <p:spPr bwMode="auto">
            <a:xfrm>
              <a:off x="4604" y="1790"/>
              <a:ext cx="23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&lt;sat&gt;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26" name="Rectangle 70"/>
            <p:cNvSpPr>
              <a:spLocks noChangeArrowheads="1"/>
            </p:cNvSpPr>
            <p:nvPr/>
          </p:nvSpPr>
          <p:spPr bwMode="auto">
            <a:xfrm>
              <a:off x="4858" y="2071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27" name="Rectangle 71"/>
            <p:cNvSpPr>
              <a:spLocks noChangeArrowheads="1"/>
            </p:cNvSpPr>
            <p:nvPr/>
          </p:nvSpPr>
          <p:spPr bwMode="auto">
            <a:xfrm>
              <a:off x="4422" y="1445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1..n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28" name="Rectangle 72"/>
            <p:cNvSpPr>
              <a:spLocks noChangeArrowheads="1"/>
            </p:cNvSpPr>
            <p:nvPr/>
          </p:nvSpPr>
          <p:spPr bwMode="auto">
            <a:xfrm>
              <a:off x="4431" y="1663"/>
              <a:ext cx="586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 i="1">
                  <a:solidFill>
                    <a:srgbClr val="000000"/>
                  </a:solidFill>
                </a:rPr>
                <a:t>dep_propMud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29" name="Freeform 73"/>
            <p:cNvSpPr>
              <a:spLocks/>
            </p:cNvSpPr>
            <p:nvPr/>
          </p:nvSpPr>
          <p:spPr bwMode="auto">
            <a:xfrm>
              <a:off x="4576" y="2407"/>
              <a:ext cx="145" cy="481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6" y="53"/>
                </a:cxn>
                <a:cxn ang="0">
                  <a:pos x="16" y="0"/>
                </a:cxn>
              </a:cxnLst>
              <a:rect l="0" t="0" r="r" b="b"/>
              <a:pathLst>
                <a:path w="16" h="53">
                  <a:moveTo>
                    <a:pt x="0" y="53"/>
                  </a:moveTo>
                  <a:lnTo>
                    <a:pt x="16" y="53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30" name="Rectangle 74"/>
            <p:cNvSpPr>
              <a:spLocks noChangeArrowheads="1"/>
            </p:cNvSpPr>
            <p:nvPr/>
          </p:nvSpPr>
          <p:spPr bwMode="auto">
            <a:xfrm>
              <a:off x="4477" y="2480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31" name="Line 75"/>
            <p:cNvSpPr>
              <a:spLocks noChangeShapeType="1"/>
            </p:cNvSpPr>
            <p:nvPr/>
          </p:nvSpPr>
          <p:spPr bwMode="auto">
            <a:xfrm flipH="1">
              <a:off x="4685" y="2407"/>
              <a:ext cx="36" cy="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32" name="Line 76"/>
            <p:cNvSpPr>
              <a:spLocks noChangeShapeType="1"/>
            </p:cNvSpPr>
            <p:nvPr/>
          </p:nvSpPr>
          <p:spPr bwMode="auto">
            <a:xfrm flipH="1">
              <a:off x="4214" y="2888"/>
              <a:ext cx="3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33" name="Rectangle 77"/>
            <p:cNvSpPr>
              <a:spLocks noChangeArrowheads="1"/>
            </p:cNvSpPr>
            <p:nvPr/>
          </p:nvSpPr>
          <p:spPr bwMode="auto">
            <a:xfrm>
              <a:off x="4250" y="2879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1..n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34" name="Rectangle 78"/>
            <p:cNvSpPr>
              <a:spLocks noChangeArrowheads="1"/>
            </p:cNvSpPr>
            <p:nvPr/>
          </p:nvSpPr>
          <p:spPr bwMode="auto">
            <a:xfrm>
              <a:off x="4531" y="2888"/>
              <a:ext cx="243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&lt;rec&gt;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35" name="Rectangle 79"/>
            <p:cNvSpPr>
              <a:spLocks noChangeArrowheads="1"/>
            </p:cNvSpPr>
            <p:nvPr/>
          </p:nvSpPr>
          <p:spPr bwMode="auto">
            <a:xfrm>
              <a:off x="4477" y="2480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36" name="Rectangle 80"/>
            <p:cNvSpPr>
              <a:spLocks noChangeArrowheads="1"/>
            </p:cNvSpPr>
            <p:nvPr/>
          </p:nvSpPr>
          <p:spPr bwMode="auto">
            <a:xfrm>
              <a:off x="4250" y="2879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1..n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37" name="Rectangle 81"/>
            <p:cNvSpPr>
              <a:spLocks noChangeArrowheads="1"/>
            </p:cNvSpPr>
            <p:nvPr/>
          </p:nvSpPr>
          <p:spPr bwMode="auto">
            <a:xfrm>
              <a:off x="4350" y="2725"/>
              <a:ext cx="607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 i="1">
                  <a:solidFill>
                    <a:srgbClr val="000000"/>
                  </a:solidFill>
                </a:rPr>
                <a:t>dep_info_prop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38" name="Rectangle 82"/>
            <p:cNvSpPr>
              <a:spLocks noChangeArrowheads="1"/>
            </p:cNvSpPr>
            <p:nvPr/>
          </p:nvSpPr>
          <p:spPr bwMode="auto">
            <a:xfrm>
              <a:off x="1375" y="3497"/>
              <a:ext cx="3510" cy="254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39" name="Rectangle 83"/>
            <p:cNvSpPr>
              <a:spLocks noChangeArrowheads="1"/>
            </p:cNvSpPr>
            <p:nvPr/>
          </p:nvSpPr>
          <p:spPr bwMode="auto">
            <a:xfrm>
              <a:off x="2890" y="3524"/>
              <a:ext cx="46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400">
                  <a:solidFill>
                    <a:srgbClr val="000000"/>
                  </a:solidFill>
                </a:rPr>
                <a:t>Requisito</a:t>
              </a:r>
              <a:endParaRPr lang="pt-BR" sz="1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40" name="Line 84"/>
            <p:cNvSpPr>
              <a:spLocks noChangeShapeType="1"/>
            </p:cNvSpPr>
            <p:nvPr/>
          </p:nvSpPr>
          <p:spPr bwMode="auto">
            <a:xfrm>
              <a:off x="3008" y="3252"/>
              <a:ext cx="1" cy="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41" name="Rectangle 85"/>
            <p:cNvSpPr>
              <a:spLocks noChangeArrowheads="1"/>
            </p:cNvSpPr>
            <p:nvPr/>
          </p:nvSpPr>
          <p:spPr bwMode="auto">
            <a:xfrm>
              <a:off x="3035" y="3361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42" name="Line 86"/>
            <p:cNvSpPr>
              <a:spLocks noChangeShapeType="1"/>
            </p:cNvSpPr>
            <p:nvPr/>
          </p:nvSpPr>
          <p:spPr bwMode="auto">
            <a:xfrm flipH="1" flipV="1">
              <a:off x="2962" y="3406"/>
              <a:ext cx="46" cy="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43" name="Line 87"/>
            <p:cNvSpPr>
              <a:spLocks noChangeShapeType="1"/>
            </p:cNvSpPr>
            <p:nvPr/>
          </p:nvSpPr>
          <p:spPr bwMode="auto">
            <a:xfrm flipV="1">
              <a:off x="3008" y="3016"/>
              <a:ext cx="1" cy="2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44" name="Rectangle 88"/>
            <p:cNvSpPr>
              <a:spLocks noChangeArrowheads="1"/>
            </p:cNvSpPr>
            <p:nvPr/>
          </p:nvSpPr>
          <p:spPr bwMode="auto">
            <a:xfrm>
              <a:off x="3035" y="3006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1..n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45" name="Rectangle 89"/>
            <p:cNvSpPr>
              <a:spLocks noChangeArrowheads="1"/>
            </p:cNvSpPr>
            <p:nvPr/>
          </p:nvSpPr>
          <p:spPr bwMode="auto">
            <a:xfrm>
              <a:off x="2862" y="3233"/>
              <a:ext cx="24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&lt;rec&gt;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46" name="Rectangle 90"/>
            <p:cNvSpPr>
              <a:spLocks noChangeArrowheads="1"/>
            </p:cNvSpPr>
            <p:nvPr/>
          </p:nvSpPr>
          <p:spPr bwMode="auto">
            <a:xfrm>
              <a:off x="3035" y="3361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47" name="Rectangle 91"/>
            <p:cNvSpPr>
              <a:spLocks noChangeArrowheads="1"/>
            </p:cNvSpPr>
            <p:nvPr/>
          </p:nvSpPr>
          <p:spPr bwMode="auto">
            <a:xfrm>
              <a:off x="3035" y="3006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1..n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48" name="Rectangle 92"/>
            <p:cNvSpPr>
              <a:spLocks noChangeArrowheads="1"/>
            </p:cNvSpPr>
            <p:nvPr/>
          </p:nvSpPr>
          <p:spPr bwMode="auto">
            <a:xfrm>
              <a:off x="2645" y="3123"/>
              <a:ext cx="57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 i="1">
                  <a:solidFill>
                    <a:srgbClr val="000000"/>
                  </a:solidFill>
                </a:rPr>
                <a:t>dep_requisito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49" name="Freeform 93"/>
            <p:cNvSpPr>
              <a:spLocks/>
            </p:cNvSpPr>
            <p:nvPr/>
          </p:nvSpPr>
          <p:spPr bwMode="auto">
            <a:xfrm>
              <a:off x="4114" y="3261"/>
              <a:ext cx="898" cy="236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9" h="26">
                  <a:moveTo>
                    <a:pt x="99" y="0"/>
                  </a:moveTo>
                  <a:lnTo>
                    <a:pt x="0" y="0"/>
                  </a:lnTo>
                  <a:lnTo>
                    <a:pt x="0" y="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50" name="Rectangle 94"/>
            <p:cNvSpPr>
              <a:spLocks noChangeArrowheads="1"/>
            </p:cNvSpPr>
            <p:nvPr/>
          </p:nvSpPr>
          <p:spPr bwMode="auto">
            <a:xfrm>
              <a:off x="4150" y="3315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51" name="Line 95"/>
            <p:cNvSpPr>
              <a:spLocks noChangeShapeType="1"/>
            </p:cNvSpPr>
            <p:nvPr/>
          </p:nvSpPr>
          <p:spPr bwMode="auto">
            <a:xfrm flipH="1" flipV="1">
              <a:off x="4078" y="3406"/>
              <a:ext cx="36" cy="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52" name="Freeform 96"/>
            <p:cNvSpPr>
              <a:spLocks/>
            </p:cNvSpPr>
            <p:nvPr/>
          </p:nvSpPr>
          <p:spPr bwMode="auto">
            <a:xfrm>
              <a:off x="5012" y="2407"/>
              <a:ext cx="272" cy="85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30" y="94"/>
                </a:cxn>
                <a:cxn ang="0">
                  <a:pos x="30" y="0"/>
                </a:cxn>
              </a:cxnLst>
              <a:rect l="0" t="0" r="r" b="b"/>
              <a:pathLst>
                <a:path w="30" h="94">
                  <a:moveTo>
                    <a:pt x="0" y="94"/>
                  </a:moveTo>
                  <a:lnTo>
                    <a:pt x="30" y="94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53" name="Rectangle 97"/>
            <p:cNvSpPr>
              <a:spLocks noChangeArrowheads="1"/>
            </p:cNvSpPr>
            <p:nvPr/>
          </p:nvSpPr>
          <p:spPr bwMode="auto">
            <a:xfrm>
              <a:off x="5120" y="2407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54" name="Rectangle 98"/>
            <p:cNvSpPr>
              <a:spLocks noChangeArrowheads="1"/>
            </p:cNvSpPr>
            <p:nvPr/>
          </p:nvSpPr>
          <p:spPr bwMode="auto">
            <a:xfrm>
              <a:off x="4712" y="3233"/>
              <a:ext cx="24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&lt;rec&gt;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55" name="Rectangle 99"/>
            <p:cNvSpPr>
              <a:spLocks noChangeArrowheads="1"/>
            </p:cNvSpPr>
            <p:nvPr/>
          </p:nvSpPr>
          <p:spPr bwMode="auto">
            <a:xfrm>
              <a:off x="4150" y="3315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56" name="Rectangle 100"/>
            <p:cNvSpPr>
              <a:spLocks noChangeArrowheads="1"/>
            </p:cNvSpPr>
            <p:nvPr/>
          </p:nvSpPr>
          <p:spPr bwMode="auto">
            <a:xfrm>
              <a:off x="5120" y="2407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57" name="Rectangle 101"/>
            <p:cNvSpPr>
              <a:spLocks noChangeArrowheads="1"/>
            </p:cNvSpPr>
            <p:nvPr/>
          </p:nvSpPr>
          <p:spPr bwMode="auto">
            <a:xfrm>
              <a:off x="4459" y="3123"/>
              <a:ext cx="57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 i="1">
                  <a:solidFill>
                    <a:srgbClr val="000000"/>
                  </a:solidFill>
                </a:rPr>
                <a:t>dep_requisito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58" name="Rectangle 102"/>
            <p:cNvSpPr>
              <a:spLocks noChangeArrowheads="1"/>
            </p:cNvSpPr>
            <p:nvPr/>
          </p:nvSpPr>
          <p:spPr bwMode="auto">
            <a:xfrm>
              <a:off x="1212" y="1654"/>
              <a:ext cx="1469" cy="3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59" name="Rectangle 103"/>
            <p:cNvSpPr>
              <a:spLocks noChangeArrowheads="1"/>
            </p:cNvSpPr>
            <p:nvPr/>
          </p:nvSpPr>
          <p:spPr bwMode="auto">
            <a:xfrm>
              <a:off x="1665" y="1681"/>
              <a:ext cx="667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400">
                  <a:solidFill>
                    <a:srgbClr val="000000"/>
                  </a:solidFill>
                </a:rPr>
                <a:t>Informação</a:t>
              </a:r>
              <a:endParaRPr lang="pt-BR" sz="1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60" name="Freeform 104"/>
            <p:cNvSpPr>
              <a:spLocks/>
            </p:cNvSpPr>
            <p:nvPr/>
          </p:nvSpPr>
          <p:spPr bwMode="auto">
            <a:xfrm>
              <a:off x="1557" y="1481"/>
              <a:ext cx="299" cy="17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0"/>
                </a:cxn>
                <a:cxn ang="0">
                  <a:pos x="0" y="19"/>
                </a:cxn>
              </a:cxnLst>
              <a:rect l="0" t="0" r="r" b="b"/>
              <a:pathLst>
                <a:path w="33" h="19">
                  <a:moveTo>
                    <a:pt x="33" y="0"/>
                  </a:move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61" name="Rectangle 105"/>
            <p:cNvSpPr>
              <a:spLocks noChangeArrowheads="1"/>
            </p:cNvSpPr>
            <p:nvPr/>
          </p:nvSpPr>
          <p:spPr bwMode="auto">
            <a:xfrm>
              <a:off x="1584" y="1536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62" name="Line 106"/>
            <p:cNvSpPr>
              <a:spLocks noChangeShapeType="1"/>
            </p:cNvSpPr>
            <p:nvPr/>
          </p:nvSpPr>
          <p:spPr bwMode="auto">
            <a:xfrm flipH="1" flipV="1">
              <a:off x="1520" y="1563"/>
              <a:ext cx="37" cy="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63" name="Freeform 107"/>
            <p:cNvSpPr>
              <a:spLocks/>
            </p:cNvSpPr>
            <p:nvPr/>
          </p:nvSpPr>
          <p:spPr bwMode="auto">
            <a:xfrm>
              <a:off x="1856" y="1481"/>
              <a:ext cx="308" cy="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19"/>
                </a:cxn>
              </a:cxnLst>
              <a:rect l="0" t="0" r="r" b="b"/>
              <a:pathLst>
                <a:path w="34" h="19">
                  <a:moveTo>
                    <a:pt x="0" y="0"/>
                  </a:moveTo>
                  <a:lnTo>
                    <a:pt x="34" y="0"/>
                  </a:lnTo>
                  <a:lnTo>
                    <a:pt x="34" y="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64" name="Rectangle 108"/>
            <p:cNvSpPr>
              <a:spLocks noChangeArrowheads="1"/>
            </p:cNvSpPr>
            <p:nvPr/>
          </p:nvSpPr>
          <p:spPr bwMode="auto">
            <a:xfrm>
              <a:off x="2146" y="1536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65" name="Rectangle 109"/>
            <p:cNvSpPr>
              <a:spLocks noChangeArrowheads="1"/>
            </p:cNvSpPr>
            <p:nvPr/>
          </p:nvSpPr>
          <p:spPr bwMode="auto">
            <a:xfrm>
              <a:off x="1675" y="1463"/>
              <a:ext cx="24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&lt;rec&gt;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66" name="Rectangle 110"/>
            <p:cNvSpPr>
              <a:spLocks noChangeArrowheads="1"/>
            </p:cNvSpPr>
            <p:nvPr/>
          </p:nvSpPr>
          <p:spPr bwMode="auto">
            <a:xfrm>
              <a:off x="1584" y="1536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67" name="Rectangle 111"/>
            <p:cNvSpPr>
              <a:spLocks noChangeArrowheads="1"/>
            </p:cNvSpPr>
            <p:nvPr/>
          </p:nvSpPr>
          <p:spPr bwMode="auto">
            <a:xfrm>
              <a:off x="1393" y="1354"/>
              <a:ext cx="7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 i="1">
                  <a:solidFill>
                    <a:srgbClr val="000000"/>
                  </a:solidFill>
                </a:rPr>
                <a:t>dep_recurso_para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68" name="Rectangle 112"/>
            <p:cNvSpPr>
              <a:spLocks noChangeArrowheads="1"/>
            </p:cNvSpPr>
            <p:nvPr/>
          </p:nvSpPr>
          <p:spPr bwMode="auto">
            <a:xfrm>
              <a:off x="2146" y="1536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69" name="Freeform 113"/>
            <p:cNvSpPr>
              <a:spLocks/>
            </p:cNvSpPr>
            <p:nvPr/>
          </p:nvSpPr>
          <p:spPr bwMode="auto">
            <a:xfrm>
              <a:off x="2581" y="682"/>
              <a:ext cx="91" cy="97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0" y="107"/>
                </a:cxn>
              </a:cxnLst>
              <a:rect l="0" t="0" r="r" b="b"/>
              <a:pathLst>
                <a:path w="10" h="107">
                  <a:moveTo>
                    <a:pt x="10" y="0"/>
                  </a:moveTo>
                  <a:lnTo>
                    <a:pt x="0" y="0"/>
                  </a:lnTo>
                  <a:lnTo>
                    <a:pt x="0" y="10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70" name="Freeform 114"/>
            <p:cNvSpPr>
              <a:spLocks/>
            </p:cNvSpPr>
            <p:nvPr/>
          </p:nvSpPr>
          <p:spPr bwMode="auto">
            <a:xfrm>
              <a:off x="2527" y="1508"/>
              <a:ext cx="109" cy="146"/>
            </a:xfrm>
            <a:custGeom>
              <a:avLst/>
              <a:gdLst/>
              <a:ahLst/>
              <a:cxnLst>
                <a:cxn ang="0">
                  <a:pos x="54" y="146"/>
                </a:cxn>
                <a:cxn ang="0">
                  <a:pos x="109" y="0"/>
                </a:cxn>
                <a:cxn ang="0">
                  <a:pos x="0" y="0"/>
                </a:cxn>
                <a:cxn ang="0">
                  <a:pos x="54" y="146"/>
                </a:cxn>
              </a:cxnLst>
              <a:rect l="0" t="0" r="r" b="b"/>
              <a:pathLst>
                <a:path w="109" h="146">
                  <a:moveTo>
                    <a:pt x="54" y="146"/>
                  </a:moveTo>
                  <a:lnTo>
                    <a:pt x="109" y="0"/>
                  </a:lnTo>
                  <a:lnTo>
                    <a:pt x="0" y="0"/>
                  </a:lnTo>
                  <a:lnTo>
                    <a:pt x="54" y="14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71" name="Freeform 115"/>
            <p:cNvSpPr>
              <a:spLocks/>
            </p:cNvSpPr>
            <p:nvPr/>
          </p:nvSpPr>
          <p:spPr bwMode="auto">
            <a:xfrm>
              <a:off x="2681" y="1599"/>
              <a:ext cx="245" cy="182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20"/>
                </a:cxn>
                <a:cxn ang="0">
                  <a:pos x="0" y="20"/>
                </a:cxn>
              </a:cxnLst>
              <a:rect l="0" t="0" r="r" b="b"/>
              <a:pathLst>
                <a:path w="27" h="20">
                  <a:moveTo>
                    <a:pt x="27" y="0"/>
                  </a:moveTo>
                  <a:lnTo>
                    <a:pt x="27" y="20"/>
                  </a:lnTo>
                  <a:lnTo>
                    <a:pt x="0" y="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72" name="Freeform 116"/>
            <p:cNvSpPr>
              <a:spLocks/>
            </p:cNvSpPr>
            <p:nvPr/>
          </p:nvSpPr>
          <p:spPr bwMode="auto">
            <a:xfrm>
              <a:off x="2681" y="1726"/>
              <a:ext cx="154" cy="109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54" y="109"/>
                </a:cxn>
                <a:cxn ang="0">
                  <a:pos x="154" y="0"/>
                </a:cxn>
                <a:cxn ang="0">
                  <a:pos x="0" y="55"/>
                </a:cxn>
              </a:cxnLst>
              <a:rect l="0" t="0" r="r" b="b"/>
              <a:pathLst>
                <a:path w="154" h="109">
                  <a:moveTo>
                    <a:pt x="0" y="55"/>
                  </a:moveTo>
                  <a:lnTo>
                    <a:pt x="154" y="109"/>
                  </a:lnTo>
                  <a:lnTo>
                    <a:pt x="154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73" name="Freeform 117"/>
            <p:cNvSpPr>
              <a:spLocks/>
            </p:cNvSpPr>
            <p:nvPr/>
          </p:nvSpPr>
          <p:spPr bwMode="auto">
            <a:xfrm>
              <a:off x="2681" y="1917"/>
              <a:ext cx="218" cy="272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0"/>
                </a:cxn>
                <a:cxn ang="0">
                  <a:pos x="0" y="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74" name="Freeform 118"/>
            <p:cNvSpPr>
              <a:spLocks/>
            </p:cNvSpPr>
            <p:nvPr/>
          </p:nvSpPr>
          <p:spPr bwMode="auto">
            <a:xfrm>
              <a:off x="2681" y="1862"/>
              <a:ext cx="154" cy="109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54" y="109"/>
                </a:cxn>
                <a:cxn ang="0">
                  <a:pos x="154" y="0"/>
                </a:cxn>
                <a:cxn ang="0">
                  <a:pos x="0" y="55"/>
                </a:cxn>
              </a:cxnLst>
              <a:rect l="0" t="0" r="r" b="b"/>
              <a:pathLst>
                <a:path w="154" h="109">
                  <a:moveTo>
                    <a:pt x="0" y="55"/>
                  </a:moveTo>
                  <a:lnTo>
                    <a:pt x="154" y="109"/>
                  </a:lnTo>
                  <a:lnTo>
                    <a:pt x="154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75" name="Line 119"/>
            <p:cNvSpPr>
              <a:spLocks noChangeShapeType="1"/>
            </p:cNvSpPr>
            <p:nvPr/>
          </p:nvSpPr>
          <p:spPr bwMode="auto">
            <a:xfrm flipV="1">
              <a:off x="1575" y="1962"/>
              <a:ext cx="1" cy="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76" name="Rectangle 120"/>
            <p:cNvSpPr>
              <a:spLocks noChangeArrowheads="1"/>
            </p:cNvSpPr>
            <p:nvPr/>
          </p:nvSpPr>
          <p:spPr bwMode="auto">
            <a:xfrm>
              <a:off x="1611" y="1971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77" name="Line 121"/>
            <p:cNvSpPr>
              <a:spLocks noChangeShapeType="1"/>
            </p:cNvSpPr>
            <p:nvPr/>
          </p:nvSpPr>
          <p:spPr bwMode="auto">
            <a:xfrm flipH="1">
              <a:off x="1539" y="1962"/>
              <a:ext cx="36" cy="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78" name="Line 122"/>
            <p:cNvSpPr>
              <a:spLocks noChangeShapeType="1"/>
            </p:cNvSpPr>
            <p:nvPr/>
          </p:nvSpPr>
          <p:spPr bwMode="auto">
            <a:xfrm>
              <a:off x="1575" y="2725"/>
              <a:ext cx="1" cy="7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79" name="Rectangle 123"/>
            <p:cNvSpPr>
              <a:spLocks noChangeArrowheads="1"/>
            </p:cNvSpPr>
            <p:nvPr/>
          </p:nvSpPr>
          <p:spPr bwMode="auto">
            <a:xfrm>
              <a:off x="1566" y="3342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80" name="Rectangle 124"/>
            <p:cNvSpPr>
              <a:spLocks noChangeArrowheads="1"/>
            </p:cNvSpPr>
            <p:nvPr/>
          </p:nvSpPr>
          <p:spPr bwMode="auto">
            <a:xfrm>
              <a:off x="1457" y="2371"/>
              <a:ext cx="243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&lt;rec&gt;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81" name="Rectangle 125"/>
            <p:cNvSpPr>
              <a:spLocks noChangeArrowheads="1"/>
            </p:cNvSpPr>
            <p:nvPr/>
          </p:nvSpPr>
          <p:spPr bwMode="auto">
            <a:xfrm>
              <a:off x="1611" y="1971"/>
              <a:ext cx="15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82" name="Rectangle 126"/>
            <p:cNvSpPr>
              <a:spLocks noChangeArrowheads="1"/>
            </p:cNvSpPr>
            <p:nvPr/>
          </p:nvSpPr>
          <p:spPr bwMode="auto">
            <a:xfrm>
              <a:off x="1566" y="3342"/>
              <a:ext cx="15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>
                  <a:solidFill>
                    <a:srgbClr val="000000"/>
                  </a:solidFill>
                </a:rPr>
                <a:t>0..n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83" name="Rectangle 127"/>
            <p:cNvSpPr>
              <a:spLocks noChangeArrowheads="1"/>
            </p:cNvSpPr>
            <p:nvPr/>
          </p:nvSpPr>
          <p:spPr bwMode="auto">
            <a:xfrm>
              <a:off x="1158" y="2198"/>
              <a:ext cx="68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200"/>
                </a:spcAft>
              </a:pPr>
              <a:r>
                <a:rPr lang="pt-BR" sz="1200" i="1">
                  <a:solidFill>
                    <a:srgbClr val="000000"/>
                  </a:solidFill>
                </a:rPr>
                <a:t>fonteInformação</a:t>
              </a:r>
              <a:endParaRPr lang="pt-BR" sz="12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8784" name="Line 128"/>
            <p:cNvSpPr>
              <a:spLocks noChangeShapeType="1"/>
            </p:cNvSpPr>
            <p:nvPr/>
          </p:nvSpPr>
          <p:spPr bwMode="auto">
            <a:xfrm flipV="1">
              <a:off x="2092" y="1962"/>
              <a:ext cx="1" cy="1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85" name="Freeform 129"/>
            <p:cNvSpPr>
              <a:spLocks/>
            </p:cNvSpPr>
            <p:nvPr/>
          </p:nvSpPr>
          <p:spPr bwMode="auto">
            <a:xfrm>
              <a:off x="2037" y="1962"/>
              <a:ext cx="109" cy="146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09" y="146"/>
                </a:cxn>
                <a:cxn ang="0">
                  <a:pos x="0" y="146"/>
                </a:cxn>
                <a:cxn ang="0">
                  <a:pos x="55" y="0"/>
                </a:cxn>
              </a:cxnLst>
              <a:rect l="0" t="0" r="r" b="b"/>
              <a:pathLst>
                <a:path w="109" h="146">
                  <a:moveTo>
                    <a:pt x="55" y="0"/>
                  </a:moveTo>
                  <a:lnTo>
                    <a:pt x="109" y="146"/>
                  </a:lnTo>
                  <a:lnTo>
                    <a:pt x="0" y="14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86" name="Freeform 130"/>
            <p:cNvSpPr>
              <a:spLocks/>
            </p:cNvSpPr>
            <p:nvPr/>
          </p:nvSpPr>
          <p:spPr bwMode="auto">
            <a:xfrm>
              <a:off x="2355" y="1962"/>
              <a:ext cx="399" cy="926"/>
            </a:xfrm>
            <a:custGeom>
              <a:avLst/>
              <a:gdLst/>
              <a:ahLst/>
              <a:cxnLst>
                <a:cxn ang="0">
                  <a:pos x="44" y="102"/>
                </a:cxn>
                <a:cxn ang="0">
                  <a:pos x="0" y="102"/>
                </a:cxn>
                <a:cxn ang="0">
                  <a:pos x="0" y="0"/>
                </a:cxn>
              </a:cxnLst>
              <a:rect l="0" t="0" r="r" b="b"/>
              <a:pathLst>
                <a:path w="44" h="102">
                  <a:moveTo>
                    <a:pt x="44" y="102"/>
                  </a:moveTo>
                  <a:lnTo>
                    <a:pt x="0" y="10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87" name="Freeform 131"/>
            <p:cNvSpPr>
              <a:spLocks/>
            </p:cNvSpPr>
            <p:nvPr/>
          </p:nvSpPr>
          <p:spPr bwMode="auto">
            <a:xfrm>
              <a:off x="2300" y="1962"/>
              <a:ext cx="109" cy="146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09" y="146"/>
                </a:cxn>
                <a:cxn ang="0">
                  <a:pos x="0" y="146"/>
                </a:cxn>
                <a:cxn ang="0">
                  <a:pos x="55" y="0"/>
                </a:cxn>
              </a:cxnLst>
              <a:rect l="0" t="0" r="r" b="b"/>
              <a:pathLst>
                <a:path w="109" h="146">
                  <a:moveTo>
                    <a:pt x="55" y="0"/>
                  </a:moveTo>
                  <a:lnTo>
                    <a:pt x="109" y="146"/>
                  </a:lnTo>
                  <a:lnTo>
                    <a:pt x="0" y="14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788" name="Line 132"/>
            <p:cNvSpPr>
              <a:spLocks noChangeShapeType="1"/>
            </p:cNvSpPr>
            <p:nvPr/>
          </p:nvSpPr>
          <p:spPr bwMode="auto">
            <a:xfrm>
              <a:off x="3600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8789" name="Text Box 133"/>
          <p:cNvSpPr txBox="1">
            <a:spLocks noChangeArrowheads="1"/>
          </p:cNvSpPr>
          <p:nvPr/>
        </p:nvSpPr>
        <p:spPr bwMode="auto">
          <a:xfrm>
            <a:off x="7019925" y="8366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Toranzo, 2002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8DE54-EC11-45E4-949E-3FAC71F4C4CA}" type="slidenum">
              <a:rPr lang="pt-BR"/>
              <a:pPr/>
              <a:t>6</a:t>
            </a:fld>
            <a:endParaRPr lang="pt-BR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F1228A-D5EB-44D4-B255-C01223D71C51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19113" y="115888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pt-BR" sz="4400"/>
              <a:t>Modelo RR para MAS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125538"/>
            <a:ext cx="7143750" cy="5607050"/>
          </a:xfrm>
          <a:prstGeom prst="rect">
            <a:avLst/>
          </a:prstGeom>
          <a:noFill/>
        </p:spPr>
      </p:pic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308850" y="62071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[Pinto, 2005]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78478-00EF-4ED4-ACBA-FFA4C952233B}" type="slidenum">
              <a:rPr lang="pt-BR"/>
              <a:pPr/>
              <a:t>7</a:t>
            </a:fld>
            <a:endParaRPr lang="pt-BR"/>
          </a:p>
        </p:txBody>
      </p:sp>
      <p:sp>
        <p:nvSpPr>
          <p:cNvPr id="8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B3B4C1E-F548-4E82-B2D7-18F5EC80E4EB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19113" y="115888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pt-BR" sz="4400"/>
              <a:t>Modelo de Rastreabilidade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7235825" y="112553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[Pinto, 2005]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3816350" cy="40322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400"/>
              <a:t>Informações</a:t>
            </a:r>
          </a:p>
          <a:p>
            <a:pPr lvl="1">
              <a:lnSpc>
                <a:spcPct val="80000"/>
              </a:lnSpc>
            </a:pPr>
            <a:r>
              <a:rPr lang="pt-BR" sz="2000">
                <a:solidFill>
                  <a:srgbClr val="996633"/>
                </a:solidFill>
              </a:rPr>
              <a:t>Requirement</a:t>
            </a:r>
          </a:p>
          <a:p>
            <a:pPr lvl="1">
              <a:lnSpc>
                <a:spcPct val="80000"/>
              </a:lnSpc>
            </a:pPr>
            <a:r>
              <a:rPr lang="pt-BR" sz="2000"/>
              <a:t>Goal</a:t>
            </a:r>
          </a:p>
          <a:p>
            <a:pPr lvl="1">
              <a:lnSpc>
                <a:spcPct val="80000"/>
              </a:lnSpc>
            </a:pPr>
            <a:r>
              <a:rPr lang="pt-BR" sz="2000"/>
              <a:t>Organizational goal</a:t>
            </a:r>
          </a:p>
          <a:p>
            <a:pPr lvl="1">
              <a:lnSpc>
                <a:spcPct val="80000"/>
              </a:lnSpc>
            </a:pPr>
            <a:r>
              <a:rPr lang="pt-BR" sz="2000"/>
              <a:t>Resource</a:t>
            </a:r>
          </a:p>
          <a:p>
            <a:pPr lvl="1">
              <a:lnSpc>
                <a:spcPct val="80000"/>
              </a:lnSpc>
            </a:pPr>
            <a:r>
              <a:rPr lang="pt-BR" sz="2000">
                <a:solidFill>
                  <a:srgbClr val="996633"/>
                </a:solidFill>
              </a:rPr>
              <a:t>Activities</a:t>
            </a:r>
          </a:p>
          <a:p>
            <a:pPr lvl="1">
              <a:lnSpc>
                <a:spcPct val="80000"/>
              </a:lnSpc>
            </a:pPr>
            <a:r>
              <a:rPr lang="pt-BR" sz="2000">
                <a:solidFill>
                  <a:srgbClr val="996633"/>
                </a:solidFill>
              </a:rPr>
              <a:t>Constraint</a:t>
            </a:r>
          </a:p>
          <a:p>
            <a:pPr lvl="1">
              <a:lnSpc>
                <a:spcPct val="80000"/>
              </a:lnSpc>
            </a:pPr>
            <a:r>
              <a:rPr lang="pt-BR" sz="2000">
                <a:solidFill>
                  <a:srgbClr val="996633"/>
                </a:solidFill>
              </a:rPr>
              <a:t>Change purpose</a:t>
            </a:r>
          </a:p>
          <a:p>
            <a:pPr>
              <a:lnSpc>
                <a:spcPct val="80000"/>
              </a:lnSpc>
            </a:pPr>
            <a:r>
              <a:rPr lang="pt-BR" sz="2400"/>
              <a:t>Agentes</a:t>
            </a:r>
          </a:p>
          <a:p>
            <a:pPr lvl="1">
              <a:lnSpc>
                <a:spcPct val="80000"/>
              </a:lnSpc>
            </a:pPr>
            <a:r>
              <a:rPr lang="pt-BR" sz="2000"/>
              <a:t>Agentes do mundo</a:t>
            </a:r>
          </a:p>
          <a:p>
            <a:pPr lvl="1">
              <a:lnSpc>
                <a:spcPct val="80000"/>
              </a:lnSpc>
            </a:pPr>
            <a:r>
              <a:rPr lang="pt-BR" sz="2000"/>
              <a:t>Agentes de softwares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4787900" y="2060575"/>
            <a:ext cx="34559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/>
              <a:t>Dependências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Plan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Goal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Soft Goal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Resource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/>
              <a:t>Estados Mentais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Plan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Belief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Role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Right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pt-BR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F787B9-A754-4145-B260-CB6D56BCEC29}" type="slidenum">
              <a:rPr lang="pt-BR"/>
              <a:pPr/>
              <a:t>8</a:t>
            </a:fld>
            <a:endParaRPr lang="pt-BR"/>
          </a:p>
        </p:txBody>
      </p:sp>
      <p:sp>
        <p:nvSpPr>
          <p:cNvPr id="1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DB46E3-615F-4F9B-91D0-882245652BBF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pt-BR"/>
              <a:t>Metodologia e Modelo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900113" y="2133600"/>
            <a:ext cx="2938462" cy="3527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Ciclo de vida de um MAS</a:t>
            </a:r>
          </a:p>
          <a:p>
            <a:pPr algn="ctr"/>
            <a:r>
              <a:rPr lang="pt-BR"/>
              <a:t>TROPOS</a:t>
            </a:r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258888" y="3141663"/>
            <a:ext cx="2239962" cy="358775"/>
          </a:xfrm>
          <a:prstGeom prst="rect">
            <a:avLst/>
          </a:prstGeom>
          <a:solidFill>
            <a:srgbClr val="FFE2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Requisitos iniciais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258888" y="3644900"/>
            <a:ext cx="2238375" cy="358775"/>
          </a:xfrm>
          <a:prstGeom prst="rect">
            <a:avLst/>
          </a:prstGeom>
          <a:solidFill>
            <a:srgbClr val="FFE2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Requisitos finais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258888" y="4149725"/>
            <a:ext cx="2239962" cy="360363"/>
          </a:xfrm>
          <a:prstGeom prst="rect">
            <a:avLst/>
          </a:prstGeom>
          <a:solidFill>
            <a:srgbClr val="FFE2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Projeto arquitetural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258888" y="4652963"/>
            <a:ext cx="2239962" cy="358775"/>
          </a:xfrm>
          <a:prstGeom prst="rect">
            <a:avLst/>
          </a:prstGeom>
          <a:solidFill>
            <a:srgbClr val="FFE2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Projeto detalhado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5148263" y="4365625"/>
            <a:ext cx="2303462" cy="1079500"/>
          </a:xfrm>
          <a:prstGeom prst="rect">
            <a:avLst/>
          </a:prstGeom>
          <a:solidFill>
            <a:srgbClr val="FFE2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Processo de </a:t>
            </a:r>
          </a:p>
          <a:p>
            <a:pPr algn="ctr"/>
            <a:r>
              <a:rPr lang="pt-BR"/>
              <a:t>Rastreabilidade de</a:t>
            </a:r>
          </a:p>
          <a:p>
            <a:pPr algn="ctr"/>
            <a:r>
              <a:rPr lang="pt-BR"/>
              <a:t>Requisitos (RR)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476375" y="580548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[Castro,2001]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1258888" y="5157788"/>
            <a:ext cx="2239962" cy="358775"/>
          </a:xfrm>
          <a:prstGeom prst="rect">
            <a:avLst/>
          </a:prstGeom>
          <a:solidFill>
            <a:srgbClr val="FFF7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Implementação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5148263" y="2276475"/>
            <a:ext cx="2239962" cy="654050"/>
          </a:xfrm>
          <a:prstGeom prst="rect">
            <a:avLst/>
          </a:prstGeom>
          <a:solidFill>
            <a:srgbClr val="FFE2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Guidelines do modelo</a:t>
            </a:r>
          </a:p>
          <a:p>
            <a:pPr algn="ctr"/>
            <a:r>
              <a:rPr lang="pt-BR"/>
              <a:t>de rastreabilidade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6227763" y="3141663"/>
            <a:ext cx="1587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6588125" y="306863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[Pinto, 2005]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39FCC7-1292-4608-AA53-908A4D08F7B4}" type="slidenum">
              <a:rPr lang="pt-BR"/>
              <a:pPr/>
              <a:t>9</a:t>
            </a:fld>
            <a:endParaRPr lang="pt-BR"/>
          </a:p>
        </p:txBody>
      </p:sp>
      <p:sp>
        <p:nvSpPr>
          <p:cNvPr id="8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9EFAAE1-E4A5-4EAE-AA43-4C422B36B475}" type="datetime1">
              <a:rPr lang="pt-BR"/>
              <a:pPr/>
              <a:t>10/02/2023</a:t>
            </a:fld>
            <a:endParaRPr lang="pt-B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pt-BR"/>
              <a:t>Processo de RR - Fases</a:t>
            </a:r>
          </a:p>
        </p:txBody>
      </p:sp>
      <p:pic>
        <p:nvPicPr>
          <p:cNvPr id="10269" name="Picture 29" descr="Rastreabilida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2349500"/>
            <a:ext cx="5668963" cy="3127375"/>
          </a:xfrm>
          <a:prstGeom prst="rect">
            <a:avLst/>
          </a:prstGeom>
          <a:noFill/>
        </p:spPr>
      </p:pic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1187450" y="2349500"/>
            <a:ext cx="6769100" cy="1441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042988" y="5805488"/>
            <a:ext cx="7077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1600" i="1"/>
              <a:t>O processo de gerenciamento de requisitos não faz parte do escopo deste trabalho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1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33CCCC"/>
      </a:accent1>
      <a:accent2>
        <a:srgbClr val="9DC2D7"/>
      </a:accent2>
      <a:accent3>
        <a:srgbClr val="FFFFFF"/>
      </a:accent3>
      <a:accent4>
        <a:srgbClr val="000000"/>
      </a:accent4>
      <a:accent5>
        <a:srgbClr val="ADE2E2"/>
      </a:accent5>
      <a:accent6>
        <a:srgbClr val="8EB0C3"/>
      </a:accent6>
      <a:hlink>
        <a:srgbClr val="006666"/>
      </a:hlink>
      <a:folHlink>
        <a:srgbClr val="CCCCFF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1071</TotalTime>
  <Words>803</Words>
  <Application>Microsoft PowerPoint</Application>
  <PresentationFormat>Apresentação na tela (4:3)</PresentationFormat>
  <Paragraphs>304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Wingdings</vt:lpstr>
      <vt:lpstr>Arial Black</vt:lpstr>
      <vt:lpstr>Pixel</vt:lpstr>
      <vt:lpstr>Rastreabilidade</vt:lpstr>
      <vt:lpstr>Rastreabilidade</vt:lpstr>
      <vt:lpstr>Modelo de Rastreabilidade </vt:lpstr>
      <vt:lpstr>Diretrizes </vt:lpstr>
      <vt:lpstr>Modelo Intermediário</vt:lpstr>
      <vt:lpstr>Slide 6</vt:lpstr>
      <vt:lpstr>Slide 7</vt:lpstr>
      <vt:lpstr>Metodologia e Modelo</vt:lpstr>
      <vt:lpstr>Processo de RR - Fases</vt:lpstr>
      <vt:lpstr>Processo de RR - Workflow</vt:lpstr>
      <vt:lpstr>Processo</vt:lpstr>
      <vt:lpstr>Processo</vt:lpstr>
      <vt:lpstr>Processo</vt:lpstr>
      <vt:lpstr>Processo</vt:lpstr>
      <vt:lpstr>Processo</vt:lpstr>
      <vt:lpstr>Processo</vt:lpstr>
      <vt:lpstr>Processo</vt:lpstr>
      <vt:lpstr>Processo</vt:lpstr>
      <vt:lpstr>Processo</vt:lpstr>
      <vt:lpstr>Processo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rastreabilidade de requisitos em um sistema multiagentes</dc:title>
  <dc:creator>joceliasilva</dc:creator>
  <cp:lastModifiedBy>Usuário do Windows</cp:lastModifiedBy>
  <cp:revision>151</cp:revision>
  <dcterms:created xsi:type="dcterms:W3CDTF">2007-03-23T14:32:37Z</dcterms:created>
  <dcterms:modified xsi:type="dcterms:W3CDTF">2023-02-10T17:12:30Z</dcterms:modified>
</cp:coreProperties>
</file>