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2" r:id="rId6"/>
    <p:sldId id="268" r:id="rId7"/>
    <p:sldId id="269" r:id="rId8"/>
    <p:sldId id="295" r:id="rId9"/>
    <p:sldId id="270" r:id="rId10"/>
    <p:sldId id="284" r:id="rId11"/>
    <p:sldId id="285" r:id="rId12"/>
    <p:sldId id="286" r:id="rId13"/>
    <p:sldId id="287" r:id="rId14"/>
    <p:sldId id="29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66"/>
    <a:srgbClr val="F3D332"/>
    <a:srgbClr val="B0B0B0"/>
    <a:srgbClr val="3B683D"/>
    <a:srgbClr val="3A4966"/>
    <a:srgbClr val="3E6A98"/>
    <a:srgbClr val="CD622A"/>
    <a:srgbClr val="1A2998"/>
    <a:srgbClr val="427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772A-87EB-40D8-9ECD-5A0EA29EF137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86B0-F01E-4ADF-A0D0-7EA80AAF8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Mas, como resolver os problemas do Slide anterior? 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  <p:pic>
        <p:nvPicPr>
          <p:cNvPr id="4" name="Picture 2" descr="Ideias Pensativas De Brainstorming Do Desenvolvedor Para Encontrar  Código-fonte Imagem de Stock - Imagem de digital, computar: 270804371">
            <a:extLst>
              <a:ext uri="{FF2B5EF4-FFF2-40B4-BE49-F238E27FC236}">
                <a16:creationId xmlns:a16="http://schemas.microsoft.com/office/drawing/2014/main" id="{33FE7271-5A5F-481C-A3BC-B4CE971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5000">
            <a:off x="3627716" y="2272127"/>
            <a:ext cx="2354729" cy="3532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0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pt-BR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Padronização e Diretrizes Claras: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diretrizes claras para o estilo de desenvolvimento, convenções de codificação e design de jogo.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guia de melhores práticas para garantir que todos os membros da equipe sigam abordagens consistentes.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Definição de Marcos e Estimativas: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Dividir o projeto em marcos ou fases menores e estabelecer estimativas realistas para cada fase.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ajudará a equipe a ter uma ideia mais precisa do tempo necessário para concluir cada etapa.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08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3.Implementação de Testes e Revisões: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Introduzir testes de qualidade para identificar bugs e problemas de desempenho o mais cedo possível.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Realizar revisões de código para garantir a qualidade do código produzido e compartilhar conhecimento entre os membros da equipe.</a:t>
            </a: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4.Abordagem Ágil: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Adotar metodologias ágeis, como Scrum ou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permitir iterações rápidas e feedback constante.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ajuda a responder a mudanças de requisitos e a minimizar riscos de atrasos.</a:t>
            </a: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5.Promover a Colaboração: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Estabelecer canais de comunicação claros para facilitar a colaboração entre os membros da equipe.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Realizar reuniões regulares para compartilhar atualizações e alinhar esforços.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Aprendizado e Desenvolvimento: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Investir em treinamento e capacitação para melhorar as habilidades da equipe em áreas específicas do desenvolvimento de jogos.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pode melhorar a qualidade do trabalho e facilitar a colaboração.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7.Feedback e Melhoria Contínua: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Coletar feedback regular da equipe sobre os desafios enfrentados e oportunidades de melhoria.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Usar esse feedback para ajustar os processos e abordagens conforme necessário.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16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Métricas e Monitoramento: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Implementar métricas para medir a qualidade, o progresso e o desempenho do jogo em desenvolvimento.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Monitorar essas métricas para identificar tendências e agir proativamente em áreas problemáticas.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66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Exercício: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a implementação de processos formais de desenvolvimento pode ajudar a resolver os problemas de inconsistência nos resultados em uma equipe de desenvolvimento de jogos?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que maneira a definição de marcos e estimativas realistas pode lidar com os desafios de riscos de atrasos em um projeto de desenvolvimento de jogo?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a implementação de revisões de código e testes pode abordar o problema da qualidade imprevisível em um projeto de desenvolvimento de jogos?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que maneira a adoção de uma metodologia ágil pode facilitar a colaboração entre os membros da equipe de desenvolvimento de jogos?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o uso de métricas e monitoramento pode contribuir para a melhoria contínua dos processos de desenvolvimento de jogos?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69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Respostas: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 implementação de processos formais estabelece diretrizes e padrões claros para o desenvolvimento. Isso garante que todos os membros da equipe sigam uma abordagem consistente, resultando em produtos mais uniformes em termos de estilo, qualidade e funcionalidade.</a:t>
            </a:r>
            <a:endParaRPr lang="pt-BR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Definir marcos e estimativas permite dividir o projeto em etapas menores e estabelecer prazos realistas. Isso ajuda a equipe a monitorar o progresso e a tomar medidas corretivas se houver desvios, reduzindo assim o risco de atrasos imprevisíveis.</a:t>
            </a:r>
            <a:endParaRPr lang="pt-BR" sz="16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As revisões de código permitem que a equipe identifique e corrija problemas de qualidade no código. Além disso, a implementação de testes contínuos ajuda a identificar bugs e problemas de desempenho, garantindo que o jogo seja entregue com maior qualidade e menos problemas.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08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Respostas: 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Metodologias ágeis, como o Scrum, promovem iterações curtas, feedback constante e colaboração entre os membros da equipe. As reuniões regulares, como as reuniões diárias de stand-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incentivam a comunicação e permitem que os membros compartilhem atualizações e desafios. Definir marcos e estimativas permite dividir o projeto em etapas menores e estabelecer prazos realistas. Isso ajuda a equipe a monitorar o progresso e a tomar medidas corretivas se houver desvios, reduzindo assim o risco de atrasos imprevisíveis.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implementação de métricas, como taxa de bugs por linha de código ou tempo médio de resolução de problemas, permite que a equipe avalie o desempenho e identifique áreas de melhoria. O monitoramento contínuo dessas métricas possibilita ajustes regulares nos processos para alcançar melhores resultados.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02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Respostas: 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Metodologias ágeis, como o Scrum, promovem iterações curtas, feedback constante e colaboração entre os membros da equipe. As reuniões regulares, como as reuniões diárias de stand-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incentivam a comunicação e permitem que os membros compartilhem atualizações e desafios. Definir marcos e estimativas permite dividir o projeto em etapas menores e estabelecer prazos realistas. Isso ajuda a equipe a monitorar o progresso e a tomar medidas corretivas se houver desvios, reduzindo assim o risco de atrasos imprevisíveis.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implementação de métricas, como taxa de bugs por linha de código ou tempo médio de resolução de problemas, permite que a equipe avalie o desempenho e identifique áreas de melhoria. O monitoramento contínuo dessas métricas possibilita ajustes regulares nos processos para alcançar melhores resultados.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58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C891524-4604-F728-2BFB-D0C007757B70}"/>
              </a:ext>
            </a:extLst>
          </p:cNvPr>
          <p:cNvSpPr>
            <a:spLocks noGrp="1"/>
          </p:cNvSpPr>
          <p:nvPr/>
        </p:nvSpPr>
        <p:spPr>
          <a:xfrm>
            <a:off x="2652271" y="2648430"/>
            <a:ext cx="6888736" cy="156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pt-BR" sz="8000" b="1">
                <a:solidFill>
                  <a:srgbClr val="000000"/>
                </a:solidFill>
                <a:latin typeface="Montserrat ExtraBold"/>
              </a:rPr>
              <a:t>OBRIGADO</a:t>
            </a:r>
            <a:endParaRPr lang="pt-BR" sz="8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Cinco Níveis de Maturidade de um Software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1 - Inicial: Características e desafios 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2 - Gerenciado: Características e transição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5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59859"/>
            <a:ext cx="7966057" cy="43824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Nível 1 - Inicial do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(CMM) é o estágio mais básico de maturidade de capacidade. Nele, as organizações têm processos de desenvolvimento ad hoc, informais e frequentemente não documentados. Vamos considerar um exemplo para entender melhor essa situação: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374151"/>
                </a:solidFill>
                <a:latin typeface="Söhne"/>
                <a:cs typeface="Arial" panose="020B0604020202020204" pitchFamily="34" charset="0"/>
              </a:rPr>
              <a:t>	</a:t>
            </a:r>
            <a:r>
              <a:rPr lang="pt-BR" sz="17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Startup de Desenvolvimento de Jogos Imagine uma pequena startup de desenvolvimento de jogos indie. Eles têm uma equipe criativa e talentosa, mas carecem de processos de desenvolvimento estruturados. Cada membro da equipe cria os componentes do jogo de acordo com suas próprias preferências e abordagens.</a:t>
            </a:r>
            <a:endParaRPr lang="pt-BR" sz="17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no Nível 1 - Inicial: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Ausência de processos formais: Não existem padrões ou diretrizes estabelecidos para o desenvolvimento de jogos.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não estruturado: Cada desenvolvedor segue suas próprias abordagens, resultando em variações significativas nas técnicas e no código produzido.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Falta de previsibilidade: Os prazos de entrega e a qualidade do jogo são incertos, pois não há uma base sólida para estimativas precisas.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Pouco controle: A equipe de gerenciamento não tem visibilidade sobre o progresso do desenvolvimento ou a qualidade dos componentes do jogo.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Comunicação informal: A troca de informações ocorre de maneira casual, o que pode levar a mal-entendidos e lacunas de comunicação.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671703"/>
            <a:ext cx="9163743" cy="427060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Mas, como resolver os problemas do Slide anterior? 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  <p:pic>
        <p:nvPicPr>
          <p:cNvPr id="1026" name="Picture 2" descr="Ideias Pensativas De Brainstorming Do Desenvolvedor Para Encontrar  Código-fonte Imagem de Stock - Imagem de digital, computar: 270804371">
            <a:extLst>
              <a:ext uri="{FF2B5EF4-FFF2-40B4-BE49-F238E27FC236}">
                <a16:creationId xmlns:a16="http://schemas.microsoft.com/office/drawing/2014/main" id="{19F7FECC-3FC5-46FC-8B03-C341B320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5040">
            <a:off x="5519270" y="2040957"/>
            <a:ext cx="2354729" cy="3532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Estabelecer Processos Formais: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equipe deve criar processos formais de desenvolvimento, definindo etapas específicas para cada parte do projeto. Isso inclui processos para design, implementação, testes e revisões.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Padronizar Diretrizes: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Criar diretrizes claras para o desenvolvimento de jogos, abrangendo boas práticas, convenções de código e padrões de design. Isso ajuda a garantir uma abordagem mais uniforme para o desenvolvimento.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Implementar Metodologia Ágil: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Adotar uma metodologia ágil, como Scrum ou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incentiva a colaboração, iterações curtas e feedback frequente. Isso pode aumentar a previsibilidade e o controle sobre o progresso.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Estimativas e Prazos: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Implementar técnicas de estimativa de tempo e esforço para cada tarefa. Isso permitirá que a equipe estabeleça prazos mais realistas e previsíveis.</a:t>
            </a:r>
          </a:p>
          <a:p>
            <a:pPr algn="l"/>
            <a:endParaRPr lang="pt-BR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29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.Acompanhar o Progresso: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Utilizar ferramentas de gerenciamento de projetos para rastrear o progresso do desenvolvimento, tarefas concluídas e pendentes. Isso oferece visibilidade à equipe de gerenciamento.</a:t>
            </a:r>
          </a:p>
          <a:p>
            <a:pPr algn="just">
              <a:lnSpc>
                <a:spcPct val="15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.Implementar Revisões de Código: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Estabelecer um processo formal de revisões de código, onde o código produzido por um desenvolvedor é revisado por outros membros da equipe. Isso ajuda a garantir a qualidade e consistência.</a:t>
            </a:r>
          </a:p>
          <a:p>
            <a:pPr algn="just">
              <a:lnSpc>
                <a:spcPct val="15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.Comunicação Estruturada: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Estabelecer canais de comunicação claros e regulares, como reuniões de equipe e atualizações de progresso. Isso minimiza mal-entendidos e lacunas na comunicação.</a:t>
            </a: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8.Treinamento e Capacitação: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Oferecer treinamento aos membros da equipe para familiarizá-los com os novos processos e diretrizes. Isso pode melhorar a compreensão e a adesão aos novos métodos.</a:t>
            </a:r>
          </a:p>
          <a:p>
            <a:pPr algn="l"/>
            <a:endParaRPr lang="pt-BR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20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Possíveis soluções: 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9.Cooperação e Colaboração: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Incentivar a colaboração entre os membros da equipe, promovendo a troca de conhecimento e a solução conjunta de desafios.</a:t>
            </a:r>
          </a:p>
          <a:p>
            <a:pPr algn="just">
              <a:lnSpc>
                <a:spcPct val="150000"/>
              </a:lnSpc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10.Melhoria Contínua: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Estabelecer um ciclo de melhoria contínua, onde a equipe avalia periodicamente os processos implementados e busca oportunidades de otimização.</a:t>
            </a:r>
          </a:p>
          <a:p>
            <a:pPr algn="l"/>
            <a:endParaRPr lang="pt-BR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7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255059"/>
            <a:ext cx="8199139" cy="46872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Desafios no Nível 1 - Inicial: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Resultados inconsistentes: Como não há diretrizes claras, diferentes partes do jogo podem ter estilos e qualidades variadas.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Riscos de atrasos: Sem processos definidos, é difícil prever quanto tempo levará para concluir as etapas do desenvolvimento.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Qualidade imprevisível: A falta de padrões pode levar a bugs não detectados e problemas de desempenho.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Dificuldade de colaboração: A falta de processos pode dificultar a colaboração entre os membros da equipe, pois não há uma estrutura definida para a cooperação.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965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a7f328-dc76-49c7-b5c1-0ae8c0a47260">
      <Terms xmlns="http://schemas.microsoft.com/office/infopath/2007/PartnerControls"/>
    </lcf76f155ced4ddcb4097134ff3c332f>
    <TaxCatchAll xmlns="3cc41e35-91fc-429c-9c7f-e7cc79a47e1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5C64D2851B634AA713C1B7311E66B4" ma:contentTypeVersion="14" ma:contentTypeDescription="Criar um novo documento." ma:contentTypeScope="" ma:versionID="768ea98aed1905bb34b18eb5ea5d7c40">
  <xsd:schema xmlns:xsd="http://www.w3.org/2001/XMLSchema" xmlns:xs="http://www.w3.org/2001/XMLSchema" xmlns:p="http://schemas.microsoft.com/office/2006/metadata/properties" xmlns:ns2="85a7f328-dc76-49c7-b5c1-0ae8c0a47260" xmlns:ns3="3cc41e35-91fc-429c-9c7f-e7cc79a47e1d" targetNamespace="http://schemas.microsoft.com/office/2006/metadata/properties" ma:root="true" ma:fieldsID="acbceb2ccd393a03e32380848480a337" ns2:_="" ns3:_="">
    <xsd:import namespace="85a7f328-dc76-49c7-b5c1-0ae8c0a47260"/>
    <xsd:import namespace="3cc41e35-91fc-429c-9c7f-e7cc79a47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7f328-dc76-49c7-b5c1-0ae8c0a47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63aaf90f-fd51-4500-bc67-d1a93c1490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41e35-91fc-429c-9c7f-e7cc79a47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911d99-ad07-4327-b76c-7610d3d6ea0f}" ma:internalName="TaxCatchAll" ma:showField="CatchAllData" ma:web="3cc41e35-91fc-429c-9c7f-e7cc79a47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D64DDC-F750-47D5-B6CA-46DF81274C6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3cc41e35-91fc-429c-9c7f-e7cc79a47e1d"/>
    <ds:schemaRef ds:uri="http://schemas.microsoft.com/office/infopath/2007/PartnerControls"/>
    <ds:schemaRef ds:uri="85a7f328-dc76-49c7-b5c1-0ae8c0a4726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CA14F1-5167-4C66-8BDD-425624D83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7f328-dc76-49c7-b5c1-0ae8c0a47260"/>
    <ds:schemaRef ds:uri="3cc41e35-91fc-429c-9c7f-e7cc79a47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FB9DA8-694D-4B80-837F-F442B50BC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1534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Montserrat ExtraBold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Cavalcanti</dc:creator>
  <cp:lastModifiedBy>Aluno</cp:lastModifiedBy>
  <cp:revision>51</cp:revision>
  <dcterms:created xsi:type="dcterms:W3CDTF">2022-09-28T13:39:29Z</dcterms:created>
  <dcterms:modified xsi:type="dcterms:W3CDTF">2023-08-15T17:51:01Z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0x010100185C64D2851B634AA713C1B7311E66B4</vt:lpwstr>
  </property>
  <property fmtid="{D5CDD505-2E9C-101B-9397-08002B2CF9AE}" pid="3" name="MediaServiceImageTags">
    <vt:lpwstr/>
  </property>
</Properties>
</file>