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2"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0"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366"/>
    <a:srgbClr val="F3D332"/>
    <a:srgbClr val="B0B0B0"/>
    <a:srgbClr val="3B683D"/>
    <a:srgbClr val="3A4966"/>
    <a:srgbClr val="3E6A98"/>
    <a:srgbClr val="CD622A"/>
    <a:srgbClr val="1A2998"/>
    <a:srgbClr val="427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2390B-D14B-2B6B-3E43-F6A5EBD096B2}" v="25" dt="2022-09-28T14:17:48.990"/>
    <p1510:client id="{1E43B576-C9B2-A63A-5019-1F9C8F795A5B}" v="229" dt="2022-12-28T17:21:32.739"/>
    <p1510:client id="{1EDF1E88-C7E4-59CB-04AA-C660627BD0C5}" v="498" dt="2022-12-27T19:52:01.077"/>
    <p1510:client id="{273B9BF4-1B41-446E-A03F-F2BC0992A5D0}" v="30" dt="2023-01-27T21:26:41.259"/>
    <p1510:client id="{30C9EBF8-622F-997C-C9AF-766FCC714F4D}" v="20" dt="2022-09-28T14:09:28.184"/>
    <p1510:client id="{354A9C7C-CB6A-8DA0-4B03-EE3CEBC9CBEC}" v="62" dt="2022-12-26T14:05:35.392"/>
    <p1510:client id="{38A2586F-9452-4E54-9209-2A62F5215581}" v="90" dt="2022-09-28T13:52:18.664"/>
    <p1510:client id="{4E6342A1-8308-A3F7-93A1-6C3D71AD80A4}" v="20" dt="2022-09-28T14:13:36.270"/>
    <p1510:client id="{542A4D97-C6ED-F433-203C-1BA9EB699C18}" v="1" dt="2022-11-11T19:50:23.390"/>
    <p1510:client id="{65178840-E80B-F466-BAF1-1B5EDAE39474}" v="211" dt="2022-12-26T14:57:49.060"/>
    <p1510:client id="{65F91B19-CB75-42C7-F8BA-FCCDBF030EA3}" v="3" dt="2022-12-13T17:53:39.557"/>
    <p1510:client id="{66E279B7-18A5-CD8F-8BD0-9AB6937602AB}" v="125" dt="2022-12-26T20:36:27.636"/>
    <p1510:client id="{6C73FAB0-C957-90E1-FF30-06737FEE59F5}" v="1" dt="2022-11-18T18:36:25.216"/>
    <p1510:client id="{6E5CFC73-D894-C112-988E-49B048DB4E6B}" v="125" dt="2022-12-26T17:02:48.216"/>
    <p1510:client id="{79D1FB95-C1F9-D79A-9FF0-0035E6D5CF88}" v="18" dt="2022-09-28T13:59:16.431"/>
    <p1510:client id="{99492DAF-D12C-4662-996B-7ECE224988A2}" v="71" dt="2022-12-28T11:54:26.837"/>
    <p1510:client id="{99A49E2D-5CD7-6BFE-4286-69BA1D477EAF}" v="22" dt="2022-12-26T17:59:45.148"/>
    <p1510:client id="{9F6EC3E1-19CD-9916-D93E-DB5591CAECEC}" v="35" dt="2022-09-28T14:04:38.208"/>
    <p1510:client id="{A1C0FF2E-DBAA-49FB-9F34-6F7A09F3DF0D}" v="1" dt="2022-12-28T11:23:13.661"/>
    <p1510:client id="{B00A1649-1698-7325-3912-F75E4B232F41}" v="285" dt="2022-12-28T13:12:22.233"/>
    <p1510:client id="{CB6D9FA4-FD8D-7BD8-48B1-A102D83B357F}" v="256" dt="2022-12-28T13:49:09.622"/>
    <p1510:client id="{D2A631E1-403B-6149-2533-45C99C135638}" v="2219" dt="2022-12-28T13:51:08.874"/>
    <p1510:client id="{E8ECFF4C-05EF-1CFC-5D49-92A32A430CD6}" v="119" dt="2022-12-26T14:03:51.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3772A-87EB-40D8-9ECD-5A0EA29EF137}" type="datetimeFigureOut">
              <a:rPr lang="pt-BR" smtClean="0"/>
              <a:t>14/08/2023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E86B0-F01E-4ADF-A0D0-7EA80AAF8C78}" type="slidenum">
              <a:rPr lang="pt-BR" smtClean="0"/>
              <a:t>‹nº›</a:t>
            </a:fld>
            <a:endParaRPr lang="pt-BR"/>
          </a:p>
        </p:txBody>
      </p:sp>
    </p:spTree>
    <p:extLst>
      <p:ext uri="{BB962C8B-B14F-4D97-AF65-F5344CB8AC3E}">
        <p14:creationId xmlns:p14="http://schemas.microsoft.com/office/powerpoint/2010/main" val="81404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14.08.2023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14.08.2023</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14.08.2023</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14.08.2023</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14.08.2023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14.08.2023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14.08.2023</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77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Etapas da Análise de Mercado</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Identificação do Público-Alvo:</a:t>
            </a:r>
            <a:r>
              <a:rPr lang="pt-BR" sz="1600" b="0" i="0" dirty="0">
                <a:effectLst/>
                <a:latin typeface="Arial" panose="020B0604020202020204" pitchFamily="34" charset="0"/>
                <a:cs typeface="Arial" panose="020B0604020202020204" pitchFamily="34" charset="0"/>
              </a:rPr>
              <a:t> Definir claramente quem são os usuários potenciais do software. Isso ajuda a direcionar as ações de desenvolvimento para atender às necessidades desse público específico.</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Pesquisa de Mercado:</a:t>
            </a:r>
            <a:r>
              <a:rPr lang="pt-BR" sz="1600" b="0" i="0" dirty="0">
                <a:effectLst/>
                <a:latin typeface="Arial" panose="020B0604020202020204" pitchFamily="34" charset="0"/>
                <a:cs typeface="Arial" panose="020B0604020202020204" pitchFamily="34" charset="0"/>
              </a:rPr>
              <a:t> Realizar pesquisas, questionários e análise de dados para entender as preferências, expectativas e necessidades dos usuários. Isso ajuda a coletar informações concretas para guiar as decisões de desenvolvimento.</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Análise da Concorrência:</a:t>
            </a:r>
            <a:r>
              <a:rPr lang="pt-BR" sz="1600" b="0" i="0" dirty="0">
                <a:effectLst/>
                <a:latin typeface="Arial" panose="020B0604020202020204" pitchFamily="34" charset="0"/>
                <a:cs typeface="Arial" panose="020B0604020202020204" pitchFamily="34" charset="0"/>
              </a:rPr>
              <a:t> Estudar a concorrência e seus produtos. Isso permite identificar lacunas no mercado, comparar recursos e descobrir oportunidades para se diferenciar.</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Identificação de Tendências e Demandas:</a:t>
            </a:r>
            <a:r>
              <a:rPr lang="pt-BR" sz="1600" b="0" i="0" dirty="0">
                <a:effectLst/>
                <a:latin typeface="Arial" panose="020B0604020202020204" pitchFamily="34" charset="0"/>
                <a:cs typeface="Arial" panose="020B0604020202020204" pitchFamily="34" charset="0"/>
              </a:rPr>
              <a:t> Acompanhar as tendências do setor e as mudanças nas demandas dos usuários. Isso permite a adaptação do software às mudanças do mercado.</a:t>
            </a:r>
          </a:p>
          <a:p>
            <a:pPr algn="just">
              <a:lnSpc>
                <a:spcPct val="150000"/>
              </a:lnSpc>
              <a:buFont typeface="+mj-lt"/>
              <a:buAutoNum type="arabicPeriod"/>
            </a:pPr>
            <a:endParaRPr lang="pt-BR" sz="1600" b="0" i="0" dirty="0">
              <a:effectLst/>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8565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92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Impacto na Criação do Software</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mercado afeta diretamente o processo de desenvolvimento de software:</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Priorização de Funcionalidades:</a:t>
            </a:r>
            <a:r>
              <a:rPr lang="pt-BR" sz="1600" b="0" i="0" dirty="0">
                <a:effectLst/>
                <a:latin typeface="Arial" panose="020B0604020202020204" pitchFamily="34" charset="0"/>
                <a:cs typeface="Arial" panose="020B0604020202020204" pitchFamily="34" charset="0"/>
              </a:rPr>
              <a:t> Permite que os desenvolvedores priorizem recursos com base nas demandas reais do mercado, garantindo que o software seja valioso para os usuários.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Design Apropriado:</a:t>
            </a:r>
            <a:r>
              <a:rPr lang="pt-BR" sz="1600" b="0" i="0" dirty="0">
                <a:effectLst/>
                <a:latin typeface="Arial" panose="020B0604020202020204" pitchFamily="34" charset="0"/>
                <a:cs typeface="Arial" panose="020B0604020202020204" pitchFamily="34" charset="0"/>
              </a:rPr>
              <a:t> A análise de mercado influencia o design da interface do usuário, as cores, os elementos de navegação e outros aspectos para melhor atender às preferências dos usuários.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Experiência do Usuário Alinhada:</a:t>
            </a:r>
            <a:r>
              <a:rPr lang="pt-BR" sz="1600" b="0" i="0" dirty="0">
                <a:effectLst/>
                <a:latin typeface="Arial" panose="020B0604020202020204" pitchFamily="34" charset="0"/>
                <a:cs typeface="Arial" panose="020B0604020202020204" pitchFamily="34" charset="0"/>
              </a:rPr>
              <a:t> Ajuda a criar uma experiência do usuário que atenda às expectativas e necessidades do mercado, aumentando a satisfação do usuário.</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401646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Análise de Stakeholders</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stakeholders envolve a identificação e avaliação das partes interessadas envolvidas no desenvolvimento e uso do software. Essas partes podem incluir clientes, usuários finais, patrocinadores, equipes de desenvolvimento, reguladores e outros indivíduos ou grupos que têm um interesse direto ou indireto no software.</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42180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Identificação:</a:t>
            </a:r>
            <a:r>
              <a:rPr lang="pt-BR" sz="1600" b="0" i="0" dirty="0">
                <a:effectLst/>
                <a:latin typeface="Arial" panose="020B0604020202020204" pitchFamily="34" charset="0"/>
                <a:cs typeface="Arial" panose="020B0604020202020204" pitchFamily="34" charset="0"/>
              </a:rPr>
              <a:t> Identificar quem são os stakeholders e suas funções no projeto. Isso ajuda a entender quem será afetado pelo software e quem pode influenciar suas decisões.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Avaliação de Interesses:</a:t>
            </a:r>
            <a:r>
              <a:rPr lang="pt-BR" sz="1600" b="0" i="0" dirty="0">
                <a:effectLst/>
                <a:latin typeface="Arial" panose="020B0604020202020204" pitchFamily="34" charset="0"/>
                <a:cs typeface="Arial" panose="020B0604020202020204" pitchFamily="34" charset="0"/>
              </a:rPr>
              <a:t> Analisar os interesses, necessidades e expectativas de cada stakeholder. Isso ajuda a garantir que o software atenda às suas expectativas e necessidades.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Comunicação:</a:t>
            </a:r>
            <a:r>
              <a:rPr lang="pt-BR" sz="1600" b="0" i="0" dirty="0">
                <a:effectLst/>
                <a:latin typeface="Arial" panose="020B0604020202020204" pitchFamily="34" charset="0"/>
                <a:cs typeface="Arial" panose="020B0604020202020204" pitchFamily="34" charset="0"/>
              </a:rPr>
              <a:t> Desenvolver estratégias de comunicação eficazes com os stakeholders para manter todos informados sobre o progresso do projeto e obter feedback valioso</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92507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Análise de Custos e Benefícios</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custos e benefícios avalia os recursos financeiros, materiais e humanos necessários para desenvolver e implementar o software, bem como os benefícios esperados desse investimento.</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51956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Custos Diretos e Indiretos:</a:t>
            </a:r>
            <a:r>
              <a:rPr lang="pt-BR" sz="1600" b="0" i="0" dirty="0">
                <a:effectLst/>
                <a:latin typeface="Arial" panose="020B0604020202020204" pitchFamily="34" charset="0"/>
                <a:cs typeface="Arial" panose="020B0604020202020204" pitchFamily="34" charset="0"/>
              </a:rPr>
              <a:t> Avaliar os custos diretos, como desenvolvimento, equipe, infraestrutura, bem como os custos indiretos, como treinamento, manutenção e suporte.</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Benefícios Tangíveis e Intangíveis:</a:t>
            </a:r>
            <a:r>
              <a:rPr lang="pt-BR" sz="1600" b="0" i="0" dirty="0">
                <a:effectLst/>
                <a:latin typeface="Arial" panose="020B0604020202020204" pitchFamily="34" charset="0"/>
                <a:cs typeface="Arial" panose="020B0604020202020204" pitchFamily="34" charset="0"/>
              </a:rPr>
              <a:t> Identificar os benefícios tangíveis, como aumento da eficiência, redução de erros, bem como os benefícios intangíveis, como melhoria na imagem da empresa ou satisfação do cliente.</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Análise de Retorno sobre o Investimento (ROI):</a:t>
            </a:r>
            <a:r>
              <a:rPr lang="pt-BR" sz="1600" b="0" i="0" dirty="0">
                <a:effectLst/>
                <a:latin typeface="Arial" panose="020B0604020202020204" pitchFamily="34" charset="0"/>
                <a:cs typeface="Arial" panose="020B0604020202020204" pitchFamily="34" charset="0"/>
              </a:rPr>
              <a:t> Comparar os custos totais com os benefícios totais para determinar se o software é financeiramente viável.</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28476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Análise de Riscos</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riscos envolve a identificação e avaliação dos possíveis riscos que podem afetar o desenvolvimento e a implementação do software, bem como a elaboração de estratégias para mitigar esses riscos.</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411423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Identificação de Riscos:</a:t>
            </a:r>
            <a:r>
              <a:rPr lang="pt-BR" sz="1600" b="0" i="0" dirty="0">
                <a:effectLst/>
                <a:latin typeface="Arial" panose="020B0604020202020204" pitchFamily="34" charset="0"/>
                <a:cs typeface="Arial" panose="020B0604020202020204" pitchFamily="34" charset="0"/>
              </a:rPr>
              <a:t> Identificar possíveis problemas, como atrasos no desenvolvimento, mudanças de requisitos ou falhas na segurança.</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Avaliação de Impacto:</a:t>
            </a:r>
            <a:r>
              <a:rPr lang="pt-BR" sz="1600" b="0" i="0" dirty="0">
                <a:effectLst/>
                <a:latin typeface="Arial" panose="020B0604020202020204" pitchFamily="34" charset="0"/>
                <a:cs typeface="Arial" panose="020B0604020202020204" pitchFamily="34" charset="0"/>
              </a:rPr>
              <a:t> Avaliar o impacto de cada risco, como a probabilidade de ocorrência e suas consequências.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Estratégias de Mitigação:</a:t>
            </a:r>
            <a:r>
              <a:rPr lang="pt-BR" sz="1600" b="0" i="0" dirty="0">
                <a:effectLst/>
                <a:latin typeface="Arial" panose="020B0604020202020204" pitchFamily="34" charset="0"/>
                <a:cs typeface="Arial" panose="020B0604020202020204" pitchFamily="34" charset="0"/>
              </a:rPr>
              <a:t> Desenvolver estratégias para minimizar ou prevenir os riscos, como planos de contingência ou revisões regulares do progresso do projeto.</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48982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92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Análise de Ciclo de Vida</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ciclo de vida considera todas as etapas do ciclo de desenvolvimento do software, desde a concepção até a descontinuação.</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Definição de Etapas:</a:t>
            </a:r>
            <a:r>
              <a:rPr lang="pt-BR" sz="1600" b="0" i="0" dirty="0">
                <a:effectLst/>
                <a:latin typeface="Arial" panose="020B0604020202020204" pitchFamily="34" charset="0"/>
                <a:cs typeface="Arial" panose="020B0604020202020204" pitchFamily="34" charset="0"/>
              </a:rPr>
              <a:t> Identificar as etapas do ciclo de vida do software, incluindo requisitos, design, desenvolvimento, testes, implementação e manutenção.</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Avaliação Contínua:</a:t>
            </a:r>
            <a:r>
              <a:rPr lang="pt-BR" sz="1600" b="0" i="0" dirty="0">
                <a:effectLst/>
                <a:latin typeface="Arial" panose="020B0604020202020204" pitchFamily="34" charset="0"/>
                <a:cs typeface="Arial" panose="020B0604020202020204" pitchFamily="34" charset="0"/>
              </a:rPr>
              <a:t> Avaliar o progresso e a qualidade do software em cada etapa do ciclo de vida para garantir que ele esteja cumprindo os objetivos.</a:t>
            </a:r>
          </a:p>
          <a:p>
            <a:pPr algn="just">
              <a:lnSpc>
                <a:spcPct val="150000"/>
              </a:lnSpc>
              <a:buFont typeface="Arial" panose="020B0604020202020204" pitchFamily="34" charset="0"/>
              <a:buChar char="•"/>
            </a:pPr>
            <a:r>
              <a:rPr lang="pt-BR" sz="1600" b="1" i="0" dirty="0">
                <a:effectLst/>
                <a:latin typeface="Arial" panose="020B0604020202020204" pitchFamily="34" charset="0"/>
                <a:cs typeface="Arial" panose="020B0604020202020204" pitchFamily="34" charset="0"/>
              </a:rPr>
              <a:t>Atualizações e Descontinuação:</a:t>
            </a:r>
            <a:r>
              <a:rPr lang="pt-BR" sz="1600" b="0" i="0" dirty="0">
                <a:effectLst/>
                <a:latin typeface="Arial" panose="020B0604020202020204" pitchFamily="34" charset="0"/>
                <a:cs typeface="Arial" panose="020B0604020202020204" pitchFamily="34" charset="0"/>
              </a:rPr>
              <a:t> Planejar a atualização, manutenção e, eventualmente, a descontinuação do software quando ele não for mais necessário.</a:t>
            </a:r>
          </a:p>
          <a:p>
            <a:pPr algn="just">
              <a:lnSpc>
                <a:spcPct val="150000"/>
              </a:lnSpc>
            </a:pPr>
            <a:endParaRPr lang="pt-BR" sz="1600" b="0" i="0" dirty="0">
              <a:effectLst/>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215399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C891524-4604-F728-2BFB-D0C007757B70}"/>
              </a:ext>
            </a:extLst>
          </p:cNvPr>
          <p:cNvSpPr>
            <a:spLocks noGrp="1"/>
          </p:cNvSpPr>
          <p:nvPr/>
        </p:nvSpPr>
        <p:spPr>
          <a:xfrm>
            <a:off x="2652271" y="2648430"/>
            <a:ext cx="6888736" cy="15687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70000"/>
              </a:lnSpc>
            </a:pPr>
            <a:r>
              <a:rPr lang="pt-BR" sz="8000" b="1">
                <a:solidFill>
                  <a:srgbClr val="000000"/>
                </a:solidFill>
                <a:latin typeface="Montserrat ExtraBold"/>
              </a:rPr>
              <a:t>OBRIGADO</a:t>
            </a:r>
            <a:endParaRPr lang="pt-BR" sz="8800">
              <a:solidFill>
                <a:srgbClr val="000000"/>
              </a:solidFill>
            </a:endParaRPr>
          </a:p>
        </p:txBody>
      </p:sp>
    </p:spTree>
    <p:extLst>
      <p:ext uri="{BB962C8B-B14F-4D97-AF65-F5344CB8AC3E}">
        <p14:creationId xmlns:p14="http://schemas.microsoft.com/office/powerpoint/2010/main" val="253631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pt-BR" sz="1600" b="1" i="0" dirty="0">
                <a:effectLst/>
                <a:latin typeface="Söhne"/>
              </a:rPr>
              <a:t>Análise Estratégica de Software</a:t>
            </a:r>
          </a:p>
          <a:p>
            <a:pPr algn="just"/>
            <a:endParaRPr lang="pt-BR" dirty="0"/>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24252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92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O que é Análise Estratégica de Software e por que é importante?</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estratégica de software é um processo que visa avaliar de forma abrangente um software, considerando diversos fatores que vão além da sua funcionalidade básica. Isso inclui elementos como contexto de mercado, necessidades dos usuários, requisitos técnicos, riscos, custos e benefícios, entre outros. Ao considerar todas essas dimensões, podemos tomar decisões informadas sobre o desenvolvimento, manutenção e evolução de um software.</a:t>
            </a:r>
          </a:p>
          <a:p>
            <a:pPr algn="just">
              <a:lnSpc>
                <a:spcPct val="150000"/>
              </a:lnSpc>
            </a:pPr>
            <a:r>
              <a:rPr lang="pt-BR" sz="1600" b="0" i="0" dirty="0">
                <a:effectLst/>
                <a:latin typeface="Arial" panose="020B0604020202020204" pitchFamily="34" charset="0"/>
                <a:cs typeface="Arial" panose="020B0604020202020204" pitchFamily="34" charset="0"/>
              </a:rPr>
              <a:t>O objetivo principal desta apresentação é ilustrar como a análise estratégica de software pode ser aplicada em um contexto real, fornecendo insights valiosos para a tomada de decisões em relação a um software específico.</a:t>
            </a:r>
          </a:p>
          <a:p>
            <a:pPr algn="just">
              <a:lnSpc>
                <a:spcPct val="150000"/>
              </a:lnSpc>
            </a:pPr>
            <a:endParaRPr lang="pt-BR" dirty="0">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127537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60000"/>
              </a:lnSpc>
            </a:pPr>
            <a:r>
              <a:rPr lang="pt-BR" sz="1400" b="1" i="0" dirty="0">
                <a:effectLst/>
                <a:latin typeface="Arial" panose="020B0604020202020204" pitchFamily="34" charset="0"/>
                <a:cs typeface="Arial" panose="020B0604020202020204" pitchFamily="34" charset="0"/>
              </a:rPr>
              <a:t>Contexto do Software:</a:t>
            </a:r>
            <a:r>
              <a:rPr lang="pt-BR" sz="1400" b="0" i="0" dirty="0">
                <a:effectLst/>
                <a:latin typeface="Arial" panose="020B0604020202020204" pitchFamily="34" charset="0"/>
                <a:cs typeface="Arial" panose="020B0604020202020204" pitchFamily="34" charset="0"/>
              </a:rPr>
              <a:t> O contexto do software abrange o ambiente mais amplo no qual o software será aplicado. Ele considera fatores externos que podem influenciar o design, desenvolvimento e uso do software. Isso pode incluir o setor em que o software será utilizado, as necessidades dos usuários finais, as tendências tecnológicas, as regulamentações relevantes e qualquer outra condição externa que possa impactar o software.</a:t>
            </a:r>
          </a:p>
          <a:p>
            <a:pPr algn="just">
              <a:lnSpc>
                <a:spcPct val="160000"/>
              </a:lnSpc>
            </a:pPr>
            <a:endParaRPr lang="pt-BR" sz="1400" dirty="0">
              <a:latin typeface="Arial" panose="020B0604020202020204" pitchFamily="34" charset="0"/>
              <a:cs typeface="Arial" panose="020B0604020202020204" pitchFamily="34" charset="0"/>
            </a:endParaRPr>
          </a:p>
          <a:p>
            <a:pPr algn="just">
              <a:lnSpc>
                <a:spcPct val="160000"/>
              </a:lnSpc>
            </a:pPr>
            <a:r>
              <a:rPr lang="pt-BR" sz="1400" b="1" i="0" dirty="0">
                <a:effectLst/>
                <a:latin typeface="Arial" panose="020B0604020202020204" pitchFamily="34" charset="0"/>
                <a:cs typeface="Arial" panose="020B0604020202020204" pitchFamily="34" charset="0"/>
              </a:rPr>
              <a:t>Objetivos do Software:</a:t>
            </a:r>
            <a:r>
              <a:rPr lang="pt-BR" sz="1400" b="0" i="0" dirty="0">
                <a:effectLst/>
                <a:latin typeface="Arial" panose="020B0604020202020204" pitchFamily="34" charset="0"/>
                <a:cs typeface="Arial" panose="020B0604020202020204" pitchFamily="34" charset="0"/>
              </a:rPr>
              <a:t> Os objetivos do software são as metas específicas que se espera que o software alcance. Eles podem ser baseados em necessidades dos usuários, processos de negócios aprimorados, eficiência operacional, resolução de problemas ou qualquer outro resultado desejado. Esses objetivos precisam ser claramente definidos, mensuráveis e alinhados às expectativas dos stakeholders.</a:t>
            </a:r>
            <a:endParaRPr lang="pt-BR" sz="1400" dirty="0">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390697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92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Direcionamento:</a:t>
            </a:r>
            <a:r>
              <a:rPr lang="pt-BR" sz="1400" b="0" i="0" dirty="0">
                <a:effectLst/>
                <a:latin typeface="Arial" panose="020B0604020202020204" pitchFamily="34" charset="0"/>
                <a:cs typeface="Arial" panose="020B0604020202020204" pitchFamily="34" charset="0"/>
              </a:rPr>
              <a:t> Define a direção geral do desenvolvimento e evita que o software seja desenvolvido sem um propósito claro.</a:t>
            </a:r>
          </a:p>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Alinhamento com as Necessidades dos Usuários:</a:t>
            </a:r>
            <a:r>
              <a:rPr lang="pt-BR" sz="1400" b="0" i="0" dirty="0">
                <a:effectLst/>
                <a:latin typeface="Arial" panose="020B0604020202020204" pitchFamily="34" charset="0"/>
                <a:cs typeface="Arial" panose="020B0604020202020204" pitchFamily="34" charset="0"/>
              </a:rPr>
              <a:t> Ajuda a garantir que o software atenda às reais necessidades e expectativas dos usuários.</a:t>
            </a:r>
          </a:p>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Tomada de Decisões Informadas:</a:t>
            </a:r>
            <a:r>
              <a:rPr lang="pt-BR" sz="1400" b="0" i="0" dirty="0">
                <a:effectLst/>
                <a:latin typeface="Arial" panose="020B0604020202020204" pitchFamily="34" charset="0"/>
                <a:cs typeface="Arial" panose="020B0604020202020204" pitchFamily="34" charset="0"/>
              </a:rPr>
              <a:t> Fornecendo um contexto claro, as decisões relacionadas ao design, funcionalidades e tecnologias podem ser tomadas de forma mais informada.</a:t>
            </a:r>
          </a:p>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Economia de Recursos:</a:t>
            </a:r>
            <a:r>
              <a:rPr lang="pt-BR" sz="1400" b="0" i="0" dirty="0">
                <a:effectLst/>
                <a:latin typeface="Arial" panose="020B0604020202020204" pitchFamily="34" charset="0"/>
                <a:cs typeface="Arial" panose="020B0604020202020204" pitchFamily="34" charset="0"/>
              </a:rPr>
              <a:t> Ao ter objetivos definidos, evita-se gastar tempo e recursos em funcionalidades desnecessárias.</a:t>
            </a:r>
          </a:p>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Mensuração de Sucesso:</a:t>
            </a:r>
            <a:r>
              <a:rPr lang="pt-BR" sz="1400" b="0" i="0" dirty="0">
                <a:effectLst/>
                <a:latin typeface="Arial" panose="020B0604020202020204" pitchFamily="34" charset="0"/>
                <a:cs typeface="Arial" panose="020B0604020202020204" pitchFamily="34" charset="0"/>
              </a:rPr>
              <a:t> Fornece critérios para medir o sucesso do software após seu desenvolvimento e implementação.</a:t>
            </a:r>
          </a:p>
          <a:p>
            <a:pPr algn="just">
              <a:lnSpc>
                <a:spcPct val="150000"/>
              </a:lnSpc>
              <a:buFont typeface="+mj-lt"/>
              <a:buAutoNum type="arabicPeriod"/>
            </a:pPr>
            <a:r>
              <a:rPr lang="pt-BR" sz="1400" b="1" i="0" dirty="0">
                <a:effectLst/>
                <a:latin typeface="Arial" panose="020B0604020202020204" pitchFamily="34" charset="0"/>
                <a:cs typeface="Arial" panose="020B0604020202020204" pitchFamily="34" charset="0"/>
              </a:rPr>
              <a:t>Comunicação Efetiva:</a:t>
            </a:r>
            <a:r>
              <a:rPr lang="pt-BR" sz="1400" b="0" i="0" dirty="0">
                <a:effectLst/>
                <a:latin typeface="Arial" panose="020B0604020202020204" pitchFamily="34" charset="0"/>
                <a:cs typeface="Arial" panose="020B0604020202020204" pitchFamily="34" charset="0"/>
              </a:rPr>
              <a:t> Facilita a comunicação entre a equipe de desenvolvimento, os stakeholders e os usuários finais, garantindo que todos estejam na mesma página.</a:t>
            </a:r>
          </a:p>
          <a:p>
            <a:pPr algn="just">
              <a:lnSpc>
                <a:spcPct val="150000"/>
              </a:lnSpc>
            </a:pPr>
            <a:endParaRPr lang="pt-BR" sz="1400" dirty="0">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80329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0" i="1" dirty="0">
                <a:effectLst/>
                <a:latin typeface="Arial" panose="020B0604020202020204" pitchFamily="34" charset="0"/>
                <a:cs typeface="Arial" panose="020B0604020202020204" pitchFamily="34" charset="0"/>
              </a:rPr>
              <a:t>Exemplo:</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Imagine que estamos desenvolvendo um software de gestão de projetos para uma agência de marketing. O contexto aqui é o setor de marketing, que é altamente dinâmico e requer um gerenciamento eficiente de projetos para cumprir prazos e atender às demandas dos clientes. O objetivo do software é fornecer uma plataforma centralizada para acompanhar o progresso dos projetos, atribuir tarefas à equipe e garantir a entrega pontual.</a:t>
            </a:r>
          </a:p>
          <a:p>
            <a:pPr algn="just">
              <a:lnSpc>
                <a:spcPct val="150000"/>
              </a:lnSpc>
            </a:pPr>
            <a:endParaRPr lang="pt-BR" dirty="0">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277710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Análise de Mercado em Desenvolvimento de Software</a:t>
            </a:r>
            <a:endParaRPr lang="pt-BR" sz="1600" b="0" i="0" dirty="0">
              <a:effectLst/>
              <a:latin typeface="Arial" panose="020B0604020202020204" pitchFamily="34" charset="0"/>
              <a:cs typeface="Arial" panose="020B0604020202020204" pitchFamily="34" charset="0"/>
            </a:endParaRPr>
          </a:p>
          <a:p>
            <a:pPr algn="just">
              <a:lnSpc>
                <a:spcPct val="150000"/>
              </a:lnSpc>
            </a:pPr>
            <a:r>
              <a:rPr lang="pt-BR" sz="1600" b="0" i="0" dirty="0">
                <a:effectLst/>
                <a:latin typeface="Arial" panose="020B0604020202020204" pitchFamily="34" charset="0"/>
                <a:cs typeface="Arial" panose="020B0604020202020204" pitchFamily="34" charset="0"/>
              </a:rPr>
              <a:t>A análise de mercado desempenha um papel fundamental no desenvolvimento de software, pois envolve a compreensão profunda do ambiente no qual o software será lançado. Ela permite que os desenvolvedores compreendam as necessidades dos usuários, identifiquem a concorrência, acompanhem as tendências do setor e, assim, criem produtos mais eficazes e alinhados com as demandas do mercado.</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416154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fontScale="92500" lnSpcReduction="2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pt-BR" sz="1600" b="1" i="0" dirty="0">
                <a:effectLst/>
                <a:latin typeface="Arial" panose="020B0604020202020204" pitchFamily="34" charset="0"/>
                <a:cs typeface="Arial" panose="020B0604020202020204" pitchFamily="34" charset="0"/>
              </a:rPr>
              <a:t>Por que a Análise de Mercado é Importante?</a:t>
            </a:r>
          </a:p>
          <a:p>
            <a:pPr algn="just">
              <a:lnSpc>
                <a:spcPct val="150000"/>
              </a:lnSpc>
              <a:buFont typeface="+mj-lt"/>
              <a:buAutoNum type="arabicPeriod"/>
            </a:pPr>
            <a:r>
              <a:rPr lang="pt-BR" sz="1600" b="1" i="0" dirty="0" err="1">
                <a:effectLst/>
                <a:latin typeface="Arial" panose="020B0604020202020204" pitchFamily="34" charset="0"/>
                <a:cs typeface="Arial" panose="020B0604020202020204" pitchFamily="34" charset="0"/>
              </a:rPr>
              <a:t>dentificação</a:t>
            </a:r>
            <a:r>
              <a:rPr lang="pt-BR" sz="1600" b="1" i="0" dirty="0">
                <a:effectLst/>
                <a:latin typeface="Arial" panose="020B0604020202020204" pitchFamily="34" charset="0"/>
                <a:cs typeface="Arial" panose="020B0604020202020204" pitchFamily="34" charset="0"/>
              </a:rPr>
              <a:t> das Necessidades dos Usuários:</a:t>
            </a:r>
            <a:r>
              <a:rPr lang="pt-BR" sz="1600" b="0" i="0" dirty="0">
                <a:effectLst/>
                <a:latin typeface="Arial" panose="020B0604020202020204" pitchFamily="34" charset="0"/>
                <a:cs typeface="Arial" panose="020B0604020202020204" pitchFamily="34" charset="0"/>
              </a:rPr>
              <a:t> Entender as necessidades, preferências e problemas dos usuários é essencial para criar um software que realmente resolva seus desafios. Isso garante que o produto final seja relevante e valioso.</a:t>
            </a:r>
          </a:p>
          <a:p>
            <a:pPr algn="just">
              <a:lnSpc>
                <a:spcPct val="150000"/>
              </a:lnSpc>
              <a:buFont typeface="+mj-lt"/>
              <a:buAutoNum type="arabicPeriod"/>
            </a:pPr>
            <a:r>
              <a:rPr lang="pt-BR" sz="1600" b="0" i="0" dirty="0">
                <a:effectLst/>
                <a:latin typeface="Arial" panose="020B0604020202020204" pitchFamily="34" charset="0"/>
                <a:cs typeface="Arial" panose="020B0604020202020204" pitchFamily="34" charset="0"/>
              </a:rPr>
              <a:t>Exemplo: Um aplicativo de gerenciamento financeiro deve ser desenvolvido com base nas dificuldades reais que os usuários enfrentam ao organizar suas finanças.</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Conhecimento da Concorrência:</a:t>
            </a:r>
            <a:r>
              <a:rPr lang="pt-BR" sz="1600" b="0" i="0" dirty="0">
                <a:effectLst/>
                <a:latin typeface="Arial" panose="020B0604020202020204" pitchFamily="34" charset="0"/>
                <a:cs typeface="Arial" panose="020B0604020202020204" pitchFamily="34" charset="0"/>
              </a:rPr>
              <a:t> Analisar os concorrentes e produtos similares ajuda a identificar lacunas no mercado e a criar recursos que se destaquem. Isso pode fornecer insights valiosos sobre o que está funcionando e o que pode ser melhorado.</a:t>
            </a:r>
          </a:p>
          <a:p>
            <a:pPr algn="just">
              <a:lnSpc>
                <a:spcPct val="150000"/>
              </a:lnSpc>
            </a:pPr>
            <a:endParaRPr lang="pt-BR" sz="1600" b="0" i="0" dirty="0">
              <a:effectLst/>
              <a:latin typeface="Arial" panose="020B0604020202020204" pitchFamily="34" charset="0"/>
              <a:cs typeface="Arial" panose="020B0604020202020204" pitchFamily="34" charset="0"/>
            </a:endParaRP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246954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ubtítulo 4">
            <a:extLst>
              <a:ext uri="{FF2B5EF4-FFF2-40B4-BE49-F238E27FC236}">
                <a16:creationId xmlns:a16="http://schemas.microsoft.com/office/drawing/2014/main" id="{02E1911E-2A11-6A80-CE09-831B36066028}"/>
              </a:ext>
            </a:extLst>
          </p:cNvPr>
          <p:cNvSpPr txBox="1">
            <a:spLocks/>
          </p:cNvSpPr>
          <p:nvPr/>
        </p:nvSpPr>
        <p:spPr>
          <a:xfrm>
            <a:off x="1357237" y="2124271"/>
            <a:ext cx="6464954" cy="3818036"/>
          </a:xfrm>
          <a:prstGeom prst="rect">
            <a:avLst/>
          </a:prstGeom>
        </p:spPr>
        <p:txBody>
          <a:bodyPr lIns="91440" tIns="45720" rIns="91440" bIns="45720" anchor="t">
            <a:normAutofit lnSpcReduction="10000"/>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mj-lt"/>
              <a:buAutoNum type="arabicPeriod"/>
            </a:pPr>
            <a:r>
              <a:rPr lang="pt-BR" sz="1600" b="0" i="0" dirty="0">
                <a:effectLst/>
                <a:latin typeface="Arial" panose="020B0604020202020204" pitchFamily="34" charset="0"/>
                <a:cs typeface="Arial" panose="020B0604020202020204" pitchFamily="34" charset="0"/>
              </a:rPr>
              <a:t>Exemplo: Ao criar um aplicativo de streaming de música, a análise dos concorrentes revela quais recursos exclusivos podem atrair mais usuários.</a:t>
            </a:r>
          </a:p>
          <a:p>
            <a:pPr algn="just">
              <a:lnSpc>
                <a:spcPct val="150000"/>
              </a:lnSpc>
              <a:buFont typeface="+mj-lt"/>
              <a:buAutoNum type="arabicPeriod"/>
            </a:pPr>
            <a:r>
              <a:rPr lang="pt-BR" sz="1600" b="1" i="0" dirty="0">
                <a:effectLst/>
                <a:latin typeface="Arial" panose="020B0604020202020204" pitchFamily="34" charset="0"/>
                <a:cs typeface="Arial" panose="020B0604020202020204" pitchFamily="34" charset="0"/>
              </a:rPr>
              <a:t>Decisões Informadas:</a:t>
            </a:r>
            <a:r>
              <a:rPr lang="pt-BR" sz="1600" b="0" i="0" dirty="0">
                <a:effectLst/>
                <a:latin typeface="Arial" panose="020B0604020202020204" pitchFamily="34" charset="0"/>
                <a:cs typeface="Arial" panose="020B0604020202020204" pitchFamily="34" charset="0"/>
              </a:rPr>
              <a:t> A análise de mercado oferece informações sólidas para orientar decisões importantes no desenvolvimento do software. Isso permite a alocação de recursos de forma mais eficiente e a implementação de recursos que realmente importam para os usuários.</a:t>
            </a:r>
          </a:p>
          <a:p>
            <a:pPr algn="just">
              <a:lnSpc>
                <a:spcPct val="150000"/>
              </a:lnSpc>
              <a:buFont typeface="+mj-lt"/>
              <a:buAutoNum type="arabicPeriod"/>
            </a:pPr>
            <a:r>
              <a:rPr lang="pt-BR" sz="1600" b="0" i="0" dirty="0">
                <a:effectLst/>
                <a:latin typeface="Arial" panose="020B0604020202020204" pitchFamily="34" charset="0"/>
                <a:cs typeface="Arial" panose="020B0604020202020204" pitchFamily="34" charset="0"/>
              </a:rPr>
              <a:t>Exemplo: Com base na análise de mercado, um aplicativo de fitness pode priorizar a integração com dispositivos </a:t>
            </a:r>
            <a:r>
              <a:rPr lang="pt-BR" sz="1600" b="0" i="0" dirty="0" err="1">
                <a:effectLst/>
                <a:latin typeface="Arial" panose="020B0604020202020204" pitchFamily="34" charset="0"/>
                <a:cs typeface="Arial" panose="020B0604020202020204" pitchFamily="34" charset="0"/>
              </a:rPr>
              <a:t>wearables</a:t>
            </a:r>
            <a:r>
              <a:rPr lang="pt-BR" sz="1600" b="0" i="0" dirty="0">
                <a:effectLst/>
                <a:latin typeface="Arial" panose="020B0604020202020204" pitchFamily="34" charset="0"/>
                <a:cs typeface="Arial" panose="020B0604020202020204" pitchFamily="34" charset="0"/>
              </a:rPr>
              <a:t>, já que muitos usuários demonstram interesse nessa funcionalidade.</a:t>
            </a:r>
          </a:p>
        </p:txBody>
      </p:sp>
      <p:sp>
        <p:nvSpPr>
          <p:cNvPr id="3" name="Retângulo 2">
            <a:extLst>
              <a:ext uri="{FF2B5EF4-FFF2-40B4-BE49-F238E27FC236}">
                <a16:creationId xmlns:a16="http://schemas.microsoft.com/office/drawing/2014/main" id="{CF8C4447-B2DF-C4BF-B5DA-C1945714CF88}"/>
              </a:ext>
            </a:extLst>
          </p:cNvPr>
          <p:cNvSpPr/>
          <p:nvPr/>
        </p:nvSpPr>
        <p:spPr>
          <a:xfrm>
            <a:off x="721384" y="0"/>
            <a:ext cx="102337" cy="1942404"/>
          </a:xfrm>
          <a:prstGeom prst="rect">
            <a:avLst/>
          </a:prstGeom>
          <a:solidFill>
            <a:srgbClr val="21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solidFill>
                <a:srgbClr val="427443"/>
              </a:solidFill>
              <a:cs typeface="Calibri"/>
            </a:endParaRPr>
          </a:p>
        </p:txBody>
      </p:sp>
    </p:spTree>
    <p:extLst>
      <p:ext uri="{BB962C8B-B14F-4D97-AF65-F5344CB8AC3E}">
        <p14:creationId xmlns:p14="http://schemas.microsoft.com/office/powerpoint/2010/main" val="224258158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85C64D2851B634AA713C1B7311E66B4" ma:contentTypeVersion="14" ma:contentTypeDescription="Criar um novo documento." ma:contentTypeScope="" ma:versionID="768ea98aed1905bb34b18eb5ea5d7c40">
  <xsd:schema xmlns:xsd="http://www.w3.org/2001/XMLSchema" xmlns:xs="http://www.w3.org/2001/XMLSchema" xmlns:p="http://schemas.microsoft.com/office/2006/metadata/properties" xmlns:ns2="85a7f328-dc76-49c7-b5c1-0ae8c0a47260" xmlns:ns3="3cc41e35-91fc-429c-9c7f-e7cc79a47e1d" targetNamespace="http://schemas.microsoft.com/office/2006/metadata/properties" ma:root="true" ma:fieldsID="acbceb2ccd393a03e32380848480a337" ns2:_="" ns3:_="">
    <xsd:import namespace="85a7f328-dc76-49c7-b5c1-0ae8c0a47260"/>
    <xsd:import namespace="3cc41e35-91fc-429c-9c7f-e7cc79a47e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LengthInSeconds" minOccurs="0"/>
                <xsd:element ref="ns2:MediaServiceSearchPropertie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a7f328-dc76-49c7-b5c1-0ae8c0a47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Etiquetas de Imagem" ma:readOnly="false" ma:fieldId="{5cf76f15-5ced-4ddc-b409-7134ff3c332f}" ma:taxonomyMulti="true" ma:sspId="63aaf90f-fd51-4500-bc67-d1a93c14905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c41e35-91fc-429c-9c7f-e7cc79a47e1d"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TaxCatchAll" ma:index="14" nillable="true" ma:displayName="Taxonomy Catch All Column" ma:hidden="true" ma:list="{9d911d99-ad07-4327-b76c-7610d3d6ea0f}" ma:internalName="TaxCatchAll" ma:showField="CatchAllData" ma:web="3cc41e35-91fc-429c-9c7f-e7cc79a47e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a7f328-dc76-49c7-b5c1-0ae8c0a47260">
      <Terms xmlns="http://schemas.microsoft.com/office/infopath/2007/PartnerControls"/>
    </lcf76f155ced4ddcb4097134ff3c332f>
    <TaxCatchAll xmlns="3cc41e35-91fc-429c-9c7f-e7cc79a47e1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CA14F1-5167-4C66-8BDD-425624D83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a7f328-dc76-49c7-b5c1-0ae8c0a47260"/>
    <ds:schemaRef ds:uri="3cc41e35-91fc-429c-9c7f-e7cc79a47e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D64DDC-F750-47D5-B6CA-46DF81274C65}">
  <ds:schemaRefs>
    <ds:schemaRef ds:uri="http://schemas.openxmlformats.org/package/2006/metadata/core-properties"/>
    <ds:schemaRef ds:uri="http://www.w3.org/XML/1998/namespace"/>
    <ds:schemaRef ds:uri="http://schemas.microsoft.com/office/2006/documentManagement/types"/>
    <ds:schemaRef ds:uri="http://purl.org/dc/dcmitype/"/>
    <ds:schemaRef ds:uri="http://purl.org/dc/terms/"/>
    <ds:schemaRef ds:uri="http://purl.org/dc/elements/1.1/"/>
    <ds:schemaRef ds:uri="3cc41e35-91fc-429c-9c7f-e7cc79a47e1d"/>
    <ds:schemaRef ds:uri="http://schemas.microsoft.com/office/infopath/2007/PartnerControls"/>
    <ds:schemaRef ds:uri="85a7f328-dc76-49c7-b5c1-0ae8c0a47260"/>
    <ds:schemaRef ds:uri="http://schemas.microsoft.com/office/2006/metadata/properties"/>
  </ds:schemaRefs>
</ds:datastoreItem>
</file>

<file path=customXml/itemProps3.xml><?xml version="1.0" encoding="utf-8"?>
<ds:datastoreItem xmlns:ds="http://schemas.openxmlformats.org/officeDocument/2006/customXml" ds:itemID="{D3FB9DA8-694D-4B80-837F-F442B50BC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TotalTime>
  <Words>1449</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Montserrat ExtraBold</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Danilo Cavalcanti</dc:creator>
  <cp:lastModifiedBy>Aluno</cp:lastModifiedBy>
  <cp:revision>46</cp:revision>
  <dcterms:created xsi:type="dcterms:W3CDTF">2022-09-28T13:39:29Z</dcterms:created>
  <dcterms:modified xsi:type="dcterms:W3CDTF">2023-08-14T21:32:51Z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0x010100185C64D2851B634AA713C1B7311E66B4</vt:lpwstr>
  </property>
  <property fmtid="{D5CDD505-2E9C-101B-9397-08002B2CF9AE}" pid="3" name="MediaServiceImageTags">
    <vt:lpwstr/>
  </property>
</Properties>
</file>