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DD91-6574-48F5-8607-7AEFA53A5444}" type="datetimeFigureOut">
              <a:rPr lang="pt-BR" smtClean="0"/>
              <a:pPr/>
              <a:t>09/01/2023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FA6F-ACCA-4605-BB34-E3AA84BE287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lavia\Desktop\solid.png"/>
          <p:cNvPicPr>
            <a:picLocks noChangeAspect="1" noChangeArrowheads="1"/>
          </p:cNvPicPr>
          <p:nvPr/>
        </p:nvPicPr>
        <p:blipFill>
          <a:blip r:embed="rId2">
            <a:lum bright="-40000" contrast="-30000"/>
          </a:blip>
          <a:srcRect/>
          <a:stretch>
            <a:fillRect/>
          </a:stretch>
        </p:blipFill>
        <p:spPr bwMode="auto">
          <a:xfrm>
            <a:off x="245342" y="1285860"/>
            <a:ext cx="8541500" cy="3929090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O</a:t>
            </a:r>
            <a:r>
              <a:rPr lang="pt-BR" dirty="0" err="1" smtClean="0"/>
              <a:t>pen-Closed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aberto/fechado)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O princípio de aberto/fechado diz que as </a:t>
            </a:r>
            <a:r>
              <a:rPr lang="pt-BR" b="1" dirty="0"/>
              <a:t>classes devem estar abertas para extensão, mas fechadas para modificação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Modificação significa alterar o código de uma classe existente, enquanto extensão significa adicionar novas funcionalidades.</a:t>
            </a:r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O</a:t>
            </a:r>
            <a:r>
              <a:rPr lang="pt-BR" dirty="0" err="1" smtClean="0"/>
              <a:t>pen-Closed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aberto/fechado)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pt-BR" dirty="0"/>
              <a:t>O que esse princípio representa, portanto é que: devemos poder adicionar novas funcionalidades sem tocar no código existente para a classe. Isso se dá porque, sempre que modificamos o código existente, estamos nos arriscando a criar </a:t>
            </a:r>
            <a:r>
              <a:rPr lang="pt-BR" dirty="0" err="1"/>
              <a:t>bugs</a:t>
            </a:r>
            <a:r>
              <a:rPr lang="pt-BR" dirty="0"/>
              <a:t> em potencial. Assim, devemos evitar de tocar em código em produção testado e confiável (em grande parte), se possível.</a:t>
            </a:r>
          </a:p>
          <a:p>
            <a:pPr fontAlgn="base"/>
            <a:r>
              <a:rPr lang="pt-BR" dirty="0"/>
              <a:t>No entanto, como podemos adicionar novas funcionalidades sem tocar na classe? Geralmente, isso é feito com o auxílio de interfaces e classes abstratas.</a:t>
            </a:r>
          </a:p>
          <a:p>
            <a:pPr fontAlgn="base"/>
            <a:endParaRPr lang="pt-BR" dirty="0"/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L</a:t>
            </a:r>
            <a:r>
              <a:rPr lang="pt-BR" dirty="0" err="1" smtClean="0"/>
              <a:t>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BR" dirty="0"/>
              <a:t>O princípio da substituição de </a:t>
            </a:r>
            <a:r>
              <a:rPr lang="pt-BR" dirty="0" err="1"/>
              <a:t>Liskov</a:t>
            </a:r>
            <a:r>
              <a:rPr lang="pt-BR" dirty="0"/>
              <a:t> declara que as subclasses devem ser substituíveis por suas classes de base.</a:t>
            </a:r>
          </a:p>
          <a:p>
            <a:pPr fontAlgn="base"/>
            <a:r>
              <a:rPr lang="pt-BR" dirty="0"/>
              <a:t>Isso quer dizer que, se a classe B for uma subclasse da classe A, devemos poder passar um objeto da classe B para qualquer método que espere um objeto da classe A e o método não deverá produzir resultados estranhos, nesse caso.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L</a:t>
            </a:r>
            <a:r>
              <a:rPr lang="pt-BR" dirty="0" err="1" smtClean="0"/>
              <a:t>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Esse é o comportamento esperado, pois, quando usamos a herança, levamos em conta que a classe filha herda tudo o que a superclasse tem. A classe filha estende o comportamento, mas nunca o reduz</a:t>
            </a:r>
            <a:r>
              <a:rPr lang="pt-BR" dirty="0" smtClean="0"/>
              <a:t>.</a:t>
            </a:r>
          </a:p>
          <a:p>
            <a:pPr fontAlgn="base"/>
            <a:r>
              <a:rPr lang="pt-BR" dirty="0"/>
              <a:t>Portanto, quando uma classe não obedece esse princípio, isso causa alguns </a:t>
            </a:r>
            <a:r>
              <a:rPr lang="pt-BR" dirty="0" err="1"/>
              <a:t>bugs</a:t>
            </a:r>
            <a:r>
              <a:rPr lang="pt-BR" dirty="0"/>
              <a:t> ruins e difíceis de detectar.</a:t>
            </a:r>
          </a:p>
          <a:p>
            <a:pPr fontAlgn="base"/>
            <a:r>
              <a:rPr lang="pt-BR" dirty="0"/>
              <a:t>O princípio de </a:t>
            </a:r>
            <a:r>
              <a:rPr lang="pt-BR" dirty="0" err="1"/>
              <a:t>Liskov</a:t>
            </a:r>
            <a:r>
              <a:rPr lang="pt-BR" dirty="0"/>
              <a:t> é fácil de entender, mas difícil de detectar no código.</a:t>
            </a:r>
          </a:p>
          <a:p>
            <a:pPr fontAlgn="base"/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L</a:t>
            </a:r>
            <a:r>
              <a:rPr lang="pt-BR" dirty="0" err="1" smtClean="0"/>
              <a:t>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476613"/>
            <a:ext cx="5659576" cy="523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L</a:t>
            </a:r>
            <a:r>
              <a:rPr lang="pt-BR" dirty="0" err="1" smtClean="0"/>
              <a:t>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Temos uma classe </a:t>
            </a:r>
            <a:r>
              <a:rPr lang="pt-BR" dirty="0" err="1"/>
              <a:t>Retangulo</a:t>
            </a:r>
            <a:r>
              <a:rPr lang="pt-BR" dirty="0"/>
              <a:t> simples, e uma função </a:t>
            </a:r>
            <a:r>
              <a:rPr lang="pt-BR" b="1" dirty="0" err="1"/>
              <a:t>getArea</a:t>
            </a:r>
            <a:r>
              <a:rPr lang="pt-BR" b="1" dirty="0"/>
              <a:t> </a:t>
            </a:r>
            <a:r>
              <a:rPr lang="pt-BR" dirty="0"/>
              <a:t>que retorna a área do retângulo.</a:t>
            </a:r>
          </a:p>
          <a:p>
            <a:pPr fontAlgn="base"/>
            <a:r>
              <a:rPr lang="pt-BR" dirty="0"/>
              <a:t>Agora, decidimos criar outra classe para os quadrados. Como você deve saber, um quadrado é apenas um tipo de retângulo onde a largura é igual à altura.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L</a:t>
            </a:r>
            <a:r>
              <a:rPr lang="pt-BR" dirty="0" err="1" smtClean="0"/>
              <a:t>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823317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L</a:t>
            </a:r>
            <a:r>
              <a:rPr lang="pt-BR" dirty="0" err="1" smtClean="0"/>
              <a:t>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dirty="0"/>
              <a:t>Nossa classe Quadrado estende a classe </a:t>
            </a:r>
            <a:r>
              <a:rPr lang="pt-BR" dirty="0" err="1"/>
              <a:t>Retangulo</a:t>
            </a:r>
            <a:r>
              <a:rPr lang="pt-BR" dirty="0"/>
              <a:t>. Definimos que altura e largura têm o mesmo valor no construtor, mas não queremos que o usuário (aquele que usar nossa classe em seu código) altere altura e largura de maneira a poder violar a propriedade do quadrado.</a:t>
            </a:r>
          </a:p>
          <a:p>
            <a:pPr fontAlgn="base"/>
            <a:r>
              <a:rPr lang="pt-BR" dirty="0"/>
              <a:t>Assim, sobrescrevemos os </a:t>
            </a:r>
            <a:r>
              <a:rPr lang="pt-BR" i="1" dirty="0" err="1"/>
              <a:t>setters</a:t>
            </a:r>
            <a:r>
              <a:rPr lang="pt-BR" dirty="0"/>
              <a:t> de ambas as propriedades sempre que uma delas é alterada. Ao fazer isso, no entanto, acabamos de violar o princípio da substituição de </a:t>
            </a:r>
            <a:r>
              <a:rPr lang="pt-BR" dirty="0" err="1"/>
              <a:t>Liskov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Vamos criar uma classe </a:t>
            </a:r>
            <a:r>
              <a:rPr lang="pt-BR" i="1" dirty="0" err="1"/>
              <a:t>main</a:t>
            </a:r>
            <a:r>
              <a:rPr lang="pt-BR" dirty="0"/>
              <a:t> para realizar testes na função </a:t>
            </a:r>
            <a:r>
              <a:rPr lang="pt-BR" b="1" dirty="0" err="1"/>
              <a:t>getArea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L</a:t>
            </a:r>
            <a:r>
              <a:rPr lang="pt-BR" dirty="0" err="1" smtClean="0"/>
              <a:t>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72352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L</a:t>
            </a:r>
            <a:r>
              <a:rPr lang="pt-BR" dirty="0" err="1" smtClean="0"/>
              <a:t>iskov</a:t>
            </a:r>
            <a:r>
              <a:rPr lang="pt-BR" dirty="0" smtClean="0"/>
              <a:t> </a:t>
            </a:r>
            <a:r>
              <a:rPr lang="pt-BR" dirty="0" err="1" smtClean="0"/>
              <a:t>Substitution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substituição de </a:t>
            </a:r>
            <a:r>
              <a:rPr lang="pt-BR" dirty="0" err="1" smtClean="0"/>
              <a:t>Liskov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pt-BR" dirty="0"/>
              <a:t>O testador da equipe acaba de aparecer com a função de teste </a:t>
            </a:r>
            <a:r>
              <a:rPr lang="pt-BR" b="1" dirty="0" err="1"/>
              <a:t>getAreaTeste</a:t>
            </a:r>
            <a:r>
              <a:rPr lang="pt-BR" b="1" dirty="0"/>
              <a:t> </a:t>
            </a:r>
            <a:r>
              <a:rPr lang="pt-BR" dirty="0"/>
              <a:t>e conta que a função </a:t>
            </a:r>
            <a:r>
              <a:rPr lang="pt-BR" b="1" dirty="0" err="1"/>
              <a:t>getArea</a:t>
            </a:r>
            <a:r>
              <a:rPr lang="pt-BR" b="1" dirty="0"/>
              <a:t> </a:t>
            </a:r>
            <a:r>
              <a:rPr lang="pt-BR" dirty="0"/>
              <a:t>não passa no teste para objetos quadrados.</a:t>
            </a:r>
          </a:p>
          <a:p>
            <a:pPr fontAlgn="base"/>
            <a:r>
              <a:rPr lang="pt-BR" dirty="0"/>
              <a:t>No primeiro teste, criamos um retângulo onde a largura é 2 e a altura é 3 e chamamos </a:t>
            </a:r>
            <a:r>
              <a:rPr lang="pt-BR" b="1" dirty="0" err="1"/>
              <a:t>getAreaTeste</a:t>
            </a:r>
            <a:r>
              <a:rPr lang="pt-BR" dirty="0"/>
              <a:t>. O resultado é 20, como esperávamos, mas algo dá errado ao passar o quadrado. Isso ocorre por que chamamos a função </a:t>
            </a:r>
            <a:r>
              <a:rPr lang="pt-BR" b="1" dirty="0" err="1"/>
              <a:t>setAltura</a:t>
            </a:r>
            <a:r>
              <a:rPr lang="pt-BR" dirty="0"/>
              <a:t> no teste e ela está definindo a largura também. Isso resulta em um retorno inesperado.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Os princípios SOLID são cinco princípios do design de classes orientado a objetos. Eles são um conjunto de regras e práticas recomendadas a serem seguidas na criação de uma estrutura de classe.</a:t>
            </a:r>
          </a:p>
          <a:p>
            <a:pPr fontAlgn="base"/>
            <a:r>
              <a:rPr lang="pt-BR" dirty="0"/>
              <a:t>Esses cinco princípios nos ajudam a entender a necessidade de determinados padrões de projetos e arquitetura de software em geral.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I</a:t>
            </a:r>
            <a:r>
              <a:rPr lang="pt-BR" dirty="0" smtClean="0"/>
              <a:t>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segregação da interface)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Segregação quer dizer manter as coisas separadas. O princípio da segregação da interface tem a ver com separar as interfaces.</a:t>
            </a:r>
          </a:p>
          <a:p>
            <a:pPr fontAlgn="base"/>
            <a:r>
              <a:rPr lang="pt-BR" dirty="0"/>
              <a:t>O princípio declara que muitas interfaces específicas do cliente são melhores que uma interface de propósito geral. Os clientes não devem ser forçados a implementar uma função que não necessitam.</a:t>
            </a:r>
          </a:p>
          <a:p>
            <a:pPr fontAlgn="base"/>
            <a:r>
              <a:rPr lang="pt-BR" dirty="0"/>
              <a:t>Esse é um princípio simples de entender e de aplicar. Vamos ver um exemplo.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I</a:t>
            </a:r>
            <a:r>
              <a:rPr lang="pt-BR" dirty="0" smtClean="0"/>
              <a:t>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segregação da interface)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8234769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I</a:t>
            </a:r>
            <a:r>
              <a:rPr lang="pt-BR" dirty="0" smtClean="0"/>
              <a:t>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segregação da interface)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Modelamos um estacionamento bem simplificado. É o tipo de estacionamento onde você paga um valor por hora. Imagine, agora, que queremos implementar um estacionamento gratuito.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I</a:t>
            </a:r>
            <a:r>
              <a:rPr lang="pt-BR" dirty="0" smtClean="0"/>
              <a:t>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segregação da interface)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36"/>
            <a:ext cx="6443689" cy="527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I</a:t>
            </a:r>
            <a:r>
              <a:rPr lang="pt-BR" dirty="0" smtClean="0"/>
              <a:t>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segregação da interface)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dirty="0"/>
              <a:t>Nossa interface de estacionamento era composta de 2 coisas: lógica relacionada ao estacionamento (estacionar, sair da vaga com o carro, obter a capacidade) e lógica relacionada ao pagamento.</a:t>
            </a:r>
          </a:p>
          <a:p>
            <a:pPr fontAlgn="base"/>
            <a:r>
              <a:rPr lang="pt-BR" dirty="0"/>
              <a:t>O problema é ser muito específica. Por causa disso, nossa classe </a:t>
            </a:r>
            <a:r>
              <a:rPr lang="pt-BR" dirty="0" err="1"/>
              <a:t>EstacionamentoGratuito</a:t>
            </a:r>
            <a:r>
              <a:rPr lang="pt-BR" dirty="0"/>
              <a:t> foi forçada a implementar métodos relacionados ao pagamento que são irrelevantes. Vamos separar o segregar as interfaces.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I</a:t>
            </a:r>
            <a:r>
              <a:rPr lang="pt-BR" dirty="0" smtClean="0"/>
              <a:t>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segregação da interface)</a:t>
            </a:r>
            <a:endParaRPr lang="pt-BR" dirty="0"/>
          </a:p>
        </p:txBody>
      </p:sp>
      <p:pic>
        <p:nvPicPr>
          <p:cNvPr id="5" name="Espaço Reservado para Conteúdo 4" descr="SOLID-Tutorial-1024x43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571612"/>
            <a:ext cx="8229600" cy="3472891"/>
          </a:xfrm>
        </p:spPr>
      </p:pic>
      <p:sp>
        <p:nvSpPr>
          <p:cNvPr id="6" name="CaixaDeTexto 5"/>
          <p:cNvSpPr txBox="1"/>
          <p:nvPr/>
        </p:nvSpPr>
        <p:spPr>
          <a:xfrm>
            <a:off x="357158" y="5000636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 cima para baixo e da esquerda para a direita: </a:t>
            </a:r>
            <a:r>
              <a:rPr lang="pt-BR" dirty="0" err="1"/>
              <a:t>EstacionamentoPago</a:t>
            </a:r>
            <a:r>
              <a:rPr lang="pt-BR" dirty="0"/>
              <a:t> </a:t>
            </a:r>
            <a:r>
              <a:rPr lang="pt-BR" dirty="0" smtClean="0"/>
              <a:t>|</a:t>
            </a:r>
            <a:r>
              <a:rPr lang="pt-BR" dirty="0" err="1" smtClean="0"/>
              <a:t>EstacionamentoPagoPorHora</a:t>
            </a:r>
            <a:r>
              <a:rPr lang="pt-BR" dirty="0" smtClean="0"/>
              <a:t> </a:t>
            </a:r>
            <a:r>
              <a:rPr lang="pt-BR" dirty="0"/>
              <a:t>| Estacionamento | </a:t>
            </a:r>
            <a:r>
              <a:rPr lang="pt-BR" dirty="0" err="1"/>
              <a:t>EstacionamentoDePagamentoConstante</a:t>
            </a:r>
            <a:r>
              <a:rPr lang="pt-BR" dirty="0"/>
              <a:t> | </a:t>
            </a:r>
            <a:r>
              <a:rPr lang="pt-BR" dirty="0" err="1"/>
              <a:t>EstacionamentoGratuito</a:t>
            </a:r>
            <a:r>
              <a:rPr lang="pt-BR" dirty="0"/>
              <a:t> (todas elas são interfaces)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I</a:t>
            </a:r>
            <a:r>
              <a:rPr lang="pt-BR" dirty="0" smtClean="0"/>
              <a:t>nterface </a:t>
            </a:r>
            <a:r>
              <a:rPr lang="pt-BR" dirty="0" err="1" smtClean="0"/>
              <a:t>Segregation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segregação da interface)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dirty="0"/>
              <a:t>Você, agora, separou os estacionamentos. Com esse novo modelo, podemos até ir mais longe e dividir </a:t>
            </a:r>
            <a:r>
              <a:rPr lang="pt-BR" b="1" dirty="0" err="1"/>
              <a:t>EstacionamentoPago</a:t>
            </a:r>
            <a:r>
              <a:rPr lang="pt-BR" b="1" dirty="0"/>
              <a:t> </a:t>
            </a:r>
            <a:r>
              <a:rPr lang="pt-BR" dirty="0"/>
              <a:t>para dar suporte a tipos diferentes de pagamento.</a:t>
            </a:r>
          </a:p>
          <a:p>
            <a:pPr fontAlgn="base"/>
            <a:r>
              <a:rPr lang="pt-BR" dirty="0"/>
              <a:t>Agora, nosso modelo é muito mais flexível, extensível e os clientes não precisam implementar lógica irrelevante, pois fornecemos somente funcionalidade relacionada ao estacionamento na interface de estacionamento.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D</a:t>
            </a:r>
            <a:r>
              <a:rPr lang="pt-BR" dirty="0" err="1" smtClean="0"/>
              <a:t>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inversão da dependência)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O princípio da inversão da dependência declara que nossas classes devem depender de interfaces ou de classes abstratas em vez de classes concretas e de funções</a:t>
            </a:r>
            <a:r>
              <a:rPr lang="pt-BR" dirty="0" smtClean="0"/>
              <a:t>.</a:t>
            </a:r>
          </a:p>
          <a:p>
            <a:pPr fontAlgn="base"/>
            <a:r>
              <a:rPr lang="pt-BR" dirty="0"/>
              <a:t>"Se o princípio de aberto/fechado declara o objetivo da arquitetura orientada a objetos, o princípio de inversão da dependência declara seu mecanismo principal</a:t>
            </a:r>
            <a:r>
              <a:rPr lang="pt-BR" dirty="0" smtClean="0"/>
              <a:t>". </a:t>
            </a:r>
            <a:r>
              <a:rPr lang="pt-BR" dirty="0" err="1"/>
              <a:t>Uncle</a:t>
            </a:r>
            <a:r>
              <a:rPr lang="pt-BR" dirty="0"/>
              <a:t> Bob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dirty="0" err="1" smtClean="0"/>
              <a:t>D</a:t>
            </a:r>
            <a:r>
              <a:rPr lang="pt-BR" dirty="0" err="1" smtClean="0"/>
              <a:t>ependency</a:t>
            </a:r>
            <a:r>
              <a:rPr lang="pt-BR" dirty="0" smtClean="0"/>
              <a:t> </a:t>
            </a:r>
            <a:r>
              <a:rPr lang="pt-BR" dirty="0" err="1" smtClean="0"/>
              <a:t>Inversion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inversão da dependência)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Sabendo de tudo isso, veja o código na pasta compartilhada e comece a consertar os erros atribuídos ao código usando os princípios do SOLID. 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SOLID Histórico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Os princípios SOLID foram apresentados pela primeira vez pelo famoso cientista da computação Robert J. Martin (também conhecido como </a:t>
            </a:r>
            <a:r>
              <a:rPr lang="pt-BR" dirty="0" err="1"/>
              <a:t>Uncle</a:t>
            </a:r>
            <a:r>
              <a:rPr lang="pt-BR" dirty="0"/>
              <a:t> Bob) em seu </a:t>
            </a:r>
            <a:r>
              <a:rPr lang="pt-BR" u="sng" dirty="0"/>
              <a:t>trabalho</a:t>
            </a:r>
            <a:r>
              <a:rPr lang="pt-BR" dirty="0"/>
              <a:t> (texto em inglês) lançado no ano 2000. A abreviação SOLID, no entanto, foi apresentada mais tarde, por Michael </a:t>
            </a:r>
            <a:r>
              <a:rPr lang="pt-BR" dirty="0" err="1"/>
              <a:t>Feathers</a:t>
            </a:r>
            <a:r>
              <a:rPr lang="pt-BR" dirty="0"/>
              <a:t>.</a:t>
            </a:r>
          </a:p>
          <a:p>
            <a:pPr fontAlgn="base"/>
            <a:r>
              <a:rPr lang="pt-BR" dirty="0" err="1"/>
              <a:t>Uncle</a:t>
            </a:r>
            <a:r>
              <a:rPr lang="pt-BR" dirty="0"/>
              <a:t> Bob também é o autor de dois livros muito conhecidos, </a:t>
            </a:r>
            <a:r>
              <a:rPr lang="pt-BR" i="1" dirty="0"/>
              <a:t>Código limpo</a:t>
            </a:r>
            <a:r>
              <a:rPr lang="pt-BR" dirty="0"/>
              <a:t> e </a:t>
            </a:r>
            <a:r>
              <a:rPr lang="pt-BR" i="1" dirty="0"/>
              <a:t>Arquitetura limpa</a:t>
            </a:r>
            <a:r>
              <a:rPr lang="pt-BR" dirty="0"/>
              <a:t>, e um dos participantes da "</a:t>
            </a:r>
            <a:r>
              <a:rPr lang="pt-BR" u="sng" dirty="0"/>
              <a:t>Aliança </a:t>
            </a:r>
            <a:r>
              <a:rPr lang="pt-BR" u="sng" dirty="0" err="1" smtClean="0"/>
              <a:t>Agile</a:t>
            </a:r>
            <a:r>
              <a:rPr lang="pt-BR" smtClean="0"/>
              <a:t>".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SOLID Histórico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Todos eles servem ao mesmo propósito:</a:t>
            </a:r>
          </a:p>
          <a:p>
            <a:r>
              <a:rPr lang="pt-BR" dirty="0" smtClean="0"/>
              <a:t>"Criar código compreensível, legível e testável no qual diversos desenvolvedores possam trabalhar de modo colaborativo."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SOLID Histórico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pt-BR" dirty="0"/>
              <a:t>Seguindo a </a:t>
            </a:r>
            <a:r>
              <a:rPr lang="pt-BR" dirty="0" err="1"/>
              <a:t>sequência</a:t>
            </a:r>
            <a:r>
              <a:rPr lang="pt-BR" dirty="0"/>
              <a:t> da abreviação SOLID, temos:</a:t>
            </a:r>
          </a:p>
          <a:p>
            <a:pPr fontAlgn="base"/>
            <a:r>
              <a:rPr lang="pt-BR" dirty="0"/>
              <a:t>O </a:t>
            </a:r>
            <a:r>
              <a:rPr lang="pt-BR" b="1" dirty="0" err="1"/>
              <a:t>S</a:t>
            </a:r>
            <a:r>
              <a:rPr lang="pt-BR" dirty="0" err="1"/>
              <a:t>ingle</a:t>
            </a:r>
            <a:r>
              <a:rPr lang="pt-BR" dirty="0"/>
              <a:t>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da responsabilidade única)</a:t>
            </a:r>
          </a:p>
          <a:p>
            <a:pPr fontAlgn="base"/>
            <a:r>
              <a:rPr lang="pt-BR" dirty="0"/>
              <a:t>O </a:t>
            </a:r>
            <a:r>
              <a:rPr lang="pt-BR" b="1" dirty="0" err="1"/>
              <a:t>O</a:t>
            </a:r>
            <a:r>
              <a:rPr lang="pt-BR" dirty="0" err="1"/>
              <a:t>pen-Closed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aberto/fechado)</a:t>
            </a:r>
          </a:p>
          <a:p>
            <a:pPr fontAlgn="base"/>
            <a:r>
              <a:rPr lang="pt-BR" dirty="0"/>
              <a:t>O </a:t>
            </a:r>
            <a:r>
              <a:rPr lang="pt-BR" b="1" dirty="0" err="1"/>
              <a:t>L</a:t>
            </a:r>
            <a:r>
              <a:rPr lang="pt-BR" dirty="0" err="1"/>
              <a:t>iskov</a:t>
            </a:r>
            <a:r>
              <a:rPr lang="pt-BR" dirty="0"/>
              <a:t> </a:t>
            </a:r>
            <a:r>
              <a:rPr lang="pt-BR" dirty="0" err="1"/>
              <a:t>Substitution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da substituição de </a:t>
            </a:r>
            <a:r>
              <a:rPr lang="pt-BR" dirty="0" err="1"/>
              <a:t>Liskov</a:t>
            </a:r>
            <a:r>
              <a:rPr lang="pt-BR" dirty="0"/>
              <a:t>)</a:t>
            </a:r>
          </a:p>
          <a:p>
            <a:pPr fontAlgn="base"/>
            <a:r>
              <a:rPr lang="pt-BR" dirty="0"/>
              <a:t>O </a:t>
            </a:r>
            <a:r>
              <a:rPr lang="pt-BR" b="1" dirty="0"/>
              <a:t>I</a:t>
            </a:r>
            <a:r>
              <a:rPr lang="pt-BR" dirty="0"/>
              <a:t>nterface </a:t>
            </a:r>
            <a:r>
              <a:rPr lang="pt-BR" dirty="0" err="1"/>
              <a:t>Segregation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da segregação da interface)</a:t>
            </a:r>
          </a:p>
          <a:p>
            <a:pPr fontAlgn="base"/>
            <a:r>
              <a:rPr lang="pt-BR" dirty="0"/>
              <a:t>O </a:t>
            </a:r>
            <a:r>
              <a:rPr lang="pt-BR" b="1" dirty="0" err="1"/>
              <a:t>D</a:t>
            </a:r>
            <a:r>
              <a:rPr lang="pt-BR" dirty="0" err="1"/>
              <a:t>ependency</a:t>
            </a:r>
            <a:r>
              <a:rPr lang="pt-BR" dirty="0"/>
              <a:t> </a:t>
            </a:r>
            <a:r>
              <a:rPr lang="pt-BR" dirty="0" err="1"/>
              <a:t>Inversion</a:t>
            </a:r>
            <a:r>
              <a:rPr lang="pt-BR" dirty="0"/>
              <a:t> </a:t>
            </a:r>
            <a:r>
              <a:rPr lang="pt-BR" dirty="0" err="1"/>
              <a:t>Principle</a:t>
            </a:r>
            <a:r>
              <a:rPr lang="pt-BR" dirty="0"/>
              <a:t> (Princípio da inversão da dependência)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dirty="0" smtClean="0"/>
              <a:t>O </a:t>
            </a:r>
            <a:r>
              <a:rPr lang="pt-BR" b="1" dirty="0" err="1" smtClean="0"/>
              <a:t>S</a:t>
            </a:r>
            <a:r>
              <a:rPr lang="pt-BR" dirty="0" err="1" smtClean="0"/>
              <a:t>ingle</a:t>
            </a:r>
            <a:r>
              <a:rPr lang="pt-BR" dirty="0" smtClean="0"/>
              <a:t> </a:t>
            </a:r>
            <a:r>
              <a:rPr lang="pt-BR" dirty="0" err="1" smtClean="0"/>
              <a:t>Responsibility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responsabilidade única)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O princípio da responsabilidade única declara que </a:t>
            </a:r>
            <a:r>
              <a:rPr lang="pt-BR" b="1" dirty="0"/>
              <a:t>uma classe deve fazer apenas uma coisa e, portanto, deve ter apenas uma razão para ser modificada</a:t>
            </a:r>
            <a:r>
              <a:rPr lang="pt-BR" dirty="0"/>
              <a:t>.</a:t>
            </a:r>
          </a:p>
          <a:p>
            <a:pPr fontAlgn="base"/>
            <a:r>
              <a:rPr lang="pt-BR" dirty="0"/>
              <a:t>Vamos declarar esse princípio de um modo mais técnico: somente uma alteração em potencial (lógica do banco de dados, lógica de registro e assim por diante) na especificação do software pode ser capaz de alterar a especificação da classe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dirty="0" smtClean="0"/>
              <a:t>O </a:t>
            </a:r>
            <a:r>
              <a:rPr lang="pt-BR" b="1" dirty="0" err="1" smtClean="0"/>
              <a:t>S</a:t>
            </a:r>
            <a:r>
              <a:rPr lang="pt-BR" dirty="0" err="1" smtClean="0"/>
              <a:t>ingle</a:t>
            </a:r>
            <a:r>
              <a:rPr lang="pt-BR" dirty="0" smtClean="0"/>
              <a:t> </a:t>
            </a:r>
            <a:r>
              <a:rPr lang="pt-BR" dirty="0" err="1" smtClean="0"/>
              <a:t>Responsibility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responsabilidade única)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Isso significa que, se uma classe for um contêiner de dados, como uma classe Livro ou uma classe Estudante, e se ela tiver campos relativos àquela entidade, ela deve ser alterada apenas quando alterarmos o modelo de dados.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dirty="0" smtClean="0"/>
              <a:t>O </a:t>
            </a:r>
            <a:r>
              <a:rPr lang="pt-BR" b="1" dirty="0" err="1" smtClean="0"/>
              <a:t>S</a:t>
            </a:r>
            <a:r>
              <a:rPr lang="pt-BR" dirty="0" err="1" smtClean="0"/>
              <a:t>ingle</a:t>
            </a:r>
            <a:r>
              <a:rPr lang="pt-BR" dirty="0" smtClean="0"/>
              <a:t> </a:t>
            </a:r>
            <a:r>
              <a:rPr lang="pt-BR" dirty="0" err="1" smtClean="0"/>
              <a:t>Responsibility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responsabilidade única)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Seguir o princípio da responsabilidade única é importante. Para começar, porque muitas equipes </a:t>
            </a:r>
            <a:r>
              <a:rPr lang="pt-BR" dirty="0" smtClean="0"/>
              <a:t>diferentes </a:t>
            </a:r>
            <a:r>
              <a:rPr lang="pt-BR" dirty="0"/>
              <a:t>podem trabalhar no mesmo projeto e editar a mesma classe por motivos diferentes, o que poderia ocasionar incompatibilidade entre os módulos</a:t>
            </a:r>
            <a:r>
              <a:rPr lang="pt-BR" dirty="0" smtClean="0"/>
              <a:t>.</a:t>
            </a:r>
          </a:p>
          <a:p>
            <a:pPr fontAlgn="base"/>
            <a:r>
              <a:rPr lang="pt-BR" dirty="0"/>
              <a:t>Em segundo lugar, isso torna mais fácil o controle de versão.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dirty="0" smtClean="0"/>
              <a:t>O </a:t>
            </a:r>
            <a:r>
              <a:rPr lang="pt-BR" b="1" dirty="0" err="1" smtClean="0"/>
              <a:t>S</a:t>
            </a:r>
            <a:r>
              <a:rPr lang="pt-BR" dirty="0" err="1" smtClean="0"/>
              <a:t>ingle</a:t>
            </a:r>
            <a:r>
              <a:rPr lang="pt-BR" dirty="0" smtClean="0"/>
              <a:t> </a:t>
            </a:r>
            <a:r>
              <a:rPr lang="pt-BR" dirty="0" err="1" smtClean="0"/>
              <a:t>Responsibility</a:t>
            </a:r>
            <a:r>
              <a:rPr lang="pt-BR" dirty="0" smtClean="0"/>
              <a:t> </a:t>
            </a:r>
            <a:r>
              <a:rPr lang="pt-BR" dirty="0" err="1" smtClean="0"/>
              <a:t>Principle</a:t>
            </a:r>
            <a:r>
              <a:rPr lang="pt-BR" dirty="0" smtClean="0"/>
              <a:t> (Princípio da responsabilidade única)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 smtClean="0"/>
              <a:t>Digamos que ao pegar o código abaixo ele tem um problema, como analisar este problema?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endParaRPr lang="pt-BR" dirty="0" smtClean="0"/>
          </a:p>
          <a:p>
            <a:pPr fontAlgn="base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1038</Words>
  <Application>Microsoft Office PowerPoint</Application>
  <PresentationFormat>Apresentação na tela (4:3)</PresentationFormat>
  <Paragraphs>76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Arial</vt:lpstr>
      <vt:lpstr>Calibri</vt:lpstr>
      <vt:lpstr>Tema do Office</vt:lpstr>
      <vt:lpstr>Apresentação do PowerPoint</vt:lpstr>
      <vt:lpstr>SOLID</vt:lpstr>
      <vt:lpstr>SOLID Histórico</vt:lpstr>
      <vt:lpstr>SOLID Histórico</vt:lpstr>
      <vt:lpstr>SOLID Histórico</vt:lpstr>
      <vt:lpstr>O Single Responsibility Principle (Princípio da responsabilidade única)</vt:lpstr>
      <vt:lpstr>O Single Responsibility Principle (Princípio da responsabilidade única)</vt:lpstr>
      <vt:lpstr>O Single Responsibility Principle (Princípio da responsabilidade única)</vt:lpstr>
      <vt:lpstr>O Single Responsibility Principle (Princípio da responsabilidade única)</vt:lpstr>
      <vt:lpstr>Open-Closed Principle (Princípio aberto/fechado)</vt:lpstr>
      <vt:lpstr>Open-Closed Principle (Princípio aberto/fechado)</vt:lpstr>
      <vt:lpstr>Liskov Substitution Principle (Princípio da substituição de Liskov)</vt:lpstr>
      <vt:lpstr>Liskov Substitution Principle (Princípio da substituição de Liskov)</vt:lpstr>
      <vt:lpstr>Liskov Substitution Principle (Princípio da substituição de Liskov)</vt:lpstr>
      <vt:lpstr>Liskov Substitution Principle (Princípio da substituição de Liskov)</vt:lpstr>
      <vt:lpstr>Liskov Substitution Principle (Princípio da substituição de Liskov)</vt:lpstr>
      <vt:lpstr>Liskov Substitution Principle (Princípio da substituição de Liskov)</vt:lpstr>
      <vt:lpstr>Liskov Substitution Principle (Princípio da substituição de Liskov)</vt:lpstr>
      <vt:lpstr>Liskov Substitution Principle (Princípio da substituição de Liskov)</vt:lpstr>
      <vt:lpstr>Interface Segregation Principle (Princípio da segregação da interface)</vt:lpstr>
      <vt:lpstr>Interface Segregation Principle (Princípio da segregação da interface)</vt:lpstr>
      <vt:lpstr>Interface Segregation Principle (Princípio da segregação da interface)</vt:lpstr>
      <vt:lpstr>Interface Segregation Principle (Princípio da segregação da interface)</vt:lpstr>
      <vt:lpstr>Interface Segregation Principle (Princípio da segregação da interface)</vt:lpstr>
      <vt:lpstr>Interface Segregation Principle (Princípio da segregação da interface)</vt:lpstr>
      <vt:lpstr>Interface Segregation Principle (Princípio da segregação da interface)</vt:lpstr>
      <vt:lpstr>Dependency Inversion Principle (Princípio da inversão da dependência)</vt:lpstr>
      <vt:lpstr>Dependency Inversion Principle (Princípio da inversão da dependência)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Usuário do Windows</dc:creator>
  <cp:lastModifiedBy>Usuário do Windows</cp:lastModifiedBy>
  <cp:revision>14</cp:revision>
  <dcterms:created xsi:type="dcterms:W3CDTF">2023-01-08T07:56:25Z</dcterms:created>
  <dcterms:modified xsi:type="dcterms:W3CDTF">2023-01-09T20:51:52Z</dcterms:modified>
</cp:coreProperties>
</file>