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58"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84103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55794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286889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375102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392451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A2A1429-0280-4487-BCDA-2A0C90E38D3C}" type="datetimeFigureOut">
              <a:rPr lang="pt-BR" smtClean="0"/>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362377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A2A1429-0280-4487-BCDA-2A0C90E38D3C}" type="datetimeFigureOut">
              <a:rPr lang="pt-BR" smtClean="0"/>
              <a:t>11/01/2023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225118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A2A1429-0280-4487-BCDA-2A0C90E38D3C}" type="datetimeFigureOut">
              <a:rPr lang="pt-BR" smtClean="0"/>
              <a:t>11/01/2023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154549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2A1429-0280-4487-BCDA-2A0C90E38D3C}" type="datetimeFigureOut">
              <a:rPr lang="pt-BR" smtClean="0"/>
              <a:t>11/01/2023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173314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A2A1429-0280-4487-BCDA-2A0C90E38D3C}" type="datetimeFigureOut">
              <a:rPr lang="pt-BR" smtClean="0"/>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266062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A2A1429-0280-4487-BCDA-2A0C90E38D3C}" type="datetimeFigureOut">
              <a:rPr lang="pt-BR" smtClean="0"/>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08A95DF-E75A-49A6-AA9B-A43D510D559A}" type="slidenum">
              <a:rPr lang="pt-BR" smtClean="0"/>
              <a:t>‹nº›</a:t>
            </a:fld>
            <a:endParaRPr lang="pt-BR"/>
          </a:p>
        </p:txBody>
      </p:sp>
    </p:spTree>
    <p:extLst>
      <p:ext uri="{BB962C8B-B14F-4D97-AF65-F5344CB8AC3E}">
        <p14:creationId xmlns:p14="http://schemas.microsoft.com/office/powerpoint/2010/main" val="164481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A1429-0280-4487-BCDA-2A0C90E38D3C}" type="datetimeFigureOut">
              <a:rPr lang="pt-BR" smtClean="0"/>
              <a:t>11/01/2023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A95DF-E75A-49A6-AA9B-A43D510D559A}" type="slidenum">
              <a:rPr lang="pt-BR" smtClean="0"/>
              <a:t>‹nº›</a:t>
            </a:fld>
            <a:endParaRPr lang="pt-BR"/>
          </a:p>
        </p:txBody>
      </p:sp>
    </p:spTree>
    <p:extLst>
      <p:ext uri="{BB962C8B-B14F-4D97-AF65-F5344CB8AC3E}">
        <p14:creationId xmlns:p14="http://schemas.microsoft.com/office/powerpoint/2010/main" val="74986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8140" y="1099352"/>
            <a:ext cx="9144000" cy="1378466"/>
          </a:xfrm>
        </p:spPr>
        <p:txBody>
          <a:bodyPr>
            <a:normAutofit fontScale="90000"/>
          </a:bodyPr>
          <a:lstStyle/>
          <a:p>
            <a:r>
              <a:rPr lang="pt-BR" b="1" dirty="0"/>
              <a:t>O que é um padrão de projeto?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82" y="2645888"/>
            <a:ext cx="3202586" cy="2287561"/>
          </a:xfrm>
          <a:prstGeom prst="rect">
            <a:avLst/>
          </a:prstGeom>
        </p:spPr>
      </p:pic>
    </p:spTree>
    <p:extLst>
      <p:ext uri="{BB962C8B-B14F-4D97-AF65-F5344CB8AC3E}">
        <p14:creationId xmlns:p14="http://schemas.microsoft.com/office/powerpoint/2010/main" val="350075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Por que devo aprender padrões</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Os padrões de projeto são um kit de ferramentas para </a:t>
            </a:r>
            <a:r>
              <a:rPr lang="pt-BR" b="1" dirty="0"/>
              <a:t>soluções tentadas e testadas</a:t>
            </a:r>
            <a:r>
              <a:rPr lang="pt-BR" dirty="0"/>
              <a:t> para problemas comuns em projeto de software. Mesmo que você nunca tenha encontrado esses problemas, saber sobre os padrões é ainda muito útil porque eles ensinam como resolver vários problemas usando princípios de projeto orientado a objetos.</a:t>
            </a:r>
          </a:p>
          <a:p>
            <a:pPr marL="0" indent="0">
              <a:buNone/>
            </a:pPr>
            <a:r>
              <a:rPr lang="pt-BR" dirty="0"/>
              <a:t/>
            </a:r>
            <a:br>
              <a:rPr lang="pt-BR" dirty="0"/>
            </a:br>
            <a:endParaRPr lang="pt-BR" dirty="0"/>
          </a:p>
        </p:txBody>
      </p:sp>
    </p:spTree>
    <p:extLst>
      <p:ext uri="{BB962C8B-B14F-4D97-AF65-F5344CB8AC3E}">
        <p14:creationId xmlns:p14="http://schemas.microsoft.com/office/powerpoint/2010/main" val="330568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Por que devo aprender padrões</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Os padrões de projeto definem uma linguagem comum que você e seus colegas podem usar para se comunicar mais eficientemente. Você pode dizer, “Oh, é só usar um </a:t>
            </a:r>
            <a:r>
              <a:rPr lang="pt-BR" dirty="0" err="1"/>
              <a:t>Singleton</a:t>
            </a:r>
            <a:r>
              <a:rPr lang="pt-BR" dirty="0"/>
              <a:t> para isso,” e todo mundo vai entender a ideia por trás da sua sugestão. Não é preciso explicar o que um </a:t>
            </a:r>
            <a:r>
              <a:rPr lang="pt-BR" dirty="0" err="1"/>
              <a:t>singleton</a:t>
            </a:r>
            <a:r>
              <a:rPr lang="pt-BR" dirty="0"/>
              <a:t> é se você conhece o padrão e seu nome.</a:t>
            </a:r>
          </a:p>
          <a:p>
            <a:pPr marL="0" indent="0">
              <a:buNone/>
            </a:pPr>
            <a:r>
              <a:rPr lang="pt-BR" dirty="0"/>
              <a:t/>
            </a:r>
            <a:br>
              <a:rPr lang="pt-BR" dirty="0"/>
            </a:br>
            <a:endParaRPr lang="pt-BR" dirty="0"/>
          </a:p>
        </p:txBody>
      </p:sp>
    </p:spTree>
    <p:extLst>
      <p:ext uri="{BB962C8B-B14F-4D97-AF65-F5344CB8AC3E}">
        <p14:creationId xmlns:p14="http://schemas.microsoft.com/office/powerpoint/2010/main" val="421012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Por que </a:t>
            </a:r>
            <a:r>
              <a:rPr lang="pt-BR" b="1" dirty="0" err="1" smtClean="0"/>
              <a:t>dev</a:t>
            </a:r>
            <a:r>
              <a:rPr lang="pt-BR" b="1" dirty="0" smtClean="0"/>
              <a:t> </a:t>
            </a:r>
            <a:r>
              <a:rPr lang="pt-BR" b="1" dirty="0"/>
              <a:t>aprender padrões</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Os padrões de projeto definem uma linguagem comum que você e seus colegas podem usar para se comunicar mais eficientemente. Você pode dizer, “Oh, é só usar um </a:t>
            </a:r>
            <a:r>
              <a:rPr lang="pt-BR" dirty="0" err="1"/>
              <a:t>Singleton</a:t>
            </a:r>
            <a:r>
              <a:rPr lang="pt-BR" dirty="0"/>
              <a:t> para isso,” e todo mundo vai entender a ideia por trás da sua sugestão. Não é preciso explicar o que um </a:t>
            </a:r>
            <a:r>
              <a:rPr lang="pt-BR" dirty="0" err="1"/>
              <a:t>singleton</a:t>
            </a:r>
            <a:r>
              <a:rPr lang="pt-BR" dirty="0"/>
              <a:t> é se você conhece o padrão e seu nome.</a:t>
            </a:r>
          </a:p>
          <a:p>
            <a:pPr marL="0" indent="0">
              <a:buNone/>
            </a:pPr>
            <a:r>
              <a:rPr lang="pt-BR" dirty="0"/>
              <a:t/>
            </a:r>
            <a:br>
              <a:rPr lang="pt-BR" dirty="0"/>
            </a:br>
            <a:endParaRPr lang="pt-BR" dirty="0"/>
          </a:p>
        </p:txBody>
      </p:sp>
    </p:spTree>
    <p:extLst>
      <p:ext uri="{BB962C8B-B14F-4D97-AF65-F5344CB8AC3E}">
        <p14:creationId xmlns:p14="http://schemas.microsoft.com/office/powerpoint/2010/main" val="319698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12984" y="2386286"/>
            <a:ext cx="9144000" cy="1378466"/>
          </a:xfrm>
        </p:spPr>
        <p:txBody>
          <a:bodyPr/>
          <a:lstStyle/>
          <a:p>
            <a:r>
              <a:rPr lang="pt-BR" b="1" dirty="0"/>
              <a:t>Abstract </a:t>
            </a:r>
            <a:r>
              <a:rPr lang="pt-BR" b="1" dirty="0" err="1" smtClean="0"/>
              <a:t>Factory</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444" y="2501057"/>
            <a:ext cx="1985102" cy="1417930"/>
          </a:xfrm>
          <a:prstGeom prst="rect">
            <a:avLst/>
          </a:prstGeom>
        </p:spPr>
      </p:pic>
    </p:spTree>
    <p:extLst>
      <p:ext uri="{BB962C8B-B14F-4D97-AF65-F5344CB8AC3E}">
        <p14:creationId xmlns:p14="http://schemas.microsoft.com/office/powerpoint/2010/main" val="29614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Fábrica abstrata</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
            </a:r>
            <a:br>
              <a:rPr lang="pt-BR" dirty="0"/>
            </a:br>
            <a:r>
              <a:rPr lang="pt-BR" dirty="0"/>
              <a:t>O </a:t>
            </a:r>
            <a:r>
              <a:rPr lang="pt-BR" b="1" dirty="0"/>
              <a:t>Abstract </a:t>
            </a:r>
            <a:r>
              <a:rPr lang="pt-BR" b="1" dirty="0" err="1"/>
              <a:t>Factory</a:t>
            </a:r>
            <a:r>
              <a:rPr lang="pt-BR" dirty="0"/>
              <a:t> é um padrão de projeto </a:t>
            </a:r>
            <a:r>
              <a:rPr lang="pt-BR" dirty="0" err="1"/>
              <a:t>criacional</a:t>
            </a:r>
            <a:r>
              <a:rPr lang="pt-BR" dirty="0"/>
              <a:t> que permite que você produza famílias de objetos relacionados sem ter que especificar suas classes concretas.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937" y="3156672"/>
            <a:ext cx="4832466" cy="3020291"/>
          </a:xfrm>
          <a:prstGeom prst="rect">
            <a:avLst/>
          </a:prstGeom>
        </p:spPr>
      </p:pic>
    </p:spTree>
    <p:extLst>
      <p:ext uri="{BB962C8B-B14F-4D97-AF65-F5344CB8AC3E}">
        <p14:creationId xmlns:p14="http://schemas.microsoft.com/office/powerpoint/2010/main" val="276806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Fábrica abstrata</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dirty="0" smtClean="0"/>
              <a:t>1- Produtos </a:t>
            </a:r>
            <a:r>
              <a:rPr lang="pt-BR" b="1" dirty="0"/>
              <a:t>Abstratos</a:t>
            </a:r>
            <a:r>
              <a:rPr lang="pt-BR" dirty="0"/>
              <a:t> declaram interfaces para um conjunto de produtos distintos mas relacionados que fazem parte de uma família de produtos</a:t>
            </a:r>
            <a:r>
              <a:rPr lang="pt-BR" dirty="0" smtClean="0"/>
              <a:t>.</a:t>
            </a:r>
          </a:p>
          <a:p>
            <a:pPr marL="0" indent="0">
              <a:buNone/>
            </a:pPr>
            <a:r>
              <a:rPr lang="pt-BR" dirty="0" smtClean="0"/>
              <a:t>2-</a:t>
            </a:r>
            <a:r>
              <a:rPr lang="pt-BR" b="1" dirty="0"/>
              <a:t>Produtos Concretos</a:t>
            </a:r>
            <a:r>
              <a:rPr lang="pt-BR" dirty="0"/>
              <a:t> são várias implementações de produtos abstratos, agrupados por variantes. Cada produto abstrato </a:t>
            </a:r>
            <a:r>
              <a:rPr lang="pt-BR" dirty="0" smtClean="0"/>
              <a:t>deve </a:t>
            </a:r>
            <a:r>
              <a:rPr lang="pt-BR" dirty="0"/>
              <a:t>ser implementado em todas as variantes </a:t>
            </a:r>
            <a:r>
              <a:rPr lang="pt-BR" dirty="0" smtClean="0"/>
              <a:t>dadas. </a:t>
            </a:r>
          </a:p>
          <a:p>
            <a:pPr marL="0" indent="0">
              <a:buNone/>
            </a:pPr>
            <a:r>
              <a:rPr lang="pt-BR" dirty="0" smtClean="0"/>
              <a:t>3- A </a:t>
            </a:r>
            <a:r>
              <a:rPr lang="pt-BR" dirty="0"/>
              <a:t>interface </a:t>
            </a:r>
            <a:r>
              <a:rPr lang="pt-BR" b="1" dirty="0"/>
              <a:t>Fábrica Abstrata</a:t>
            </a:r>
            <a:r>
              <a:rPr lang="pt-BR" dirty="0"/>
              <a:t> declara um conjunto de métodos para criação de cada um dos produtos abstratos.</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47571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Fábrica abstrata</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dirty="0" smtClean="0"/>
              <a:t>4- </a:t>
            </a:r>
            <a:r>
              <a:rPr lang="pt-BR" b="1" dirty="0"/>
              <a:t>Fábricas Concretas</a:t>
            </a:r>
            <a:r>
              <a:rPr lang="pt-BR" dirty="0"/>
              <a:t> implementam métodos de criação fábrica abstratos. Cada fábrica concreta corresponde a uma variante específica de produtos e cria apenas aquelas variantes de produto.</a:t>
            </a:r>
          </a:p>
          <a:p>
            <a:pPr marL="0" indent="0">
              <a:buNone/>
            </a:pPr>
            <a:r>
              <a:rPr lang="pt-BR" dirty="0" smtClean="0"/>
              <a:t>5- </a:t>
            </a:r>
            <a:r>
              <a:rPr lang="pt-BR" dirty="0"/>
              <a:t>Embora fábricas concretas instanciam produtos concretos, assinaturas dos seus métodos de criação devem retornar produtos </a:t>
            </a:r>
            <a:r>
              <a:rPr lang="pt-BR" i="1" dirty="0"/>
              <a:t>abstratos</a:t>
            </a:r>
            <a:r>
              <a:rPr lang="pt-BR" dirty="0"/>
              <a:t> correspondentes. Dessa forma o código cliente que usa uma fábrica não fica ligada a variante específica do produto que ele pegou de uma fábrica. O </a:t>
            </a:r>
            <a:r>
              <a:rPr lang="pt-BR" b="1" dirty="0"/>
              <a:t>Cliente</a:t>
            </a:r>
            <a:r>
              <a:rPr lang="pt-BR" dirty="0"/>
              <a:t> pode trabalhar com qualquer variante de produto/fábrica concreto, desde que ele se comunique com seus objetos via interfaces abstratas.</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68284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Fábrica abstrata</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3469"/>
            <a:ext cx="6858000" cy="4286250"/>
          </a:xfrm>
          <a:prstGeom prst="rect">
            <a:avLst/>
          </a:prstGeom>
        </p:spPr>
      </p:pic>
    </p:spTree>
    <p:extLst>
      <p:ext uri="{BB962C8B-B14F-4D97-AF65-F5344CB8AC3E}">
        <p14:creationId xmlns:p14="http://schemas.microsoft.com/office/powerpoint/2010/main" val="206149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b="1" dirty="0" smtClean="0"/>
              <a:t>Aplicabilidade</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endParaRPr lang="pt-BR" dirty="0"/>
          </a:p>
        </p:txBody>
      </p:sp>
      <p:sp>
        <p:nvSpPr>
          <p:cNvPr id="5" name="CaixaDeTexto 4"/>
          <p:cNvSpPr txBox="1"/>
          <p:nvPr/>
        </p:nvSpPr>
        <p:spPr>
          <a:xfrm>
            <a:off x="1080655" y="2462645"/>
            <a:ext cx="9933709" cy="3693319"/>
          </a:xfrm>
          <a:prstGeom prst="rect">
            <a:avLst/>
          </a:prstGeom>
          <a:noFill/>
        </p:spPr>
        <p:txBody>
          <a:bodyPr wrap="square" rtlCol="0">
            <a:spAutoFit/>
          </a:bodyPr>
          <a:lstStyle/>
          <a:p>
            <a:r>
              <a:rPr lang="pt-BR" b="1" dirty="0"/>
              <a:t>Use o Abstract </a:t>
            </a:r>
            <a:r>
              <a:rPr lang="pt-BR" b="1" dirty="0" err="1"/>
              <a:t>Factory</a:t>
            </a:r>
            <a:r>
              <a:rPr lang="pt-BR" b="1" dirty="0"/>
              <a:t> quando seu código precisa trabalhar com diversas famílias de produtos relacionados, mas que você não quer depender de classes concretas daqueles produtos-eles podem ser desconhecidos de antemão ou você simplesmente quer permitir uma futura escalabilidade.</a:t>
            </a:r>
          </a:p>
          <a:p>
            <a:r>
              <a:rPr lang="pt-BR" dirty="0"/>
              <a:t> O Abstract </a:t>
            </a:r>
            <a:r>
              <a:rPr lang="pt-BR" dirty="0" err="1"/>
              <a:t>Factory</a:t>
            </a:r>
            <a:r>
              <a:rPr lang="pt-BR" dirty="0"/>
              <a:t> fornece a você uma interface para a criação de objetos de cada classe das famílias de produtos. Desde que seu código crie objetos a partir dessa interface, você não precisará se preocupar em criar uma variante errada de um produto que não coincida com produtos já criados por sua aplicação.</a:t>
            </a:r>
          </a:p>
          <a:p>
            <a:r>
              <a:rPr lang="pt-BR" dirty="0"/>
              <a:t>Considere implementar o Abstract </a:t>
            </a:r>
            <a:r>
              <a:rPr lang="pt-BR" dirty="0" err="1"/>
              <a:t>Factory</a:t>
            </a:r>
            <a:r>
              <a:rPr lang="pt-BR" dirty="0"/>
              <a:t> quando você tem uma classe com um conjunto de </a:t>
            </a:r>
            <a:r>
              <a:rPr lang="pt-BR" b="1" dirty="0"/>
              <a:t>métodos fábrica</a:t>
            </a:r>
            <a:r>
              <a:rPr lang="pt-BR" dirty="0"/>
              <a:t> que desfoquem sua responsabilidade principal.</a:t>
            </a:r>
          </a:p>
          <a:p>
            <a:r>
              <a:rPr lang="pt-BR" dirty="0"/>
              <a:t>Em um programa bem desenvolvido </a:t>
            </a:r>
            <a:r>
              <a:rPr lang="pt-BR" i="1" dirty="0"/>
              <a:t>cada classe é responsável por apenas uma coisa</a:t>
            </a:r>
            <a:r>
              <a:rPr lang="pt-BR" dirty="0"/>
              <a:t>. Quando uma classe lida com múltiplos tipos de produto, pode valer a pena extrair seus métodos fábrica em uma classe fábrica solitária ou uma implementação plena do Abstract </a:t>
            </a:r>
            <a:r>
              <a:rPr lang="pt-BR" dirty="0" err="1"/>
              <a:t>Factory</a:t>
            </a:r>
            <a:r>
              <a:rPr lang="pt-BR" dirty="0"/>
              <a:t>.</a:t>
            </a:r>
          </a:p>
          <a:p>
            <a:endParaRPr lang="pt-BR" dirty="0"/>
          </a:p>
        </p:txBody>
      </p:sp>
    </p:spTree>
    <p:extLst>
      <p:ext uri="{BB962C8B-B14F-4D97-AF65-F5344CB8AC3E}">
        <p14:creationId xmlns:p14="http://schemas.microsoft.com/office/powerpoint/2010/main" val="10184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b="1" dirty="0"/>
              <a:t>Como </a:t>
            </a:r>
            <a:r>
              <a:rPr lang="pt-BR" b="1" dirty="0" smtClean="0"/>
              <a:t>implementar</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endParaRPr lang="pt-BR" dirty="0"/>
          </a:p>
        </p:txBody>
      </p:sp>
      <p:sp>
        <p:nvSpPr>
          <p:cNvPr id="5" name="CaixaDeTexto 4"/>
          <p:cNvSpPr txBox="1"/>
          <p:nvPr/>
        </p:nvSpPr>
        <p:spPr>
          <a:xfrm>
            <a:off x="1080655" y="2462645"/>
            <a:ext cx="9933709" cy="2031325"/>
          </a:xfrm>
          <a:prstGeom prst="rect">
            <a:avLst/>
          </a:prstGeom>
          <a:noFill/>
        </p:spPr>
        <p:txBody>
          <a:bodyPr wrap="square" rtlCol="0">
            <a:spAutoFit/>
          </a:bodyPr>
          <a:lstStyle/>
          <a:p>
            <a:r>
              <a:rPr lang="pt-BR" b="1" dirty="0" smtClean="0"/>
              <a:t>1- Mapeie </a:t>
            </a:r>
            <a:r>
              <a:rPr lang="pt-BR" b="1" dirty="0"/>
              <a:t>uma matriz de tipos de produtos distintos versus as variantes desses produtos.</a:t>
            </a:r>
          </a:p>
          <a:p>
            <a:endParaRPr lang="pt-BR" b="1" dirty="0"/>
          </a:p>
          <a:p>
            <a:r>
              <a:rPr lang="pt-BR" b="1" dirty="0" smtClean="0"/>
              <a:t>2- Declare </a:t>
            </a:r>
            <a:r>
              <a:rPr lang="pt-BR" b="1" dirty="0"/>
              <a:t>interfaces de produto abstratas para todos os tipos de produto. Então, faça todas as classes concretas de produtos implementar essas interfaces.</a:t>
            </a:r>
          </a:p>
          <a:p>
            <a:endParaRPr lang="pt-BR" b="1" dirty="0"/>
          </a:p>
          <a:p>
            <a:r>
              <a:rPr lang="pt-BR" b="1" dirty="0" smtClean="0"/>
              <a:t>3- Declare </a:t>
            </a:r>
            <a:r>
              <a:rPr lang="pt-BR" b="1" dirty="0"/>
              <a:t>a interface da fábrica abstrata com um conjuntos de métodos de criação para todos os produtos abstratos.</a:t>
            </a:r>
            <a:endParaRPr lang="pt-BR" dirty="0"/>
          </a:p>
        </p:txBody>
      </p:sp>
    </p:spTree>
    <p:extLst>
      <p:ext uri="{BB962C8B-B14F-4D97-AF65-F5344CB8AC3E}">
        <p14:creationId xmlns:p14="http://schemas.microsoft.com/office/powerpoint/2010/main" val="170558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padrão </a:t>
            </a:r>
            <a:r>
              <a:rPr lang="pt-BR" b="1" dirty="0"/>
              <a:t>de </a:t>
            </a:r>
            <a:r>
              <a:rPr lang="pt-BR" b="1" dirty="0" smtClean="0"/>
              <a:t>projeto</a:t>
            </a:r>
            <a:endParaRPr lang="pt-BR" dirty="0"/>
          </a:p>
        </p:txBody>
      </p:sp>
      <p:sp>
        <p:nvSpPr>
          <p:cNvPr id="3" name="Espaço Reservado para Conteúdo 2"/>
          <p:cNvSpPr>
            <a:spLocks noGrp="1"/>
          </p:cNvSpPr>
          <p:nvPr>
            <p:ph idx="1"/>
          </p:nvPr>
        </p:nvSpPr>
        <p:spPr/>
        <p:txBody>
          <a:bodyPr/>
          <a:lstStyle/>
          <a:p>
            <a:r>
              <a:rPr lang="pt-BR" b="1" dirty="0"/>
              <a:t>Padrões de projeto</a:t>
            </a:r>
            <a:r>
              <a:rPr lang="pt-BR" dirty="0"/>
              <a:t> são soluções típicas para problemas comuns em projeto de software. Eles são como plantas de obra </a:t>
            </a:r>
            <a:r>
              <a:rPr lang="pt-BR" dirty="0" err="1"/>
              <a:t>pré</a:t>
            </a:r>
            <a:r>
              <a:rPr lang="pt-BR" dirty="0"/>
              <a:t> fabricadas que você pode customizar para resolver um problema de projeto recorrente em seu código.</a:t>
            </a:r>
          </a:p>
          <a:p>
            <a:r>
              <a:rPr lang="pt-BR" dirty="0"/>
              <a:t>Você não pode apenas encontrar um padrão e copiá-lo para dentro do seu programa, como você faz com funções e bibliotecas que encontra por aí. O padrão não é um pedaço de código específico, mas um conceito geral para resolver um problema em particular. Você pode seguir os detalhes do padrão e implementar uma solução que se adeque às realidades do seu próprio programa.</a:t>
            </a:r>
          </a:p>
          <a:p>
            <a:pPr marL="0" indent="0">
              <a:buNone/>
            </a:pPr>
            <a:endParaRPr lang="pt-BR" dirty="0"/>
          </a:p>
        </p:txBody>
      </p:sp>
    </p:spTree>
    <p:extLst>
      <p:ext uri="{BB962C8B-B14F-4D97-AF65-F5344CB8AC3E}">
        <p14:creationId xmlns:p14="http://schemas.microsoft.com/office/powerpoint/2010/main" val="349544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b="1" dirty="0"/>
              <a:t>Como </a:t>
            </a:r>
            <a:r>
              <a:rPr lang="pt-BR" b="1" dirty="0" smtClean="0"/>
              <a:t>implementar</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endParaRPr lang="pt-BR" dirty="0"/>
          </a:p>
        </p:txBody>
      </p:sp>
      <p:sp>
        <p:nvSpPr>
          <p:cNvPr id="5" name="CaixaDeTexto 4"/>
          <p:cNvSpPr txBox="1"/>
          <p:nvPr/>
        </p:nvSpPr>
        <p:spPr>
          <a:xfrm>
            <a:off x="1080655" y="2462645"/>
            <a:ext cx="9933709" cy="2308324"/>
          </a:xfrm>
          <a:prstGeom prst="rect">
            <a:avLst/>
          </a:prstGeom>
          <a:noFill/>
        </p:spPr>
        <p:txBody>
          <a:bodyPr wrap="square" rtlCol="0">
            <a:spAutoFit/>
          </a:bodyPr>
          <a:lstStyle/>
          <a:p>
            <a:r>
              <a:rPr lang="pt-BR" b="1" dirty="0" smtClean="0"/>
              <a:t>4- Implemente </a:t>
            </a:r>
            <a:r>
              <a:rPr lang="pt-BR" b="1" dirty="0"/>
              <a:t>um conjunto de classes fábricas concretas, uma para cada variante de produto.</a:t>
            </a:r>
          </a:p>
          <a:p>
            <a:endParaRPr lang="pt-BR" b="1" dirty="0"/>
          </a:p>
          <a:p>
            <a:r>
              <a:rPr lang="pt-BR" b="1" dirty="0" smtClean="0"/>
              <a:t>5- Crie </a:t>
            </a:r>
            <a:r>
              <a:rPr lang="pt-BR" b="1" dirty="0"/>
              <a:t>um código de inicialização da fábrica em algum lugar da aplicação. Ele deve instanciar uma das classes fábrica concretas, dependendo da configuração da aplicação ou do ambiente atual. Passe esse objeto fábrica para todas as classes que constroem produtos.</a:t>
            </a:r>
          </a:p>
          <a:p>
            <a:endParaRPr lang="pt-BR" b="1" dirty="0"/>
          </a:p>
          <a:p>
            <a:r>
              <a:rPr lang="pt-BR" b="1" dirty="0" smtClean="0"/>
              <a:t>6- </a:t>
            </a:r>
            <a:r>
              <a:rPr lang="pt-BR" b="1" dirty="0" err="1" smtClean="0"/>
              <a:t>Escaneie</a:t>
            </a:r>
            <a:r>
              <a:rPr lang="pt-BR" b="1" dirty="0" smtClean="0"/>
              <a:t> </a:t>
            </a:r>
            <a:r>
              <a:rPr lang="pt-BR" b="1" dirty="0"/>
              <a:t>o código e encontre todas as chamadas diretas para construtores de produtos. Substitua-as por chamadas para o método de criação apropriado no objeto fábrica.</a:t>
            </a:r>
            <a:endParaRPr lang="pt-BR" dirty="0"/>
          </a:p>
        </p:txBody>
      </p:sp>
    </p:spTree>
    <p:extLst>
      <p:ext uri="{BB962C8B-B14F-4D97-AF65-F5344CB8AC3E}">
        <p14:creationId xmlns:p14="http://schemas.microsoft.com/office/powerpoint/2010/main" val="298598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b="1" dirty="0"/>
              <a:t>Como </a:t>
            </a:r>
            <a:r>
              <a:rPr lang="pt-BR" b="1" dirty="0" smtClean="0"/>
              <a:t>implementar</a:t>
            </a:r>
            <a:endParaRPr lang="pt-BR" dirty="0"/>
          </a:p>
        </p:txBody>
      </p:sp>
      <p:sp>
        <p:nvSpPr>
          <p:cNvPr id="3" name="Espaço Reservado para Conteúdo 2"/>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endParaRPr lang="pt-BR" dirty="0"/>
          </a:p>
        </p:txBody>
      </p:sp>
      <p:pic>
        <p:nvPicPr>
          <p:cNvPr id="4" name="Imagem 3"/>
          <p:cNvPicPr>
            <a:picLocks noChangeAspect="1"/>
          </p:cNvPicPr>
          <p:nvPr/>
        </p:nvPicPr>
        <p:blipFill>
          <a:blip r:embed="rId2"/>
          <a:stretch>
            <a:fillRect/>
          </a:stretch>
        </p:blipFill>
        <p:spPr>
          <a:xfrm>
            <a:off x="1718829" y="1825625"/>
            <a:ext cx="8731206" cy="4201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252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padrão </a:t>
            </a:r>
            <a:r>
              <a:rPr lang="pt-BR" b="1" dirty="0"/>
              <a:t>de </a:t>
            </a:r>
            <a:r>
              <a:rPr lang="pt-BR" b="1" dirty="0" smtClean="0"/>
              <a:t>projeto</a:t>
            </a:r>
            <a:endParaRPr lang="pt-BR" dirty="0"/>
          </a:p>
        </p:txBody>
      </p:sp>
      <p:sp>
        <p:nvSpPr>
          <p:cNvPr id="3" name="Espaço Reservado para Conteúdo 2"/>
          <p:cNvSpPr>
            <a:spLocks noGrp="1"/>
          </p:cNvSpPr>
          <p:nvPr>
            <p:ph idx="1"/>
          </p:nvPr>
        </p:nvSpPr>
        <p:spPr/>
        <p:txBody>
          <a:bodyPr>
            <a:normAutofit lnSpcReduction="10000"/>
          </a:bodyPr>
          <a:lstStyle/>
          <a:p>
            <a:r>
              <a:rPr lang="pt-BR" dirty="0"/>
              <a:t>Os padrões são frequentemente confundidos com algoritmos, porque ambos os conceitos descrevem soluções típicas para alguns problemas conhecidos. Enquanto um algoritmo sempre define um conjunto claro de ações para atingir uma meta, um padrão é mais uma descrição de alto nível de uma solução. O código do mesmo padrão aplicado para dois programas distintos pode ser bem diferente</a:t>
            </a:r>
            <a:r>
              <a:rPr lang="pt-BR" dirty="0" smtClean="0"/>
              <a:t>.</a:t>
            </a:r>
          </a:p>
          <a:p>
            <a:r>
              <a:rPr lang="pt-BR" dirty="0"/>
              <a:t>Uma analogia a um algoritmo é que ele seria uma receita de comida: ambos têm etapas claras para chegar a um objetivo. Por outro lado, um padrão é mais como uma planta de obras: você pode ver o resultado e suas funcionalidades, mas a ordem exata de implementação depende de você.</a:t>
            </a:r>
            <a:endParaRPr lang="pt-BR" dirty="0"/>
          </a:p>
        </p:txBody>
      </p:sp>
    </p:spTree>
    <p:extLst>
      <p:ext uri="{BB962C8B-B14F-4D97-AF65-F5344CB8AC3E}">
        <p14:creationId xmlns:p14="http://schemas.microsoft.com/office/powerpoint/2010/main" val="2901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Do que consiste um padrão</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A maioria dos padrões são descritos formalmente para que as pessoas possam reproduzi-los em diferentes contextos. Aqui estão algumas seções que são geralmente presentes em uma descrição de um padrão:</a:t>
            </a:r>
            <a:endParaRPr lang="pt-BR" dirty="0"/>
          </a:p>
        </p:txBody>
      </p:sp>
    </p:spTree>
    <p:extLst>
      <p:ext uri="{BB962C8B-B14F-4D97-AF65-F5344CB8AC3E}">
        <p14:creationId xmlns:p14="http://schemas.microsoft.com/office/powerpoint/2010/main" val="89225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Do que consiste um padrão</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O </a:t>
            </a:r>
            <a:r>
              <a:rPr lang="pt-BR" b="1" dirty="0"/>
              <a:t>Propósito</a:t>
            </a:r>
            <a:r>
              <a:rPr lang="pt-BR" dirty="0"/>
              <a:t> do padrão descreve brevemente o problema e a solução.</a:t>
            </a:r>
          </a:p>
          <a:p>
            <a:r>
              <a:rPr lang="pt-BR" dirty="0"/>
              <a:t>A </a:t>
            </a:r>
            <a:r>
              <a:rPr lang="pt-BR" b="1" dirty="0"/>
              <a:t>Motivação</a:t>
            </a:r>
            <a:r>
              <a:rPr lang="pt-BR" dirty="0"/>
              <a:t> explica a fundo o problema e a solução que o padrão torna possível.</a:t>
            </a:r>
          </a:p>
          <a:p>
            <a:r>
              <a:rPr lang="pt-BR" dirty="0"/>
              <a:t>As </a:t>
            </a:r>
            <a:r>
              <a:rPr lang="pt-BR" b="1" dirty="0"/>
              <a:t>Estruturas</a:t>
            </a:r>
            <a:r>
              <a:rPr lang="pt-BR" dirty="0"/>
              <a:t> de classes mostram cada parte do padrão e como se relacionam.</a:t>
            </a:r>
          </a:p>
          <a:p>
            <a:r>
              <a:rPr lang="pt-BR" b="1" dirty="0"/>
              <a:t>Exemplos de código</a:t>
            </a:r>
            <a:r>
              <a:rPr lang="pt-BR" dirty="0"/>
              <a:t> em uma das linguagens de programação populares tornam mais fácil compreender a ideia por trás do padrão.</a:t>
            </a:r>
          </a:p>
        </p:txBody>
      </p:sp>
    </p:spTree>
    <p:extLst>
      <p:ext uri="{BB962C8B-B14F-4D97-AF65-F5344CB8AC3E}">
        <p14:creationId xmlns:p14="http://schemas.microsoft.com/office/powerpoint/2010/main" val="360872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Classificação dos </a:t>
            </a:r>
            <a:r>
              <a:rPr lang="pt-BR" b="1" dirty="0" smtClean="0"/>
              <a:t>padrões</a:t>
            </a:r>
            <a:endParaRPr lang="pt-BR" dirty="0"/>
          </a:p>
        </p:txBody>
      </p:sp>
      <p:sp>
        <p:nvSpPr>
          <p:cNvPr id="3" name="Espaço Reservado para Conteúdo 2"/>
          <p:cNvSpPr>
            <a:spLocks noGrp="1"/>
          </p:cNvSpPr>
          <p:nvPr>
            <p:ph idx="1"/>
          </p:nvPr>
        </p:nvSpPr>
        <p:spPr/>
        <p:txBody>
          <a:bodyPr>
            <a:normAutofit/>
          </a:bodyPr>
          <a:lstStyle/>
          <a:p>
            <a:r>
              <a:rPr lang="pt-BR" dirty="0"/>
              <a:t>Padrões de projeto diferem por sua complexidade, nível de detalhes, e escala de aplicabilidade ao sistema inteiro sendo desenvolvido. Eu gosto da analogia com a construção de uma rodovia: você sempre pode fazer uma intersecção mais segura instalando algumas sinaleiras ou construindo intercomunicações de vários níveis com passagens subterrâneas para pedestres.</a:t>
            </a:r>
          </a:p>
          <a:p>
            <a:r>
              <a:rPr lang="pt-BR" dirty="0"/>
              <a:t>Os padrões mais básicos e de baixo nível são comumente chamados </a:t>
            </a:r>
            <a:r>
              <a:rPr lang="pt-BR" i="1" dirty="0"/>
              <a:t>idiomáticos</a:t>
            </a:r>
            <a:r>
              <a:rPr lang="pt-BR" dirty="0"/>
              <a:t>. Eles geralmente se aplicam apenas à uma única linguagem de programação.</a:t>
            </a:r>
          </a:p>
        </p:txBody>
      </p:sp>
    </p:spTree>
    <p:extLst>
      <p:ext uri="{BB962C8B-B14F-4D97-AF65-F5344CB8AC3E}">
        <p14:creationId xmlns:p14="http://schemas.microsoft.com/office/powerpoint/2010/main" val="181209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Classificação dos </a:t>
            </a:r>
            <a:r>
              <a:rPr lang="pt-BR" b="1" dirty="0" smtClean="0"/>
              <a:t>padrões</a:t>
            </a:r>
            <a:endParaRPr lang="pt-BR" dirty="0"/>
          </a:p>
        </p:txBody>
      </p:sp>
      <p:sp>
        <p:nvSpPr>
          <p:cNvPr id="3" name="Espaço Reservado para Conteúdo 2"/>
          <p:cNvSpPr>
            <a:spLocks noGrp="1"/>
          </p:cNvSpPr>
          <p:nvPr>
            <p:ph idx="1"/>
          </p:nvPr>
        </p:nvSpPr>
        <p:spPr/>
        <p:txBody>
          <a:bodyPr>
            <a:normAutofit/>
          </a:bodyPr>
          <a:lstStyle/>
          <a:p>
            <a:r>
              <a:rPr lang="pt-BR" dirty="0"/>
              <a:t>Os padrões mais universais e de alto nível são os </a:t>
            </a:r>
            <a:r>
              <a:rPr lang="pt-BR" i="1" dirty="0"/>
              <a:t>padrões arquitetônicos</a:t>
            </a:r>
            <a:r>
              <a:rPr lang="pt-BR" dirty="0"/>
              <a:t>; desenvolvedores podem implementar esses padrões em praticamente qualquer linguagem. Ao contrário de outros padrões, eles podem ser usados para fazer o projeto da arquitetura de toda uma aplicação.</a:t>
            </a:r>
          </a:p>
          <a:p>
            <a:r>
              <a:rPr lang="pt-BR" dirty="0"/>
              <a:t>Além disso, todos os padrões podem ser categorizados por seu </a:t>
            </a:r>
            <a:r>
              <a:rPr lang="pt-BR" i="1" dirty="0"/>
              <a:t>propósito</a:t>
            </a:r>
            <a:r>
              <a:rPr lang="pt-BR" dirty="0"/>
              <a:t>, ou </a:t>
            </a:r>
            <a:r>
              <a:rPr lang="pt-BR" dirty="0" smtClean="0"/>
              <a:t>intenção</a:t>
            </a:r>
            <a:endParaRPr lang="pt-BR" dirty="0"/>
          </a:p>
          <a:p>
            <a:pPr marL="0" indent="0">
              <a:buNone/>
            </a:pPr>
            <a:r>
              <a:rPr lang="pt-BR" dirty="0"/>
              <a:t/>
            </a:r>
            <a:br>
              <a:rPr lang="pt-BR" dirty="0"/>
            </a:br>
            <a:endParaRPr lang="pt-BR" dirty="0"/>
          </a:p>
        </p:txBody>
      </p:sp>
    </p:spTree>
    <p:extLst>
      <p:ext uri="{BB962C8B-B14F-4D97-AF65-F5344CB8AC3E}">
        <p14:creationId xmlns:p14="http://schemas.microsoft.com/office/powerpoint/2010/main" val="16486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Classificação dos </a:t>
            </a:r>
            <a:r>
              <a:rPr lang="pt-BR" b="1" dirty="0" smtClean="0"/>
              <a:t>padrões</a:t>
            </a:r>
            <a:endParaRPr lang="pt-BR" dirty="0"/>
          </a:p>
        </p:txBody>
      </p:sp>
      <p:sp>
        <p:nvSpPr>
          <p:cNvPr id="3" name="Espaço Reservado para Conteúdo 2"/>
          <p:cNvSpPr>
            <a:spLocks noGrp="1"/>
          </p:cNvSpPr>
          <p:nvPr>
            <p:ph idx="1"/>
          </p:nvPr>
        </p:nvSpPr>
        <p:spPr/>
        <p:txBody>
          <a:bodyPr>
            <a:normAutofit/>
          </a:bodyPr>
          <a:lstStyle/>
          <a:p>
            <a:r>
              <a:rPr lang="pt-BR" dirty="0"/>
              <a:t>Os </a:t>
            </a:r>
            <a:r>
              <a:rPr lang="pt-BR" b="1" dirty="0"/>
              <a:t>padrões </a:t>
            </a:r>
            <a:r>
              <a:rPr lang="pt-BR" b="1" dirty="0" err="1"/>
              <a:t>criacionais</a:t>
            </a:r>
            <a:r>
              <a:rPr lang="pt-BR" dirty="0"/>
              <a:t> fornecem mecanismos de criação de objetos que aumentam a flexibilidade e a reutilização de código.</a:t>
            </a:r>
          </a:p>
          <a:p>
            <a:r>
              <a:rPr lang="pt-BR" dirty="0"/>
              <a:t>Os </a:t>
            </a:r>
            <a:r>
              <a:rPr lang="pt-BR" b="1" dirty="0"/>
              <a:t>padrões estruturais</a:t>
            </a:r>
            <a:r>
              <a:rPr lang="pt-BR" dirty="0"/>
              <a:t> explicam como montar objetos e classes em estruturas maiores, enquanto ainda mantém as estruturas flexíveis e eficientes.</a:t>
            </a:r>
          </a:p>
          <a:p>
            <a:r>
              <a:rPr lang="pt-BR" dirty="0"/>
              <a:t>Os </a:t>
            </a:r>
            <a:r>
              <a:rPr lang="pt-BR" b="1" dirty="0"/>
              <a:t>padrões comportamentais</a:t>
            </a:r>
            <a:r>
              <a:rPr lang="pt-BR" dirty="0"/>
              <a:t> cuidam da comunicação eficiente e da assinalação de responsabilidades entre objetos</a:t>
            </a:r>
          </a:p>
          <a:p>
            <a:pPr marL="0" indent="0">
              <a:buNone/>
            </a:pPr>
            <a:r>
              <a:rPr lang="pt-BR" dirty="0"/>
              <a:t/>
            </a:r>
            <a:br>
              <a:rPr lang="pt-BR" dirty="0"/>
            </a:br>
            <a:endParaRPr lang="pt-BR" dirty="0"/>
          </a:p>
        </p:txBody>
      </p:sp>
    </p:spTree>
    <p:extLst>
      <p:ext uri="{BB962C8B-B14F-4D97-AF65-F5344CB8AC3E}">
        <p14:creationId xmlns:p14="http://schemas.microsoft.com/office/powerpoint/2010/main" val="40502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	</a:t>
            </a:r>
            <a:r>
              <a:rPr lang="pt-BR" b="1" dirty="0"/>
              <a:t>Por que devo aprender padrões</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a:t>A verdade é que você pode conseguir trabalhar como um programador por muitos anos sem saber sobre um único padrão. Muitas pessoas fazem exatamente isso. Ainda assim, contudo, você estará implementando alguns padrões mesmo sem saber. Então, por que gastar tempo para aprender sobre eles?</a:t>
            </a:r>
            <a:br>
              <a:rPr lang="pt-BR" dirty="0"/>
            </a:br>
            <a:endParaRPr lang="pt-BR" dirty="0"/>
          </a:p>
        </p:txBody>
      </p:sp>
    </p:spTree>
    <p:extLst>
      <p:ext uri="{BB962C8B-B14F-4D97-AF65-F5344CB8AC3E}">
        <p14:creationId xmlns:p14="http://schemas.microsoft.com/office/powerpoint/2010/main" val="174807994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637</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Tema do Office</vt:lpstr>
      <vt:lpstr>O que é um padrão de projeto?</vt:lpstr>
      <vt:lpstr>   padrão de projeto</vt:lpstr>
      <vt:lpstr>   padrão de projeto</vt:lpstr>
      <vt:lpstr>  Do que consiste um padrão?</vt:lpstr>
      <vt:lpstr>  Do que consiste um padrão?</vt:lpstr>
      <vt:lpstr>  Classificação dos padrões</vt:lpstr>
      <vt:lpstr>  Classificação dos padrões</vt:lpstr>
      <vt:lpstr>  Classificação dos padrões</vt:lpstr>
      <vt:lpstr> Por que devo aprender padrões?</vt:lpstr>
      <vt:lpstr> Por que devo aprender padrões?</vt:lpstr>
      <vt:lpstr> Por que devo aprender padrões?</vt:lpstr>
      <vt:lpstr> Por que dev aprender padrões?</vt:lpstr>
      <vt:lpstr>Abstract Factory</vt:lpstr>
      <vt:lpstr>   Fábrica abstrata</vt:lpstr>
      <vt:lpstr>   Fábrica abstrata</vt:lpstr>
      <vt:lpstr>   Fábrica abstrata</vt:lpstr>
      <vt:lpstr>   Fábrica abstrata</vt:lpstr>
      <vt:lpstr>   Aplicabilidade</vt:lpstr>
      <vt:lpstr>   Como implementar</vt:lpstr>
      <vt:lpstr>   Como implementar</vt:lpstr>
      <vt:lpstr>   Como implementar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Usuário do Windows</dc:creator>
  <cp:lastModifiedBy>Usuário do Windows</cp:lastModifiedBy>
  <cp:revision>9</cp:revision>
  <dcterms:created xsi:type="dcterms:W3CDTF">2023-01-11T13:15:56Z</dcterms:created>
  <dcterms:modified xsi:type="dcterms:W3CDTF">2023-01-11T19:07:09Z</dcterms:modified>
</cp:coreProperties>
</file>