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 id="277" r:id="rId24"/>
    <p:sldId id="278" r:id="rId25"/>
    <p:sldId id="279" r:id="rId2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5" autoAdjust="0"/>
    <p:restoredTop sz="94660"/>
  </p:normalViewPr>
  <p:slideViewPr>
    <p:cSldViewPr>
      <p:cViewPr varScale="1">
        <p:scale>
          <a:sx n="42" d="100"/>
          <a:sy n="42" d="100"/>
        </p:scale>
        <p:origin x="1308"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65BD1F3D-8C09-4CFF-98DF-4174A699875D}" type="datetimeFigureOut">
              <a:rPr lang="pt-BR" smtClean="0"/>
              <a:t>13/01/2023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904984-024F-45A8-ABD1-C3F2857F7584}"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5BD1F3D-8C09-4CFF-98DF-4174A699875D}" type="datetimeFigureOut">
              <a:rPr lang="pt-BR" smtClean="0"/>
              <a:t>13/01/2023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904984-024F-45A8-ABD1-C3F2857F7584}"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5BD1F3D-8C09-4CFF-98DF-4174A699875D}" type="datetimeFigureOut">
              <a:rPr lang="pt-BR" smtClean="0"/>
              <a:t>13/01/2023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904984-024F-45A8-ABD1-C3F2857F7584}"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5BD1F3D-8C09-4CFF-98DF-4174A699875D}" type="datetimeFigureOut">
              <a:rPr lang="pt-BR" smtClean="0"/>
              <a:t>13/01/2023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904984-024F-45A8-ABD1-C3F2857F7584}"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65BD1F3D-8C09-4CFF-98DF-4174A699875D}" type="datetimeFigureOut">
              <a:rPr lang="pt-BR" smtClean="0"/>
              <a:t>13/01/2023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904984-024F-45A8-ABD1-C3F2857F7584}"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65BD1F3D-8C09-4CFF-98DF-4174A699875D}" type="datetimeFigureOut">
              <a:rPr lang="pt-BR" smtClean="0"/>
              <a:t>13/01/2023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904984-024F-45A8-ABD1-C3F2857F7584}"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65BD1F3D-8C09-4CFF-98DF-4174A699875D}" type="datetimeFigureOut">
              <a:rPr lang="pt-BR" smtClean="0"/>
              <a:t>13/01/2023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904984-024F-45A8-ABD1-C3F2857F7584}"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65BD1F3D-8C09-4CFF-98DF-4174A699875D}" type="datetimeFigureOut">
              <a:rPr lang="pt-BR" smtClean="0"/>
              <a:t>13/01/2023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904984-024F-45A8-ABD1-C3F2857F7584}"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5BD1F3D-8C09-4CFF-98DF-4174A699875D}" type="datetimeFigureOut">
              <a:rPr lang="pt-BR" smtClean="0"/>
              <a:t>13/01/2023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904984-024F-45A8-ABD1-C3F2857F7584}"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65BD1F3D-8C09-4CFF-98DF-4174A699875D}" type="datetimeFigureOut">
              <a:rPr lang="pt-BR" smtClean="0"/>
              <a:t>13/01/2023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904984-024F-45A8-ABD1-C3F2857F7584}"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65BD1F3D-8C09-4CFF-98DF-4174A699875D}" type="datetimeFigureOut">
              <a:rPr lang="pt-BR" smtClean="0"/>
              <a:t>13/01/2023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904984-024F-45A8-ABD1-C3F2857F7584}"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D1F3D-8C09-4CFF-98DF-4174A699875D}" type="datetimeFigureOut">
              <a:rPr lang="pt-BR" smtClean="0"/>
              <a:t>13/01/2023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04984-024F-45A8-ABD1-C3F2857F7584}"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err="1" smtClean="0"/>
              <a:t>Singleton</a:t>
            </a:r>
            <a:endParaRPr lang="pt-BR" dirty="0"/>
          </a:p>
        </p:txBody>
      </p:sp>
      <p:sp>
        <p:nvSpPr>
          <p:cNvPr id="3" name="Subtítulo 2"/>
          <p:cNvSpPr>
            <a:spLocks noGrp="1"/>
          </p:cNvSpPr>
          <p:nvPr>
            <p:ph type="subTitle" idx="1"/>
          </p:nvPr>
        </p:nvSpPr>
        <p:spPr/>
        <p:txBody>
          <a:bodyPr/>
          <a:lstStyle/>
          <a:p>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Solução</a:t>
            </a:r>
            <a:endParaRPr lang="pt-BR" dirty="0"/>
          </a:p>
        </p:txBody>
      </p:sp>
      <p:sp>
        <p:nvSpPr>
          <p:cNvPr id="3" name="Espaço Reservado para Conteúdo 2"/>
          <p:cNvSpPr>
            <a:spLocks noGrp="1"/>
          </p:cNvSpPr>
          <p:nvPr>
            <p:ph idx="1"/>
          </p:nvPr>
        </p:nvSpPr>
        <p:spPr/>
        <p:txBody>
          <a:bodyPr>
            <a:normAutofit/>
          </a:bodyPr>
          <a:lstStyle/>
          <a:p>
            <a:r>
              <a:rPr lang="pt-BR" dirty="0"/>
              <a:t>O governo é um excelente exemplo de um padrão </a:t>
            </a:r>
            <a:r>
              <a:rPr lang="pt-BR" dirty="0" err="1"/>
              <a:t>Singleton</a:t>
            </a:r>
            <a:r>
              <a:rPr lang="pt-BR" dirty="0"/>
              <a:t>. Um país pode ter apenas um governo oficial. Independentemente das identidades pessoais dos indivíduos que formam governos, o título, “O Governo de X”, é um ponto de acesso global que identifica o grupo de pessoas no </a:t>
            </a:r>
            <a:r>
              <a:rPr lang="pt-BR" dirty="0" err="1"/>
              <a:t>command</a:t>
            </a:r>
            <a:r>
              <a:rPr lang="pt-BR"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Solução</a:t>
            </a:r>
            <a:endParaRPr lang="pt-BR" dirty="0"/>
          </a:p>
        </p:txBody>
      </p:sp>
      <p:sp>
        <p:nvSpPr>
          <p:cNvPr id="3" name="Espaço Reservado para Conteúdo 2"/>
          <p:cNvSpPr>
            <a:spLocks noGrp="1"/>
          </p:cNvSpPr>
          <p:nvPr>
            <p:ph idx="1"/>
          </p:nvPr>
        </p:nvSpPr>
        <p:spPr/>
        <p:txBody>
          <a:bodyPr>
            <a:normAutofit/>
          </a:bodyPr>
          <a:lstStyle/>
          <a:p>
            <a:endParaRPr lang="pt-BR" dirty="0"/>
          </a:p>
        </p:txBody>
      </p:sp>
      <p:pic>
        <p:nvPicPr>
          <p:cNvPr id="2050" name="Picture 2"/>
          <p:cNvPicPr>
            <a:picLocks noChangeAspect="1" noChangeArrowheads="1"/>
          </p:cNvPicPr>
          <p:nvPr/>
        </p:nvPicPr>
        <p:blipFill>
          <a:blip r:embed="rId2">
            <a:lum contrast="-20000"/>
          </a:blip>
          <a:srcRect/>
          <a:stretch>
            <a:fillRect/>
          </a:stretch>
        </p:blipFill>
        <p:spPr bwMode="auto">
          <a:xfrm>
            <a:off x="1357290" y="1643050"/>
            <a:ext cx="6010275" cy="44291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 Aplicabilidade</a:t>
            </a:r>
          </a:p>
        </p:txBody>
      </p:sp>
      <p:sp>
        <p:nvSpPr>
          <p:cNvPr id="3" name="Espaço Reservado para Conteúdo 2"/>
          <p:cNvSpPr>
            <a:spLocks noGrp="1"/>
          </p:cNvSpPr>
          <p:nvPr>
            <p:ph idx="1"/>
          </p:nvPr>
        </p:nvSpPr>
        <p:spPr/>
        <p:txBody>
          <a:bodyPr>
            <a:normAutofit fontScale="92500" lnSpcReduction="20000"/>
          </a:bodyPr>
          <a:lstStyle/>
          <a:p>
            <a:r>
              <a:rPr lang="pt-BR" b="1" dirty="0"/>
              <a:t>Utilize o padrão </a:t>
            </a:r>
            <a:r>
              <a:rPr lang="pt-BR" b="1" dirty="0" err="1"/>
              <a:t>Singleton</a:t>
            </a:r>
            <a:r>
              <a:rPr lang="pt-BR" b="1" dirty="0"/>
              <a:t> quando uma classe em seu programa deve ter apenas uma instância disponível para todos seus clientes; por exemplo, um objeto de base de dados único compartilhado por diferentes partes do programa.</a:t>
            </a:r>
          </a:p>
          <a:p>
            <a:r>
              <a:rPr lang="pt-BR" dirty="0"/>
              <a:t> O padrão </a:t>
            </a:r>
            <a:r>
              <a:rPr lang="pt-BR" dirty="0" err="1"/>
              <a:t>Singleton</a:t>
            </a:r>
            <a:r>
              <a:rPr lang="pt-BR" dirty="0"/>
              <a:t> desabilita todos os outros meios de criar objetos de uma classe exceto pelo método especial de criação. Esse método tanto cria um novo objeto ou retorna um objeto existente se ele já tenha sido criado.</a:t>
            </a:r>
          </a:p>
          <a:p>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 Aplicabilidade</a:t>
            </a:r>
          </a:p>
        </p:txBody>
      </p:sp>
      <p:sp>
        <p:nvSpPr>
          <p:cNvPr id="3" name="Espaço Reservado para Conteúdo 2"/>
          <p:cNvSpPr>
            <a:spLocks noGrp="1"/>
          </p:cNvSpPr>
          <p:nvPr>
            <p:ph idx="1"/>
          </p:nvPr>
        </p:nvSpPr>
        <p:spPr/>
        <p:txBody>
          <a:bodyPr>
            <a:normAutofit fontScale="85000" lnSpcReduction="10000"/>
          </a:bodyPr>
          <a:lstStyle/>
          <a:p>
            <a:r>
              <a:rPr lang="pt-BR" b="1" dirty="0"/>
              <a:t>Utilize o padrão </a:t>
            </a:r>
            <a:r>
              <a:rPr lang="pt-BR" b="1" dirty="0" err="1"/>
              <a:t>Singleton</a:t>
            </a:r>
            <a:r>
              <a:rPr lang="pt-BR" b="1" dirty="0"/>
              <a:t> quando você precisa de um controle mais estrito sobre as variáveis globais.</a:t>
            </a:r>
          </a:p>
          <a:p>
            <a:r>
              <a:rPr lang="pt-BR" dirty="0"/>
              <a:t> Ao contrário das variáveis globais, o padrão </a:t>
            </a:r>
            <a:r>
              <a:rPr lang="pt-BR" dirty="0" err="1"/>
              <a:t>Singleton</a:t>
            </a:r>
            <a:r>
              <a:rPr lang="pt-BR" dirty="0"/>
              <a:t> garante que há apenas uma instância de uma classe. Nada, a não ser a própria classe </a:t>
            </a:r>
            <a:r>
              <a:rPr lang="pt-BR" dirty="0" err="1"/>
              <a:t>singleton</a:t>
            </a:r>
            <a:r>
              <a:rPr lang="pt-BR" dirty="0"/>
              <a:t>, pode substituir a instância salva em </a:t>
            </a:r>
            <a:r>
              <a:rPr lang="pt-BR" dirty="0" err="1"/>
              <a:t>cache</a:t>
            </a:r>
            <a:r>
              <a:rPr lang="pt-BR" dirty="0"/>
              <a:t>.</a:t>
            </a:r>
          </a:p>
          <a:p>
            <a:r>
              <a:rPr lang="pt-BR" dirty="0"/>
              <a:t>Observe que você sempre pode ajustar essa limitação e permitir a criação de qualquer número de instâncias </a:t>
            </a:r>
            <a:r>
              <a:rPr lang="pt-BR" dirty="0" err="1"/>
              <a:t>singleton</a:t>
            </a:r>
            <a:r>
              <a:rPr lang="pt-BR" dirty="0"/>
              <a:t>. O único pedaço de código que requer mudanças é o corpo do método </a:t>
            </a:r>
            <a:r>
              <a:rPr lang="pt-BR" dirty="0" err="1"/>
              <a:t>getInstance</a:t>
            </a:r>
            <a:r>
              <a:rPr lang="pt-BR" dirty="0"/>
              <a:t>.</a:t>
            </a:r>
          </a:p>
          <a:p>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Como implementar</a:t>
            </a:r>
          </a:p>
        </p:txBody>
      </p:sp>
      <p:sp>
        <p:nvSpPr>
          <p:cNvPr id="3" name="Espaço Reservado para Conteúdo 2"/>
          <p:cNvSpPr>
            <a:spLocks noGrp="1"/>
          </p:cNvSpPr>
          <p:nvPr>
            <p:ph idx="1"/>
          </p:nvPr>
        </p:nvSpPr>
        <p:spPr/>
        <p:txBody>
          <a:bodyPr>
            <a:normAutofit fontScale="92500" lnSpcReduction="10000"/>
          </a:bodyPr>
          <a:lstStyle/>
          <a:p>
            <a:pPr>
              <a:buNone/>
            </a:pPr>
            <a:r>
              <a:rPr lang="pt-BR" dirty="0" smtClean="0"/>
              <a:t>1- Adicione </a:t>
            </a:r>
            <a:r>
              <a:rPr lang="pt-BR" dirty="0"/>
              <a:t>um campo privado estático na classe para o armazenamento da instância </a:t>
            </a:r>
            <a:r>
              <a:rPr lang="pt-BR" dirty="0" err="1"/>
              <a:t>singleton</a:t>
            </a:r>
            <a:r>
              <a:rPr lang="pt-BR" dirty="0"/>
              <a:t>.</a:t>
            </a:r>
          </a:p>
          <a:p>
            <a:pPr>
              <a:buNone/>
            </a:pPr>
            <a:r>
              <a:rPr lang="pt-BR" dirty="0" smtClean="0"/>
              <a:t>2- Declare </a:t>
            </a:r>
            <a:r>
              <a:rPr lang="pt-BR" dirty="0"/>
              <a:t>um método de criação público estático para obter a instância </a:t>
            </a:r>
            <a:r>
              <a:rPr lang="pt-BR" dirty="0" err="1"/>
              <a:t>singleton</a:t>
            </a:r>
            <a:r>
              <a:rPr lang="pt-BR" dirty="0"/>
              <a:t>.</a:t>
            </a:r>
          </a:p>
          <a:p>
            <a:pPr>
              <a:buNone/>
            </a:pPr>
            <a:r>
              <a:rPr lang="pt-BR" dirty="0" smtClean="0"/>
              <a:t>3- Implemente </a:t>
            </a:r>
            <a:r>
              <a:rPr lang="pt-BR" dirty="0"/>
              <a:t>a “inicialização preguiçosa” dentro do método estático. Ela deve criar um novo objeto na sua primeira chamada e colocá-lo no campo estático. O método deve sempre retornar aquela instância em todas as chamadas </a:t>
            </a:r>
            <a:r>
              <a:rPr lang="pt-BR" dirty="0" err="1"/>
              <a:t>subsequentes</a:t>
            </a:r>
            <a:r>
              <a:rPr lang="pt-BR" dirty="0"/>
              <a:t>.</a:t>
            </a:r>
          </a:p>
          <a:p>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Como implementar</a:t>
            </a:r>
          </a:p>
        </p:txBody>
      </p:sp>
      <p:sp>
        <p:nvSpPr>
          <p:cNvPr id="3" name="Espaço Reservado para Conteúdo 2"/>
          <p:cNvSpPr>
            <a:spLocks noGrp="1"/>
          </p:cNvSpPr>
          <p:nvPr>
            <p:ph idx="1"/>
          </p:nvPr>
        </p:nvSpPr>
        <p:spPr/>
        <p:txBody>
          <a:bodyPr>
            <a:normAutofit/>
          </a:bodyPr>
          <a:lstStyle/>
          <a:p>
            <a:pPr>
              <a:buNone/>
            </a:pPr>
            <a:r>
              <a:rPr lang="pt-BR" dirty="0" smtClean="0"/>
              <a:t>4- Faça </a:t>
            </a:r>
            <a:r>
              <a:rPr lang="pt-BR" dirty="0"/>
              <a:t>o construtor da classe ser privado. O método estático da classe vai ainda ser capaz de chamar o construtor, mas não os demais objetos.</a:t>
            </a:r>
          </a:p>
          <a:p>
            <a:pPr>
              <a:buNone/>
            </a:pPr>
            <a:r>
              <a:rPr lang="pt-BR" dirty="0" smtClean="0"/>
              <a:t>5- Vá </a:t>
            </a:r>
            <a:r>
              <a:rPr lang="pt-BR" dirty="0"/>
              <a:t>para o código cliente e substitua todas as chamadas diretas para o construtor do </a:t>
            </a:r>
            <a:r>
              <a:rPr lang="pt-BR" dirty="0" err="1"/>
              <a:t>singleton</a:t>
            </a:r>
            <a:r>
              <a:rPr lang="pt-BR" dirty="0"/>
              <a:t> com chamadas para seu método de criação estático.</a:t>
            </a:r>
          </a:p>
          <a:p>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Prós</a:t>
            </a:r>
            <a:endParaRPr lang="pt-BR" b="1" dirty="0"/>
          </a:p>
        </p:txBody>
      </p:sp>
      <p:sp>
        <p:nvSpPr>
          <p:cNvPr id="3" name="Espaço Reservado para Conteúdo 2"/>
          <p:cNvSpPr>
            <a:spLocks noGrp="1"/>
          </p:cNvSpPr>
          <p:nvPr>
            <p:ph idx="1"/>
          </p:nvPr>
        </p:nvSpPr>
        <p:spPr/>
        <p:txBody>
          <a:bodyPr>
            <a:normAutofit/>
          </a:bodyPr>
          <a:lstStyle/>
          <a:p>
            <a:r>
              <a:rPr lang="pt-BR" dirty="0"/>
              <a:t> Você pode ter certeza que uma classe só terá uma única instância.</a:t>
            </a:r>
          </a:p>
          <a:p>
            <a:r>
              <a:rPr lang="pt-BR" dirty="0"/>
              <a:t> Você ganha um ponto de acesso global para aquela instância.</a:t>
            </a:r>
          </a:p>
          <a:p>
            <a:r>
              <a:rPr lang="pt-BR" dirty="0"/>
              <a:t> O objeto </a:t>
            </a:r>
            <a:r>
              <a:rPr lang="pt-BR" dirty="0" err="1"/>
              <a:t>singleton</a:t>
            </a:r>
            <a:r>
              <a:rPr lang="pt-BR" dirty="0"/>
              <a:t> é inicializado somente quando for pedido pela primeira vez.</a:t>
            </a:r>
          </a:p>
          <a:p>
            <a:pPr>
              <a:buNone/>
            </a:pPr>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Contras</a:t>
            </a:r>
            <a:endParaRPr lang="pt-BR" b="1" dirty="0"/>
          </a:p>
        </p:txBody>
      </p:sp>
      <p:sp>
        <p:nvSpPr>
          <p:cNvPr id="3" name="Espaço Reservado para Conteúdo 2"/>
          <p:cNvSpPr>
            <a:spLocks noGrp="1"/>
          </p:cNvSpPr>
          <p:nvPr>
            <p:ph idx="1"/>
          </p:nvPr>
        </p:nvSpPr>
        <p:spPr/>
        <p:txBody>
          <a:bodyPr>
            <a:normAutofit lnSpcReduction="10000"/>
          </a:bodyPr>
          <a:lstStyle/>
          <a:p>
            <a:r>
              <a:rPr lang="pt-BR" dirty="0"/>
              <a:t>Viola o </a:t>
            </a:r>
            <a:r>
              <a:rPr lang="pt-BR" i="1" dirty="0"/>
              <a:t>princípio de responsabilidade única</a:t>
            </a:r>
            <a:r>
              <a:rPr lang="pt-BR" dirty="0"/>
              <a:t>. O padrão resolve dois problemas de uma só vez.</a:t>
            </a:r>
          </a:p>
          <a:p>
            <a:r>
              <a:rPr lang="pt-BR" dirty="0"/>
              <a:t> O padrão </a:t>
            </a:r>
            <a:r>
              <a:rPr lang="pt-BR" dirty="0" err="1"/>
              <a:t>Singleton</a:t>
            </a:r>
            <a:r>
              <a:rPr lang="pt-BR" dirty="0"/>
              <a:t> pode mascarar um design ruim, por exemplo, quando os componentes do programa sabem muito sobre cada um.</a:t>
            </a:r>
          </a:p>
          <a:p>
            <a:r>
              <a:rPr lang="pt-BR" dirty="0"/>
              <a:t> O padrão requer tratamento especial em um ambiente </a:t>
            </a:r>
            <a:r>
              <a:rPr lang="pt-BR" dirty="0" err="1"/>
              <a:t>multithreaded</a:t>
            </a:r>
            <a:r>
              <a:rPr lang="pt-BR" dirty="0"/>
              <a:t> para que múltiplas threads não possam criar um objeto </a:t>
            </a:r>
            <a:r>
              <a:rPr lang="pt-BR" dirty="0" err="1"/>
              <a:t>singleton</a:t>
            </a:r>
            <a:r>
              <a:rPr lang="pt-BR" dirty="0"/>
              <a:t> várias vezes.</a:t>
            </a:r>
          </a:p>
          <a:p>
            <a:pPr>
              <a:buNone/>
            </a:pPr>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Contras</a:t>
            </a:r>
            <a:endParaRPr lang="pt-BR" b="1" dirty="0"/>
          </a:p>
        </p:txBody>
      </p:sp>
      <p:sp>
        <p:nvSpPr>
          <p:cNvPr id="3" name="Espaço Reservado para Conteúdo 2"/>
          <p:cNvSpPr>
            <a:spLocks noGrp="1"/>
          </p:cNvSpPr>
          <p:nvPr>
            <p:ph idx="1"/>
          </p:nvPr>
        </p:nvSpPr>
        <p:spPr/>
        <p:txBody>
          <a:bodyPr>
            <a:normAutofit lnSpcReduction="10000"/>
          </a:bodyPr>
          <a:lstStyle/>
          <a:p>
            <a:r>
              <a:rPr lang="pt-BR" dirty="0"/>
              <a:t> Pode ser difícil realizar testes unitários do código cliente do </a:t>
            </a:r>
            <a:r>
              <a:rPr lang="pt-BR" dirty="0" err="1"/>
              <a:t>Singleton</a:t>
            </a:r>
            <a:r>
              <a:rPr lang="pt-BR" dirty="0"/>
              <a:t> porque muitos frameworks de teste dependem de herança quando produzem objetos simulados. Já que o construtor da classe </a:t>
            </a:r>
            <a:r>
              <a:rPr lang="pt-BR" dirty="0" err="1"/>
              <a:t>singleton</a:t>
            </a:r>
            <a:r>
              <a:rPr lang="pt-BR" dirty="0"/>
              <a:t> é privado e sobrescrever métodos estáticos é impossível na maioria das linguagem, você terá que pensar em uma maneira criativa de simular o </a:t>
            </a:r>
            <a:r>
              <a:rPr lang="pt-BR" dirty="0" err="1"/>
              <a:t>singleton</a:t>
            </a:r>
            <a:r>
              <a:rPr lang="pt-BR" dirty="0"/>
              <a:t>. Ou apenas não escreva os testes. Ou não use o padrão </a:t>
            </a:r>
            <a:r>
              <a:rPr lang="pt-BR" dirty="0" err="1"/>
              <a:t>Singleton</a:t>
            </a:r>
            <a:r>
              <a:rPr lang="pt-BR"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Exemplos de Uso de </a:t>
            </a:r>
            <a:r>
              <a:rPr lang="pt-BR" b="1" dirty="0" err="1" smtClean="0"/>
              <a:t>Singleton</a:t>
            </a:r>
            <a:endParaRPr lang="pt-BR" b="1" dirty="0"/>
          </a:p>
        </p:txBody>
      </p:sp>
      <p:sp>
        <p:nvSpPr>
          <p:cNvPr id="3" name="Espaço Reservado para Conteúdo 2"/>
          <p:cNvSpPr>
            <a:spLocks noGrp="1"/>
          </p:cNvSpPr>
          <p:nvPr>
            <p:ph idx="1"/>
          </p:nvPr>
        </p:nvSpPr>
        <p:spPr/>
        <p:txBody>
          <a:bodyPr>
            <a:normAutofit/>
          </a:bodyPr>
          <a:lstStyle/>
          <a:p>
            <a:r>
              <a:rPr lang="pt-BR" dirty="0" smtClean="0"/>
              <a:t>Classe para impressora </a:t>
            </a:r>
            <a:r>
              <a:rPr lang="pt-BR" dirty="0" err="1" smtClean="0"/>
              <a:t>Fiscaç</a:t>
            </a:r>
            <a:r>
              <a:rPr lang="pt-BR" dirty="0" smtClean="0"/>
              <a:t> em Aplicações PDV</a:t>
            </a:r>
          </a:p>
          <a:p>
            <a:r>
              <a:rPr lang="pt-BR" dirty="0" smtClean="0"/>
              <a:t>Arquivo de Configuração a ser utilizado por todo sistema.</a:t>
            </a:r>
            <a:endParaRPr lang="pt-BR" dirty="0"/>
          </a:p>
        </p:txBody>
      </p:sp>
    </p:spTree>
    <p:extLst>
      <p:ext uri="{BB962C8B-B14F-4D97-AF65-F5344CB8AC3E}">
        <p14:creationId xmlns:p14="http://schemas.microsoft.com/office/powerpoint/2010/main" val="73398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Propósito</a:t>
            </a:r>
            <a:br>
              <a:rPr lang="pt-BR" b="1" dirty="0"/>
            </a:br>
            <a:endParaRPr lang="pt-BR" dirty="0"/>
          </a:p>
        </p:txBody>
      </p:sp>
      <p:sp>
        <p:nvSpPr>
          <p:cNvPr id="3" name="Espaço Reservado para Conteúdo 2"/>
          <p:cNvSpPr>
            <a:spLocks noGrp="1"/>
          </p:cNvSpPr>
          <p:nvPr>
            <p:ph idx="1"/>
          </p:nvPr>
        </p:nvSpPr>
        <p:spPr/>
        <p:txBody>
          <a:bodyPr/>
          <a:lstStyle/>
          <a:p>
            <a:r>
              <a:rPr lang="pt-BR" dirty="0"/>
              <a:t>O </a:t>
            </a:r>
            <a:r>
              <a:rPr lang="pt-BR" b="1" dirty="0" err="1"/>
              <a:t>Singleton</a:t>
            </a:r>
            <a:r>
              <a:rPr lang="pt-BR" dirty="0"/>
              <a:t> é um padrão de projeto </a:t>
            </a:r>
            <a:r>
              <a:rPr lang="pt-BR" dirty="0" err="1"/>
              <a:t>criacional</a:t>
            </a:r>
            <a:r>
              <a:rPr lang="pt-BR" dirty="0"/>
              <a:t> que permite a você garantir que uma classe tenha apenas uma instância, enquanto provê um ponto de acesso global para essa instância.</a:t>
            </a:r>
          </a:p>
        </p:txBody>
      </p:sp>
      <p:pic>
        <p:nvPicPr>
          <p:cNvPr id="1026" name="Picture 2" descr="C:\Users\Flavia\Desktop\singleton.png"/>
          <p:cNvPicPr>
            <a:picLocks noChangeAspect="1" noChangeArrowheads="1"/>
          </p:cNvPicPr>
          <p:nvPr/>
        </p:nvPicPr>
        <p:blipFill>
          <a:blip r:embed="rId2"/>
          <a:srcRect/>
          <a:stretch>
            <a:fillRect/>
          </a:stretch>
        </p:blipFill>
        <p:spPr bwMode="auto">
          <a:xfrm>
            <a:off x="3500430" y="3714752"/>
            <a:ext cx="4295773" cy="2684858"/>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85000" lnSpcReduction="20000"/>
          </a:bodyPr>
          <a:lstStyle/>
          <a:p>
            <a:r>
              <a:rPr lang="pt-BR" dirty="0"/>
              <a:t>As anotações são usadas para fornecer informações suplementares sobre um programa.</a:t>
            </a:r>
          </a:p>
          <a:p>
            <a:r>
              <a:rPr lang="pt-BR" dirty="0"/>
              <a:t>As anotações começam com ' </a:t>
            </a:r>
            <a:r>
              <a:rPr lang="pt-BR" b="1" dirty="0"/>
              <a:t>@</a:t>
            </a:r>
            <a:r>
              <a:rPr lang="pt-BR" dirty="0"/>
              <a:t> '.</a:t>
            </a:r>
          </a:p>
          <a:p>
            <a:r>
              <a:rPr lang="pt-BR" dirty="0"/>
              <a:t>As anotações não alteram a ação de um programa compilado.</a:t>
            </a:r>
          </a:p>
          <a:p>
            <a:r>
              <a:rPr lang="pt-BR" dirty="0"/>
              <a:t>As anotações ajudam a associar </a:t>
            </a:r>
            <a:r>
              <a:rPr lang="pt-BR" i="1" dirty="0" err="1"/>
              <a:t>metadados</a:t>
            </a:r>
            <a:r>
              <a:rPr lang="pt-BR" dirty="0"/>
              <a:t> (informações) aos elementos do programa, ou seja, variáveis ​​de instância, construtores, métodos, classes, etc.</a:t>
            </a:r>
          </a:p>
          <a:p>
            <a:r>
              <a:rPr lang="pt-BR" dirty="0"/>
              <a:t>As anotações não são puros comentários, pois podem alterar a maneira como um programa é tratado pelo compilador</a:t>
            </a:r>
          </a:p>
        </p:txBody>
      </p:sp>
    </p:spTree>
    <p:extLst>
      <p:ext uri="{BB962C8B-B14F-4D97-AF65-F5344CB8AC3E}">
        <p14:creationId xmlns:p14="http://schemas.microsoft.com/office/powerpoint/2010/main" val="40587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r>
              <a:rPr lang="pt-BR" dirty="0"/>
              <a:t>A anotação @</a:t>
            </a:r>
            <a:r>
              <a:rPr lang="pt-BR" dirty="0" err="1"/>
              <a:t>Override</a:t>
            </a:r>
            <a:r>
              <a:rPr lang="pt-BR" dirty="0"/>
              <a:t> informa ao compilador que o elemento deve substituir um elemento declarado em uma superclasse. </a:t>
            </a:r>
            <a:endParaRPr lang="pt-BR" dirty="0"/>
          </a:p>
        </p:txBody>
      </p:sp>
    </p:spTree>
    <p:extLst>
      <p:ext uri="{BB962C8B-B14F-4D97-AF65-F5344CB8AC3E}">
        <p14:creationId xmlns:p14="http://schemas.microsoft.com/office/powerpoint/2010/main" val="982393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92500" lnSpcReduction="20000"/>
          </a:bodyPr>
          <a:lstStyle/>
          <a:p>
            <a:r>
              <a:rPr lang="pt-BR" b="1" dirty="0"/>
              <a:t>@</a:t>
            </a:r>
            <a:r>
              <a:rPr lang="pt-BR" b="1" dirty="0" err="1"/>
              <a:t>Retention</a:t>
            </a:r>
            <a:r>
              <a:rPr lang="pt-BR" dirty="0"/>
              <a:t> – as anotações podem estar presentes apenas no código fonte ou no binário de classes ou interfaces. </a:t>
            </a:r>
            <a:r>
              <a:rPr lang="pt-BR" b="1" dirty="0"/>
              <a:t>@</a:t>
            </a:r>
            <a:r>
              <a:rPr lang="pt-BR" b="1" dirty="0" err="1"/>
              <a:t>Retention</a:t>
            </a:r>
            <a:r>
              <a:rPr lang="pt-BR" dirty="0"/>
              <a:t> é usada para escolher entre essas possibilidades. Ela suporta três valores: </a:t>
            </a:r>
            <a:r>
              <a:rPr lang="pt-BR" b="1" dirty="0"/>
              <a:t>SOURCE</a:t>
            </a:r>
            <a:r>
              <a:rPr lang="pt-BR" dirty="0"/>
              <a:t>, para indicar que as anotações marcadas não estarão no código binário; </a:t>
            </a:r>
            <a:r>
              <a:rPr lang="pt-BR" b="1" dirty="0"/>
              <a:t>CLASS</a:t>
            </a:r>
            <a:r>
              <a:rPr lang="pt-BR" dirty="0"/>
              <a:t>, para gravar as anotações no arquivo .</a:t>
            </a:r>
            <a:r>
              <a:rPr lang="pt-BR" dirty="0" err="1"/>
              <a:t>class</a:t>
            </a:r>
            <a:r>
              <a:rPr lang="pt-BR" dirty="0"/>
              <a:t>, mas não estarão disponíveis em tempo de execução; e </a:t>
            </a:r>
            <a:r>
              <a:rPr lang="pt-BR" b="1" dirty="0"/>
              <a:t>RUNTIME</a:t>
            </a:r>
            <a:r>
              <a:rPr lang="pt-BR" dirty="0"/>
              <a:t>, para indicar que as anotações estarão disponíveis em tempo de execução;</a:t>
            </a:r>
          </a:p>
        </p:txBody>
      </p:sp>
    </p:spTree>
    <p:extLst>
      <p:ext uri="{BB962C8B-B14F-4D97-AF65-F5344CB8AC3E}">
        <p14:creationId xmlns:p14="http://schemas.microsoft.com/office/powerpoint/2010/main" val="1316703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r>
              <a:rPr lang="pt-BR" b="1" dirty="0"/>
              <a:t>@</a:t>
            </a:r>
            <a:r>
              <a:rPr lang="pt-BR" b="1" dirty="0" err="1"/>
              <a:t>Documented</a:t>
            </a:r>
            <a:r>
              <a:rPr lang="pt-BR" dirty="0"/>
              <a:t> – é uma anotação marcadora usada para indicar que os tipos anotação anotados com ela serão incluídos na documentação </a:t>
            </a:r>
            <a:r>
              <a:rPr lang="pt-BR" dirty="0" err="1"/>
              <a:t>Javadoc</a:t>
            </a:r>
            <a:r>
              <a:rPr lang="pt-BR" dirty="0"/>
              <a:t>;</a:t>
            </a:r>
          </a:p>
        </p:txBody>
      </p:sp>
    </p:spTree>
    <p:extLst>
      <p:ext uri="{BB962C8B-B14F-4D97-AF65-F5344CB8AC3E}">
        <p14:creationId xmlns:p14="http://schemas.microsoft.com/office/powerpoint/2010/main" val="64555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lnSpcReduction="10000"/>
          </a:bodyPr>
          <a:lstStyle/>
          <a:p>
            <a:r>
              <a:rPr lang="pt-BR" b="1" dirty="0"/>
              <a:t>@Target</a:t>
            </a:r>
            <a:r>
              <a:rPr lang="pt-BR" dirty="0"/>
              <a:t> – ao criar um tipo anotação é possível estabelecer que elementos (construtor, variável local, parâmetro de método e método) de uma classe podem ser anotados com ele. Para obter esse efeito, usamos </a:t>
            </a:r>
            <a:r>
              <a:rPr lang="pt-BR" b="1" dirty="0"/>
              <a:t>@Target</a:t>
            </a:r>
            <a:r>
              <a:rPr lang="pt-BR" dirty="0"/>
              <a:t>, a qual suporta os seguintes valores (cada um destinado a definir o elemento que se pretende anotar): </a:t>
            </a:r>
            <a:r>
              <a:rPr lang="pt-BR" b="1" dirty="0"/>
              <a:t>CONSTRUCTOR</a:t>
            </a:r>
            <a:r>
              <a:rPr lang="pt-BR" dirty="0"/>
              <a:t>, </a:t>
            </a:r>
            <a:r>
              <a:rPr lang="pt-BR" b="1" dirty="0"/>
              <a:t>LOCAL_VARIABLE</a:t>
            </a:r>
            <a:r>
              <a:rPr lang="pt-BR" dirty="0"/>
              <a:t>, </a:t>
            </a:r>
            <a:r>
              <a:rPr lang="pt-BR" b="1" dirty="0"/>
              <a:t>PARAMETER</a:t>
            </a:r>
            <a:r>
              <a:rPr lang="pt-BR" dirty="0"/>
              <a:t> e </a:t>
            </a:r>
            <a:r>
              <a:rPr lang="pt-BR" b="1" dirty="0"/>
              <a:t>METHOD</a:t>
            </a:r>
            <a:r>
              <a:rPr lang="pt-BR" dirty="0"/>
              <a:t>;</a:t>
            </a:r>
          </a:p>
        </p:txBody>
      </p:sp>
    </p:spTree>
    <p:extLst>
      <p:ext uri="{BB962C8B-B14F-4D97-AF65-F5344CB8AC3E}">
        <p14:creationId xmlns:p14="http://schemas.microsoft.com/office/powerpoint/2010/main" val="970026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lnSpcReduction="10000"/>
          </a:bodyPr>
          <a:lstStyle/>
          <a:p>
            <a:r>
              <a:rPr lang="pt-BR" b="1" dirty="0"/>
              <a:t>@</a:t>
            </a:r>
            <a:r>
              <a:rPr lang="pt-BR" b="1" dirty="0" err="1"/>
              <a:t>Inherited</a:t>
            </a:r>
            <a:r>
              <a:rPr lang="pt-BR" dirty="0"/>
              <a:t> – por padrão anotações declaradas em uma classe não são herdadas pelas subclasses. Mas, se for necessário que essa herança ocorra, então o tipo anotação que desejamos que seja herdado deve ser anotado com </a:t>
            </a:r>
            <a:r>
              <a:rPr lang="pt-BR" b="1" dirty="0"/>
              <a:t>@</a:t>
            </a:r>
            <a:r>
              <a:rPr lang="pt-BR" b="1" dirty="0" err="1"/>
              <a:t>Inherited</a:t>
            </a:r>
            <a:r>
              <a:rPr lang="pt-BR" dirty="0"/>
              <a:t>. É importante destacar que a utilização desta meta-anotação restringe-se apenas a classes. Por exemplo, anotações em interfaces não são herdadas pelas classes que as implementam.</a:t>
            </a:r>
          </a:p>
        </p:txBody>
      </p:sp>
    </p:spTree>
    <p:extLst>
      <p:ext uri="{BB962C8B-B14F-4D97-AF65-F5344CB8AC3E}">
        <p14:creationId xmlns:p14="http://schemas.microsoft.com/office/powerpoint/2010/main" val="2727476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Problema</a:t>
            </a:r>
            <a:br>
              <a:rPr lang="pt-BR" b="1" dirty="0"/>
            </a:br>
            <a:endParaRPr lang="pt-BR" dirty="0"/>
          </a:p>
        </p:txBody>
      </p:sp>
      <p:sp>
        <p:nvSpPr>
          <p:cNvPr id="3" name="Espaço Reservado para Conteúdo 2"/>
          <p:cNvSpPr>
            <a:spLocks noGrp="1"/>
          </p:cNvSpPr>
          <p:nvPr>
            <p:ph idx="1"/>
          </p:nvPr>
        </p:nvSpPr>
        <p:spPr/>
        <p:txBody>
          <a:bodyPr>
            <a:normAutofit lnSpcReduction="10000"/>
          </a:bodyPr>
          <a:lstStyle/>
          <a:p>
            <a:r>
              <a:rPr lang="pt-BR" dirty="0"/>
              <a:t>O padrão </a:t>
            </a:r>
            <a:r>
              <a:rPr lang="pt-BR" dirty="0" err="1"/>
              <a:t>Singleton</a:t>
            </a:r>
            <a:r>
              <a:rPr lang="pt-BR" dirty="0"/>
              <a:t> resolve dois problemas de uma só vez, violando o </a:t>
            </a:r>
            <a:r>
              <a:rPr lang="pt-BR" i="1" dirty="0"/>
              <a:t>princípio de responsabilidade única</a:t>
            </a:r>
            <a:r>
              <a:rPr lang="pt-BR" dirty="0"/>
              <a:t>:</a:t>
            </a:r>
          </a:p>
          <a:p>
            <a:pPr>
              <a:buNone/>
            </a:pPr>
            <a:r>
              <a:rPr lang="pt-BR" b="1" dirty="0" smtClean="0"/>
              <a:t>1- Garantir </a:t>
            </a:r>
            <a:r>
              <a:rPr lang="pt-BR" b="1" dirty="0"/>
              <a:t>que uma classe tenha apenas uma única instância</a:t>
            </a:r>
            <a:r>
              <a:rPr lang="pt-BR" dirty="0"/>
              <a:t>. Por que alguém iria querer controlar quantas instâncias uma classe tem? A razão mais comum para isso é para controlar o acesso a algum recurso </a:t>
            </a:r>
            <a:r>
              <a:rPr lang="pt-BR" dirty="0" smtClean="0"/>
              <a:t>compartilhado por </a:t>
            </a:r>
            <a:r>
              <a:rPr lang="pt-BR" dirty="0"/>
              <a:t>exemplo, uma base de dados ou um arquivo.</a:t>
            </a:r>
          </a:p>
          <a:p>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Problema</a:t>
            </a:r>
            <a:br>
              <a:rPr lang="pt-BR" b="1" dirty="0"/>
            </a:br>
            <a:endParaRPr lang="pt-BR" dirty="0"/>
          </a:p>
        </p:txBody>
      </p:sp>
      <p:sp>
        <p:nvSpPr>
          <p:cNvPr id="3" name="Espaço Reservado para Conteúdo 2"/>
          <p:cNvSpPr>
            <a:spLocks noGrp="1"/>
          </p:cNvSpPr>
          <p:nvPr>
            <p:ph idx="1"/>
          </p:nvPr>
        </p:nvSpPr>
        <p:spPr/>
        <p:txBody>
          <a:bodyPr>
            <a:normAutofit lnSpcReduction="10000"/>
          </a:bodyPr>
          <a:lstStyle/>
          <a:p>
            <a:r>
              <a:rPr lang="pt-BR" dirty="0"/>
              <a:t>Funciona assim: imagine que você criou um objeto, mas depois de um tempo você decidiu criar um novo. Ao invés de receber um objeto fresco, você obterá um que já foi criado.</a:t>
            </a:r>
          </a:p>
          <a:p>
            <a:r>
              <a:rPr lang="pt-BR" dirty="0"/>
              <a:t>Observe que esse comportamento é impossível implementar com um construtor regular uma vez que uma chamada do construtor </a:t>
            </a:r>
            <a:r>
              <a:rPr lang="pt-BR" b="1" dirty="0"/>
              <a:t>deve</a:t>
            </a:r>
            <a:r>
              <a:rPr lang="pt-BR" dirty="0"/>
              <a:t> sempre retornar um novo objeto por design.</a:t>
            </a:r>
          </a:p>
          <a:p>
            <a:pPr>
              <a:buNone/>
            </a:pP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Problema</a:t>
            </a:r>
            <a:br>
              <a:rPr lang="pt-BR" b="1" dirty="0"/>
            </a:br>
            <a:endParaRPr lang="pt-BR" dirty="0"/>
          </a:p>
        </p:txBody>
      </p:sp>
      <p:sp>
        <p:nvSpPr>
          <p:cNvPr id="3" name="Espaço Reservado para Conteúdo 2"/>
          <p:cNvSpPr>
            <a:spLocks noGrp="1"/>
          </p:cNvSpPr>
          <p:nvPr>
            <p:ph idx="1"/>
          </p:nvPr>
        </p:nvSpPr>
        <p:spPr/>
        <p:txBody>
          <a:bodyPr>
            <a:normAutofit/>
          </a:bodyPr>
          <a:lstStyle/>
          <a:p>
            <a:pPr>
              <a:buNone/>
            </a:pPr>
            <a:r>
              <a:rPr lang="pt-BR" b="1" dirty="0" smtClean="0"/>
              <a:t>2- Fornece </a:t>
            </a:r>
            <a:r>
              <a:rPr lang="pt-BR" b="1" dirty="0"/>
              <a:t>um ponto de acesso global para aquela instância</a:t>
            </a:r>
            <a:r>
              <a:rPr lang="pt-BR" dirty="0"/>
              <a:t>. Se lembra daquelas variáveis globais que você (</a:t>
            </a:r>
            <a:r>
              <a:rPr lang="pt-BR" dirty="0" err="1"/>
              <a:t>tá</a:t>
            </a:r>
            <a:r>
              <a:rPr lang="pt-BR" dirty="0"/>
              <a:t> bom, eu) usou para guardar alguns objetos essenciais? Embora sejam muito úteis, elas também são muito inseguras uma vez que qualquer código pode potencialmente sobrescrever os conteúdos daquelas variáveis e quebrar a aplicação.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Problema</a:t>
            </a:r>
            <a:br>
              <a:rPr lang="pt-BR" b="1" dirty="0"/>
            </a:br>
            <a:endParaRPr lang="pt-BR" dirty="0"/>
          </a:p>
        </p:txBody>
      </p:sp>
      <p:sp>
        <p:nvSpPr>
          <p:cNvPr id="3" name="Espaço Reservado para Conteúdo 2"/>
          <p:cNvSpPr>
            <a:spLocks noGrp="1"/>
          </p:cNvSpPr>
          <p:nvPr>
            <p:ph idx="1"/>
          </p:nvPr>
        </p:nvSpPr>
        <p:spPr/>
        <p:txBody>
          <a:bodyPr>
            <a:normAutofit fontScale="92500" lnSpcReduction="20000"/>
          </a:bodyPr>
          <a:lstStyle/>
          <a:p>
            <a:pPr>
              <a:buNone/>
            </a:pPr>
            <a:r>
              <a:rPr lang="pt-BR" dirty="0"/>
              <a:t>Assim como uma variável global, o padrão </a:t>
            </a:r>
            <a:r>
              <a:rPr lang="pt-BR" dirty="0" err="1"/>
              <a:t>Singleton</a:t>
            </a:r>
            <a:r>
              <a:rPr lang="pt-BR" dirty="0"/>
              <a:t> permite que você acesse algum objeto de qualquer lugar no programa. Contudo, ele também protege aquela instância de ser sobrescrita por outro código</a:t>
            </a:r>
            <a:r>
              <a:rPr lang="pt-BR" dirty="0" smtClean="0"/>
              <a:t>.</a:t>
            </a:r>
          </a:p>
          <a:p>
            <a:r>
              <a:rPr lang="pt-BR" dirty="0"/>
              <a:t>Há outro lado para esse problema: você não quer que o código que resolve o problema #1 fique espalhado por todo seu programa. É muito melhor tê-lo dentro de uma classe, especialmente se o resto do seu código já depende dela.</a:t>
            </a:r>
          </a:p>
          <a:p>
            <a:pPr>
              <a:buNone/>
            </a:pPr>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Problema</a:t>
            </a:r>
            <a:br>
              <a:rPr lang="pt-BR" b="1" dirty="0"/>
            </a:br>
            <a:endParaRPr lang="pt-BR" dirty="0"/>
          </a:p>
        </p:txBody>
      </p:sp>
      <p:sp>
        <p:nvSpPr>
          <p:cNvPr id="3" name="Espaço Reservado para Conteúdo 2"/>
          <p:cNvSpPr>
            <a:spLocks noGrp="1"/>
          </p:cNvSpPr>
          <p:nvPr>
            <p:ph idx="1"/>
          </p:nvPr>
        </p:nvSpPr>
        <p:spPr/>
        <p:txBody>
          <a:bodyPr>
            <a:normAutofit/>
          </a:bodyPr>
          <a:lstStyle/>
          <a:p>
            <a:r>
              <a:rPr lang="pt-BR" dirty="0" smtClean="0"/>
              <a:t>Hoje em dia, o padrão </a:t>
            </a:r>
            <a:r>
              <a:rPr lang="pt-BR" dirty="0" err="1" smtClean="0"/>
              <a:t>Singleton</a:t>
            </a:r>
            <a:r>
              <a:rPr lang="pt-BR" dirty="0" smtClean="0"/>
              <a:t> se tornou tão popular que as pessoas podem chamar algo de </a:t>
            </a:r>
            <a:r>
              <a:rPr lang="pt-BR" i="1" dirty="0" err="1" smtClean="0"/>
              <a:t>singleton</a:t>
            </a:r>
            <a:r>
              <a:rPr lang="pt-BR" dirty="0" smtClean="0"/>
              <a:t> mesmo se ele resolve apenas um dos problemas listados.</a:t>
            </a:r>
          </a:p>
          <a:p>
            <a:pPr>
              <a:buNone/>
            </a:pP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Solução</a:t>
            </a:r>
            <a:endParaRPr lang="pt-BR" dirty="0"/>
          </a:p>
        </p:txBody>
      </p:sp>
      <p:sp>
        <p:nvSpPr>
          <p:cNvPr id="3" name="Espaço Reservado para Conteúdo 2"/>
          <p:cNvSpPr>
            <a:spLocks noGrp="1"/>
          </p:cNvSpPr>
          <p:nvPr>
            <p:ph idx="1"/>
          </p:nvPr>
        </p:nvSpPr>
        <p:spPr/>
        <p:txBody>
          <a:bodyPr>
            <a:normAutofit/>
          </a:bodyPr>
          <a:lstStyle/>
          <a:p>
            <a:r>
              <a:rPr lang="pt-BR" dirty="0"/>
              <a:t>Todas as implementações do </a:t>
            </a:r>
            <a:r>
              <a:rPr lang="pt-BR" dirty="0" err="1"/>
              <a:t>Singleton</a:t>
            </a:r>
            <a:r>
              <a:rPr lang="pt-BR" dirty="0"/>
              <a:t> tem esses dois passos em comum:</a:t>
            </a:r>
          </a:p>
          <a:p>
            <a:r>
              <a:rPr lang="pt-BR" dirty="0"/>
              <a:t>Fazer o construtor padrão privado, para prevenir que outros objetos usem o operador </a:t>
            </a:r>
            <a:r>
              <a:rPr lang="pt-BR" dirty="0" err="1"/>
              <a:t>new</a:t>
            </a:r>
            <a:r>
              <a:rPr lang="pt-BR" dirty="0"/>
              <a:t> com a classe </a:t>
            </a:r>
            <a:r>
              <a:rPr lang="pt-BR" dirty="0" err="1"/>
              <a:t>singleton</a:t>
            </a:r>
            <a:r>
              <a:rPr lang="pt-BR" dirty="0"/>
              <a:t>.</a:t>
            </a:r>
          </a:p>
          <a:p>
            <a:pPr>
              <a:buNone/>
            </a:pP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Solução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Criar um método estático de criação que age como um construtor. Esse método chama o construtor privado por debaixo dos panos para criar um objeto e o salva em um campo estático. Todas as chamadas seguintes para esse método retornam o objeto em </a:t>
            </a:r>
            <a:r>
              <a:rPr lang="pt-BR" dirty="0" err="1" smtClean="0"/>
              <a:t>cache</a:t>
            </a:r>
            <a:r>
              <a:rPr lang="pt-BR" dirty="0" smtClean="0"/>
              <a:t>.</a:t>
            </a:r>
          </a:p>
          <a:p>
            <a:r>
              <a:rPr lang="pt-BR" dirty="0" smtClean="0"/>
              <a:t>Se o seu código tem acesso à classe </a:t>
            </a:r>
            <a:r>
              <a:rPr lang="pt-BR" dirty="0" err="1" smtClean="0"/>
              <a:t>singleton</a:t>
            </a:r>
            <a:r>
              <a:rPr lang="pt-BR" dirty="0" smtClean="0"/>
              <a:t>, então ele será capaz de chamar o método estático da </a:t>
            </a:r>
            <a:r>
              <a:rPr lang="pt-BR" dirty="0" err="1" smtClean="0"/>
              <a:t>singleton</a:t>
            </a:r>
            <a:r>
              <a:rPr lang="pt-BR" dirty="0" smtClean="0"/>
              <a:t>. Então sempre que aquele método é chamado, o mesmo objeto é retornado.</a:t>
            </a:r>
          </a:p>
          <a:p>
            <a:pPr>
              <a:buNone/>
            </a:pPr>
            <a:endParaRPr lang="pt-BR"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655</Words>
  <Application>Microsoft Office PowerPoint</Application>
  <PresentationFormat>Apresentação na tela (4:3)</PresentationFormat>
  <Paragraphs>62</Paragraphs>
  <Slides>25</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25</vt:i4>
      </vt:variant>
    </vt:vector>
  </HeadingPairs>
  <TitlesOfParts>
    <vt:vector size="28" baseType="lpstr">
      <vt:lpstr>Arial</vt:lpstr>
      <vt:lpstr>Calibri</vt:lpstr>
      <vt:lpstr>Tema do Office</vt:lpstr>
      <vt:lpstr>Singleton</vt:lpstr>
      <vt:lpstr>Propósito </vt:lpstr>
      <vt:lpstr>Problema </vt:lpstr>
      <vt:lpstr>Problema </vt:lpstr>
      <vt:lpstr>Problema </vt:lpstr>
      <vt:lpstr>Problema </vt:lpstr>
      <vt:lpstr>Problema </vt:lpstr>
      <vt:lpstr>Solução</vt:lpstr>
      <vt:lpstr>Solução</vt:lpstr>
      <vt:lpstr>Solução</vt:lpstr>
      <vt:lpstr>Solução</vt:lpstr>
      <vt:lpstr> Aplicabilidade</vt:lpstr>
      <vt:lpstr> Aplicabilidade</vt:lpstr>
      <vt:lpstr>Como implementar</vt:lpstr>
      <vt:lpstr>Como implementar</vt:lpstr>
      <vt:lpstr>Prós</vt:lpstr>
      <vt:lpstr>Contras</vt:lpstr>
      <vt:lpstr>Contras</vt:lpstr>
      <vt:lpstr>Exemplos de Uso de Singleton</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dc:title>
  <dc:creator>Usuário do Windows</dc:creator>
  <cp:lastModifiedBy>Usuário do Windows</cp:lastModifiedBy>
  <cp:revision>8</cp:revision>
  <dcterms:created xsi:type="dcterms:W3CDTF">2023-01-13T16:36:56Z</dcterms:created>
  <dcterms:modified xsi:type="dcterms:W3CDTF">2023-01-13T20:19:40Z</dcterms:modified>
</cp:coreProperties>
</file>