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4002" r:id="rId3"/>
  </p:sldMasterIdLst>
  <p:notesMasterIdLst>
    <p:notesMasterId r:id="rId189"/>
  </p:notesMasterIdLst>
  <p:sldIdLst>
    <p:sldId id="384" r:id="rId4"/>
    <p:sldId id="310" r:id="rId5"/>
    <p:sldId id="387" r:id="rId6"/>
    <p:sldId id="388" r:id="rId7"/>
    <p:sldId id="389" r:id="rId8"/>
    <p:sldId id="346" r:id="rId9"/>
    <p:sldId id="312" r:id="rId10"/>
    <p:sldId id="373" r:id="rId11"/>
    <p:sldId id="345" r:id="rId12"/>
    <p:sldId id="375" r:id="rId13"/>
    <p:sldId id="524" r:id="rId14"/>
    <p:sldId id="556" r:id="rId15"/>
    <p:sldId id="557" r:id="rId16"/>
    <p:sldId id="376" r:id="rId17"/>
    <p:sldId id="525" r:id="rId18"/>
    <p:sldId id="558" r:id="rId19"/>
    <p:sldId id="545" r:id="rId20"/>
    <p:sldId id="523" r:id="rId21"/>
    <p:sldId id="311" r:id="rId22"/>
    <p:sldId id="313" r:id="rId23"/>
    <p:sldId id="390" r:id="rId24"/>
    <p:sldId id="306" r:id="rId25"/>
    <p:sldId id="526" r:id="rId26"/>
    <p:sldId id="527" r:id="rId27"/>
    <p:sldId id="398" r:id="rId28"/>
    <p:sldId id="560" r:id="rId29"/>
    <p:sldId id="561" r:id="rId30"/>
    <p:sldId id="529" r:id="rId31"/>
    <p:sldId id="530" r:id="rId32"/>
    <p:sldId id="532" r:id="rId33"/>
    <p:sldId id="531" r:id="rId34"/>
    <p:sldId id="533" r:id="rId35"/>
    <p:sldId id="535" r:id="rId36"/>
    <p:sldId id="534" r:id="rId37"/>
    <p:sldId id="391" r:id="rId38"/>
    <p:sldId id="392" r:id="rId39"/>
    <p:sldId id="393" r:id="rId40"/>
    <p:sldId id="394" r:id="rId41"/>
    <p:sldId id="399" r:id="rId42"/>
    <p:sldId id="395" r:id="rId43"/>
    <p:sldId id="400" r:id="rId44"/>
    <p:sldId id="559" r:id="rId45"/>
    <p:sldId id="555" r:id="rId46"/>
    <p:sldId id="562" r:id="rId47"/>
    <p:sldId id="563" r:id="rId48"/>
    <p:sldId id="401" r:id="rId49"/>
    <p:sldId id="396" r:id="rId50"/>
    <p:sldId id="402" r:id="rId51"/>
    <p:sldId id="403" r:id="rId52"/>
    <p:sldId id="405" r:id="rId53"/>
    <p:sldId id="406" r:id="rId54"/>
    <p:sldId id="408" r:id="rId55"/>
    <p:sldId id="547" r:id="rId56"/>
    <p:sldId id="410" r:id="rId57"/>
    <p:sldId id="409" r:id="rId58"/>
    <p:sldId id="551" r:id="rId59"/>
    <p:sldId id="552" r:id="rId60"/>
    <p:sldId id="411" r:id="rId61"/>
    <p:sldId id="412" r:id="rId62"/>
    <p:sldId id="414" r:id="rId63"/>
    <p:sldId id="407" r:id="rId64"/>
    <p:sldId id="413" r:id="rId65"/>
    <p:sldId id="415" r:id="rId66"/>
    <p:sldId id="418" r:id="rId67"/>
    <p:sldId id="305" r:id="rId68"/>
    <p:sldId id="379" r:id="rId69"/>
    <p:sldId id="350" r:id="rId70"/>
    <p:sldId id="351" r:id="rId71"/>
    <p:sldId id="353" r:id="rId72"/>
    <p:sldId id="354" r:id="rId73"/>
    <p:sldId id="355" r:id="rId74"/>
    <p:sldId id="358" r:id="rId75"/>
    <p:sldId id="356" r:id="rId76"/>
    <p:sldId id="357" r:id="rId77"/>
    <p:sldId id="416" r:id="rId78"/>
    <p:sldId id="417" r:id="rId79"/>
    <p:sldId id="419" r:id="rId80"/>
    <p:sldId id="420" r:id="rId81"/>
    <p:sldId id="421" r:id="rId82"/>
    <p:sldId id="422" r:id="rId83"/>
    <p:sldId id="425" r:id="rId84"/>
    <p:sldId id="426" r:id="rId85"/>
    <p:sldId id="427" r:id="rId86"/>
    <p:sldId id="428" r:id="rId87"/>
    <p:sldId id="429" r:id="rId88"/>
    <p:sldId id="430" r:id="rId89"/>
    <p:sldId id="431" r:id="rId90"/>
    <p:sldId id="359" r:id="rId91"/>
    <p:sldId id="307" r:id="rId92"/>
    <p:sldId id="362" r:id="rId93"/>
    <p:sldId id="481" r:id="rId94"/>
    <p:sldId id="366" r:id="rId95"/>
    <p:sldId id="453" r:id="rId96"/>
    <p:sldId id="454" r:id="rId97"/>
    <p:sldId id="455" r:id="rId98"/>
    <p:sldId id="451" r:id="rId99"/>
    <p:sldId id="440" r:id="rId100"/>
    <p:sldId id="441" r:id="rId101"/>
    <p:sldId id="432" r:id="rId102"/>
    <p:sldId id="433" r:id="rId103"/>
    <p:sldId id="485" r:id="rId104"/>
    <p:sldId id="434" r:id="rId105"/>
    <p:sldId id="450" r:id="rId106"/>
    <p:sldId id="456" r:id="rId107"/>
    <p:sldId id="457" r:id="rId108"/>
    <p:sldId id="458" r:id="rId109"/>
    <p:sldId id="438" r:id="rId110"/>
    <p:sldId id="437" r:id="rId111"/>
    <p:sldId id="503" r:id="rId112"/>
    <p:sldId id="504" r:id="rId113"/>
    <p:sldId id="509" r:id="rId114"/>
    <p:sldId id="510" r:id="rId115"/>
    <p:sldId id="546" r:id="rId116"/>
    <p:sldId id="439" r:id="rId117"/>
    <p:sldId id="486" r:id="rId118"/>
    <p:sldId id="518" r:id="rId119"/>
    <p:sldId id="519" r:id="rId120"/>
    <p:sldId id="520" r:id="rId121"/>
    <p:sldId id="521" r:id="rId122"/>
    <p:sldId id="436" r:id="rId123"/>
    <p:sldId id="435" r:id="rId124"/>
    <p:sldId id="363" r:id="rId125"/>
    <p:sldId id="442" r:id="rId126"/>
    <p:sldId id="443" r:id="rId127"/>
    <p:sldId id="444" r:id="rId128"/>
    <p:sldId id="445" r:id="rId129"/>
    <p:sldId id="446" r:id="rId130"/>
    <p:sldId id="564" r:id="rId131"/>
    <p:sldId id="447" r:id="rId132"/>
    <p:sldId id="448" r:id="rId133"/>
    <p:sldId id="364" r:id="rId134"/>
    <p:sldId id="482" r:id="rId135"/>
    <p:sldId id="483" r:id="rId136"/>
    <p:sldId id="484" r:id="rId137"/>
    <p:sldId id="449" r:id="rId138"/>
    <p:sldId id="480" r:id="rId139"/>
    <p:sldId id="497" r:id="rId140"/>
    <p:sldId id="498" r:id="rId141"/>
    <p:sldId id="499" r:id="rId142"/>
    <p:sldId id="500" r:id="rId143"/>
    <p:sldId id="501" r:id="rId144"/>
    <p:sldId id="502" r:id="rId145"/>
    <p:sldId id="324" r:id="rId146"/>
    <p:sldId id="326" r:id="rId147"/>
    <p:sldId id="327" r:id="rId148"/>
    <p:sldId id="329" r:id="rId149"/>
    <p:sldId id="328" r:id="rId150"/>
    <p:sldId id="337" r:id="rId151"/>
    <p:sldId id="347" r:id="rId152"/>
    <p:sldId id="338" r:id="rId153"/>
    <p:sldId id="478" r:id="rId154"/>
    <p:sldId id="479" r:id="rId155"/>
    <p:sldId id="369" r:id="rId156"/>
    <p:sldId id="335" r:id="rId157"/>
    <p:sldId id="370" r:id="rId158"/>
    <p:sldId id="336" r:id="rId159"/>
    <p:sldId id="487" r:id="rId160"/>
    <p:sldId id="565" r:id="rId161"/>
    <p:sldId id="566" r:id="rId162"/>
    <p:sldId id="567" r:id="rId163"/>
    <p:sldId id="491" r:id="rId164"/>
    <p:sldId id="508" r:id="rId165"/>
    <p:sldId id="492" r:id="rId166"/>
    <p:sldId id="493" r:id="rId167"/>
    <p:sldId id="494" r:id="rId168"/>
    <p:sldId id="495" r:id="rId169"/>
    <p:sldId id="496" r:id="rId170"/>
    <p:sldId id="517" r:id="rId171"/>
    <p:sldId id="512" r:id="rId172"/>
    <p:sldId id="513" r:id="rId173"/>
    <p:sldId id="514" r:id="rId174"/>
    <p:sldId id="515" r:id="rId175"/>
    <p:sldId id="516" r:id="rId176"/>
    <p:sldId id="325" r:id="rId177"/>
    <p:sldId id="459" r:id="rId178"/>
    <p:sldId id="460" r:id="rId179"/>
    <p:sldId id="461" r:id="rId180"/>
    <p:sldId id="462" r:id="rId181"/>
    <p:sldId id="463" r:id="rId182"/>
    <p:sldId id="464" r:id="rId183"/>
    <p:sldId id="465" r:id="rId184"/>
    <p:sldId id="321" r:id="rId185"/>
    <p:sldId id="330" r:id="rId186"/>
    <p:sldId id="385" r:id="rId187"/>
    <p:sldId id="528" r:id="rId188"/>
  </p:sldIdLst>
  <p:sldSz cx="9144000" cy="6858000" type="screen4x3"/>
  <p:notesSz cx="6858000" cy="9144000"/>
  <p:defaultTextStyle>
    <a:defPPr>
      <a:defRPr lang="pt-BR"/>
    </a:defPPr>
    <a:lvl1pPr algn="l" rtl="0" eaLnBrk="0" fontAlgn="base" hangingPunct="0">
      <a:spcBef>
        <a:spcPct val="0"/>
      </a:spcBef>
      <a:spcAft>
        <a:spcPct val="0"/>
      </a:spcAft>
      <a:defRPr sz="2400" kern="1200">
        <a:solidFill>
          <a:schemeClr val="tx1"/>
        </a:solidFill>
        <a:latin typeface="Courier New" panose="02070309020205020404" pitchFamily="49"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Courier New" panose="02070309020205020404" pitchFamily="49"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Courier New" panose="02070309020205020404" pitchFamily="49"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Courier New" panose="02070309020205020404" pitchFamily="49"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Courier New" panose="02070309020205020404" pitchFamily="49" charset="0"/>
        <a:ea typeface="+mn-ea"/>
        <a:cs typeface="Arial" panose="020B0604020202020204" pitchFamily="34" charset="0"/>
      </a:defRPr>
    </a:lvl5pPr>
    <a:lvl6pPr marL="2286000" algn="l" defTabSz="914400" rtl="0" eaLnBrk="1" latinLnBrk="0" hangingPunct="1">
      <a:defRPr sz="2400" kern="1200">
        <a:solidFill>
          <a:schemeClr val="tx1"/>
        </a:solidFill>
        <a:latin typeface="Courier New" panose="02070309020205020404" pitchFamily="49" charset="0"/>
        <a:ea typeface="+mn-ea"/>
        <a:cs typeface="Arial" panose="020B0604020202020204" pitchFamily="34" charset="0"/>
      </a:defRPr>
    </a:lvl6pPr>
    <a:lvl7pPr marL="2743200" algn="l" defTabSz="914400" rtl="0" eaLnBrk="1" latinLnBrk="0" hangingPunct="1">
      <a:defRPr sz="2400" kern="1200">
        <a:solidFill>
          <a:schemeClr val="tx1"/>
        </a:solidFill>
        <a:latin typeface="Courier New" panose="02070309020205020404" pitchFamily="49" charset="0"/>
        <a:ea typeface="+mn-ea"/>
        <a:cs typeface="Arial" panose="020B0604020202020204" pitchFamily="34" charset="0"/>
      </a:defRPr>
    </a:lvl7pPr>
    <a:lvl8pPr marL="3200400" algn="l" defTabSz="914400" rtl="0" eaLnBrk="1" latinLnBrk="0" hangingPunct="1">
      <a:defRPr sz="2400" kern="1200">
        <a:solidFill>
          <a:schemeClr val="tx1"/>
        </a:solidFill>
        <a:latin typeface="Courier New" panose="02070309020205020404" pitchFamily="49" charset="0"/>
        <a:ea typeface="+mn-ea"/>
        <a:cs typeface="Arial" panose="020B0604020202020204" pitchFamily="34" charset="0"/>
      </a:defRPr>
    </a:lvl8pPr>
    <a:lvl9pPr marL="3657600" algn="l" defTabSz="914400" rtl="0" eaLnBrk="1" latinLnBrk="0" hangingPunct="1">
      <a:defRPr sz="2400" kern="1200">
        <a:solidFill>
          <a:schemeClr val="tx1"/>
        </a:solidFill>
        <a:latin typeface="Courier New" panose="02070309020205020404" pitchFamily="49"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9900"/>
    <a:srgbClr val="DDDDDD"/>
    <a:srgbClr val="B2B2B2"/>
    <a:srgbClr val="33CCCC"/>
    <a:srgbClr val="FF3300"/>
    <a:srgbClr val="FFFF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22" autoAdjust="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Lst>
  </p:outlineViewPr>
  <p:notesTextViewPr>
    <p:cViewPr>
      <p:scale>
        <a:sx n="100" d="100"/>
        <a:sy n="100" d="100"/>
      </p:scale>
      <p:origin x="0" y="0"/>
    </p:cViewPr>
  </p:notesTextViewPr>
  <p:sorterViewPr>
    <p:cViewPr>
      <p:scale>
        <a:sx n="66" d="100"/>
        <a:sy n="66" d="100"/>
      </p:scale>
      <p:origin x="0" y="6636"/>
    </p:cViewPr>
  </p:sorterViewPr>
  <p:notesViewPr>
    <p:cSldViewPr>
      <p:cViewPr varScale="1">
        <p:scale>
          <a:sx n="43" d="100"/>
          <a:sy n="43" d="100"/>
        </p:scale>
        <p:origin x="-14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75" Type="http://schemas.openxmlformats.org/officeDocument/2006/relationships/slide" Target="slides/slide172.xml"/><Relationship Id="rId170" Type="http://schemas.openxmlformats.org/officeDocument/2006/relationships/slide" Target="slides/slide167.xml"/><Relationship Id="rId191" Type="http://schemas.openxmlformats.org/officeDocument/2006/relationships/viewProps" Target="view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slide" Target="slides/slide162.xml"/><Relationship Id="rId181" Type="http://schemas.openxmlformats.org/officeDocument/2006/relationships/slide" Target="slides/slide178.xml"/><Relationship Id="rId186" Type="http://schemas.openxmlformats.org/officeDocument/2006/relationships/slide" Target="slides/slide183.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71" Type="http://schemas.openxmlformats.org/officeDocument/2006/relationships/slide" Target="slides/slide168.xml"/><Relationship Id="rId176" Type="http://schemas.openxmlformats.org/officeDocument/2006/relationships/slide" Target="slides/slide173.xml"/><Relationship Id="rId192" Type="http://schemas.openxmlformats.org/officeDocument/2006/relationships/theme" Target="theme/theme1.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slide" Target="slides/slide179.xml"/><Relationship Id="rId187" Type="http://schemas.openxmlformats.org/officeDocument/2006/relationships/slide" Target="slides/slide184.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172" Type="http://schemas.openxmlformats.org/officeDocument/2006/relationships/slide" Target="slides/slide169.xml"/><Relationship Id="rId193" Type="http://schemas.openxmlformats.org/officeDocument/2006/relationships/tableStyles" Target="tableStyle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0" Type="http://schemas.openxmlformats.org/officeDocument/2006/relationships/presProps" Target="pres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s>
</file>

<file path=ppt/_rels/viewProps.xml.rels><?xml version="1.0" encoding="UTF-8" standalone="yes"?>
<Relationships xmlns="http://schemas.openxmlformats.org/package/2006/relationships"><Relationship Id="rId13" Type="http://schemas.openxmlformats.org/officeDocument/2006/relationships/slide" Target="slides/slide23.xml"/><Relationship Id="rId18" Type="http://schemas.openxmlformats.org/officeDocument/2006/relationships/slide" Target="slides/slide29.xml"/><Relationship Id="rId26" Type="http://schemas.openxmlformats.org/officeDocument/2006/relationships/slide" Target="slides/slide49.xml"/><Relationship Id="rId39" Type="http://schemas.openxmlformats.org/officeDocument/2006/relationships/slide" Target="slides/slide74.xml"/><Relationship Id="rId21" Type="http://schemas.openxmlformats.org/officeDocument/2006/relationships/slide" Target="slides/slide32.xml"/><Relationship Id="rId34" Type="http://schemas.openxmlformats.org/officeDocument/2006/relationships/slide" Target="slides/slide69.xml"/><Relationship Id="rId42" Type="http://schemas.openxmlformats.org/officeDocument/2006/relationships/slide" Target="slides/slide88.xml"/><Relationship Id="rId47" Type="http://schemas.openxmlformats.org/officeDocument/2006/relationships/slide" Target="slides/slide93.xml"/><Relationship Id="rId50" Type="http://schemas.openxmlformats.org/officeDocument/2006/relationships/slide" Target="slides/slide99.xml"/><Relationship Id="rId55" Type="http://schemas.openxmlformats.org/officeDocument/2006/relationships/slide" Target="slides/slide114.xml"/><Relationship Id="rId63" Type="http://schemas.openxmlformats.org/officeDocument/2006/relationships/slide" Target="slides/slide143.xml"/><Relationship Id="rId68" Type="http://schemas.openxmlformats.org/officeDocument/2006/relationships/slide" Target="slides/slide150.xml"/><Relationship Id="rId76" Type="http://schemas.openxmlformats.org/officeDocument/2006/relationships/slide" Target="slides/slide184.xml"/><Relationship Id="rId7" Type="http://schemas.openxmlformats.org/officeDocument/2006/relationships/slide" Target="slides/slide10.xml"/><Relationship Id="rId71" Type="http://schemas.openxmlformats.org/officeDocument/2006/relationships/slide" Target="slides/slide153.xml"/><Relationship Id="rId2" Type="http://schemas.openxmlformats.org/officeDocument/2006/relationships/slide" Target="slides/slide2.xml"/><Relationship Id="rId16" Type="http://schemas.openxmlformats.org/officeDocument/2006/relationships/slide" Target="slides/slide26.xml"/><Relationship Id="rId29" Type="http://schemas.openxmlformats.org/officeDocument/2006/relationships/slide" Target="slides/slide60.xml"/><Relationship Id="rId11" Type="http://schemas.openxmlformats.org/officeDocument/2006/relationships/slide" Target="slides/slide19.xml"/><Relationship Id="rId24" Type="http://schemas.openxmlformats.org/officeDocument/2006/relationships/slide" Target="slides/slide40.xml"/><Relationship Id="rId32" Type="http://schemas.openxmlformats.org/officeDocument/2006/relationships/slide" Target="slides/slide67.xml"/><Relationship Id="rId37" Type="http://schemas.openxmlformats.org/officeDocument/2006/relationships/slide" Target="slides/slide72.xml"/><Relationship Id="rId40" Type="http://schemas.openxmlformats.org/officeDocument/2006/relationships/slide" Target="slides/slide86.xml"/><Relationship Id="rId45" Type="http://schemas.openxmlformats.org/officeDocument/2006/relationships/slide" Target="slides/slide91.xml"/><Relationship Id="rId53" Type="http://schemas.openxmlformats.org/officeDocument/2006/relationships/slide" Target="slides/slide102.xml"/><Relationship Id="rId58" Type="http://schemas.openxmlformats.org/officeDocument/2006/relationships/slide" Target="slides/slide122.xml"/><Relationship Id="rId66" Type="http://schemas.openxmlformats.org/officeDocument/2006/relationships/slide" Target="slides/slide148.xml"/><Relationship Id="rId74" Type="http://schemas.openxmlformats.org/officeDocument/2006/relationships/slide" Target="slides/slide182.xml"/><Relationship Id="rId5" Type="http://schemas.openxmlformats.org/officeDocument/2006/relationships/slide" Target="slides/slide8.xml"/><Relationship Id="rId15" Type="http://schemas.openxmlformats.org/officeDocument/2006/relationships/slide" Target="slides/slide25.xml"/><Relationship Id="rId23" Type="http://schemas.openxmlformats.org/officeDocument/2006/relationships/slide" Target="slides/slide34.xml"/><Relationship Id="rId28" Type="http://schemas.openxmlformats.org/officeDocument/2006/relationships/slide" Target="slides/slide55.xml"/><Relationship Id="rId36" Type="http://schemas.openxmlformats.org/officeDocument/2006/relationships/slide" Target="slides/slide71.xml"/><Relationship Id="rId49" Type="http://schemas.openxmlformats.org/officeDocument/2006/relationships/slide" Target="slides/slide95.xml"/><Relationship Id="rId57" Type="http://schemas.openxmlformats.org/officeDocument/2006/relationships/slide" Target="slides/slide121.xml"/><Relationship Id="rId61" Type="http://schemas.openxmlformats.org/officeDocument/2006/relationships/slide" Target="slides/slide133.xml"/><Relationship Id="rId10" Type="http://schemas.openxmlformats.org/officeDocument/2006/relationships/slide" Target="slides/slide16.xml"/><Relationship Id="rId19" Type="http://schemas.openxmlformats.org/officeDocument/2006/relationships/slide" Target="slides/slide30.xml"/><Relationship Id="rId31" Type="http://schemas.openxmlformats.org/officeDocument/2006/relationships/slide" Target="slides/slide66.xml"/><Relationship Id="rId44" Type="http://schemas.openxmlformats.org/officeDocument/2006/relationships/slide" Target="slides/slide90.xml"/><Relationship Id="rId52" Type="http://schemas.openxmlformats.org/officeDocument/2006/relationships/slide" Target="slides/slide101.xml"/><Relationship Id="rId60" Type="http://schemas.openxmlformats.org/officeDocument/2006/relationships/slide" Target="slides/slide132.xml"/><Relationship Id="rId65" Type="http://schemas.openxmlformats.org/officeDocument/2006/relationships/slide" Target="slides/slide147.xml"/><Relationship Id="rId73" Type="http://schemas.openxmlformats.org/officeDocument/2006/relationships/slide" Target="slides/slide174.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24.xml"/><Relationship Id="rId22" Type="http://schemas.openxmlformats.org/officeDocument/2006/relationships/slide" Target="slides/slide33.xml"/><Relationship Id="rId27" Type="http://schemas.openxmlformats.org/officeDocument/2006/relationships/slide" Target="slides/slide51.xml"/><Relationship Id="rId30" Type="http://schemas.openxmlformats.org/officeDocument/2006/relationships/slide" Target="slides/slide65.xml"/><Relationship Id="rId35" Type="http://schemas.openxmlformats.org/officeDocument/2006/relationships/slide" Target="slides/slide70.xml"/><Relationship Id="rId43" Type="http://schemas.openxmlformats.org/officeDocument/2006/relationships/slide" Target="slides/slide89.xml"/><Relationship Id="rId48" Type="http://schemas.openxmlformats.org/officeDocument/2006/relationships/slide" Target="slides/slide94.xml"/><Relationship Id="rId56" Type="http://schemas.openxmlformats.org/officeDocument/2006/relationships/slide" Target="slides/slide120.xml"/><Relationship Id="rId64" Type="http://schemas.openxmlformats.org/officeDocument/2006/relationships/slide" Target="slides/slide144.xml"/><Relationship Id="rId69" Type="http://schemas.openxmlformats.org/officeDocument/2006/relationships/slide" Target="slides/slide151.xml"/><Relationship Id="rId77" Type="http://schemas.openxmlformats.org/officeDocument/2006/relationships/slide" Target="slides/slide185.xml"/><Relationship Id="rId8" Type="http://schemas.openxmlformats.org/officeDocument/2006/relationships/slide" Target="slides/slide14.xml"/><Relationship Id="rId51" Type="http://schemas.openxmlformats.org/officeDocument/2006/relationships/slide" Target="slides/slide100.xml"/><Relationship Id="rId72" Type="http://schemas.openxmlformats.org/officeDocument/2006/relationships/slide" Target="slides/slide155.xml"/><Relationship Id="rId3" Type="http://schemas.openxmlformats.org/officeDocument/2006/relationships/slide" Target="slides/slide6.xml"/><Relationship Id="rId12" Type="http://schemas.openxmlformats.org/officeDocument/2006/relationships/slide" Target="slides/slide20.xml"/><Relationship Id="rId17" Type="http://schemas.openxmlformats.org/officeDocument/2006/relationships/slide" Target="slides/slide28.xml"/><Relationship Id="rId25" Type="http://schemas.openxmlformats.org/officeDocument/2006/relationships/slide" Target="slides/slide47.xml"/><Relationship Id="rId33" Type="http://schemas.openxmlformats.org/officeDocument/2006/relationships/slide" Target="slides/slide68.xml"/><Relationship Id="rId38" Type="http://schemas.openxmlformats.org/officeDocument/2006/relationships/slide" Target="slides/slide73.xml"/><Relationship Id="rId46" Type="http://schemas.openxmlformats.org/officeDocument/2006/relationships/slide" Target="slides/slide92.xml"/><Relationship Id="rId59" Type="http://schemas.openxmlformats.org/officeDocument/2006/relationships/slide" Target="slides/slide131.xml"/><Relationship Id="rId67" Type="http://schemas.openxmlformats.org/officeDocument/2006/relationships/slide" Target="slides/slide149.xml"/><Relationship Id="rId20" Type="http://schemas.openxmlformats.org/officeDocument/2006/relationships/slide" Target="slides/slide31.xml"/><Relationship Id="rId41" Type="http://schemas.openxmlformats.org/officeDocument/2006/relationships/slide" Target="slides/slide87.xml"/><Relationship Id="rId54" Type="http://schemas.openxmlformats.org/officeDocument/2006/relationships/slide" Target="slides/slide108.xml"/><Relationship Id="rId62" Type="http://schemas.openxmlformats.org/officeDocument/2006/relationships/slide" Target="slides/slide134.xml"/><Relationship Id="rId70" Type="http://schemas.openxmlformats.org/officeDocument/2006/relationships/slide" Target="slides/slide152.xml"/><Relationship Id="rId75" Type="http://schemas.openxmlformats.org/officeDocument/2006/relationships/slide" Target="slides/slide183.xml"/><Relationship Id="rId1" Type="http://schemas.openxmlformats.org/officeDocument/2006/relationships/slide" Target="slides/slide1.xml"/><Relationship Id="rId6"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pt-BR"/>
          </a:p>
        </p:txBody>
      </p:sp>
      <p:sp>
        <p:nvSpPr>
          <p:cNvPr id="11267" name="Rectangle 3">
            <a:extLst>
              <a:ext uri="{FF2B5EF4-FFF2-40B4-BE49-F238E27FC236}"/>
            </a:extLst>
          </p:cNvPr>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pt-BR"/>
          </a:p>
        </p:txBody>
      </p:sp>
      <p:sp>
        <p:nvSpPr>
          <p:cNvPr id="216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extLst>
          </p:cNvPr>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11270" name="Rectangle 6">
            <a:extLst>
              <a:ext uri="{FF2B5EF4-FFF2-40B4-BE49-F238E27FC236}"/>
            </a:extLst>
          </p:cNvPr>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pt-BR"/>
          </a:p>
        </p:txBody>
      </p:sp>
      <p:sp>
        <p:nvSpPr>
          <p:cNvPr id="11271" name="Rectangle 7">
            <a:extLst>
              <a:ext uri="{FF2B5EF4-FFF2-40B4-BE49-F238E27FC236}"/>
            </a:extLst>
          </p:cNvPr>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EFFD07EB-A5CC-4DF1-9B03-38EE3C13A556}" type="slidenum">
              <a:rPr lang="pt-BR" altLang="pt-BR"/>
              <a:pPr/>
              <a:t>‹nº›</a:t>
            </a:fld>
            <a:endParaRPr lang="pt-BR" altLang="pt-BR"/>
          </a:p>
        </p:txBody>
      </p:sp>
    </p:spTree>
    <p:extLst>
      <p:ext uri="{BB962C8B-B14F-4D97-AF65-F5344CB8AC3E}">
        <p14:creationId xmlns:p14="http://schemas.microsoft.com/office/powerpoint/2010/main" val="402865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Espaço Reservado para Imagem de Slide 1"/>
          <p:cNvSpPr>
            <a:spLocks noGrp="1" noRot="1" noChangeAspect="1" noChangeArrowheads="1" noTextEdit="1"/>
          </p:cNvSpPr>
          <p:nvPr>
            <p:ph type="sldImg"/>
          </p:nvPr>
        </p:nvSpPr>
        <p:spPr>
          <a:ln/>
        </p:spPr>
      </p:sp>
      <p:sp>
        <p:nvSpPr>
          <p:cNvPr id="217091" name="Espaço Reservado para Anotações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217092" name="Espaço Reservado para Número de Slide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fld id="{55DE4C0B-41C9-46B6-B2CD-6C90DBF336EC}" type="slidenum">
              <a:rPr lang="pt-BR" altLang="pt-BR" sz="1200">
                <a:latin typeface="Times New Roman" panose="02020603050405020304" pitchFamily="18" charset="0"/>
              </a:rPr>
              <a:pPr/>
              <a:t>54</a:t>
            </a:fld>
            <a:endParaRPr lang="pt-BR" altLang="pt-BR" sz="1200">
              <a:latin typeface="Times New Roman" panose="02020603050405020304" pitchFamily="18" charset="0"/>
            </a:endParaRPr>
          </a:p>
        </p:txBody>
      </p:sp>
    </p:spTree>
    <p:extLst>
      <p:ext uri="{BB962C8B-B14F-4D97-AF65-F5344CB8AC3E}">
        <p14:creationId xmlns:p14="http://schemas.microsoft.com/office/powerpoint/2010/main" val="13091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Espaço Reservado para Imagem de Slide 1"/>
          <p:cNvSpPr>
            <a:spLocks noGrp="1" noRot="1" noChangeAspect="1" noChangeArrowheads="1" noTextEdit="1"/>
          </p:cNvSpPr>
          <p:nvPr>
            <p:ph type="sldImg"/>
          </p:nvPr>
        </p:nvSpPr>
        <p:spPr>
          <a:ln/>
        </p:spPr>
      </p:sp>
      <p:sp>
        <p:nvSpPr>
          <p:cNvPr id="218115" name="Espaço Reservado para Anotações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218116" name="Espaço Reservado para Número de Slide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fld id="{1A2F988B-1034-43E2-9F5B-EA5D7DE9FDAD}" type="slidenum">
              <a:rPr lang="pt-BR" altLang="pt-BR" sz="1200">
                <a:latin typeface="Times New Roman" panose="02020603050405020304" pitchFamily="18" charset="0"/>
              </a:rPr>
              <a:pPr/>
              <a:t>113</a:t>
            </a:fld>
            <a:endParaRPr lang="pt-BR" altLang="pt-BR" sz="1200">
              <a:latin typeface="Times New Roman" panose="02020603050405020304" pitchFamily="18" charset="0"/>
            </a:endParaRPr>
          </a:p>
        </p:txBody>
      </p:sp>
    </p:spTree>
    <p:extLst>
      <p:ext uri="{BB962C8B-B14F-4D97-AF65-F5344CB8AC3E}">
        <p14:creationId xmlns:p14="http://schemas.microsoft.com/office/powerpoint/2010/main" val="250866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81F9C38D-A309-49D4-AB71-C9325BC3EED0}" type="slidenum">
              <a:rPr lang="pt-BR" altLang="pt-BR"/>
              <a:pPr/>
              <a:t>‹nº›</a:t>
            </a:fld>
            <a:endParaRPr lang="pt-BR" altLang="pt-BR"/>
          </a:p>
        </p:txBody>
      </p:sp>
    </p:spTree>
    <p:extLst>
      <p:ext uri="{BB962C8B-B14F-4D97-AF65-F5344CB8AC3E}">
        <p14:creationId xmlns:p14="http://schemas.microsoft.com/office/powerpoint/2010/main" val="26810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F6B59C06-5A01-4857-8972-52828E2660BA}" type="slidenum">
              <a:rPr lang="pt-BR" altLang="pt-BR"/>
              <a:pPr/>
              <a:t>‹nº›</a:t>
            </a:fld>
            <a:endParaRPr lang="pt-BR" altLang="pt-BR"/>
          </a:p>
        </p:txBody>
      </p:sp>
    </p:spTree>
    <p:extLst>
      <p:ext uri="{BB962C8B-B14F-4D97-AF65-F5344CB8AC3E}">
        <p14:creationId xmlns:p14="http://schemas.microsoft.com/office/powerpoint/2010/main" val="380922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87D971F4-76C6-42E3-90BB-E56595BEEABD}" type="slidenum">
              <a:rPr lang="pt-BR" altLang="pt-BR"/>
              <a:pPr/>
              <a:t>‹nº›</a:t>
            </a:fld>
            <a:endParaRPr lang="pt-BR" altLang="pt-BR"/>
          </a:p>
        </p:txBody>
      </p:sp>
    </p:spTree>
    <p:extLst>
      <p:ext uri="{BB962C8B-B14F-4D97-AF65-F5344CB8AC3E}">
        <p14:creationId xmlns:p14="http://schemas.microsoft.com/office/powerpoint/2010/main" val="41205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5" name="Espaço Reservado para Rodapé 4">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Número de Slide 5">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2A7A57D2-1A81-4EAA-BBF6-1F3F79D40B88}" type="slidenum">
              <a:rPr lang="en-US" altLang="pt-BR"/>
              <a:pPr/>
              <a:t>‹nº›</a:t>
            </a:fld>
            <a:endParaRPr lang="en-US" altLang="pt-BR"/>
          </a:p>
        </p:txBody>
      </p:sp>
    </p:spTree>
    <p:extLst>
      <p:ext uri="{BB962C8B-B14F-4D97-AF65-F5344CB8AC3E}">
        <p14:creationId xmlns:p14="http://schemas.microsoft.com/office/powerpoint/2010/main" val="237144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5" name="Espaço Reservado para Rodapé 4">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Número de Slide 5">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4926CCDA-4613-449B-94CB-94158107189D}" type="slidenum">
              <a:rPr lang="en-US" altLang="pt-BR"/>
              <a:pPr/>
              <a:t>‹nº›</a:t>
            </a:fld>
            <a:endParaRPr lang="en-US" altLang="pt-BR"/>
          </a:p>
        </p:txBody>
      </p:sp>
    </p:spTree>
    <p:extLst>
      <p:ext uri="{BB962C8B-B14F-4D97-AF65-F5344CB8AC3E}">
        <p14:creationId xmlns:p14="http://schemas.microsoft.com/office/powerpoint/2010/main" val="415522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Espaço Reservado para Data 3">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5" name="Espaço Reservado para Rodapé 4">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Número de Slide 5">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D662ECA7-2CF9-4817-8EC6-C6D2B671DB4D}" type="slidenum">
              <a:rPr lang="en-US" altLang="pt-BR"/>
              <a:pPr/>
              <a:t>‹nº›</a:t>
            </a:fld>
            <a:endParaRPr lang="en-US" altLang="pt-BR"/>
          </a:p>
        </p:txBody>
      </p:sp>
    </p:spTree>
    <p:extLst>
      <p:ext uri="{BB962C8B-B14F-4D97-AF65-F5344CB8AC3E}">
        <p14:creationId xmlns:p14="http://schemas.microsoft.com/office/powerpoint/2010/main" val="22472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Rodapé 5">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7" name="Espaço Reservado para Número de Slide 6">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706763F2-7057-4E99-B34E-7E951D99E4F8}" type="slidenum">
              <a:rPr lang="en-US" altLang="pt-BR"/>
              <a:pPr/>
              <a:t>‹nº›</a:t>
            </a:fld>
            <a:endParaRPr lang="en-US" altLang="pt-BR"/>
          </a:p>
        </p:txBody>
      </p:sp>
    </p:spTree>
    <p:extLst>
      <p:ext uri="{BB962C8B-B14F-4D97-AF65-F5344CB8AC3E}">
        <p14:creationId xmlns:p14="http://schemas.microsoft.com/office/powerpoint/2010/main" val="3558452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8" name="Espaço Reservado para Rodapé 7">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9" name="Espaço Reservado para Número de Slide 8">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D1EDFE44-1956-492C-8CB0-F1C8B360E2DE}" type="slidenum">
              <a:rPr lang="en-US" altLang="pt-BR"/>
              <a:pPr/>
              <a:t>‹nº›</a:t>
            </a:fld>
            <a:endParaRPr lang="en-US" altLang="pt-BR"/>
          </a:p>
        </p:txBody>
      </p:sp>
    </p:spTree>
    <p:extLst>
      <p:ext uri="{BB962C8B-B14F-4D97-AF65-F5344CB8AC3E}">
        <p14:creationId xmlns:p14="http://schemas.microsoft.com/office/powerpoint/2010/main" val="2840911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4" name="Espaço Reservado para Rodapé 3">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5" name="Espaço Reservado para Número de Slide 4">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39F1D7DB-0465-4093-80BF-432757974A27}" type="slidenum">
              <a:rPr lang="en-US" altLang="pt-BR"/>
              <a:pPr/>
              <a:t>‹nº›</a:t>
            </a:fld>
            <a:endParaRPr lang="en-US" altLang="pt-BR"/>
          </a:p>
        </p:txBody>
      </p:sp>
    </p:spTree>
    <p:extLst>
      <p:ext uri="{BB962C8B-B14F-4D97-AF65-F5344CB8AC3E}">
        <p14:creationId xmlns:p14="http://schemas.microsoft.com/office/powerpoint/2010/main" val="1666860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3" name="Espaço Reservado para Rodapé 2">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4" name="Espaço Reservado para Número de Slide 3">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99D9EF7D-E6DC-42ED-93EE-E962904CB77C}" type="slidenum">
              <a:rPr lang="en-US" altLang="pt-BR"/>
              <a:pPr/>
              <a:t>‹nº›</a:t>
            </a:fld>
            <a:endParaRPr lang="en-US" altLang="pt-BR"/>
          </a:p>
        </p:txBody>
      </p:sp>
    </p:spTree>
    <p:extLst>
      <p:ext uri="{BB962C8B-B14F-4D97-AF65-F5344CB8AC3E}">
        <p14:creationId xmlns:p14="http://schemas.microsoft.com/office/powerpoint/2010/main" val="357317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Rodapé 5">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7" name="Espaço Reservado para Número de Slide 6">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4A407A7B-1A06-47EF-8E89-4D78B69FA4FE}" type="slidenum">
              <a:rPr lang="en-US" altLang="pt-BR"/>
              <a:pPr/>
              <a:t>‹nº›</a:t>
            </a:fld>
            <a:endParaRPr lang="en-US" altLang="pt-BR"/>
          </a:p>
        </p:txBody>
      </p:sp>
    </p:spTree>
    <p:extLst>
      <p:ext uri="{BB962C8B-B14F-4D97-AF65-F5344CB8AC3E}">
        <p14:creationId xmlns:p14="http://schemas.microsoft.com/office/powerpoint/2010/main" val="157996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49E5AF4F-1604-43CA-B755-D971838EB151}" type="slidenum">
              <a:rPr lang="pt-BR" altLang="pt-BR"/>
              <a:pPr/>
              <a:t>‹nº›</a:t>
            </a:fld>
            <a:endParaRPr lang="pt-BR" altLang="pt-BR"/>
          </a:p>
        </p:txBody>
      </p:sp>
    </p:spTree>
    <p:extLst>
      <p:ext uri="{BB962C8B-B14F-4D97-AF65-F5344CB8AC3E}">
        <p14:creationId xmlns:p14="http://schemas.microsoft.com/office/powerpoint/2010/main" val="2121771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Rodapé 5">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7" name="Espaço Reservado para Número de Slide 6">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665DF22C-70CC-4DCA-987B-BD8C8A20C9CD}" type="slidenum">
              <a:rPr lang="en-US" altLang="pt-BR"/>
              <a:pPr/>
              <a:t>‹nº›</a:t>
            </a:fld>
            <a:endParaRPr lang="en-US" altLang="pt-BR"/>
          </a:p>
        </p:txBody>
      </p:sp>
    </p:spTree>
    <p:extLst>
      <p:ext uri="{BB962C8B-B14F-4D97-AF65-F5344CB8AC3E}">
        <p14:creationId xmlns:p14="http://schemas.microsoft.com/office/powerpoint/2010/main" val="1375907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5" name="Espaço Reservado para Rodapé 4">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Número de Slide 5">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C0E878E6-34E8-49BC-A2AE-3FDD3EA10A70}" type="slidenum">
              <a:rPr lang="en-US" altLang="pt-BR"/>
              <a:pPr/>
              <a:t>‹nº›</a:t>
            </a:fld>
            <a:endParaRPr lang="en-US" altLang="pt-BR"/>
          </a:p>
        </p:txBody>
      </p:sp>
    </p:spTree>
    <p:extLst>
      <p:ext uri="{BB962C8B-B14F-4D97-AF65-F5344CB8AC3E}">
        <p14:creationId xmlns:p14="http://schemas.microsoft.com/office/powerpoint/2010/main" val="3373101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extLst>
          </p:cNvPr>
          <p:cNvSpPr>
            <a:spLocks noGrp="1"/>
          </p:cNvSpPr>
          <p:nvPr>
            <p:ph type="dt" sz="half" idx="10"/>
          </p:nvPr>
        </p:nvSpPr>
        <p:spPr/>
        <p:txBody>
          <a:bodyPr/>
          <a:lstStyle>
            <a:lvl1pPr eaLnBrk="1" hangingPunct="1">
              <a:defRPr>
                <a:latin typeface="Courier New" pitchFamily="49" charset="0"/>
                <a:cs typeface="Arial" charset="0"/>
              </a:defRPr>
            </a:lvl1pPr>
          </a:lstStyle>
          <a:p>
            <a:pPr>
              <a:defRPr/>
            </a:pPr>
            <a:endParaRPr lang="en-US"/>
          </a:p>
        </p:txBody>
      </p:sp>
      <p:sp>
        <p:nvSpPr>
          <p:cNvPr id="5" name="Espaço Reservado para Rodapé 4">
            <a:extLst>
              <a:ext uri="{FF2B5EF4-FFF2-40B4-BE49-F238E27FC236}"/>
            </a:extLst>
          </p:cNvPr>
          <p:cNvSpPr>
            <a:spLocks noGrp="1"/>
          </p:cNvSpPr>
          <p:nvPr>
            <p:ph type="ftr" sz="quarter" idx="11"/>
          </p:nvPr>
        </p:nvSpPr>
        <p:spPr/>
        <p:txBody>
          <a:bodyPr/>
          <a:lstStyle>
            <a:lvl1pPr eaLnBrk="1" hangingPunct="1">
              <a:defRPr>
                <a:latin typeface="Courier New" pitchFamily="49" charset="0"/>
                <a:cs typeface="Arial" charset="0"/>
              </a:defRPr>
            </a:lvl1pPr>
          </a:lstStyle>
          <a:p>
            <a:pPr>
              <a:defRPr/>
            </a:pPr>
            <a:endParaRPr lang="en-US"/>
          </a:p>
        </p:txBody>
      </p:sp>
      <p:sp>
        <p:nvSpPr>
          <p:cNvPr id="6" name="Espaço Reservado para Número de Slide 5">
            <a:extLst>
              <a:ext uri="{FF2B5EF4-FFF2-40B4-BE49-F238E27FC236}"/>
            </a:extLst>
          </p:cNvPr>
          <p:cNvSpPr>
            <a:spLocks noGrp="1"/>
          </p:cNvSpPr>
          <p:nvPr>
            <p:ph type="sldNum" sz="quarter" idx="12"/>
          </p:nvPr>
        </p:nvSpPr>
        <p:spPr/>
        <p:txBody>
          <a:bodyPr/>
          <a:lstStyle>
            <a:lvl1pPr eaLnBrk="1" hangingPunct="1">
              <a:defRPr>
                <a:latin typeface="Courier New" panose="02070309020205020404" pitchFamily="49" charset="0"/>
              </a:defRPr>
            </a:lvl1pPr>
          </a:lstStyle>
          <a:p>
            <a:fld id="{CBB3CFF0-A455-4ABE-BEC0-6ED8CBA5D533}" type="slidenum">
              <a:rPr lang="en-US" altLang="pt-BR"/>
              <a:pPr/>
              <a:t>‹nº›</a:t>
            </a:fld>
            <a:endParaRPr lang="en-US" altLang="pt-BR"/>
          </a:p>
        </p:txBody>
      </p:sp>
    </p:spTree>
    <p:extLst>
      <p:ext uri="{BB962C8B-B14F-4D97-AF65-F5344CB8AC3E}">
        <p14:creationId xmlns:p14="http://schemas.microsoft.com/office/powerpoint/2010/main" val="668132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70F0D2A9-749B-4C9E-A577-8438D1CD1395}" type="slidenum">
              <a:rPr lang="pt-BR" altLang="pt-BR"/>
              <a:pPr/>
              <a:t>‹nº›</a:t>
            </a:fld>
            <a:endParaRPr lang="pt-BR" altLang="pt-BR"/>
          </a:p>
        </p:txBody>
      </p:sp>
    </p:spTree>
    <p:extLst>
      <p:ext uri="{BB962C8B-B14F-4D97-AF65-F5344CB8AC3E}">
        <p14:creationId xmlns:p14="http://schemas.microsoft.com/office/powerpoint/2010/main" val="359941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224E8C36-8FA0-4CD9-9B45-90704B61FFB2}" type="slidenum">
              <a:rPr lang="pt-BR" altLang="pt-BR"/>
              <a:pPr/>
              <a:t>‹nº›</a:t>
            </a:fld>
            <a:endParaRPr lang="pt-BR" altLang="pt-BR"/>
          </a:p>
        </p:txBody>
      </p:sp>
    </p:spTree>
    <p:extLst>
      <p:ext uri="{BB962C8B-B14F-4D97-AF65-F5344CB8AC3E}">
        <p14:creationId xmlns:p14="http://schemas.microsoft.com/office/powerpoint/2010/main" val="3608370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B4AAEC62-CA71-4BA9-86A9-19AC66E4C213}" type="slidenum">
              <a:rPr lang="pt-BR" altLang="pt-BR"/>
              <a:pPr/>
              <a:t>‹nº›</a:t>
            </a:fld>
            <a:endParaRPr lang="pt-BR" altLang="pt-BR"/>
          </a:p>
        </p:txBody>
      </p:sp>
    </p:spTree>
    <p:extLst>
      <p:ext uri="{BB962C8B-B14F-4D97-AF65-F5344CB8AC3E}">
        <p14:creationId xmlns:p14="http://schemas.microsoft.com/office/powerpoint/2010/main" val="19626234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6"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7"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24CDDB58-2AF2-4AD6-A3D6-42E9997C03B5}" type="slidenum">
              <a:rPr lang="pt-BR" altLang="pt-BR"/>
              <a:pPr/>
              <a:t>‹nº›</a:t>
            </a:fld>
            <a:endParaRPr lang="pt-BR" altLang="pt-BR"/>
          </a:p>
        </p:txBody>
      </p:sp>
    </p:spTree>
    <p:extLst>
      <p:ext uri="{BB962C8B-B14F-4D97-AF65-F5344CB8AC3E}">
        <p14:creationId xmlns:p14="http://schemas.microsoft.com/office/powerpoint/2010/main" val="28432939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8"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9"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4B0B8FCE-9962-49A1-87E0-3B53581110A0}" type="slidenum">
              <a:rPr lang="pt-BR" altLang="pt-BR"/>
              <a:pPr/>
              <a:t>‹nº›</a:t>
            </a:fld>
            <a:endParaRPr lang="pt-BR" altLang="pt-BR"/>
          </a:p>
        </p:txBody>
      </p:sp>
    </p:spTree>
    <p:extLst>
      <p:ext uri="{BB962C8B-B14F-4D97-AF65-F5344CB8AC3E}">
        <p14:creationId xmlns:p14="http://schemas.microsoft.com/office/powerpoint/2010/main" val="36087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4"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5"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14C18009-8428-4D95-A496-69D81F2EA33A}" type="slidenum">
              <a:rPr lang="pt-BR" altLang="pt-BR"/>
              <a:pPr/>
              <a:t>‹nº›</a:t>
            </a:fld>
            <a:endParaRPr lang="pt-BR" altLang="pt-BR"/>
          </a:p>
        </p:txBody>
      </p:sp>
    </p:spTree>
    <p:extLst>
      <p:ext uri="{BB962C8B-B14F-4D97-AF65-F5344CB8AC3E}">
        <p14:creationId xmlns:p14="http://schemas.microsoft.com/office/powerpoint/2010/main" val="30383870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3"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4"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ED42119B-2F52-40CA-99E3-E16300CC3E83}" type="slidenum">
              <a:rPr lang="pt-BR" altLang="pt-BR"/>
              <a:pPr/>
              <a:t>‹nº›</a:t>
            </a:fld>
            <a:endParaRPr lang="pt-BR" altLang="pt-BR"/>
          </a:p>
        </p:txBody>
      </p:sp>
    </p:spTree>
    <p:extLst>
      <p:ext uri="{BB962C8B-B14F-4D97-AF65-F5344CB8AC3E}">
        <p14:creationId xmlns:p14="http://schemas.microsoft.com/office/powerpoint/2010/main" val="317211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a:ln/>
        </p:spPr>
        <p:txBody>
          <a:bodyPr/>
          <a:lstStyle>
            <a:lvl1pPr>
              <a:defRPr/>
            </a:lvl1pPr>
          </a:lstStyle>
          <a:p>
            <a:fld id="{9247B0BE-31C5-4776-8492-D7F61F05CAE3}" type="slidenum">
              <a:rPr lang="pt-BR" altLang="pt-BR"/>
              <a:pPr/>
              <a:t>‹nº›</a:t>
            </a:fld>
            <a:endParaRPr lang="pt-BR" altLang="pt-BR"/>
          </a:p>
        </p:txBody>
      </p:sp>
    </p:spTree>
    <p:extLst>
      <p:ext uri="{BB962C8B-B14F-4D97-AF65-F5344CB8AC3E}">
        <p14:creationId xmlns:p14="http://schemas.microsoft.com/office/powerpoint/2010/main" val="34479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6"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7"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5459E8E4-80EE-466A-BC1F-E3758E41A5AE}" type="slidenum">
              <a:rPr lang="pt-BR" altLang="pt-BR"/>
              <a:pPr/>
              <a:t>‹nº›</a:t>
            </a:fld>
            <a:endParaRPr lang="pt-BR" altLang="pt-BR"/>
          </a:p>
        </p:txBody>
      </p:sp>
    </p:spTree>
    <p:extLst>
      <p:ext uri="{BB962C8B-B14F-4D97-AF65-F5344CB8AC3E}">
        <p14:creationId xmlns:p14="http://schemas.microsoft.com/office/powerpoint/2010/main" val="2275505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6"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7"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331CD3E4-8851-4052-BB15-E6FA6A722076}" type="slidenum">
              <a:rPr lang="pt-BR" altLang="pt-BR"/>
              <a:pPr/>
              <a:t>‹nº›</a:t>
            </a:fld>
            <a:endParaRPr lang="pt-BR" altLang="pt-BR"/>
          </a:p>
        </p:txBody>
      </p:sp>
    </p:spTree>
    <p:extLst>
      <p:ext uri="{BB962C8B-B14F-4D97-AF65-F5344CB8AC3E}">
        <p14:creationId xmlns:p14="http://schemas.microsoft.com/office/powerpoint/2010/main" val="2106582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F81197A9-F4A0-4D1E-9E57-560B2ECDC62A}" type="slidenum">
              <a:rPr lang="pt-BR" altLang="pt-BR"/>
              <a:pPr/>
              <a:t>‹nº›</a:t>
            </a:fld>
            <a:endParaRPr lang="pt-BR" altLang="pt-BR"/>
          </a:p>
        </p:txBody>
      </p:sp>
    </p:spTree>
    <p:extLst>
      <p:ext uri="{BB962C8B-B14F-4D97-AF65-F5344CB8AC3E}">
        <p14:creationId xmlns:p14="http://schemas.microsoft.com/office/powerpoint/2010/main" val="803991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extLst>
          </p:cNvPr>
          <p:cNvSpPr>
            <a:spLocks noGrp="1" noChangeArrowheads="1"/>
          </p:cNvSpPr>
          <p:nvPr>
            <p:ph type="dt" sz="half" idx="10"/>
          </p:nvPr>
        </p:nvSpPr>
        <p:spPr/>
        <p:txBody>
          <a:bodyPr/>
          <a:lstStyle>
            <a:lvl1pPr>
              <a:defRPr>
                <a:latin typeface="Courier New" pitchFamily="49" charset="0"/>
              </a:defRPr>
            </a:lvl1pPr>
          </a:lstStyle>
          <a:p>
            <a:pPr>
              <a:defRPr/>
            </a:pPr>
            <a:endParaRPr lang="pt-BR"/>
          </a:p>
        </p:txBody>
      </p:sp>
      <p:sp>
        <p:nvSpPr>
          <p:cNvPr id="5" name="Rectangle 5">
            <a:extLst>
              <a:ext uri="{FF2B5EF4-FFF2-40B4-BE49-F238E27FC236}"/>
            </a:extLst>
          </p:cNvPr>
          <p:cNvSpPr>
            <a:spLocks noGrp="1" noChangeArrowheads="1"/>
          </p:cNvSpPr>
          <p:nvPr>
            <p:ph type="ftr" sz="quarter" idx="11"/>
          </p:nvPr>
        </p:nvSpPr>
        <p:spPr/>
        <p:txBody>
          <a:bodyPr/>
          <a:lstStyle>
            <a:lvl1pPr>
              <a:defRPr>
                <a:latin typeface="Courier New" pitchFamily="49" charset="0"/>
              </a:defRPr>
            </a:lvl1pPr>
          </a:lstStyle>
          <a:p>
            <a:pPr>
              <a:defRPr/>
            </a:pPr>
            <a:endParaRPr lang="pt-BR"/>
          </a:p>
        </p:txBody>
      </p:sp>
      <p:sp>
        <p:nvSpPr>
          <p:cNvPr id="6" name="Rectangle 6">
            <a:extLst>
              <a:ext uri="{FF2B5EF4-FFF2-40B4-BE49-F238E27FC236}"/>
            </a:extLst>
          </p:cNvPr>
          <p:cNvSpPr>
            <a:spLocks noGrp="1" noChangeArrowheads="1"/>
          </p:cNvSpPr>
          <p:nvPr>
            <p:ph type="sldNum" sz="quarter" idx="12"/>
          </p:nvPr>
        </p:nvSpPr>
        <p:spPr/>
        <p:txBody>
          <a:bodyPr/>
          <a:lstStyle>
            <a:lvl1pPr>
              <a:defRPr>
                <a:latin typeface="Courier New" panose="02070309020205020404" pitchFamily="49" charset="0"/>
              </a:defRPr>
            </a:lvl1pPr>
          </a:lstStyle>
          <a:p>
            <a:fld id="{861F6BC9-888A-4580-803A-D25733CC0E54}" type="slidenum">
              <a:rPr lang="pt-BR" altLang="pt-BR"/>
              <a:pPr/>
              <a:t>‹nº›</a:t>
            </a:fld>
            <a:endParaRPr lang="pt-BR" altLang="pt-BR"/>
          </a:p>
        </p:txBody>
      </p:sp>
    </p:spTree>
    <p:extLst>
      <p:ext uri="{BB962C8B-B14F-4D97-AF65-F5344CB8AC3E}">
        <p14:creationId xmlns:p14="http://schemas.microsoft.com/office/powerpoint/2010/main" val="70907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1DEACBAD-537E-40C8-9EEB-92D488DBCB19}" type="slidenum">
              <a:rPr lang="pt-BR" altLang="pt-BR"/>
              <a:pPr/>
              <a:t>‹nº›</a:t>
            </a:fld>
            <a:endParaRPr lang="pt-BR" altLang="pt-BR"/>
          </a:p>
        </p:txBody>
      </p:sp>
    </p:spTree>
    <p:extLst>
      <p:ext uri="{BB962C8B-B14F-4D97-AF65-F5344CB8AC3E}">
        <p14:creationId xmlns:p14="http://schemas.microsoft.com/office/powerpoint/2010/main" val="61191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8"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9" name="Rectangle 6">
            <a:extLst>
              <a:ext uri="{FF2B5EF4-FFF2-40B4-BE49-F238E27FC236}"/>
            </a:extLst>
          </p:cNvPr>
          <p:cNvSpPr>
            <a:spLocks noGrp="1" noChangeArrowheads="1"/>
          </p:cNvSpPr>
          <p:nvPr>
            <p:ph type="sldNum" sz="quarter" idx="12"/>
          </p:nvPr>
        </p:nvSpPr>
        <p:spPr>
          <a:ln/>
        </p:spPr>
        <p:txBody>
          <a:bodyPr/>
          <a:lstStyle>
            <a:lvl1pPr>
              <a:defRPr/>
            </a:lvl1pPr>
          </a:lstStyle>
          <a:p>
            <a:fld id="{5BEEB193-3B97-4FDF-9308-24B7098D3FC1}" type="slidenum">
              <a:rPr lang="pt-BR" altLang="pt-BR"/>
              <a:pPr/>
              <a:t>‹nº›</a:t>
            </a:fld>
            <a:endParaRPr lang="pt-BR" altLang="pt-BR"/>
          </a:p>
        </p:txBody>
      </p:sp>
    </p:spTree>
    <p:extLst>
      <p:ext uri="{BB962C8B-B14F-4D97-AF65-F5344CB8AC3E}">
        <p14:creationId xmlns:p14="http://schemas.microsoft.com/office/powerpoint/2010/main" val="427928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4"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5" name="Rectangle 6">
            <a:extLst>
              <a:ext uri="{FF2B5EF4-FFF2-40B4-BE49-F238E27FC236}"/>
            </a:extLst>
          </p:cNvPr>
          <p:cNvSpPr>
            <a:spLocks noGrp="1" noChangeArrowheads="1"/>
          </p:cNvSpPr>
          <p:nvPr>
            <p:ph type="sldNum" sz="quarter" idx="12"/>
          </p:nvPr>
        </p:nvSpPr>
        <p:spPr>
          <a:ln/>
        </p:spPr>
        <p:txBody>
          <a:bodyPr/>
          <a:lstStyle>
            <a:lvl1pPr>
              <a:defRPr/>
            </a:lvl1pPr>
          </a:lstStyle>
          <a:p>
            <a:fld id="{D5803D01-2151-4E53-BF6C-31325FC57B43}" type="slidenum">
              <a:rPr lang="pt-BR" altLang="pt-BR"/>
              <a:pPr/>
              <a:t>‹nº›</a:t>
            </a:fld>
            <a:endParaRPr lang="pt-BR" altLang="pt-BR"/>
          </a:p>
        </p:txBody>
      </p:sp>
    </p:spTree>
    <p:extLst>
      <p:ext uri="{BB962C8B-B14F-4D97-AF65-F5344CB8AC3E}">
        <p14:creationId xmlns:p14="http://schemas.microsoft.com/office/powerpoint/2010/main" val="365993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3"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4" name="Rectangle 6">
            <a:extLst>
              <a:ext uri="{FF2B5EF4-FFF2-40B4-BE49-F238E27FC236}"/>
            </a:extLst>
          </p:cNvPr>
          <p:cNvSpPr>
            <a:spLocks noGrp="1" noChangeArrowheads="1"/>
          </p:cNvSpPr>
          <p:nvPr>
            <p:ph type="sldNum" sz="quarter" idx="12"/>
          </p:nvPr>
        </p:nvSpPr>
        <p:spPr>
          <a:ln/>
        </p:spPr>
        <p:txBody>
          <a:bodyPr/>
          <a:lstStyle>
            <a:lvl1pPr>
              <a:defRPr/>
            </a:lvl1pPr>
          </a:lstStyle>
          <a:p>
            <a:fld id="{C0A4A09F-37D3-4EF4-94FB-3FC792FC3746}" type="slidenum">
              <a:rPr lang="pt-BR" altLang="pt-BR"/>
              <a:pPr/>
              <a:t>‹nº›</a:t>
            </a:fld>
            <a:endParaRPr lang="pt-BR" altLang="pt-BR"/>
          </a:p>
        </p:txBody>
      </p:sp>
    </p:spTree>
    <p:extLst>
      <p:ext uri="{BB962C8B-B14F-4D97-AF65-F5344CB8AC3E}">
        <p14:creationId xmlns:p14="http://schemas.microsoft.com/office/powerpoint/2010/main" val="425294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C345B51C-D291-4B88-83D2-CDAEAC421759}" type="slidenum">
              <a:rPr lang="pt-BR" altLang="pt-BR"/>
              <a:pPr/>
              <a:t>‹nº›</a:t>
            </a:fld>
            <a:endParaRPr lang="pt-BR" altLang="pt-BR"/>
          </a:p>
        </p:txBody>
      </p:sp>
    </p:spTree>
    <p:extLst>
      <p:ext uri="{BB962C8B-B14F-4D97-AF65-F5344CB8AC3E}">
        <p14:creationId xmlns:p14="http://schemas.microsoft.com/office/powerpoint/2010/main" val="259745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extLst>
          </p:cNvPr>
          <p:cNvSpPr>
            <a:spLocks noGrp="1" noChangeArrowheads="1"/>
          </p:cNvSpPr>
          <p:nvPr>
            <p:ph type="sldNum" sz="quarter" idx="12"/>
          </p:nvPr>
        </p:nvSpPr>
        <p:spPr>
          <a:ln/>
        </p:spPr>
        <p:txBody>
          <a:bodyPr/>
          <a:lstStyle>
            <a:lvl1pPr>
              <a:defRPr/>
            </a:lvl1pPr>
          </a:lstStyle>
          <a:p>
            <a:fld id="{D50833B8-78CD-4F2A-9D35-2221909354B3}" type="slidenum">
              <a:rPr lang="pt-BR" altLang="pt-BR"/>
              <a:pPr/>
              <a:t>‹nº›</a:t>
            </a:fld>
            <a:endParaRPr lang="pt-BR" altLang="pt-BR"/>
          </a:p>
        </p:txBody>
      </p:sp>
    </p:spTree>
    <p:extLst>
      <p:ext uri="{BB962C8B-B14F-4D97-AF65-F5344CB8AC3E}">
        <p14:creationId xmlns:p14="http://schemas.microsoft.com/office/powerpoint/2010/main" val="425792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estilo do título mestre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1028"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latin typeface="+mn-lt"/>
                <a:cs typeface="+mn-cs"/>
              </a:defRPr>
            </a:lvl1pPr>
          </a:lstStyle>
          <a:p>
            <a:pPr>
              <a:defRPr/>
            </a:pPr>
            <a:endParaRPr lang="pt-BR"/>
          </a:p>
        </p:txBody>
      </p:sp>
      <p:sp>
        <p:nvSpPr>
          <p:cNvPr id="1029"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latin typeface="+mn-lt"/>
                <a:cs typeface="+mn-cs"/>
              </a:defRPr>
            </a:lvl1pPr>
          </a:lstStyle>
          <a:p>
            <a:pPr>
              <a:defRPr/>
            </a:pPr>
            <a:endParaRPr lang="pt-BR"/>
          </a:p>
        </p:txBody>
      </p:sp>
      <p:sp>
        <p:nvSpPr>
          <p:cNvPr id="1030"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F1407F00-3BE5-4C10-95EC-BDD8D2D5E51E}"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pt-BR" smtClean="0"/>
              <a:t>Clique para editar o estilo do título mestre</a:t>
            </a:r>
          </a:p>
        </p:txBody>
      </p:sp>
      <p:sp>
        <p:nvSpPr>
          <p:cNvPr id="717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smtClean="0"/>
              <a:t>Clique para editar os estilos do texto mestre</a:t>
            </a:r>
          </a:p>
          <a:p>
            <a:pPr lvl="1"/>
            <a:r>
              <a:rPr lang="en-US" altLang="pt-BR" smtClean="0"/>
              <a:t>Segundo nível</a:t>
            </a:r>
          </a:p>
          <a:p>
            <a:pPr lvl="2"/>
            <a:r>
              <a:rPr lang="en-US" altLang="pt-BR" smtClean="0"/>
              <a:t>Terceiro nível</a:t>
            </a:r>
          </a:p>
          <a:p>
            <a:pPr lvl="3"/>
            <a:r>
              <a:rPr lang="en-US" altLang="pt-BR" smtClean="0"/>
              <a:t>Quarto nível</a:t>
            </a:r>
          </a:p>
          <a:p>
            <a:pPr lvl="4"/>
            <a:r>
              <a:rPr lang="en-US" altLang="pt-BR" smtClean="0"/>
              <a:t>Quinto nível</a:t>
            </a:r>
          </a:p>
        </p:txBody>
      </p:sp>
      <p:sp>
        <p:nvSpPr>
          <p:cNvPr id="1028"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pitchFamily="18" charset="0"/>
                <a:cs typeface="+mn-cs"/>
              </a:defRPr>
            </a:lvl1pPr>
          </a:lstStyle>
          <a:p>
            <a:pPr>
              <a:defRPr/>
            </a:pPr>
            <a:endParaRPr lang="en-US"/>
          </a:p>
        </p:txBody>
      </p:sp>
      <p:sp>
        <p:nvSpPr>
          <p:cNvPr id="1029"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New Roman" pitchFamily="18" charset="0"/>
                <a:cs typeface="+mn-cs"/>
              </a:defRPr>
            </a:lvl1pPr>
          </a:lstStyle>
          <a:p>
            <a:pPr>
              <a:defRPr/>
            </a:pPr>
            <a:endParaRPr lang="en-US"/>
          </a:p>
        </p:txBody>
      </p:sp>
      <p:sp>
        <p:nvSpPr>
          <p:cNvPr id="1030"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panose="02020603050405020304" pitchFamily="18" charset="0"/>
              </a:defRPr>
            </a:lvl1pPr>
          </a:lstStyle>
          <a:p>
            <a:fld id="{C3C0982E-6296-41EF-B572-335A74976673}"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estilo do título mestre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1028" name="Rectangle 4">
            <a:extLst>
              <a:ext uri="{FF2B5EF4-FFF2-40B4-BE49-F238E27FC236}"/>
            </a:extLst>
          </p:cNvPr>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0" hangingPunct="0">
              <a:defRPr sz="1400">
                <a:solidFill>
                  <a:srgbClr val="000000"/>
                </a:solidFill>
                <a:latin typeface="Times New Roman" pitchFamily="18" charset="0"/>
                <a:cs typeface="+mn-cs"/>
              </a:defRPr>
            </a:lvl1pPr>
          </a:lstStyle>
          <a:p>
            <a:pPr>
              <a:defRPr/>
            </a:pPr>
            <a:endParaRPr lang="pt-BR"/>
          </a:p>
        </p:txBody>
      </p:sp>
      <p:sp>
        <p:nvSpPr>
          <p:cNvPr id="1029" name="Rectangle 5">
            <a:extLst>
              <a:ext uri="{FF2B5EF4-FFF2-40B4-BE49-F238E27FC236}"/>
            </a:extLst>
          </p:cNvPr>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Times New Roman" pitchFamily="18" charset="0"/>
                <a:cs typeface="+mn-cs"/>
              </a:defRPr>
            </a:lvl1pPr>
          </a:lstStyle>
          <a:p>
            <a:pPr>
              <a:defRPr/>
            </a:pPr>
            <a:endParaRPr lang="pt-BR"/>
          </a:p>
        </p:txBody>
      </p:sp>
      <p:sp>
        <p:nvSpPr>
          <p:cNvPr id="1030" name="Rectangle 6">
            <a:extLst>
              <a:ext uri="{FF2B5EF4-FFF2-40B4-BE49-F238E27FC236}"/>
            </a:extLst>
          </p:cNvPr>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panose="02020603050405020304" pitchFamily="18" charset="0"/>
              </a:defRPr>
            </a:lvl1pPr>
          </a:lstStyle>
          <a:p>
            <a:fld id="{9AC40382-24D3-4440-9D80-8CC39600D7A6}"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hyperlink" Target="http://www.mundooo.com.br/" TargetMode="External"/><Relationship Id="rId2" Type="http://schemas.openxmlformats.org/officeDocument/2006/relationships/hyperlink" Target="http://www.inf.ufsc.br/poo/conceitos/index.html" TargetMode="External"/><Relationship Id="rId1" Type="http://schemas.openxmlformats.org/officeDocument/2006/relationships/slideLayout" Target="../slideLayouts/slideLayout2.xml"/><Relationship Id="rId5" Type="http://schemas.openxmlformats.org/officeDocument/2006/relationships/hyperlink" Target="http://www.omg.org/" TargetMode="External"/><Relationship Id="rId4" Type="http://schemas.openxmlformats.org/officeDocument/2006/relationships/hyperlink" Target="http://www.cetus-links.org/" TargetMode="External"/></Relationships>
</file>

<file path=ppt/slides/_rels/slide184.xml.rels><?xml version="1.0" encoding="UTF-8" standalone="yes"?>
<Relationships xmlns="http://schemas.openxmlformats.org/package/2006/relationships"><Relationship Id="rId2" Type="http://schemas.openxmlformats.org/officeDocument/2006/relationships/hyperlink" Target="http://www.dca.fee.unicamp.br/courses/PooJava/"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inf.ufsc.br/poo/smalltalk/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oleObject" Target="../embeddings/oleObject3.bin"/><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oleObject" Target="../embeddings/oleObject6.bin"/><Relationship Id="rId4" Type="http://schemas.openxmlformats.org/officeDocument/2006/relationships/image" Target="../media/image18.png"/></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9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685800" y="533400"/>
            <a:ext cx="7772400" cy="1143000"/>
          </a:xfrm>
          <a:solidFill>
            <a:srgbClr val="FFFF00"/>
          </a:solidFill>
        </p:spPr>
        <p:txBody>
          <a:bodyPr/>
          <a:lstStyle/>
          <a:p>
            <a:r>
              <a:rPr lang="en-US" altLang="pt-BR" smtClean="0"/>
              <a:t>Java e a Orientação a Objetos</a:t>
            </a:r>
            <a:endParaRPr lang="pt-BR" altLang="pt-BR" smtClean="0"/>
          </a:p>
        </p:txBody>
      </p:sp>
      <p:graphicFrame>
        <p:nvGraphicFramePr>
          <p:cNvPr id="1026" name="Object 4"/>
          <p:cNvGraphicFramePr>
            <a:graphicFrameLocks noChangeAspect="1"/>
          </p:cNvGraphicFramePr>
          <p:nvPr/>
        </p:nvGraphicFramePr>
        <p:xfrm>
          <a:off x="3767138" y="2133600"/>
          <a:ext cx="1320800" cy="1447800"/>
        </p:xfrm>
        <a:graphic>
          <a:graphicData uri="http://schemas.openxmlformats.org/presentationml/2006/ole">
            <mc:AlternateContent xmlns:mc="http://schemas.openxmlformats.org/markup-compatibility/2006">
              <mc:Choice xmlns:v="urn:schemas-microsoft-com:vml" Requires="v">
                <p:oleObj spid="_x0000_s1028" name="Photo Editor Photo" r:id="rId3" imgW="695238" imgH="762106" progId="MSPhotoEd.3">
                  <p:embed/>
                </p:oleObj>
              </mc:Choice>
              <mc:Fallback>
                <p:oleObj name="Photo Editor Photo" r:id="rId3" imgW="695238" imgH="762106"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138" y="2133600"/>
                        <a:ext cx="13208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a:r>
              <a:rPr lang="pt-BR" altLang="pt-BR" smtClean="0"/>
              <a:t>Mudança de Enfoque (1/2)</a:t>
            </a:r>
          </a:p>
        </p:txBody>
      </p:sp>
      <p:sp>
        <p:nvSpPr>
          <p:cNvPr id="39939" name="Rectangle 3"/>
          <p:cNvSpPr>
            <a:spLocks noGrp="1" noChangeArrowheads="1"/>
          </p:cNvSpPr>
          <p:nvPr>
            <p:ph type="body" idx="1"/>
          </p:nvPr>
        </p:nvSpPr>
        <p:spPr/>
        <p:txBody>
          <a:bodyPr/>
          <a:lstStyle/>
          <a:p>
            <a:r>
              <a:rPr lang="pt-BR" altLang="pt-BR" sz="2800" smtClean="0"/>
              <a:t>Enfoque tradicional de modelagem</a:t>
            </a:r>
          </a:p>
          <a:p>
            <a:pPr lvl="1"/>
            <a:r>
              <a:rPr lang="en-US" altLang="pt-BR" smtClean="0">
                <a:solidFill>
                  <a:schemeClr val="accent2"/>
                </a:solidFill>
              </a:rPr>
              <a:t>programação estruturada</a:t>
            </a:r>
            <a:r>
              <a:rPr lang="pt-BR" altLang="pt-BR" smtClean="0"/>
              <a:t>;</a:t>
            </a:r>
          </a:p>
          <a:p>
            <a:pPr lvl="1"/>
            <a:r>
              <a:rPr lang="pt-BR" altLang="pt-BR" smtClean="0"/>
              <a:t>construção de sistemas de informação baseado na compreensão desse sistema como um conjunto de </a:t>
            </a:r>
            <a:r>
              <a:rPr lang="en-US" altLang="pt-BR" smtClean="0"/>
              <a:t>sub</a:t>
            </a:r>
            <a:r>
              <a:rPr lang="pt-BR" altLang="pt-BR" smtClean="0"/>
              <a:t>programas que, por sua vez, executam processos sobre os dados;</a:t>
            </a:r>
          </a:p>
          <a:p>
            <a:pPr lvl="1"/>
            <a:r>
              <a:rPr lang="pt-BR" altLang="pt-BR" smtClean="0">
                <a:solidFill>
                  <a:schemeClr val="accent2"/>
                </a:solidFill>
              </a:rPr>
              <a:t>programa = estrutura de dados + algoritmo.</a:t>
            </a:r>
          </a:p>
          <a:p>
            <a:pPr lvl="1">
              <a:buFontTx/>
              <a:buNone/>
            </a:pPr>
            <a:endParaRPr lang="pt-BR" altLang="pt-BR" smtClean="0"/>
          </a:p>
        </p:txBody>
      </p:sp>
      <p:sp>
        <p:nvSpPr>
          <p:cNvPr id="3994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l"/>
            <a:r>
              <a:rPr lang="pt-BR" altLang="pt-BR" smtClean="0"/>
              <a:t>Herança (2/</a:t>
            </a:r>
            <a:r>
              <a:rPr lang="en-US" altLang="pt-BR" smtClean="0"/>
              <a:t>4</a:t>
            </a:r>
            <a:r>
              <a:rPr lang="pt-BR" altLang="pt-BR" smtClean="0"/>
              <a:t>)</a:t>
            </a:r>
          </a:p>
        </p:txBody>
      </p:sp>
      <p:sp>
        <p:nvSpPr>
          <p:cNvPr id="128003" name="Rectangle 3"/>
          <p:cNvSpPr>
            <a:spLocks noGrp="1" noChangeArrowheads="1"/>
          </p:cNvSpPr>
          <p:nvPr>
            <p:ph type="body" idx="1"/>
          </p:nvPr>
        </p:nvSpPr>
        <p:spPr/>
        <p:txBody>
          <a:bodyPr/>
          <a:lstStyle/>
          <a:p>
            <a:pPr>
              <a:spcBef>
                <a:spcPts val="600"/>
              </a:spcBef>
              <a:buFont typeface="Symbol" panose="05050102010706020507" pitchFamily="18" charset="2"/>
              <a:buChar char="·"/>
            </a:pPr>
            <a:r>
              <a:rPr lang="pt-BR" altLang="pt-BR" smtClean="0"/>
              <a:t>Uma subclasse herda os </a:t>
            </a:r>
            <a:r>
              <a:rPr lang="en-US" altLang="pt-BR" smtClean="0"/>
              <a:t>atributos </a:t>
            </a:r>
            <a:r>
              <a:rPr lang="pt-BR" altLang="pt-BR" smtClean="0"/>
              <a:t>e métodos da </a:t>
            </a:r>
            <a:r>
              <a:rPr lang="en-US" altLang="pt-BR" smtClean="0"/>
              <a:t>superclasse</a:t>
            </a:r>
            <a:r>
              <a:rPr lang="pt-BR" altLang="pt-BR" smtClean="0"/>
              <a:t>. </a:t>
            </a:r>
            <a:endParaRPr lang="en-US" altLang="pt-BR" smtClean="0"/>
          </a:p>
          <a:p>
            <a:pPr>
              <a:spcBef>
                <a:spcPts val="600"/>
              </a:spcBef>
              <a:buFont typeface="Symbol" panose="05050102010706020507" pitchFamily="18" charset="2"/>
              <a:buChar char="·"/>
            </a:pPr>
            <a:r>
              <a:rPr lang="pt-BR" altLang="pt-BR" smtClean="0"/>
              <a:t>Na subclasse é possível </a:t>
            </a:r>
            <a:r>
              <a:rPr lang="pt-BR" altLang="pt-BR" u="sng" smtClean="0"/>
              <a:t>adicionar novos métodos</a:t>
            </a:r>
            <a:r>
              <a:rPr lang="pt-BR" altLang="pt-BR" smtClean="0"/>
              <a:t> e variáveis de instâncias aos originais, além de </a:t>
            </a:r>
            <a:r>
              <a:rPr lang="pt-BR" altLang="pt-BR" u="sng" smtClean="0"/>
              <a:t>redefinir</a:t>
            </a:r>
            <a:r>
              <a:rPr lang="en-US" altLang="pt-BR" smtClean="0"/>
              <a:t> ou </a:t>
            </a:r>
            <a:r>
              <a:rPr lang="en-US" altLang="pt-BR" u="sng" smtClean="0"/>
              <a:t>modificar</a:t>
            </a:r>
            <a:r>
              <a:rPr lang="pt-BR" altLang="pt-BR" smtClean="0"/>
              <a:t> a implementação dos métodos herdados sem que a superclasse precise ser modificada.</a:t>
            </a:r>
          </a:p>
        </p:txBody>
      </p:sp>
      <p:sp>
        <p:nvSpPr>
          <p:cNvPr id="128004"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152400"/>
            <a:ext cx="7772400" cy="762000"/>
          </a:xfrm>
        </p:spPr>
        <p:txBody>
          <a:bodyPr/>
          <a:lstStyle/>
          <a:p>
            <a:pPr algn="l"/>
            <a:r>
              <a:rPr lang="pt-BR" altLang="pt-BR" smtClean="0"/>
              <a:t>Herança (</a:t>
            </a:r>
            <a:r>
              <a:rPr lang="en-US" altLang="pt-BR" smtClean="0"/>
              <a:t>3</a:t>
            </a:r>
            <a:r>
              <a:rPr lang="pt-BR" altLang="pt-BR" smtClean="0"/>
              <a:t>/</a:t>
            </a:r>
            <a:r>
              <a:rPr lang="en-US" altLang="pt-BR" smtClean="0"/>
              <a:t>4</a:t>
            </a:r>
            <a:r>
              <a:rPr lang="pt-BR" altLang="pt-BR" smtClean="0"/>
              <a:t>)</a:t>
            </a:r>
          </a:p>
        </p:txBody>
      </p:sp>
      <p:sp>
        <p:nvSpPr>
          <p:cNvPr id="129027" name="Rectangle 3"/>
          <p:cNvSpPr>
            <a:spLocks noGrp="1" noChangeArrowheads="1"/>
          </p:cNvSpPr>
          <p:nvPr>
            <p:ph type="body" idx="1"/>
          </p:nvPr>
        </p:nvSpPr>
        <p:spPr>
          <a:xfrm>
            <a:off x="533400" y="1219200"/>
            <a:ext cx="8229600" cy="5334000"/>
          </a:xfrm>
        </p:spPr>
        <p:txBody>
          <a:bodyPr/>
          <a:lstStyle/>
          <a:p>
            <a:pPr>
              <a:lnSpc>
                <a:spcPct val="90000"/>
              </a:lnSpc>
              <a:spcBef>
                <a:spcPts val="600"/>
              </a:spcBef>
              <a:buFont typeface="Symbol" panose="05050102010706020507" pitchFamily="18" charset="2"/>
              <a:buChar char="·"/>
            </a:pPr>
            <a:r>
              <a:rPr lang="en-US" altLang="pt-BR" sz="2800" smtClean="0"/>
              <a:t>A herança permite que novas classes sejam criadas e adicionadas a uma hierarquia. Na raiz da hierarquia, temos a classe base ou superclasse da hierarquia e, no outro extremo, temos novas subclasses que podem ampliar, especializar ou mesmo restringir o comportamento das classes originais.</a:t>
            </a:r>
          </a:p>
          <a:p>
            <a:pPr>
              <a:lnSpc>
                <a:spcPct val="90000"/>
              </a:lnSpc>
              <a:spcBef>
                <a:spcPts val="600"/>
              </a:spcBef>
              <a:buFont typeface="Symbol" panose="05050102010706020507" pitchFamily="18" charset="2"/>
              <a:buChar char="·"/>
            </a:pPr>
            <a:r>
              <a:rPr lang="en-US" altLang="pt-BR" sz="2800" smtClean="0"/>
              <a:t>Observando tal hierarquia a partir da raiz, ocorre a generalização das diferentes classes relacionadas. Isso significa que todas as classes pertencentes a uma mesma família de classes podem ser </a:t>
            </a:r>
            <a:r>
              <a:rPr lang="en-US" altLang="pt-BR" sz="2800" u="sng" smtClean="0"/>
              <a:t>genericamente tratadas</a:t>
            </a:r>
            <a:r>
              <a:rPr lang="en-US" altLang="pt-BR" sz="2800" smtClean="0"/>
              <a:t> como uma classe do tipo mais primitivo existente, ou seja, da própria </a:t>
            </a:r>
            <a:r>
              <a:rPr lang="en-US" altLang="pt-BR" sz="2800" u="sng" smtClean="0"/>
              <a:t>superclasse da hierarquia</a:t>
            </a:r>
            <a:r>
              <a:rPr lang="en-US" altLang="pt-BR" sz="2800" smtClean="0"/>
              <a:t>.</a:t>
            </a:r>
            <a:endParaRPr lang="pt-BR" altLang="pt-BR" sz="2800" smtClean="0"/>
          </a:p>
        </p:txBody>
      </p:sp>
      <p:sp>
        <p:nvSpPr>
          <p:cNvPr id="129028" name="Line 4"/>
          <p:cNvSpPr>
            <a:spLocks noChangeShapeType="1"/>
          </p:cNvSpPr>
          <p:nvPr/>
        </p:nvSpPr>
        <p:spPr bwMode="auto">
          <a:xfrm>
            <a:off x="533400" y="990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lgn="l"/>
            <a:r>
              <a:rPr lang="pt-BR" altLang="pt-BR" smtClean="0"/>
              <a:t>Herança (</a:t>
            </a:r>
            <a:r>
              <a:rPr lang="en-US" altLang="pt-BR" smtClean="0"/>
              <a:t>4</a:t>
            </a:r>
            <a:r>
              <a:rPr lang="pt-BR" altLang="pt-BR" smtClean="0"/>
              <a:t>/</a:t>
            </a:r>
            <a:r>
              <a:rPr lang="en-US" altLang="pt-BR" smtClean="0"/>
              <a:t>4</a:t>
            </a:r>
            <a:r>
              <a:rPr lang="pt-BR" altLang="pt-BR" smtClean="0"/>
              <a:t>)</a:t>
            </a:r>
          </a:p>
        </p:txBody>
      </p:sp>
      <p:sp>
        <p:nvSpPr>
          <p:cNvPr id="130051" name="Rectangle 3"/>
          <p:cNvSpPr>
            <a:spLocks noGrp="1" noChangeArrowheads="1"/>
          </p:cNvSpPr>
          <p:nvPr>
            <p:ph type="body" idx="1"/>
          </p:nvPr>
        </p:nvSpPr>
        <p:spPr/>
        <p:txBody>
          <a:bodyPr/>
          <a:lstStyle/>
          <a:p>
            <a:pPr>
              <a:lnSpc>
                <a:spcPct val="90000"/>
              </a:lnSpc>
              <a:spcBef>
                <a:spcPts val="600"/>
              </a:spcBef>
              <a:buFont typeface="Symbol" panose="05050102010706020507" pitchFamily="18" charset="2"/>
              <a:buChar char="·"/>
            </a:pPr>
            <a:r>
              <a:rPr lang="pt-BR" altLang="pt-BR" u="sng" smtClean="0"/>
              <a:t>Especialização</a:t>
            </a:r>
            <a:r>
              <a:rPr lang="pt-BR" altLang="pt-BR" smtClean="0"/>
              <a:t>, você pode considerar uma subclasse</a:t>
            </a:r>
            <a:r>
              <a:rPr lang="en-US" altLang="pt-BR" smtClean="0"/>
              <a:t>, ou classe filha,</a:t>
            </a:r>
            <a:r>
              <a:rPr lang="pt-BR" altLang="pt-BR" smtClean="0"/>
              <a:t> um </a:t>
            </a:r>
            <a:r>
              <a:rPr lang="pt-BR" altLang="pt-BR" u="sng" smtClean="0"/>
              <a:t>caso especial</a:t>
            </a:r>
            <a:r>
              <a:rPr lang="pt-BR" altLang="pt-BR" smtClean="0"/>
              <a:t> da </a:t>
            </a:r>
            <a:r>
              <a:rPr lang="en-US" altLang="pt-BR" smtClean="0"/>
              <a:t>superclasse, ou </a:t>
            </a:r>
            <a:r>
              <a:rPr lang="pt-BR" altLang="pt-BR" smtClean="0"/>
              <a:t>classe</a:t>
            </a:r>
            <a:r>
              <a:rPr lang="en-US" altLang="pt-BR" smtClean="0"/>
              <a:t> </a:t>
            </a:r>
            <a:r>
              <a:rPr lang="pt-BR" altLang="pt-BR" smtClean="0"/>
              <a:t>pai.</a:t>
            </a:r>
          </a:p>
          <a:p>
            <a:pPr>
              <a:lnSpc>
                <a:spcPct val="90000"/>
              </a:lnSpc>
              <a:spcBef>
                <a:spcPts val="600"/>
              </a:spcBef>
              <a:buFont typeface="Symbol" panose="05050102010706020507" pitchFamily="18" charset="2"/>
              <a:buChar char="·"/>
            </a:pPr>
            <a:r>
              <a:rPr lang="pt-BR" altLang="pt-BR" i="1" smtClean="0"/>
              <a:t>Generalização</a:t>
            </a:r>
            <a:r>
              <a:rPr lang="pt-BR" altLang="pt-BR" smtClean="0"/>
              <a:t>, você pode usar a classe</a:t>
            </a:r>
            <a:r>
              <a:rPr lang="en-US" altLang="pt-BR" smtClean="0"/>
              <a:t> </a:t>
            </a:r>
            <a:r>
              <a:rPr lang="pt-BR" altLang="pt-BR" smtClean="0"/>
              <a:t>pai para </a:t>
            </a:r>
            <a:r>
              <a:rPr lang="pt-BR" altLang="pt-BR" i="1" smtClean="0"/>
              <a:t>compartilhar os elementos comuns</a:t>
            </a:r>
            <a:r>
              <a:rPr lang="pt-BR" altLang="pt-BR" smtClean="0"/>
              <a:t>, e também parte do código.</a:t>
            </a:r>
          </a:p>
          <a:p>
            <a:pPr>
              <a:lnSpc>
                <a:spcPct val="90000"/>
              </a:lnSpc>
            </a:pPr>
            <a:r>
              <a:rPr lang="pt-BR" altLang="pt-BR" smtClean="0">
                <a:solidFill>
                  <a:schemeClr val="accent2"/>
                </a:solidFill>
              </a:rPr>
              <a:t>Na prática</a:t>
            </a:r>
            <a:r>
              <a:rPr lang="pt-BR" altLang="pt-BR" smtClean="0"/>
              <a:t>, a herança é uma maneira de evitar repetição de código.</a:t>
            </a:r>
          </a:p>
        </p:txBody>
      </p:sp>
      <p:sp>
        <p:nvSpPr>
          <p:cNvPr id="13005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69900" y="152400"/>
            <a:ext cx="8305800" cy="685800"/>
          </a:xfrm>
        </p:spPr>
        <p:txBody>
          <a:bodyPr/>
          <a:lstStyle/>
          <a:p>
            <a:pPr algn="l"/>
            <a:r>
              <a:rPr lang="en-US" altLang="pt-BR" sz="3600" smtClean="0"/>
              <a:t>Compartilhamento e Especificação (1/4)</a:t>
            </a:r>
            <a:endParaRPr lang="pt-BR" altLang="pt-BR" sz="3600" smtClean="0"/>
          </a:p>
        </p:txBody>
      </p:sp>
      <p:sp>
        <p:nvSpPr>
          <p:cNvPr id="131075" name="Text Box 3"/>
          <p:cNvSpPr txBox="1">
            <a:spLocks noChangeArrowheads="1"/>
          </p:cNvSpPr>
          <p:nvPr/>
        </p:nvSpPr>
        <p:spPr bwMode="auto">
          <a:xfrm>
            <a:off x="533400" y="1060450"/>
            <a:ext cx="81534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 ideia central da herança é de que os atributos e operações definidos em uma certa classe podem ser utilizados em outras classes.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Isso representa um mecanismo sofisticado de compartilhamento, no qual muitas classes passam a compartilhar um mesmo conjunto de atributos e operações.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Como cada classe derivada pode adicionar outros atributos e operações específicos, a herança também é, portanto, um </a:t>
            </a:r>
            <a:r>
              <a:rPr lang="en-US" altLang="pt-BR" u="sng">
                <a:latin typeface="Times New Roman" panose="02020603050405020304" pitchFamily="18" charset="0"/>
                <a:cs typeface="Times New Roman" panose="02020603050405020304" pitchFamily="18" charset="0"/>
              </a:rPr>
              <a:t>mecanismo de extensão</a:t>
            </a:r>
            <a:r>
              <a:rPr lang="en-US" altLang="pt-BR">
                <a:latin typeface="Times New Roman" panose="02020603050405020304" pitchFamily="18" charset="0"/>
                <a:cs typeface="Times New Roman" panose="02020603050405020304" pitchFamily="18" charset="0"/>
              </a:rPr>
              <a:t>, pois uma dada subclasse tem tudo aquilo definido pela sua superclasse, além de atributos e operações localmente adicionados para implementar um novo comportamento.</a:t>
            </a:r>
          </a:p>
        </p:txBody>
      </p:sp>
      <p:sp>
        <p:nvSpPr>
          <p:cNvPr id="13107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Atributos e operações definidos na classe base não precisam ser</a:t>
            </a:r>
          </a:p>
          <a:p>
            <a:pPr eaLnBrk="1" hangingPunct="1"/>
            <a:r>
              <a:rPr lang="en-US" altLang="pt-BR">
                <a:latin typeface="Times New Roman" panose="02020603050405020304" pitchFamily="18" charset="0"/>
                <a:cs typeface="Times New Roman" panose="02020603050405020304" pitchFamily="18" charset="0"/>
              </a:rPr>
              <a:t>repetidos em uma classe derivada, dessa forma, a orientação a objetos auxilia a redução da repetição de código dentro de um programa, ao mesmo tempo em que possibilita que classes mais genéricas sejam reutilizadas em outros projetos, sob a forma de </a:t>
            </a:r>
            <a:r>
              <a:rPr lang="en-US" altLang="pt-BR" i="1">
                <a:latin typeface="Times New Roman" panose="02020603050405020304" pitchFamily="18" charset="0"/>
                <a:cs typeface="Times New Roman" panose="02020603050405020304" pitchFamily="18" charset="0"/>
              </a:rPr>
              <a:t>toolkit</a:t>
            </a:r>
            <a:r>
              <a:rPr lang="en-US" altLang="pt-BR">
                <a:latin typeface="Times New Roman" panose="02020603050405020304" pitchFamily="18" charset="0"/>
                <a:cs typeface="Times New Roman" panose="02020603050405020304" pitchFamily="18" charset="0"/>
              </a:rPr>
              <a:t>, o que compõe um dos aspectos da possibilidade de reutilização de código.</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Quando o projeto de uma hierarquia de classe é suficientemente genérico e amplo, caracteriza-se o desenvolvimento de uma </a:t>
            </a:r>
            <a:r>
              <a:rPr lang="en-US" altLang="pt-BR" u="sng">
                <a:latin typeface="Times New Roman" panose="02020603050405020304" pitchFamily="18" charset="0"/>
                <a:cs typeface="Times New Roman" panose="02020603050405020304" pitchFamily="18" charset="0"/>
              </a:rPr>
              <a:t>solução generalizada</a:t>
            </a:r>
            <a:r>
              <a:rPr lang="en-US" altLang="pt-BR">
                <a:latin typeface="Times New Roman" panose="02020603050405020304" pitchFamily="18" charset="0"/>
                <a:cs typeface="Times New Roman" panose="02020603050405020304" pitchFamily="18" charset="0"/>
              </a:rPr>
              <a:t>. Com isso, torna-se possível mais do que a simples reutilização de código, mas também a reutilização do projeto. Uma hierarquia de classes que pode ser genericamente utilizada em outros projetos chama-se </a:t>
            </a:r>
            <a:r>
              <a:rPr lang="en-US" altLang="pt-BR" i="1">
                <a:solidFill>
                  <a:schemeClr val="accent2"/>
                </a:solidFill>
                <a:latin typeface="Times New Roman" panose="02020603050405020304" pitchFamily="18" charset="0"/>
                <a:cs typeface="Times New Roman" panose="02020603050405020304" pitchFamily="18" charset="0"/>
              </a:rPr>
              <a:t>framework</a:t>
            </a:r>
            <a:r>
              <a:rPr lang="en-US" altLang="pt-BR" i="1">
                <a:latin typeface="Times New Roman" panose="02020603050405020304" pitchFamily="18" charset="0"/>
                <a:cs typeface="Times New Roman" panose="02020603050405020304" pitchFamily="18" charset="0"/>
              </a:rPr>
              <a:t>.</a:t>
            </a:r>
            <a:endParaRPr lang="en-US" altLang="pt-BR">
              <a:latin typeface="Times New Roman" panose="02020603050405020304" pitchFamily="18" charset="0"/>
              <a:cs typeface="Times New Roman" panose="02020603050405020304" pitchFamily="18" charset="0"/>
            </a:endParaRPr>
          </a:p>
        </p:txBody>
      </p:sp>
      <p:sp>
        <p:nvSpPr>
          <p:cNvPr id="132099"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32100" name="Rectangle 6"/>
          <p:cNvSpPr>
            <a:spLocks noGrp="1" noChangeArrowheads="1"/>
          </p:cNvSpPr>
          <p:nvPr>
            <p:ph type="title"/>
          </p:nvPr>
        </p:nvSpPr>
        <p:spPr>
          <a:xfrm>
            <a:off x="469900" y="152400"/>
            <a:ext cx="8305800" cy="685800"/>
          </a:xfrm>
        </p:spPr>
        <p:txBody>
          <a:bodyPr/>
          <a:lstStyle/>
          <a:p>
            <a:pPr algn="l"/>
            <a:r>
              <a:rPr lang="en-US" altLang="pt-BR" sz="3600" smtClean="0"/>
              <a:t>Compartilhamento e Especificação (2/4)</a:t>
            </a:r>
            <a:endParaRPr lang="pt-BR" altLang="pt-BR" sz="36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33400" y="1060450"/>
            <a:ext cx="8153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Outro aspecto importante é que o fato de uma subclasse herdar um conjunto de atributos e operações não implica em que os mesmos são imutáveis; ou seja, é possível a modificação dos membros herdados por meio da sobrecarga (</a:t>
            </a:r>
            <a:r>
              <a:rPr lang="en-US" altLang="pt-BR" i="1">
                <a:latin typeface="Times New Roman" panose="02020603050405020304" pitchFamily="18" charset="0"/>
                <a:cs typeface="Times New Roman" panose="02020603050405020304" pitchFamily="18" charset="0"/>
              </a:rPr>
              <a:t>overload</a:t>
            </a:r>
            <a:r>
              <a:rPr lang="en-US" altLang="pt-BR">
                <a:latin typeface="Times New Roman" panose="02020603050405020304" pitchFamily="18" charset="0"/>
                <a:cs typeface="Times New Roman" panose="02020603050405020304" pitchFamily="18" charset="0"/>
              </a:rPr>
              <a:t>) ou da sobreposição (</a:t>
            </a:r>
            <a:r>
              <a:rPr lang="en-US" altLang="pt-BR" i="1">
                <a:latin typeface="Times New Roman" panose="02020603050405020304" pitchFamily="18" charset="0"/>
                <a:cs typeface="Times New Roman" panose="02020603050405020304" pitchFamily="18" charset="0"/>
              </a:rPr>
              <a:t>override</a:t>
            </a:r>
            <a:r>
              <a:rPr lang="en-US" altLang="pt-BR">
                <a:latin typeface="Times New Roman" panose="02020603050405020304" pitchFamily="18" charset="0"/>
                <a:cs typeface="Times New Roman" panose="02020603050405020304" pitchFamily="18" charset="0"/>
              </a:rPr>
              <a:t>).</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 </a:t>
            </a:r>
            <a:r>
              <a:rPr lang="en-US" altLang="pt-BR" u="sng">
                <a:solidFill>
                  <a:schemeClr val="accent2"/>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permite que novas formas de uma mesma operação sejam implementadas, ou seja, podem ser </a:t>
            </a:r>
            <a:r>
              <a:rPr lang="en-US" altLang="pt-BR" u="sng">
                <a:solidFill>
                  <a:schemeClr val="accent2"/>
                </a:solidFill>
                <a:latin typeface="Times New Roman" panose="02020603050405020304" pitchFamily="18" charset="0"/>
                <a:cs typeface="Times New Roman" panose="02020603050405020304" pitchFamily="18" charset="0"/>
              </a:rPr>
              <a:t>adicionados nas subclasses métodos com os mesmos nomes</a:t>
            </a:r>
            <a:r>
              <a:rPr lang="en-US" altLang="pt-BR">
                <a:latin typeface="Times New Roman" panose="02020603050405020304" pitchFamily="18" charset="0"/>
                <a:cs typeface="Times New Roman" panose="02020603050405020304" pitchFamily="18" charset="0"/>
              </a:rPr>
              <a:t>, desde que suas assinaturas sejam diferentes.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 </a:t>
            </a:r>
            <a:r>
              <a:rPr lang="en-US" altLang="pt-BR">
                <a:solidFill>
                  <a:srgbClr val="FF3300"/>
                </a:solidFill>
                <a:latin typeface="Times New Roman" panose="02020603050405020304" pitchFamily="18" charset="0"/>
                <a:cs typeface="Times New Roman" panose="02020603050405020304" pitchFamily="18" charset="0"/>
              </a:rPr>
              <a:t>“sobreposição”</a:t>
            </a:r>
            <a:r>
              <a:rPr lang="en-US" altLang="pt-BR">
                <a:latin typeface="Times New Roman" panose="02020603050405020304" pitchFamily="18" charset="0"/>
                <a:cs typeface="Times New Roman" panose="02020603050405020304" pitchFamily="18" charset="0"/>
              </a:rPr>
              <a:t> é uma operação restrita a classes construídas por herança, na qual </a:t>
            </a:r>
            <a:r>
              <a:rPr lang="en-US" altLang="pt-BR">
                <a:solidFill>
                  <a:srgbClr val="FF3300"/>
                </a:solidFill>
                <a:latin typeface="Times New Roman" panose="02020603050405020304" pitchFamily="18" charset="0"/>
                <a:cs typeface="Times New Roman" panose="02020603050405020304" pitchFamily="18" charset="0"/>
              </a:rPr>
              <a:t>“atributos e/ou operações declarados na superclasse são substituídos por outros”</a:t>
            </a:r>
            <a:r>
              <a:rPr lang="en-US" altLang="pt-BR">
                <a:latin typeface="Times New Roman" panose="02020603050405020304" pitchFamily="18" charset="0"/>
                <a:cs typeface="Times New Roman" panose="02020603050405020304" pitchFamily="18" charset="0"/>
              </a:rPr>
              <a:t>, declarados nas subclasses.</a:t>
            </a:r>
          </a:p>
        </p:txBody>
      </p:sp>
      <p:sp>
        <p:nvSpPr>
          <p:cNvPr id="133123"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33124" name="Rectangle 4"/>
          <p:cNvSpPr>
            <a:spLocks noGrp="1" noChangeArrowheads="1"/>
          </p:cNvSpPr>
          <p:nvPr>
            <p:ph type="title"/>
          </p:nvPr>
        </p:nvSpPr>
        <p:spPr>
          <a:xfrm>
            <a:off x="469900" y="152400"/>
            <a:ext cx="8305800" cy="685800"/>
          </a:xfrm>
        </p:spPr>
        <p:txBody>
          <a:bodyPr/>
          <a:lstStyle/>
          <a:p>
            <a:pPr algn="l"/>
            <a:r>
              <a:rPr lang="en-US" altLang="pt-BR" sz="3600" smtClean="0"/>
              <a:t>Compartilhamento e Especificação (3/4)</a:t>
            </a:r>
            <a:endParaRPr lang="pt-BR" altLang="pt-BR" sz="360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3400" y="106045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Dessa forma, o mecanismo de especialização pode conduzir a duas situações distintas: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solidFill>
                  <a:schemeClr val="accent2"/>
                </a:solidFill>
                <a:latin typeface="Times New Roman" panose="02020603050405020304" pitchFamily="18" charset="0"/>
                <a:cs typeface="Times New Roman" panose="02020603050405020304" pitchFamily="18" charset="0"/>
              </a:rPr>
              <a:t>1. Extensão</a:t>
            </a:r>
          </a:p>
          <a:p>
            <a:pPr eaLnBrk="1" hangingPunct="1"/>
            <a:r>
              <a:rPr lang="en-US" altLang="pt-BR">
                <a:latin typeface="Times New Roman" panose="02020603050405020304" pitchFamily="18" charset="0"/>
                <a:cs typeface="Times New Roman" panose="02020603050405020304" pitchFamily="18" charset="0"/>
              </a:rPr>
              <a:t>A herança pode ser utilizada para a construção de novas classes que ampliam, de forma especializada, as operações e os atributos existentes na classe base. Com isso, temos a adição de novos elementos a uma classe.</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solidFill>
                  <a:srgbClr val="FF3300"/>
                </a:solidFill>
                <a:latin typeface="Times New Roman" panose="02020603050405020304" pitchFamily="18" charset="0"/>
                <a:cs typeface="Times New Roman" panose="02020603050405020304" pitchFamily="18" charset="0"/>
              </a:rPr>
              <a:t>2. Restrição</a:t>
            </a:r>
          </a:p>
          <a:p>
            <a:pPr eaLnBrk="1" hangingPunct="1"/>
            <a:r>
              <a:rPr lang="en-US" altLang="pt-BR">
                <a:latin typeface="Times New Roman" panose="02020603050405020304" pitchFamily="18" charset="0"/>
                <a:cs typeface="Times New Roman" panose="02020603050405020304" pitchFamily="18" charset="0"/>
              </a:rPr>
              <a:t>As subclasses podem ocultar ou alterar de modo consistente operações e atributos da superclasse (</a:t>
            </a:r>
            <a:r>
              <a:rPr lang="en-US" altLang="pt-BR" i="1">
                <a:latin typeface="Times New Roman" panose="02020603050405020304" pitchFamily="18" charset="0"/>
                <a:cs typeface="Times New Roman" panose="02020603050405020304" pitchFamily="18" charset="0"/>
              </a:rPr>
              <a:t>overriding</a:t>
            </a:r>
            <a:r>
              <a:rPr lang="en-US" altLang="pt-BR">
                <a:latin typeface="Times New Roman" panose="02020603050405020304" pitchFamily="18" charset="0"/>
                <a:cs typeface="Times New Roman" panose="02020603050405020304" pitchFamily="18" charset="0"/>
              </a:rPr>
              <a:t>), sem modificar a interface proposta. Com isso, temos a modificação de elementos já existentes numa classe para a adequação com os novos elementos adicionados.</a:t>
            </a:r>
          </a:p>
        </p:txBody>
      </p:sp>
      <p:sp>
        <p:nvSpPr>
          <p:cNvPr id="134147"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34148" name="Rectangle 4"/>
          <p:cNvSpPr>
            <a:spLocks noGrp="1" noChangeArrowheads="1"/>
          </p:cNvSpPr>
          <p:nvPr>
            <p:ph type="title"/>
          </p:nvPr>
        </p:nvSpPr>
        <p:spPr>
          <a:xfrm>
            <a:off x="469900" y="152400"/>
            <a:ext cx="8305800" cy="685800"/>
          </a:xfrm>
        </p:spPr>
        <p:txBody>
          <a:bodyPr/>
          <a:lstStyle/>
          <a:p>
            <a:pPr algn="l"/>
            <a:r>
              <a:rPr lang="en-US" altLang="pt-BR" sz="3600" smtClean="0"/>
              <a:t>Compartilhamento e Especificação (4/4)</a:t>
            </a:r>
            <a:endParaRPr lang="pt-BR" altLang="pt-BR" sz="360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04800"/>
            <a:ext cx="7772400" cy="1143000"/>
          </a:xfrm>
        </p:spPr>
        <p:txBody>
          <a:bodyPr/>
          <a:lstStyle/>
          <a:p>
            <a:pPr algn="l"/>
            <a:r>
              <a:rPr lang="pt-BR" altLang="pt-BR" smtClean="0"/>
              <a:t>Hierarquia de Classes</a:t>
            </a:r>
          </a:p>
        </p:txBody>
      </p:sp>
      <p:sp>
        <p:nvSpPr>
          <p:cNvPr id="135171" name="Rectangle 3"/>
          <p:cNvSpPr>
            <a:spLocks noChangeArrowheads="1"/>
          </p:cNvSpPr>
          <p:nvPr/>
        </p:nvSpPr>
        <p:spPr bwMode="auto">
          <a:xfrm>
            <a:off x="762000" y="1879600"/>
            <a:ext cx="2209800" cy="1143000"/>
          </a:xfrm>
          <a:prstGeom prst="rect">
            <a:avLst/>
          </a:prstGeom>
          <a:solidFill>
            <a:srgbClr val="FFFF00"/>
          </a:solidFill>
          <a:ln w="28575">
            <a:solidFill>
              <a:schemeClr val="tx1"/>
            </a:solidFill>
            <a:miter lim="800000"/>
            <a:headEnd/>
            <a:tailEnd/>
          </a:ln>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800" b="1">
                <a:latin typeface="Times New Roman" panose="02020603050405020304" pitchFamily="18" charset="0"/>
              </a:rPr>
              <a:t>Automóvel</a:t>
            </a:r>
          </a:p>
        </p:txBody>
      </p:sp>
      <p:sp>
        <p:nvSpPr>
          <p:cNvPr id="135172" name="Rectangle 4"/>
          <p:cNvSpPr>
            <a:spLocks noChangeArrowheads="1"/>
          </p:cNvSpPr>
          <p:nvPr/>
        </p:nvSpPr>
        <p:spPr bwMode="auto">
          <a:xfrm>
            <a:off x="2133600" y="3568700"/>
            <a:ext cx="2209800" cy="11430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800" b="1">
                <a:latin typeface="Times New Roman" panose="02020603050405020304" pitchFamily="18" charset="0"/>
              </a:rPr>
              <a:t>Automóvel </a:t>
            </a:r>
          </a:p>
          <a:p>
            <a:pPr algn="ctr"/>
            <a:r>
              <a:rPr lang="pt-BR" altLang="pt-BR" sz="2800" b="1">
                <a:latin typeface="Times New Roman" panose="02020603050405020304" pitchFamily="18" charset="0"/>
              </a:rPr>
              <a:t>esportivo</a:t>
            </a:r>
          </a:p>
        </p:txBody>
      </p:sp>
      <p:sp>
        <p:nvSpPr>
          <p:cNvPr id="135173" name="Rectangle 5"/>
          <p:cNvSpPr>
            <a:spLocks noChangeArrowheads="1"/>
          </p:cNvSpPr>
          <p:nvPr/>
        </p:nvSpPr>
        <p:spPr bwMode="auto">
          <a:xfrm>
            <a:off x="3505200" y="5257800"/>
            <a:ext cx="2209800" cy="1143000"/>
          </a:xfrm>
          <a:prstGeom prst="rect">
            <a:avLst/>
          </a:prstGeom>
          <a:solidFill>
            <a:srgbClr val="FF3300"/>
          </a:solidFill>
          <a:ln w="28575">
            <a:solidFill>
              <a:schemeClr val="tx1"/>
            </a:solidFill>
            <a:miter lim="800000"/>
            <a:headEnd/>
            <a:tailEnd/>
          </a:ln>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800" b="1">
                <a:latin typeface="Times New Roman" panose="02020603050405020304" pitchFamily="18" charset="0"/>
              </a:rPr>
              <a:t>Porsche</a:t>
            </a:r>
          </a:p>
        </p:txBody>
      </p:sp>
      <p:sp>
        <p:nvSpPr>
          <p:cNvPr id="135174" name="AutoShape 6"/>
          <p:cNvSpPr>
            <a:spLocks noChangeArrowheads="1"/>
          </p:cNvSpPr>
          <p:nvPr/>
        </p:nvSpPr>
        <p:spPr bwMode="auto">
          <a:xfrm>
            <a:off x="914400" y="3035300"/>
            <a:ext cx="457200" cy="3048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cxnSp>
        <p:nvCxnSpPr>
          <p:cNvPr id="135175" name="AutoShape 7"/>
          <p:cNvCxnSpPr>
            <a:cxnSpLocks noChangeShapeType="1"/>
            <a:stCxn id="135172" idx="1"/>
            <a:endCxn id="135174" idx="3"/>
          </p:cNvCxnSpPr>
          <p:nvPr/>
        </p:nvCxnSpPr>
        <p:spPr bwMode="auto">
          <a:xfrm rot="10800000">
            <a:off x="1143000" y="3354388"/>
            <a:ext cx="976313" cy="7858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35176" name="AutoShape 8"/>
          <p:cNvSpPr>
            <a:spLocks noChangeArrowheads="1"/>
          </p:cNvSpPr>
          <p:nvPr/>
        </p:nvSpPr>
        <p:spPr bwMode="auto">
          <a:xfrm>
            <a:off x="2286000" y="4721225"/>
            <a:ext cx="457200" cy="3048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cxnSp>
        <p:nvCxnSpPr>
          <p:cNvPr id="135177" name="AutoShape 9"/>
          <p:cNvCxnSpPr>
            <a:cxnSpLocks noChangeShapeType="1"/>
            <a:endCxn id="135176" idx="3"/>
          </p:cNvCxnSpPr>
          <p:nvPr/>
        </p:nvCxnSpPr>
        <p:spPr bwMode="auto">
          <a:xfrm rot="10800000">
            <a:off x="2514600" y="5040313"/>
            <a:ext cx="990600" cy="8001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35178" name="Line 10"/>
          <p:cNvSpPr>
            <a:spLocks noChangeShapeType="1"/>
          </p:cNvSpPr>
          <p:nvPr/>
        </p:nvSpPr>
        <p:spPr bwMode="auto">
          <a:xfrm>
            <a:off x="6092825" y="1863725"/>
            <a:ext cx="0" cy="457200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35179" name="Text Box 11"/>
          <p:cNvSpPr txBox="1">
            <a:spLocks noChangeArrowheads="1"/>
          </p:cNvSpPr>
          <p:nvPr/>
        </p:nvSpPr>
        <p:spPr bwMode="auto">
          <a:xfrm>
            <a:off x="6305550" y="1701800"/>
            <a:ext cx="2352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b="1" u="sng">
                <a:solidFill>
                  <a:schemeClr val="accent2"/>
                </a:solidFill>
                <a:latin typeface="Times New Roman" panose="02020603050405020304" pitchFamily="18" charset="0"/>
              </a:rPr>
              <a:t>Generalização</a:t>
            </a:r>
          </a:p>
        </p:txBody>
      </p:sp>
      <p:sp>
        <p:nvSpPr>
          <p:cNvPr id="135180" name="Text Box 12"/>
          <p:cNvSpPr txBox="1">
            <a:spLocks noChangeArrowheads="1"/>
          </p:cNvSpPr>
          <p:nvPr/>
        </p:nvSpPr>
        <p:spPr bwMode="auto">
          <a:xfrm>
            <a:off x="6307138" y="6019800"/>
            <a:ext cx="2392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b="1" u="sng">
                <a:solidFill>
                  <a:schemeClr val="accent2"/>
                </a:solidFill>
                <a:latin typeface="Times New Roman" panose="02020603050405020304" pitchFamily="18" charset="0"/>
              </a:rPr>
              <a:t>Especialização</a:t>
            </a:r>
          </a:p>
        </p:txBody>
      </p:sp>
      <p:sp>
        <p:nvSpPr>
          <p:cNvPr id="135181" name="Line 13"/>
          <p:cNvSpPr>
            <a:spLocks noChangeShapeType="1"/>
          </p:cNvSpPr>
          <p:nvPr/>
        </p:nvSpPr>
        <p:spPr bwMode="auto">
          <a:xfrm>
            <a:off x="5334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228600"/>
            <a:ext cx="7772400" cy="1143000"/>
          </a:xfrm>
        </p:spPr>
        <p:txBody>
          <a:bodyPr/>
          <a:lstStyle/>
          <a:p>
            <a:pPr algn="l"/>
            <a:r>
              <a:rPr lang="pt-BR" altLang="pt-BR" smtClean="0"/>
              <a:t>Resumo Herança</a:t>
            </a:r>
          </a:p>
        </p:txBody>
      </p:sp>
      <p:sp>
        <p:nvSpPr>
          <p:cNvPr id="136195" name="Rectangle 3"/>
          <p:cNvSpPr>
            <a:spLocks noGrp="1" noChangeArrowheads="1"/>
          </p:cNvSpPr>
          <p:nvPr>
            <p:ph type="body" sz="half" idx="1"/>
          </p:nvPr>
        </p:nvSpPr>
        <p:spPr>
          <a:xfrm>
            <a:off x="711200" y="2032000"/>
            <a:ext cx="2743200" cy="2286000"/>
          </a:xfrm>
          <a:solidFill>
            <a:srgbClr val="FFFF00"/>
          </a:solidFill>
        </p:spPr>
        <p:txBody>
          <a:bodyPr/>
          <a:lstStyle/>
          <a:p>
            <a:pPr>
              <a:lnSpc>
                <a:spcPct val="90000"/>
              </a:lnSpc>
              <a:buFontTx/>
              <a:buNone/>
            </a:pPr>
            <a:r>
              <a:rPr lang="pt-BR" altLang="pt-BR" sz="3200" smtClean="0"/>
              <a:t>SuperClasse</a:t>
            </a:r>
          </a:p>
          <a:p>
            <a:pPr>
              <a:lnSpc>
                <a:spcPct val="90000"/>
              </a:lnSpc>
              <a:buFontTx/>
              <a:buNone/>
            </a:pPr>
            <a:r>
              <a:rPr lang="pt-BR" altLang="pt-BR" sz="3200" smtClean="0"/>
              <a:t>Classe Pai</a:t>
            </a:r>
          </a:p>
          <a:p>
            <a:pPr>
              <a:lnSpc>
                <a:spcPct val="90000"/>
              </a:lnSpc>
              <a:buFontTx/>
              <a:buNone/>
            </a:pPr>
            <a:r>
              <a:rPr lang="pt-BR" altLang="pt-BR" sz="3200" smtClean="0"/>
              <a:t>Classe Base</a:t>
            </a:r>
          </a:p>
          <a:p>
            <a:pPr>
              <a:lnSpc>
                <a:spcPct val="90000"/>
              </a:lnSpc>
              <a:buFontTx/>
              <a:buNone/>
            </a:pPr>
            <a:r>
              <a:rPr lang="pt-BR" altLang="pt-BR" sz="3200" smtClean="0"/>
              <a:t>Generalização</a:t>
            </a:r>
          </a:p>
        </p:txBody>
      </p:sp>
      <p:sp>
        <p:nvSpPr>
          <p:cNvPr id="136196" name="Rectangle 4"/>
          <p:cNvSpPr>
            <a:spLocks noGrp="1" noChangeArrowheads="1"/>
          </p:cNvSpPr>
          <p:nvPr>
            <p:ph type="body" sz="half" idx="2"/>
          </p:nvPr>
        </p:nvSpPr>
        <p:spPr>
          <a:xfrm>
            <a:off x="4953000" y="2032000"/>
            <a:ext cx="3048000" cy="2286000"/>
          </a:xfrm>
          <a:solidFill>
            <a:srgbClr val="FFFF00"/>
          </a:solidFill>
        </p:spPr>
        <p:txBody>
          <a:bodyPr/>
          <a:lstStyle/>
          <a:p>
            <a:pPr>
              <a:lnSpc>
                <a:spcPct val="90000"/>
              </a:lnSpc>
              <a:buFontTx/>
              <a:buNone/>
            </a:pPr>
            <a:r>
              <a:rPr lang="pt-BR" altLang="pt-BR" sz="3200" smtClean="0"/>
              <a:t>SubClasse</a:t>
            </a:r>
          </a:p>
          <a:p>
            <a:pPr>
              <a:lnSpc>
                <a:spcPct val="90000"/>
              </a:lnSpc>
              <a:buFontTx/>
              <a:buNone/>
            </a:pPr>
            <a:r>
              <a:rPr lang="pt-BR" altLang="pt-BR" sz="3200" smtClean="0"/>
              <a:t>Classe Filho</a:t>
            </a:r>
          </a:p>
          <a:p>
            <a:pPr>
              <a:lnSpc>
                <a:spcPct val="90000"/>
              </a:lnSpc>
              <a:buFontTx/>
              <a:buNone/>
            </a:pPr>
            <a:r>
              <a:rPr lang="pt-BR" altLang="pt-BR" sz="3200" smtClean="0"/>
              <a:t>Classe Derivada</a:t>
            </a:r>
          </a:p>
          <a:p>
            <a:pPr>
              <a:lnSpc>
                <a:spcPct val="90000"/>
              </a:lnSpc>
              <a:buFontTx/>
              <a:buNone/>
            </a:pPr>
            <a:r>
              <a:rPr lang="pt-BR" altLang="pt-BR" sz="3200" smtClean="0"/>
              <a:t>Especialização</a:t>
            </a:r>
          </a:p>
        </p:txBody>
      </p:sp>
      <p:sp>
        <p:nvSpPr>
          <p:cNvPr id="136197" name="AutoShape 5"/>
          <p:cNvSpPr>
            <a:spLocks noChangeArrowheads="1"/>
          </p:cNvSpPr>
          <p:nvPr/>
        </p:nvSpPr>
        <p:spPr bwMode="auto">
          <a:xfrm>
            <a:off x="3768725" y="4578350"/>
            <a:ext cx="790575" cy="1219200"/>
          </a:xfrm>
          <a:prstGeom prst="downArrow">
            <a:avLst>
              <a:gd name="adj1" fmla="val 50000"/>
              <a:gd name="adj2" fmla="val 38554"/>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endParaRPr lang="pt-BR" altLang="pt-BR">
              <a:solidFill>
                <a:schemeClr val="accent2"/>
              </a:solidFill>
              <a:latin typeface="Times New Roman" panose="02020603050405020304" pitchFamily="18" charset="0"/>
            </a:endParaRPr>
          </a:p>
        </p:txBody>
      </p:sp>
      <p:sp>
        <p:nvSpPr>
          <p:cNvPr id="136198" name="Text Box 6"/>
          <p:cNvSpPr txBox="1">
            <a:spLocks noChangeArrowheads="1"/>
          </p:cNvSpPr>
          <p:nvPr/>
        </p:nvSpPr>
        <p:spPr bwMode="auto">
          <a:xfrm>
            <a:off x="1338263" y="5749925"/>
            <a:ext cx="5651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4000" b="1">
                <a:solidFill>
                  <a:schemeClr val="accent1"/>
                </a:solidFill>
                <a:latin typeface="Times New Roman" panose="02020603050405020304" pitchFamily="18" charset="0"/>
              </a:rPr>
              <a:t>Reu</a:t>
            </a:r>
            <a:r>
              <a:rPr lang="en-US" altLang="pt-BR" sz="4000" b="1">
                <a:solidFill>
                  <a:schemeClr val="accent1"/>
                </a:solidFill>
                <a:latin typeface="Times New Roman" panose="02020603050405020304" pitchFamily="18" charset="0"/>
              </a:rPr>
              <a:t>tilização</a:t>
            </a:r>
            <a:r>
              <a:rPr lang="pt-BR" altLang="pt-BR" sz="4000" b="1">
                <a:solidFill>
                  <a:schemeClr val="accent1"/>
                </a:solidFill>
                <a:latin typeface="Times New Roman" panose="02020603050405020304" pitchFamily="18" charset="0"/>
              </a:rPr>
              <a:t> de Código</a:t>
            </a:r>
          </a:p>
        </p:txBody>
      </p:sp>
      <p:sp>
        <p:nvSpPr>
          <p:cNvPr id="136199" name="Text Box 7"/>
          <p:cNvSpPr txBox="1">
            <a:spLocks noChangeArrowheads="1"/>
          </p:cNvSpPr>
          <p:nvPr/>
        </p:nvSpPr>
        <p:spPr bwMode="auto">
          <a:xfrm>
            <a:off x="3683000" y="2740025"/>
            <a:ext cx="1003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4000" b="1">
                <a:solidFill>
                  <a:schemeClr val="accent2"/>
                </a:solidFill>
                <a:latin typeface="Times New Roman" panose="02020603050405020304" pitchFamily="18" charset="0"/>
              </a:rPr>
              <a:t>[ e ]</a:t>
            </a:r>
          </a:p>
        </p:txBody>
      </p:sp>
      <p:sp>
        <p:nvSpPr>
          <p:cNvPr id="136200" name="Rectangle 8"/>
          <p:cNvSpPr>
            <a:spLocks noChangeArrowheads="1"/>
          </p:cNvSpPr>
          <p:nvPr/>
        </p:nvSpPr>
        <p:spPr bwMode="auto">
          <a:xfrm>
            <a:off x="609600" y="1905000"/>
            <a:ext cx="7543800" cy="25146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a:latin typeface="Times New Roman" panose="02020603050405020304" pitchFamily="18" charset="0"/>
                <a:cs typeface="Times New Roman" panose="02020603050405020304" pitchFamily="18" charset="0"/>
              </a:rPr>
              <a:t>A classe </a:t>
            </a:r>
            <a:r>
              <a:rPr lang="pt-BR" altLang="pt-BR" b="1">
                <a:latin typeface="Times New Roman" panose="02020603050405020304" pitchFamily="18" charset="0"/>
                <a:cs typeface="Times New Roman" panose="02020603050405020304" pitchFamily="18" charset="0"/>
              </a:rPr>
              <a:t>java.lang.Object</a:t>
            </a:r>
            <a:r>
              <a:rPr lang="pt-BR" altLang="pt-BR">
                <a:latin typeface="Times New Roman" panose="02020603050405020304" pitchFamily="18" charset="0"/>
                <a:cs typeface="Times New Roman" panose="02020603050405020304" pitchFamily="18" charset="0"/>
              </a:rPr>
              <a:t> é a </a:t>
            </a:r>
            <a:r>
              <a:rPr lang="en-US" altLang="pt-BR">
                <a:latin typeface="Times New Roman" panose="02020603050405020304" pitchFamily="18" charset="0"/>
                <a:cs typeface="Times New Roman" panose="02020603050405020304" pitchFamily="18" charset="0"/>
              </a:rPr>
              <a:t>superclasse de toda a hierarquia de classes Java, ou é “</a:t>
            </a:r>
            <a:r>
              <a:rPr lang="pt-BR" altLang="pt-BR">
                <a:latin typeface="Times New Roman" panose="02020603050405020304" pitchFamily="18" charset="0"/>
                <a:cs typeface="Times New Roman" panose="02020603050405020304" pitchFamily="18" charset="0"/>
              </a:rPr>
              <a:t>raiz</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 a partir da qual todas as classes são definidas. Desse modo, </a:t>
            </a:r>
            <a:r>
              <a:rPr lang="en-US" altLang="pt-BR">
                <a:latin typeface="Times New Roman" panose="02020603050405020304" pitchFamily="18" charset="0"/>
                <a:cs typeface="Times New Roman" panose="02020603050405020304" pitchFamily="18" charset="0"/>
              </a:rPr>
              <a:t>os métodos </a:t>
            </a:r>
            <a:r>
              <a:rPr lang="pt-BR" altLang="pt-BR">
                <a:latin typeface="Times New Roman" panose="02020603050405020304" pitchFamily="18" charset="0"/>
                <a:cs typeface="Times New Roman" panose="02020603050405020304" pitchFamily="18" charset="0"/>
              </a:rPr>
              <a:t>dessa classe estão disponíveis para objetos de todas as demais classes.</a:t>
            </a:r>
            <a:endParaRPr lang="en-US" altLang="pt-BR">
              <a:latin typeface="Times New Roman" panose="02020603050405020304" pitchFamily="18" charset="0"/>
              <a:cs typeface="Times New Roman" panose="02020603050405020304" pitchFamily="18" charset="0"/>
            </a:endParaRP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 </a:t>
            </a:r>
            <a:r>
              <a:rPr lang="en-US" altLang="pt-BR" u="sng">
                <a:solidFill>
                  <a:schemeClr val="accent2"/>
                </a:solidFill>
                <a:latin typeface="Times New Roman" panose="02020603050405020304" pitchFamily="18" charset="0"/>
                <a:cs typeface="Times New Roman" panose="02020603050405020304" pitchFamily="18" charset="0"/>
              </a:rPr>
              <a:t>protected</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Object</a:t>
            </a:r>
            <a:r>
              <a:rPr lang="en-US" altLang="pt-BR">
                <a:latin typeface="Times New Roman" panose="02020603050405020304" pitchFamily="18" charset="0"/>
                <a:cs typeface="Times New Roman" panose="02020603050405020304" pitchFamily="18" charset="0"/>
              </a:rPr>
              <a:t> </a:t>
            </a:r>
            <a:r>
              <a:rPr lang="en-US" altLang="pt-BR">
                <a:solidFill>
                  <a:srgbClr val="FF3300"/>
                </a:solidFill>
                <a:latin typeface="Times New Roman" panose="02020603050405020304" pitchFamily="18" charset="0"/>
                <a:cs typeface="Times New Roman" panose="02020603050405020304" pitchFamily="18" charset="0"/>
              </a:rPr>
              <a:t>clone</a:t>
            </a:r>
            <a:r>
              <a:rPr lang="en-US" altLang="pt-BR">
                <a:latin typeface="Times New Roman" panose="02020603050405020304" pitchFamily="18" charset="0"/>
                <a:cs typeface="Times New Roman" panose="02020603050405020304" pitchFamily="18" charset="0"/>
              </a:rPr>
              <a:t>()</a:t>
            </a:r>
          </a:p>
          <a:p>
            <a:pPr lvl="1" eaLnBrk="1" hangingPunct="1"/>
            <a:r>
              <a:rPr lang="pt-BR" altLang="pt-BR">
                <a:latin typeface="Times New Roman" panose="02020603050405020304" pitchFamily="18" charset="0"/>
                <a:cs typeface="Times New Roman" panose="02020603050405020304" pitchFamily="18" charset="0"/>
              </a:rPr>
              <a:t>criar </a:t>
            </a:r>
            <a:r>
              <a:rPr lang="en-US" altLang="pt-BR">
                <a:latin typeface="Times New Roman" panose="02020603050405020304" pitchFamily="18" charset="0"/>
                <a:cs typeface="Times New Roman" panose="02020603050405020304" pitchFamily="18" charset="0"/>
              </a:rPr>
              <a:t>e retorna </a:t>
            </a:r>
            <a:r>
              <a:rPr lang="pt-BR" altLang="pt-BR">
                <a:latin typeface="Times New Roman" panose="02020603050405020304" pitchFamily="18" charset="0"/>
                <a:cs typeface="Times New Roman" panose="02020603050405020304" pitchFamily="18" charset="0"/>
              </a:rPr>
              <a:t>um </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novo</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 objeto com</a:t>
            </a:r>
            <a:r>
              <a:rPr lang="en-US" altLang="pt-BR">
                <a:latin typeface="Times New Roman" panose="02020603050405020304" pitchFamily="18" charset="0"/>
                <a:cs typeface="Times New Roman" panose="02020603050405020304" pitchFamily="18" charset="0"/>
              </a:rPr>
              <a:t> </a:t>
            </a:r>
            <a:r>
              <a:rPr lang="pt-BR" altLang="pt-BR">
                <a:latin typeface="Times New Roman" panose="02020603050405020304" pitchFamily="18" charset="0"/>
                <a:cs typeface="Times New Roman" panose="02020603050405020304" pitchFamily="18" charset="0"/>
              </a:rPr>
              <a:t>o mesmo conteúdo do objeto existente</a:t>
            </a:r>
            <a:endParaRPr lang="en-US" altLang="pt-BR">
              <a:latin typeface="Times New Roman" panose="02020603050405020304" pitchFamily="18" charset="0"/>
              <a:cs typeface="Times New Roman" panose="02020603050405020304" pitchFamily="18" charset="0"/>
            </a:endParaRPr>
          </a:p>
          <a:p>
            <a:pPr lvl="1"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 </a:t>
            </a:r>
            <a:r>
              <a:rPr lang="en-US" altLang="pt-BR" u="sng">
                <a:solidFill>
                  <a:schemeClr val="accent2"/>
                </a:solidFill>
                <a:latin typeface="Times New Roman" panose="02020603050405020304" pitchFamily="18" charset="0"/>
                <a:cs typeface="Times New Roman" panose="02020603050405020304" pitchFamily="18" charset="0"/>
              </a:rPr>
              <a:t>public</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boolean</a:t>
            </a:r>
            <a:r>
              <a:rPr lang="en-US" altLang="pt-BR">
                <a:latin typeface="Times New Roman" panose="02020603050405020304" pitchFamily="18" charset="0"/>
                <a:cs typeface="Times New Roman" panose="02020603050405020304" pitchFamily="18" charset="0"/>
              </a:rPr>
              <a:t> </a:t>
            </a:r>
            <a:r>
              <a:rPr lang="en-US" altLang="pt-BR">
                <a:solidFill>
                  <a:srgbClr val="FF3300"/>
                </a:solidFill>
                <a:latin typeface="Times New Roman" panose="02020603050405020304" pitchFamily="18" charset="0"/>
                <a:cs typeface="Times New Roman" panose="02020603050405020304" pitchFamily="18" charset="0"/>
              </a:rPr>
              <a:t>equals</a:t>
            </a:r>
            <a:r>
              <a:rPr lang="en-US" altLang="pt-BR">
                <a:latin typeface="Times New Roman" panose="02020603050405020304" pitchFamily="18" charset="0"/>
                <a:cs typeface="Times New Roman" panose="02020603050405020304" pitchFamily="18" charset="0"/>
              </a:rPr>
              <a:t>(</a:t>
            </a:r>
            <a:r>
              <a:rPr lang="en-US" altLang="pt-BR">
                <a:solidFill>
                  <a:schemeClr val="accent2"/>
                </a:solidFill>
                <a:latin typeface="Times New Roman" panose="02020603050405020304" pitchFamily="18" charset="0"/>
                <a:cs typeface="Times New Roman" panose="02020603050405020304" pitchFamily="18" charset="0"/>
              </a:rPr>
              <a:t>Object</a:t>
            </a:r>
            <a:r>
              <a:rPr lang="en-US" altLang="pt-BR">
                <a:latin typeface="Times New Roman" panose="02020603050405020304" pitchFamily="18" charset="0"/>
                <a:cs typeface="Times New Roman" panose="02020603050405020304" pitchFamily="18" charset="0"/>
              </a:rPr>
              <a:t> obj)</a:t>
            </a:r>
          </a:p>
          <a:p>
            <a:pPr lvl="1" eaLnBrk="1" hangingPunct="1"/>
            <a:r>
              <a:rPr lang="pt-BR" altLang="pt-BR">
                <a:latin typeface="Times New Roman" panose="02020603050405020304" pitchFamily="18" charset="0"/>
                <a:cs typeface="Times New Roman" panose="02020603050405020304" pitchFamily="18" charset="0"/>
              </a:rPr>
              <a:t>permite comparar objetos por seus conteúdos</a:t>
            </a:r>
            <a:endParaRPr lang="en-US" altLang="pt-BR">
              <a:latin typeface="Times New Roman" panose="02020603050405020304" pitchFamily="18" charset="0"/>
              <a:cs typeface="Times New Roman" panose="02020603050405020304" pitchFamily="18" charset="0"/>
            </a:endParaRPr>
          </a:p>
          <a:p>
            <a:pPr lvl="1" eaLnBrk="1" hangingPunct="1"/>
            <a:endParaRPr lang="pt-BR"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 </a:t>
            </a:r>
            <a:r>
              <a:rPr lang="en-US" altLang="pt-BR" u="sng">
                <a:solidFill>
                  <a:schemeClr val="accent2"/>
                </a:solidFill>
                <a:latin typeface="Times New Roman" panose="02020603050405020304" pitchFamily="18" charset="0"/>
                <a:cs typeface="Times New Roman" panose="02020603050405020304" pitchFamily="18" charset="0"/>
              </a:rPr>
              <a:t>protected</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void</a:t>
            </a:r>
            <a:r>
              <a:rPr lang="en-US" altLang="pt-BR">
                <a:latin typeface="Times New Roman" panose="02020603050405020304" pitchFamily="18" charset="0"/>
                <a:cs typeface="Times New Roman" panose="02020603050405020304" pitchFamily="18" charset="0"/>
              </a:rPr>
              <a:t> </a:t>
            </a:r>
            <a:r>
              <a:rPr lang="en-US" altLang="pt-BR">
                <a:solidFill>
                  <a:srgbClr val="FF3300"/>
                </a:solidFill>
                <a:latin typeface="Times New Roman" panose="02020603050405020304" pitchFamily="18" charset="0"/>
                <a:cs typeface="Times New Roman" panose="02020603050405020304" pitchFamily="18" charset="0"/>
              </a:rPr>
              <a:t>finalize</a:t>
            </a:r>
            <a:r>
              <a:rPr lang="en-US" altLang="pt-BR">
                <a:latin typeface="Times New Roman" panose="02020603050405020304" pitchFamily="18" charset="0"/>
                <a:cs typeface="Times New Roman" panose="02020603050405020304" pitchFamily="18" charset="0"/>
              </a:rPr>
              <a:t>()</a:t>
            </a:r>
          </a:p>
          <a:p>
            <a:pPr lvl="1" eaLnBrk="1" hangingPunct="1"/>
            <a:r>
              <a:rPr lang="en-US" altLang="pt-BR">
                <a:latin typeface="Times New Roman" panose="02020603050405020304" pitchFamily="18" charset="0"/>
                <a:cs typeface="Times New Roman" panose="02020603050405020304" pitchFamily="18" charset="0"/>
              </a:rPr>
              <a:t>método destrutor, faz o objeto perder a “referência”</a:t>
            </a:r>
            <a:endParaRPr lang="pt-BR" altLang="pt-BR">
              <a:latin typeface="Times New Roman" panose="02020603050405020304" pitchFamily="18" charset="0"/>
              <a:cs typeface="Times New Roman" panose="02020603050405020304" pitchFamily="18" charset="0"/>
            </a:endParaRPr>
          </a:p>
        </p:txBody>
      </p:sp>
      <p:sp>
        <p:nvSpPr>
          <p:cNvPr id="137219"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37220" name="Rectangle 4"/>
          <p:cNvSpPr>
            <a:spLocks noGrp="1" noChangeArrowheads="1"/>
          </p:cNvSpPr>
          <p:nvPr>
            <p:ph type="title"/>
          </p:nvPr>
        </p:nvSpPr>
        <p:spPr>
          <a:xfrm>
            <a:off x="469900" y="152400"/>
            <a:ext cx="8305800" cy="685800"/>
          </a:xfrm>
        </p:spPr>
        <p:txBody>
          <a:bodyPr/>
          <a:lstStyle/>
          <a:p>
            <a:pPr algn="l"/>
            <a:r>
              <a:rPr lang="en-US" altLang="pt-BR" smtClean="0"/>
              <a:t>Classe </a:t>
            </a:r>
            <a:r>
              <a:rPr lang="en-US" altLang="pt-BR" smtClean="0">
                <a:solidFill>
                  <a:schemeClr val="accent2"/>
                </a:solidFill>
              </a:rPr>
              <a:t>Object</a:t>
            </a:r>
            <a:r>
              <a:rPr lang="en-US" altLang="pt-BR" smtClean="0">
                <a:solidFill>
                  <a:schemeClr val="tx1"/>
                </a:solidFill>
              </a:rPr>
              <a:t> (1/2)</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28600"/>
            <a:ext cx="7924800" cy="1371600"/>
          </a:xfrm>
        </p:spPr>
        <p:txBody>
          <a:bodyPr/>
          <a:lstStyle/>
          <a:p>
            <a:pPr algn="l"/>
            <a:r>
              <a:rPr lang="en-US" altLang="pt-BR" sz="4000" b="1" u="sng" smtClean="0">
                <a:solidFill>
                  <a:srgbClr val="006600"/>
                </a:solidFill>
              </a:rPr>
              <a:t>Programação Estruturada</a:t>
            </a:r>
            <a:r>
              <a:rPr lang="en-US" altLang="pt-BR" sz="4000" smtClean="0">
                <a:solidFill>
                  <a:srgbClr val="006600"/>
                </a:solidFill>
              </a:rPr>
              <a:t>	(1/3)</a:t>
            </a:r>
            <a:r>
              <a:rPr lang="en-US" altLang="pt-BR" sz="4000" smtClean="0"/>
              <a:t/>
            </a:r>
            <a:br>
              <a:rPr lang="en-US" altLang="pt-BR" sz="4000" smtClean="0"/>
            </a:br>
            <a:r>
              <a:rPr lang="pt-BR" altLang="pt-BR" sz="4000" smtClean="0"/>
              <a:t>Sob Perspectiva de um </a:t>
            </a:r>
            <a:r>
              <a:rPr lang="en-US" altLang="pt-BR" sz="4000" smtClean="0"/>
              <a:t>Subprograma.</a:t>
            </a:r>
            <a:endParaRPr lang="pt-BR" altLang="pt-BR" sz="4000" smtClean="0"/>
          </a:p>
        </p:txBody>
      </p:sp>
      <p:sp>
        <p:nvSpPr>
          <p:cNvPr id="40963" name="Rectangle 3"/>
          <p:cNvSpPr>
            <a:spLocks noGrp="1" noChangeArrowheads="1"/>
          </p:cNvSpPr>
          <p:nvPr>
            <p:ph type="body" idx="1"/>
          </p:nvPr>
        </p:nvSpPr>
        <p:spPr>
          <a:xfrm>
            <a:off x="685800" y="1828800"/>
            <a:ext cx="7772400" cy="4114800"/>
          </a:xfrm>
        </p:spPr>
        <p:txBody>
          <a:bodyPr/>
          <a:lstStyle/>
          <a:p>
            <a:r>
              <a:rPr lang="pt-BR" altLang="pt-BR" sz="2800" smtClean="0"/>
              <a:t>Nessa visão, o principal bloco de construção do software é o procedimento ou a função. </a:t>
            </a:r>
          </a:p>
          <a:p>
            <a:r>
              <a:rPr lang="en-US" altLang="pt-BR" sz="2800" smtClean="0"/>
              <a:t>Quebrar a tarefa principal em subtarefas e estas em subtarefas menores (dividir-para-conquistar), até que seja possível implementá-las.</a:t>
            </a:r>
          </a:p>
          <a:p>
            <a:r>
              <a:rPr lang="en-US" altLang="pt-BR" sz="2800" smtClean="0"/>
              <a:t>Implementar procedimentos para resolver tarefas simples e depois agrupá-los em procedimentos mais complexos, até se chegar à resolução da tarefa principal.</a:t>
            </a:r>
            <a:endParaRPr lang="pt-BR" altLang="pt-BR" sz="2800" smtClean="0"/>
          </a:p>
        </p:txBody>
      </p:sp>
      <p:sp>
        <p:nvSpPr>
          <p:cNvPr id="40964"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533400" y="106045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 </a:t>
            </a:r>
            <a:r>
              <a:rPr lang="en-US" altLang="pt-BR" u="sng">
                <a:solidFill>
                  <a:schemeClr val="accent2"/>
                </a:solidFill>
                <a:latin typeface="Times New Roman" panose="02020603050405020304" pitchFamily="18" charset="0"/>
                <a:cs typeface="Times New Roman" panose="02020603050405020304" pitchFamily="18" charset="0"/>
              </a:rPr>
              <a:t>public</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String</a:t>
            </a:r>
            <a:r>
              <a:rPr lang="en-US" altLang="pt-BR">
                <a:latin typeface="Times New Roman" panose="02020603050405020304" pitchFamily="18" charset="0"/>
                <a:cs typeface="Times New Roman" panose="02020603050405020304" pitchFamily="18" charset="0"/>
              </a:rPr>
              <a:t> </a:t>
            </a:r>
            <a:r>
              <a:rPr lang="en-US" altLang="pt-BR">
                <a:solidFill>
                  <a:srgbClr val="FF3300"/>
                </a:solidFill>
                <a:latin typeface="Times New Roman" panose="02020603050405020304" pitchFamily="18" charset="0"/>
                <a:cs typeface="Times New Roman" panose="02020603050405020304" pitchFamily="18" charset="0"/>
              </a:rPr>
              <a:t>toString</a:t>
            </a:r>
            <a:r>
              <a:rPr lang="en-US" altLang="pt-BR">
                <a:latin typeface="Times New Roman" panose="02020603050405020304" pitchFamily="18" charset="0"/>
                <a:cs typeface="Times New Roman" panose="02020603050405020304" pitchFamily="18" charset="0"/>
              </a:rPr>
              <a:t>()</a:t>
            </a:r>
          </a:p>
          <a:p>
            <a:pPr lvl="1" eaLnBrk="1" hangingPunct="1"/>
            <a:r>
              <a:rPr lang="pt-BR" altLang="pt-BR">
                <a:latin typeface="Times New Roman" panose="02020603050405020304" pitchFamily="18" charset="0"/>
                <a:cs typeface="Times New Roman" panose="02020603050405020304" pitchFamily="18" charset="0"/>
              </a:rPr>
              <a:t>permite converter uma representação interna do objeto em uma </a:t>
            </a:r>
            <a:r>
              <a:rPr lang="pt-BR" altLang="pt-BR" i="1">
                <a:latin typeface="Times New Roman" panose="02020603050405020304" pitchFamily="18" charset="0"/>
                <a:cs typeface="Times New Roman" panose="02020603050405020304" pitchFamily="18" charset="0"/>
              </a:rPr>
              <a:t>string</a:t>
            </a:r>
            <a:r>
              <a:rPr lang="pt-BR" altLang="pt-BR">
                <a:latin typeface="Times New Roman" panose="02020603050405020304" pitchFamily="18" charset="0"/>
                <a:cs typeface="Times New Roman" panose="02020603050405020304" pitchFamily="18" charset="0"/>
              </a:rPr>
              <a:t> que pode ser apresentada ao usuári</a:t>
            </a:r>
            <a:r>
              <a:rPr lang="en-US" altLang="pt-BR">
                <a:latin typeface="Times New Roman" panose="02020603050405020304" pitchFamily="18" charset="0"/>
                <a:cs typeface="Times New Roman" panose="02020603050405020304" pitchFamily="18" charset="0"/>
              </a:rPr>
              <a:t>o</a:t>
            </a:r>
          </a:p>
          <a:p>
            <a:pPr lvl="1"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 </a:t>
            </a:r>
            <a:r>
              <a:rPr lang="en-US" altLang="pt-BR" u="sng">
                <a:solidFill>
                  <a:schemeClr val="accent2"/>
                </a:solidFill>
                <a:latin typeface="Times New Roman" panose="02020603050405020304" pitchFamily="18" charset="0"/>
                <a:cs typeface="Times New Roman" panose="02020603050405020304" pitchFamily="18" charset="0"/>
              </a:rPr>
              <a:t>public</a:t>
            </a:r>
            <a:r>
              <a:rPr lang="en-US" altLang="pt-BR">
                <a:solidFill>
                  <a:schemeClr val="accent2"/>
                </a:solidFill>
                <a:latin typeface="Times New Roman" panose="02020603050405020304" pitchFamily="18" charset="0"/>
                <a:cs typeface="Times New Roman" panose="02020603050405020304" pitchFamily="18" charset="0"/>
              </a:rPr>
              <a:t> </a:t>
            </a:r>
            <a:r>
              <a:rPr lang="en-US" altLang="pt-BR" u="sng">
                <a:solidFill>
                  <a:schemeClr val="accent2"/>
                </a:solidFill>
                <a:latin typeface="Times New Roman" panose="02020603050405020304" pitchFamily="18" charset="0"/>
                <a:cs typeface="Times New Roman" panose="02020603050405020304" pitchFamily="18" charset="0"/>
              </a:rPr>
              <a:t>final</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Class</a:t>
            </a:r>
            <a:r>
              <a:rPr lang="en-US" altLang="pt-BR">
                <a:latin typeface="Times New Roman" panose="02020603050405020304" pitchFamily="18" charset="0"/>
                <a:cs typeface="Times New Roman" panose="02020603050405020304" pitchFamily="18" charset="0"/>
              </a:rPr>
              <a:t> </a:t>
            </a:r>
            <a:r>
              <a:rPr lang="en-US" altLang="pt-BR">
                <a:solidFill>
                  <a:srgbClr val="FF3300"/>
                </a:solidFill>
                <a:latin typeface="Times New Roman" panose="02020603050405020304" pitchFamily="18" charset="0"/>
                <a:cs typeface="Times New Roman" panose="02020603050405020304" pitchFamily="18" charset="0"/>
              </a:rPr>
              <a:t>getClass</a:t>
            </a:r>
            <a:r>
              <a:rPr lang="en-US" altLang="pt-BR">
                <a:latin typeface="Times New Roman" panose="02020603050405020304" pitchFamily="18" charset="0"/>
                <a:cs typeface="Times New Roman" panose="02020603050405020304" pitchFamily="18" charset="0"/>
              </a:rPr>
              <a:t>()</a:t>
            </a:r>
          </a:p>
          <a:p>
            <a:pPr lvl="1" eaLnBrk="1" hangingPunct="1"/>
            <a:r>
              <a:rPr lang="pt-BR" altLang="pt-BR">
                <a:latin typeface="Times New Roman" panose="02020603050405020304" pitchFamily="18" charset="0"/>
                <a:cs typeface="Times New Roman" panose="02020603050405020304" pitchFamily="18" charset="0"/>
              </a:rPr>
              <a:t>retorna um objeto que representa a classe à qual o objeto pertence</a:t>
            </a:r>
            <a:r>
              <a:rPr lang="en-US" altLang="pt-BR">
                <a:latin typeface="Times New Roman" panose="02020603050405020304" pitchFamily="18" charset="0"/>
                <a:cs typeface="Times New Roman" panose="02020603050405020304" pitchFamily="18" charset="0"/>
              </a:rPr>
              <a:t>. </a:t>
            </a:r>
          </a:p>
          <a:p>
            <a:pPr lvl="1" eaLnBrk="1" hangingPunct="1"/>
            <a:endParaRPr lang="en-US" altLang="pt-BR">
              <a:latin typeface="Times New Roman" panose="02020603050405020304" pitchFamily="18" charset="0"/>
              <a:cs typeface="Times New Roman" panose="02020603050405020304" pitchFamily="18" charset="0"/>
            </a:endParaRPr>
          </a:p>
          <a:p>
            <a:pPr lvl="1" eaLnBrk="1" hangingPunct="1"/>
            <a:r>
              <a:rPr lang="pt-BR" altLang="pt-BR">
                <a:latin typeface="Times New Roman" panose="02020603050405020304" pitchFamily="18" charset="0"/>
                <a:cs typeface="Times New Roman" panose="02020603050405020304" pitchFamily="18" charset="0"/>
              </a:rPr>
              <a:t>A partir do objeto retornado, da classe </a:t>
            </a:r>
            <a:r>
              <a:rPr lang="pt-BR" altLang="pt-BR" b="1">
                <a:latin typeface="Times New Roman" panose="02020603050405020304" pitchFamily="18" charset="0"/>
                <a:cs typeface="Times New Roman" panose="02020603050405020304" pitchFamily="18" charset="0"/>
              </a:rPr>
              <a:t>java.lang.Class</a:t>
            </a:r>
            <a:r>
              <a:rPr lang="pt-BR" altLang="pt-BR">
                <a:latin typeface="Times New Roman" panose="02020603050405020304" pitchFamily="18" charset="0"/>
                <a:cs typeface="Times New Roman" panose="02020603050405020304" pitchFamily="18" charset="0"/>
              </a:rPr>
              <a:t>, é possível obter</a:t>
            </a:r>
            <a:r>
              <a:rPr lang="en-US" altLang="pt-BR">
                <a:latin typeface="Times New Roman" panose="02020603050405020304" pitchFamily="18" charset="0"/>
                <a:cs typeface="Times New Roman" panose="02020603050405020304" pitchFamily="18" charset="0"/>
              </a:rPr>
              <a:t>:</a:t>
            </a:r>
          </a:p>
          <a:p>
            <a:pPr lvl="1" eaLnBrk="1" hangingPunct="1"/>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a:t>
            </a:r>
            <a:r>
              <a:rPr lang="pt-BR" altLang="pt-BR">
                <a:latin typeface="Times New Roman" panose="02020603050405020304" pitchFamily="18" charset="0"/>
                <a:cs typeface="Times New Roman" panose="02020603050405020304" pitchFamily="18" charset="0"/>
              </a:rPr>
              <a:t>o nome da classe usando o método </a:t>
            </a:r>
            <a:r>
              <a:rPr lang="pt-BR" altLang="pt-BR">
                <a:solidFill>
                  <a:srgbClr val="FF3300"/>
                </a:solidFill>
                <a:latin typeface="Times New Roman" panose="02020603050405020304" pitchFamily="18" charset="0"/>
                <a:cs typeface="Times New Roman" panose="02020603050405020304" pitchFamily="18" charset="0"/>
              </a:rPr>
              <a:t>getName</a:t>
            </a:r>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e </a:t>
            </a:r>
          </a:p>
          <a:p>
            <a:pPr lvl="1" eaLnBrk="1" hangingPunct="1"/>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o nome da superclasse usando o método </a:t>
            </a:r>
            <a:r>
              <a:rPr lang="pt-BR" altLang="pt-BR">
                <a:solidFill>
                  <a:srgbClr val="FF3300"/>
                </a:solidFill>
                <a:latin typeface="Times New Roman" panose="02020603050405020304" pitchFamily="18" charset="0"/>
                <a:cs typeface="Times New Roman" panose="02020603050405020304" pitchFamily="18" charset="0"/>
              </a:rPr>
              <a:t>get</a:t>
            </a:r>
            <a:r>
              <a:rPr lang="en-US" altLang="pt-BR">
                <a:solidFill>
                  <a:srgbClr val="FF3300"/>
                </a:solidFill>
                <a:latin typeface="Times New Roman" panose="02020603050405020304" pitchFamily="18" charset="0"/>
                <a:cs typeface="Times New Roman" panose="02020603050405020304" pitchFamily="18" charset="0"/>
              </a:rPr>
              <a:t>Superclass</a:t>
            </a:r>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a:t>
            </a:r>
          </a:p>
          <a:p>
            <a:pPr lvl="1" eaLnBrk="1" hangingPunct="1"/>
            <a:endParaRPr lang="en-US" altLang="pt-BR">
              <a:latin typeface="Times New Roman" panose="02020603050405020304" pitchFamily="18" charset="0"/>
              <a:cs typeface="Times New Roman" panose="02020603050405020304" pitchFamily="18" charset="0"/>
            </a:endParaRPr>
          </a:p>
          <a:p>
            <a:pPr lvl="1" eaLnBrk="1" hangingPunct="1"/>
            <a:r>
              <a:rPr lang="en-US" altLang="pt-BR">
                <a:latin typeface="Times New Roman" panose="02020603050405020304" pitchFamily="18" charset="0"/>
                <a:cs typeface="Times New Roman" panose="02020603050405020304" pitchFamily="18" charset="0"/>
              </a:rPr>
              <a:t>estes métodos </a:t>
            </a:r>
            <a:r>
              <a:rPr lang="pt-BR" altLang="pt-BR">
                <a:latin typeface="Times New Roman" panose="02020603050405020304" pitchFamily="18" charset="0"/>
                <a:cs typeface="Times New Roman" panose="02020603050405020304" pitchFamily="18" charset="0"/>
              </a:rPr>
              <a:t>retorna</a:t>
            </a:r>
            <a:r>
              <a:rPr lang="en-US" altLang="pt-BR">
                <a:latin typeface="Times New Roman" panose="02020603050405020304" pitchFamily="18" charset="0"/>
                <a:cs typeface="Times New Roman" panose="02020603050405020304" pitchFamily="18" charset="0"/>
              </a:rPr>
              <a:t>m</a:t>
            </a:r>
            <a:r>
              <a:rPr lang="pt-BR" altLang="pt-BR">
                <a:latin typeface="Times New Roman" panose="02020603050405020304" pitchFamily="18" charset="0"/>
                <a:cs typeface="Times New Roman" panose="02020603050405020304" pitchFamily="18" charset="0"/>
              </a:rPr>
              <a:t> uma </a:t>
            </a:r>
            <a:r>
              <a:rPr lang="en-US" altLang="pt-BR">
                <a:solidFill>
                  <a:schemeClr val="accent2"/>
                </a:solidFill>
                <a:latin typeface="Times New Roman" panose="02020603050405020304" pitchFamily="18" charset="0"/>
                <a:cs typeface="Times New Roman" panose="02020603050405020304" pitchFamily="18" charset="0"/>
              </a:rPr>
              <a:t>String</a:t>
            </a:r>
            <a:r>
              <a:rPr lang="pt-BR" altLang="pt-BR">
                <a:latin typeface="Times New Roman" panose="02020603050405020304" pitchFamily="18" charset="0"/>
                <a:cs typeface="Times New Roman" panose="02020603050405020304" pitchFamily="18" charset="0"/>
              </a:rPr>
              <a:t> com o nome da classe</a:t>
            </a:r>
            <a:r>
              <a:rPr lang="en-US" altLang="pt-BR">
                <a:latin typeface="Times New Roman" panose="02020603050405020304" pitchFamily="18" charset="0"/>
                <a:cs typeface="Times New Roman" panose="02020603050405020304" pitchFamily="18" charset="0"/>
              </a:rPr>
              <a:t> ou da superclasse, respectivamente.</a:t>
            </a:r>
            <a:endParaRPr lang="pt-BR" altLang="pt-BR">
              <a:latin typeface="Times New Roman" panose="02020603050405020304" pitchFamily="18" charset="0"/>
              <a:cs typeface="Times New Roman" panose="02020603050405020304" pitchFamily="18" charset="0"/>
            </a:endParaRPr>
          </a:p>
        </p:txBody>
      </p:sp>
      <p:sp>
        <p:nvSpPr>
          <p:cNvPr id="138243"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38244" name="Rectangle 4"/>
          <p:cNvSpPr>
            <a:spLocks noGrp="1" noChangeArrowheads="1"/>
          </p:cNvSpPr>
          <p:nvPr>
            <p:ph type="title"/>
          </p:nvPr>
        </p:nvSpPr>
        <p:spPr>
          <a:xfrm>
            <a:off x="469900" y="152400"/>
            <a:ext cx="8305800" cy="685800"/>
          </a:xfrm>
        </p:spPr>
        <p:txBody>
          <a:bodyPr/>
          <a:lstStyle/>
          <a:p>
            <a:pPr algn="l"/>
            <a:r>
              <a:rPr lang="en-US" altLang="pt-BR" smtClean="0"/>
              <a:t>Classe </a:t>
            </a:r>
            <a:r>
              <a:rPr lang="en-US" altLang="pt-BR" smtClean="0">
                <a:solidFill>
                  <a:schemeClr val="accent2"/>
                </a:solidFill>
              </a:rPr>
              <a:t>Object</a:t>
            </a:r>
            <a:r>
              <a:rPr lang="en-US" altLang="pt-BR" smtClean="0">
                <a:solidFill>
                  <a:schemeClr val="tx1"/>
                </a:solidFill>
              </a:rPr>
              <a:t> (2/2)</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461963" y="10604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Java é muito organizada com relação à inicialização de objetos, com o intuito de garantir a segurança. Quando uma instância de um determinado objeto é criada, ocorre a seguinte sequência de ações: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1. </a:t>
            </a:r>
            <a:r>
              <a:rPr lang="pt-BR" altLang="pt-BR" sz="2000">
                <a:latin typeface="Times New Roman" panose="02020603050405020304" pitchFamily="18" charset="0"/>
                <a:cs typeface="Times New Roman" panose="02020603050405020304" pitchFamily="18" charset="0"/>
              </a:rPr>
              <a:t>O espaço para o objeto é alocado e seu conteúdo é inicializado (</a:t>
            </a:r>
            <a:r>
              <a:rPr lang="pt-BR" altLang="pt-BR" sz="2000" i="1">
                <a:latin typeface="Times New Roman" panose="02020603050405020304" pitchFamily="18" charset="0"/>
                <a:cs typeface="Times New Roman" panose="02020603050405020304" pitchFamily="18" charset="0"/>
              </a:rPr>
              <a:t>bitwise</a:t>
            </a:r>
            <a:r>
              <a:rPr lang="pt-BR" altLang="pt-BR" sz="2000">
                <a:latin typeface="Times New Roman" panose="02020603050405020304" pitchFamily="18" charset="0"/>
                <a:cs typeface="Times New Roman" panose="02020603050405020304" pitchFamily="18" charset="0"/>
              </a:rPr>
              <a:t>) com</a:t>
            </a:r>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zeros</a:t>
            </a:r>
            <a:r>
              <a:rPr lang="en-US" altLang="pt-BR" sz="2000">
                <a:latin typeface="Times New Roman" panose="02020603050405020304" pitchFamily="18" charset="0"/>
                <a:cs typeface="Times New Roman" panose="02020603050405020304" pitchFamily="18" charset="0"/>
              </a:rPr>
              <a:t> ou valores </a:t>
            </a:r>
            <a:r>
              <a:rPr lang="en-US" altLang="pt-BR" sz="2000" i="1">
                <a:latin typeface="Times New Roman" panose="02020603050405020304" pitchFamily="18" charset="0"/>
                <a:cs typeface="Times New Roman" panose="02020603050405020304" pitchFamily="18" charset="0"/>
              </a:rPr>
              <a:t>default</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2. </a:t>
            </a:r>
            <a:r>
              <a:rPr lang="pt-BR" altLang="pt-BR" sz="2000">
                <a:latin typeface="Times New Roman" panose="02020603050405020304" pitchFamily="18" charset="0"/>
                <a:cs typeface="Times New Roman" panose="02020603050405020304" pitchFamily="18" charset="0"/>
              </a:rPr>
              <a:t>O construtor da classe base é invocado. </a:t>
            </a:r>
          </a:p>
          <a:p>
            <a:pPr eaLnBrk="1" hangingPunct="1"/>
            <a:r>
              <a:rPr lang="en-US" altLang="pt-BR" sz="2000">
                <a:latin typeface="Times New Roman" panose="02020603050405020304" pitchFamily="18" charset="0"/>
                <a:cs typeface="Times New Roman" panose="02020603050405020304" pitchFamily="18" charset="0"/>
              </a:rPr>
              <a:t>3. </a:t>
            </a:r>
            <a:r>
              <a:rPr lang="pt-BR" altLang="pt-BR" sz="2000">
                <a:latin typeface="Times New Roman" panose="02020603050405020304" pitchFamily="18" charset="0"/>
                <a:cs typeface="Times New Roman" panose="02020603050405020304" pitchFamily="18" charset="0"/>
              </a:rPr>
              <a:t>Os membros da classe são inicializados para o objeto, seguindo a ordem em</a:t>
            </a:r>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 que foram declarados na classe. </a:t>
            </a:r>
          </a:p>
          <a:p>
            <a:pPr eaLnBrk="1" hangingPunct="1"/>
            <a:r>
              <a:rPr lang="en-US" altLang="pt-BR" sz="2000">
                <a:latin typeface="Times New Roman" panose="02020603050405020304" pitchFamily="18" charset="0"/>
                <a:cs typeface="Times New Roman" panose="02020603050405020304" pitchFamily="18" charset="0"/>
              </a:rPr>
              <a:t>4. </a:t>
            </a:r>
            <a:r>
              <a:rPr lang="pt-BR" altLang="pt-BR" sz="2000">
                <a:latin typeface="Times New Roman" panose="02020603050405020304" pitchFamily="18" charset="0"/>
                <a:cs typeface="Times New Roman" panose="02020603050405020304" pitchFamily="18" charset="0"/>
              </a:rPr>
              <a:t>O restante do corpo do construtor é executado.</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Seguir essa sequência é uma necessidade de forma a garantir que, quando o corpo de um construtor esteja sendo executado, o objeto já terá à disposição as funcionalidades mínimas necessárias, quais sejam aquelas definidas por seus ancestrais.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O primeiro passo garante que nenhum campo do objeto terá um valor arbitrário, que possa tornar erros de não inicialização difíceis de detectar. </a:t>
            </a:r>
          </a:p>
        </p:txBody>
      </p:sp>
      <p:sp>
        <p:nvSpPr>
          <p:cNvPr id="139267"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39268" name="Rectangle 4"/>
          <p:cNvSpPr>
            <a:spLocks noGrp="1" noChangeArrowheads="1"/>
          </p:cNvSpPr>
          <p:nvPr>
            <p:ph type="title"/>
          </p:nvPr>
        </p:nvSpPr>
        <p:spPr>
          <a:xfrm>
            <a:off x="469900" y="152400"/>
            <a:ext cx="8305800" cy="685800"/>
          </a:xfrm>
        </p:spPr>
        <p:txBody>
          <a:bodyPr/>
          <a:lstStyle/>
          <a:p>
            <a:pPr algn="l"/>
            <a:r>
              <a:rPr lang="en-US" altLang="pt-BR" sz="3600" smtClean="0">
                <a:solidFill>
                  <a:schemeClr val="tx1"/>
                </a:solidFill>
              </a:rPr>
              <a:t>Invocando, ou Chamando Construtores</a:t>
            </a:r>
            <a:endParaRPr lang="pt-BR" altLang="pt-BR" sz="3600" smtClean="0">
              <a:solidFill>
                <a:schemeClr val="tx1"/>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461963" y="10604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Durante a construção de um objeto de uma classe derivada, o construtor de sua superclasse é executado (implicitamente ou explicitamente) antes de executar o corpo de seu construtor.</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Assim, ao se construir um objeto de uma classe derivada, o método construtor da superclasse será inicialmente invocado. Este, por sua vez, invocará o construtor de sua superclasse, até que o contrutor da classe raiz de toda a hierarquia de objetos</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a classe </a:t>
            </a:r>
            <a:r>
              <a:rPr lang="pt-BR" altLang="pt-BR" sz="2000">
                <a:solidFill>
                  <a:schemeClr val="accent2"/>
                </a:solidFill>
                <a:latin typeface="Times New Roman" panose="02020603050405020304" pitchFamily="18" charset="0"/>
                <a:cs typeface="Times New Roman" panose="02020603050405020304" pitchFamily="18" charset="0"/>
              </a:rPr>
              <a:t>Object</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seja invocado.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Como </a:t>
            </a:r>
            <a:r>
              <a:rPr lang="pt-BR" altLang="pt-BR" sz="2000">
                <a:solidFill>
                  <a:schemeClr val="accent2"/>
                </a:solidFill>
                <a:latin typeface="Times New Roman" panose="02020603050405020304" pitchFamily="18" charset="0"/>
                <a:cs typeface="Times New Roman" panose="02020603050405020304" pitchFamily="18" charset="0"/>
              </a:rPr>
              <a:t>Object</a:t>
            </a:r>
            <a:r>
              <a:rPr lang="pt-BR" altLang="pt-BR" sz="2000">
                <a:latin typeface="Times New Roman" panose="02020603050405020304" pitchFamily="18" charset="0"/>
                <a:cs typeface="Times New Roman" panose="02020603050405020304" pitchFamily="18" charset="0"/>
              </a:rPr>
              <a:t> não tem uma superclasse, seu construtor é executado e a execução retorna para o construtor de sua classe derivada. Então executa-se o restante do construtor de sua classe derivada e a execução retorna para o construtor de sua classe derivada e assim sucessivamente, até que finalmente o restante do construtor da classe para a qual foi solicitada a criação de um objeto seja executada.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Construtores da superclasse podem ser explici</a:t>
            </a:r>
            <a:r>
              <a:rPr lang="en-US" altLang="pt-BR" sz="2000">
                <a:latin typeface="Times New Roman" panose="02020603050405020304" pitchFamily="18" charset="0"/>
                <a:cs typeface="Times New Roman" panose="02020603050405020304" pitchFamily="18" charset="0"/>
              </a:rPr>
              <a:t>ta</a:t>
            </a:r>
            <a:r>
              <a:rPr lang="pt-BR" altLang="pt-BR" sz="2000">
                <a:latin typeface="Times New Roman" panose="02020603050405020304" pitchFamily="18" charset="0"/>
                <a:cs typeface="Times New Roman" panose="02020603050405020304" pitchFamily="18" charset="0"/>
              </a:rPr>
              <a:t>mente invocados usando a palavra-chave </a:t>
            </a:r>
            <a:r>
              <a:rPr lang="pt-BR" altLang="pt-BR" sz="2000" u="sng">
                <a:solidFill>
                  <a:schemeClr val="accent2"/>
                </a:solidFill>
                <a:latin typeface="Times New Roman" panose="02020603050405020304" pitchFamily="18" charset="0"/>
                <a:cs typeface="Times New Roman" panose="02020603050405020304" pitchFamily="18" charset="0"/>
              </a:rPr>
              <a:t>super</a:t>
            </a:r>
            <a:r>
              <a:rPr lang="en-US" altLang="pt-BR" sz="2000">
                <a:latin typeface="Times New Roman" panose="02020603050405020304" pitchFamily="18" charset="0"/>
                <a:cs typeface="Times New Roman" panose="02020603050405020304" pitchFamily="18" charset="0"/>
              </a:rPr>
              <a:t> (definida na seção sobre polimorfismo).</a:t>
            </a:r>
            <a:endParaRPr lang="pt-BR" altLang="pt-BR" sz="2000">
              <a:latin typeface="Times New Roman" panose="02020603050405020304" pitchFamily="18" charset="0"/>
              <a:cs typeface="Times New Roman" panose="02020603050405020304" pitchFamily="18" charset="0"/>
            </a:endParaRPr>
          </a:p>
        </p:txBody>
      </p:sp>
      <p:sp>
        <p:nvSpPr>
          <p:cNvPr id="140291"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0292" name="Rectangle 4"/>
          <p:cNvSpPr>
            <a:spLocks noGrp="1" noChangeArrowheads="1"/>
          </p:cNvSpPr>
          <p:nvPr>
            <p:ph type="title"/>
          </p:nvPr>
        </p:nvSpPr>
        <p:spPr>
          <a:xfrm>
            <a:off x="469900" y="152400"/>
            <a:ext cx="8305800" cy="685800"/>
          </a:xfrm>
        </p:spPr>
        <p:txBody>
          <a:bodyPr/>
          <a:lstStyle/>
          <a:p>
            <a:pPr algn="l"/>
            <a:r>
              <a:rPr lang="en-US" altLang="pt-BR" smtClean="0">
                <a:solidFill>
                  <a:schemeClr val="tx1"/>
                </a:solidFill>
              </a:rPr>
              <a:t>Construção de Objetos Derivados</a:t>
            </a:r>
            <a:endParaRPr lang="pt-BR" altLang="pt-BR" smtClean="0">
              <a:solidFill>
                <a:schemeClr val="tx1"/>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0" y="1588"/>
            <a:ext cx="7629525" cy="67405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377825" algn="l"/>
              </a:tabLst>
              <a:defRPr sz="2400">
                <a:solidFill>
                  <a:schemeClr val="tx1"/>
                </a:solidFill>
                <a:latin typeface="Courier New" panose="02070309020205020404" pitchFamily="49" charset="0"/>
                <a:cs typeface="Arial" panose="020B0604020202020204" pitchFamily="34" charset="0"/>
              </a:defRPr>
            </a:lvl1pPr>
            <a:lvl2pPr marL="742950" indent="-285750">
              <a:tabLst>
                <a:tab pos="377825" algn="l"/>
              </a:tabLst>
              <a:defRPr sz="2400">
                <a:solidFill>
                  <a:schemeClr val="tx1"/>
                </a:solidFill>
                <a:latin typeface="Courier New" panose="02070309020205020404" pitchFamily="49" charset="0"/>
                <a:cs typeface="Arial" panose="020B0604020202020204" pitchFamily="34" charset="0"/>
              </a:defRPr>
            </a:lvl2pPr>
            <a:lvl3pPr marL="1143000" indent="-228600">
              <a:tabLst>
                <a:tab pos="377825" algn="l"/>
              </a:tabLst>
              <a:defRPr sz="2400">
                <a:solidFill>
                  <a:schemeClr val="tx1"/>
                </a:solidFill>
                <a:latin typeface="Courier New" panose="02070309020205020404" pitchFamily="49" charset="0"/>
                <a:cs typeface="Arial" panose="020B0604020202020204" pitchFamily="34" charset="0"/>
              </a:defRPr>
            </a:lvl3pPr>
            <a:lvl4pPr marL="1600200" indent="-228600">
              <a:tabLst>
                <a:tab pos="377825" algn="l"/>
              </a:tabLst>
              <a:defRPr sz="2400">
                <a:solidFill>
                  <a:schemeClr val="tx1"/>
                </a:solidFill>
                <a:latin typeface="Courier New" panose="02070309020205020404" pitchFamily="49" charset="0"/>
                <a:cs typeface="Arial" panose="020B0604020202020204" pitchFamily="34" charset="0"/>
              </a:defRPr>
            </a:lvl4pPr>
            <a:lvl5pPr marL="2057400" indent="-228600">
              <a:tabLst>
                <a:tab pos="377825" algn="l"/>
              </a:tabLst>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tabLst>
                <a:tab pos="377825" algn="l"/>
              </a:tabLs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tabLst>
                <a:tab pos="377825" algn="l"/>
              </a:tabLs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tabLst>
                <a:tab pos="377825" algn="l"/>
              </a:tabLs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tabLst>
                <a:tab pos="377825" algn="l"/>
              </a:tabLs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800" b="1" u="sng">
                <a:cs typeface="Times New Roman" panose="02020603050405020304" pitchFamily="18" charset="0"/>
              </a:rPr>
              <a:t>Exemplo da Ativação de Construtores em SubClasses</a:t>
            </a:r>
            <a:endParaRPr lang="en-US" altLang="pt-BR" sz="1800" b="1">
              <a:cs typeface="Times New Roman" panose="02020603050405020304" pitchFamily="18" charset="0"/>
            </a:endParaRPr>
          </a:p>
          <a:p>
            <a:pPr eaLnBrk="1" hangingPunct="1"/>
            <a:r>
              <a:rPr lang="en-US" altLang="pt-BR" sz="1800" b="1">
                <a:solidFill>
                  <a:schemeClr val="accent2"/>
                </a:solidFill>
                <a:cs typeface="Times New Roman" panose="02020603050405020304" pitchFamily="18" charset="0"/>
              </a:rPr>
              <a:t>abstract</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class</a:t>
            </a:r>
            <a:r>
              <a:rPr lang="en-US" altLang="pt-BR" sz="1800">
                <a:cs typeface="Times New Roman" panose="02020603050405020304" pitchFamily="18" charset="0"/>
              </a:rPr>
              <a:t> Base {</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abstract</a:t>
            </a:r>
            <a:r>
              <a:rPr lang="en-US" altLang="pt-BR" sz="1800">
                <a:cs typeface="Times New Roman" panose="02020603050405020304" pitchFamily="18" charset="0"/>
              </a:rPr>
              <a:t> </a:t>
            </a:r>
            <a:r>
              <a:rPr lang="en-US" altLang="pt-BR" sz="1800" b="1">
                <a:cs typeface="Times New Roman" panose="02020603050405020304" pitchFamily="18" charset="0"/>
              </a:rPr>
              <a:t>void</a:t>
            </a:r>
            <a:r>
              <a:rPr lang="en-US" altLang="pt-BR" sz="1800">
                <a:cs typeface="Times New Roman" panose="02020603050405020304" pitchFamily="18" charset="0"/>
              </a:rPr>
              <a:t> </a:t>
            </a:r>
            <a:r>
              <a:rPr lang="en-US" altLang="pt-BR" sz="1800" b="1">
                <a:solidFill>
                  <a:srgbClr val="FF3300"/>
                </a:solidFill>
                <a:cs typeface="Times New Roman" panose="02020603050405020304" pitchFamily="18" charset="0"/>
              </a:rPr>
              <a:t>m</a:t>
            </a:r>
            <a:r>
              <a:rPr lang="en-US" altLang="pt-BR" sz="1800">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Base() {</a:t>
            </a:r>
          </a:p>
          <a:p>
            <a:pPr eaLnBrk="1" hangingPunct="1"/>
            <a:r>
              <a:rPr lang="en-US" altLang="pt-BR" sz="1800">
                <a:cs typeface="Times New Roman" panose="02020603050405020304" pitchFamily="18" charset="0"/>
              </a:rPr>
              <a:t>    System.out.println("Base: início construção");</a:t>
            </a:r>
          </a:p>
          <a:p>
            <a:pPr eaLnBrk="1" hangingPunct="1"/>
            <a:r>
              <a:rPr lang="en-US" altLang="pt-BR" sz="1800">
                <a:cs typeface="Times New Roman" panose="02020603050405020304" pitchFamily="18" charset="0"/>
              </a:rPr>
              <a:t>    </a:t>
            </a:r>
            <a:r>
              <a:rPr lang="en-US" altLang="pt-BR" sz="1800" b="1">
                <a:solidFill>
                  <a:srgbClr val="FF3300"/>
                </a:solidFill>
                <a:cs typeface="Times New Roman" panose="02020603050405020304" pitchFamily="18" charset="0"/>
              </a:rPr>
              <a:t>m</a:t>
            </a:r>
            <a:r>
              <a:rPr lang="en-US" altLang="pt-BR" sz="1800">
                <a:cs typeface="Times New Roman" panose="02020603050405020304" pitchFamily="18" charset="0"/>
              </a:rPr>
              <a:t>();</a:t>
            </a:r>
          </a:p>
          <a:p>
            <a:pPr eaLnBrk="1" hangingPunct="1"/>
            <a:r>
              <a:rPr lang="en-US" altLang="pt-BR" sz="1800">
                <a:cs typeface="Times New Roman" panose="02020603050405020304" pitchFamily="18" charset="0"/>
              </a:rPr>
              <a:t>    System.out.println("Base: fim construção");</a:t>
            </a:r>
          </a:p>
          <a:p>
            <a:pPr eaLnBrk="1" hangingPunct="1"/>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a:t>
            </a:r>
          </a:p>
          <a:p>
            <a:pPr eaLnBrk="1" hangingPunct="1"/>
            <a:endParaRPr lang="en-US" altLang="pt-BR" sz="1800">
              <a:cs typeface="Times New Roman" panose="02020603050405020304" pitchFamily="18" charset="0"/>
            </a:endParaRPr>
          </a:p>
          <a:p>
            <a:pPr eaLnBrk="1" hangingPunct="1"/>
            <a:r>
              <a:rPr lang="en-US" altLang="pt-BR" sz="1800" b="1">
                <a:solidFill>
                  <a:schemeClr val="accent2"/>
                </a:solidFill>
                <a:cs typeface="Times New Roman" panose="02020603050405020304" pitchFamily="18" charset="0"/>
              </a:rPr>
              <a:t>class</a:t>
            </a:r>
            <a:r>
              <a:rPr lang="en-US" altLang="pt-BR" sz="1800">
                <a:cs typeface="Times New Roman" panose="02020603050405020304" pitchFamily="18" charset="0"/>
              </a:rPr>
              <a:t> Derivada </a:t>
            </a:r>
            <a:r>
              <a:rPr lang="en-US" altLang="pt-BR" sz="1800" b="1" u="sng">
                <a:solidFill>
                  <a:schemeClr val="accent2"/>
                </a:solidFill>
                <a:cs typeface="Times New Roman" panose="02020603050405020304" pitchFamily="18" charset="0"/>
              </a:rPr>
              <a:t>extends</a:t>
            </a:r>
            <a:r>
              <a:rPr lang="en-US" altLang="pt-BR" sz="1800">
                <a:cs typeface="Times New Roman" panose="02020603050405020304" pitchFamily="18" charset="0"/>
              </a:rPr>
              <a:t> Base {</a:t>
            </a:r>
          </a:p>
          <a:p>
            <a:pPr eaLnBrk="1" hangingPunct="1"/>
            <a:r>
              <a:rPr lang="en-US" altLang="pt-BR" sz="1800">
                <a:cs typeface="Times New Roman" panose="02020603050405020304" pitchFamily="18" charset="0"/>
              </a:rPr>
              <a:t>  </a:t>
            </a:r>
            <a:r>
              <a:rPr lang="en-US" altLang="pt-BR" sz="1800" b="1">
                <a:cs typeface="Times New Roman" panose="02020603050405020304" pitchFamily="18" charset="0"/>
              </a:rPr>
              <a:t>int</a:t>
            </a:r>
            <a:r>
              <a:rPr lang="en-US" altLang="pt-BR" sz="1800">
                <a:cs typeface="Times New Roman" panose="02020603050405020304" pitchFamily="18" charset="0"/>
              </a:rPr>
              <a:t> valor = 1;</a:t>
            </a:r>
          </a:p>
          <a:p>
            <a:pPr eaLnBrk="1" hangingPunct="1"/>
            <a:r>
              <a:rPr lang="en-US" altLang="pt-BR" sz="1800">
                <a:cs typeface="Times New Roman" panose="02020603050405020304" pitchFamily="18" charset="0"/>
              </a:rPr>
              <a:t>  </a:t>
            </a:r>
            <a:r>
              <a:rPr lang="en-US" altLang="pt-BR" sz="1800" b="1">
                <a:cs typeface="Times New Roman" panose="02020603050405020304" pitchFamily="18" charset="0"/>
              </a:rPr>
              <a:t>void</a:t>
            </a:r>
            <a:r>
              <a:rPr lang="en-US" altLang="pt-BR" sz="1800">
                <a:cs typeface="Times New Roman" panose="02020603050405020304" pitchFamily="18" charset="0"/>
              </a:rPr>
              <a:t> </a:t>
            </a:r>
            <a:r>
              <a:rPr lang="en-US" altLang="pt-BR" sz="1800" b="1">
                <a:solidFill>
                  <a:srgbClr val="FF3300"/>
                </a:solidFill>
                <a:cs typeface="Times New Roman" panose="02020603050405020304" pitchFamily="18" charset="0"/>
              </a:rPr>
              <a:t>m</a:t>
            </a:r>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    System.out.println("Derivada.m: " + valor);</a:t>
            </a:r>
          </a:p>
          <a:p>
            <a:pPr eaLnBrk="1" hangingPunct="1"/>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Derivada() {</a:t>
            </a:r>
          </a:p>
          <a:p>
            <a:pPr eaLnBrk="1" hangingPunct="1"/>
            <a:r>
              <a:rPr lang="en-US" altLang="pt-BR" sz="1800">
                <a:cs typeface="Times New Roman" panose="02020603050405020304" pitchFamily="18" charset="0"/>
              </a:rPr>
              <a:t>    System.out.println("Derivada: início construção");</a:t>
            </a:r>
          </a:p>
          <a:p>
            <a:pPr eaLnBrk="1" hangingPunct="1"/>
            <a:r>
              <a:rPr lang="en-US" altLang="pt-BR" sz="1800">
                <a:cs typeface="Times New Roman" panose="02020603050405020304" pitchFamily="18" charset="0"/>
              </a:rPr>
              <a:t>    System.out.println("Derivada.m: " + valor);</a:t>
            </a:r>
          </a:p>
          <a:p>
            <a:pPr eaLnBrk="1" hangingPunct="1"/>
            <a:r>
              <a:rPr lang="en-US" altLang="pt-BR" sz="1800">
                <a:cs typeface="Times New Roman" panose="02020603050405020304" pitchFamily="18" charset="0"/>
              </a:rPr>
              <a:t>    System.out.println("Derivada: fim construção");</a:t>
            </a:r>
          </a:p>
          <a:p>
            <a:pPr eaLnBrk="1" hangingPunct="1"/>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  </a:t>
            </a:r>
            <a:r>
              <a:rPr lang="pt-BR" altLang="pt-BR" sz="1800" b="1">
                <a:solidFill>
                  <a:schemeClr val="accent2"/>
                </a:solidFill>
                <a:cs typeface="Times New Roman" panose="02020603050405020304" pitchFamily="18" charset="0"/>
              </a:rPr>
              <a:t>public</a:t>
            </a:r>
            <a:r>
              <a:rPr lang="pt-BR" altLang="pt-BR" sz="1800">
                <a:cs typeface="Times New Roman" panose="02020603050405020304" pitchFamily="18" charset="0"/>
              </a:rPr>
              <a:t> </a:t>
            </a:r>
            <a:r>
              <a:rPr lang="pt-BR" altLang="pt-BR" sz="1800" b="1">
                <a:solidFill>
                  <a:schemeClr val="accent2"/>
                </a:solidFill>
                <a:cs typeface="Times New Roman" panose="02020603050405020304" pitchFamily="18" charset="0"/>
              </a:rPr>
              <a:t>static</a:t>
            </a:r>
            <a:r>
              <a:rPr lang="pt-BR" altLang="pt-BR" sz="1800">
                <a:cs typeface="Times New Roman" panose="02020603050405020304" pitchFamily="18" charset="0"/>
              </a:rPr>
              <a:t> </a:t>
            </a:r>
            <a:r>
              <a:rPr lang="pt-BR" altLang="pt-BR" sz="1800" b="1">
                <a:cs typeface="Times New Roman" panose="02020603050405020304" pitchFamily="18" charset="0"/>
              </a:rPr>
              <a:t>void</a:t>
            </a:r>
            <a:r>
              <a:rPr lang="pt-BR" altLang="pt-BR" sz="1800">
                <a:cs typeface="Times New Roman" panose="02020603050405020304" pitchFamily="18" charset="0"/>
              </a:rPr>
              <a:t> </a:t>
            </a:r>
            <a:r>
              <a:rPr lang="pt-BR" altLang="pt-BR" sz="1800" b="1">
                <a:cs typeface="Times New Roman" panose="02020603050405020304" pitchFamily="18" charset="0"/>
              </a:rPr>
              <a:t>main</a:t>
            </a:r>
            <a:r>
              <a:rPr lang="pt-BR" altLang="pt-BR" sz="1800">
                <a:cs typeface="Times New Roman" panose="02020603050405020304" pitchFamily="18" charset="0"/>
              </a:rPr>
              <a:t>(String[] args) { </a:t>
            </a:r>
            <a:endParaRPr lang="en-US" altLang="pt-BR" sz="1800">
              <a:cs typeface="Times New Roman" panose="02020603050405020304" pitchFamily="18" charset="0"/>
            </a:endParaRPr>
          </a:p>
          <a:p>
            <a:pPr eaLnBrk="1" hangingPunct="1"/>
            <a:r>
              <a:rPr lang="en-US" altLang="pt-BR" sz="1800">
                <a:cs typeface="Times New Roman" panose="02020603050405020304" pitchFamily="18" charset="0"/>
              </a:rPr>
              <a:t>    Derivada meuObjeto = </a:t>
            </a:r>
            <a:r>
              <a:rPr lang="pt-BR" altLang="pt-BR" sz="1800" b="1" u="sng">
                <a:solidFill>
                  <a:schemeClr val="accent2"/>
                </a:solidFill>
                <a:cs typeface="Times New Roman" panose="02020603050405020304" pitchFamily="18" charset="0"/>
              </a:rPr>
              <a:t>new</a:t>
            </a:r>
            <a:r>
              <a:rPr lang="pt-BR" altLang="pt-BR" sz="1800">
                <a:cs typeface="Times New Roman" panose="02020603050405020304" pitchFamily="18" charset="0"/>
              </a:rPr>
              <a:t> Derivada(); </a:t>
            </a:r>
            <a:endParaRPr lang="en-US" altLang="pt-BR" sz="1800">
              <a:cs typeface="Times New Roman" panose="02020603050405020304" pitchFamily="18" charset="0"/>
            </a:endParaRPr>
          </a:p>
          <a:p>
            <a:pPr eaLnBrk="1" hangingPunct="1"/>
            <a:r>
              <a:rPr lang="en-US" altLang="pt-BR" sz="1800">
                <a:cs typeface="Times New Roman" panose="02020603050405020304" pitchFamily="18" charset="0"/>
              </a:rPr>
              <a:t>  </a:t>
            </a:r>
            <a:r>
              <a:rPr lang="pt-BR" altLang="pt-BR" sz="1800">
                <a:cs typeface="Times New Roman" panose="02020603050405020304" pitchFamily="18" charset="0"/>
              </a:rPr>
              <a:t>}</a:t>
            </a:r>
            <a:r>
              <a:rPr lang="pt-BR" altLang="pt-BR" sz="1800">
                <a:latin typeface="Arial Unicode MS" panose="020B0604020202020204" pitchFamily="34" charset="-128"/>
                <a:cs typeface="Times New Roman" panose="02020603050405020304" pitchFamily="18" charset="0"/>
              </a:rPr>
              <a:t> </a:t>
            </a:r>
            <a:endParaRPr lang="en-US" altLang="pt-BR" sz="1800">
              <a:cs typeface="Times New Roman" panose="02020603050405020304" pitchFamily="18" charset="0"/>
            </a:endParaRPr>
          </a:p>
          <a:p>
            <a:pPr eaLnBrk="1" hangingPunct="1"/>
            <a:r>
              <a:rPr lang="en-US" altLang="pt-BR" sz="1800">
                <a:cs typeface="Times New Roman" panose="02020603050405020304" pitchFamily="18" charset="0"/>
              </a:rPr>
              <a:t>}</a:t>
            </a:r>
          </a:p>
        </p:txBody>
      </p:sp>
      <p:pic>
        <p:nvPicPr>
          <p:cNvPr id="141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3" y="5441950"/>
            <a:ext cx="3132137"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141316" name="Conector reto 4"/>
          <p:cNvCxnSpPr>
            <a:cxnSpLocks noChangeShapeType="1"/>
          </p:cNvCxnSpPr>
          <p:nvPr/>
        </p:nvCxnSpPr>
        <p:spPr bwMode="auto">
          <a:xfrm flipH="1">
            <a:off x="3708400" y="6524625"/>
            <a:ext cx="222091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1317" name="Conector de seta reta 6"/>
          <p:cNvCxnSpPr>
            <a:cxnSpLocks noChangeShapeType="1"/>
          </p:cNvCxnSpPr>
          <p:nvPr/>
        </p:nvCxnSpPr>
        <p:spPr bwMode="auto">
          <a:xfrm flipV="1">
            <a:off x="3708400" y="6127750"/>
            <a:ext cx="0" cy="396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254000" y="219075"/>
            <a:ext cx="8656638"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b="1" u="sng">
                <a:latin typeface="Times New Roman" panose="02020603050405020304" pitchFamily="18" charset="0"/>
              </a:rPr>
              <a:t>Conceitos adicionais</a:t>
            </a:r>
          </a:p>
          <a:p>
            <a:r>
              <a:rPr lang="pt-BR" altLang="pt-BR" sz="2800">
                <a:latin typeface="Times New Roman" panose="02020603050405020304" pitchFamily="18" charset="0"/>
              </a:rPr>
              <a:t>Adicionalmente, ao conceito de herança, há os conceitos </a:t>
            </a:r>
          </a:p>
          <a:p>
            <a:r>
              <a:rPr lang="pt-BR" altLang="pt-BR" sz="2800">
                <a:latin typeface="Times New Roman" panose="02020603050405020304" pitchFamily="18" charset="0"/>
              </a:rPr>
              <a:t>de dependência e coesão de classes.</a:t>
            </a:r>
          </a:p>
          <a:p>
            <a:endParaRPr lang="pt-BR" altLang="pt-BR" sz="2800">
              <a:latin typeface="Times New Roman" panose="02020603050405020304" pitchFamily="18" charset="0"/>
            </a:endParaRPr>
          </a:p>
          <a:p>
            <a:r>
              <a:rPr lang="pt-BR" altLang="pt-BR" sz="2800">
                <a:latin typeface="Times New Roman" panose="02020603050405020304" pitchFamily="18" charset="0"/>
              </a:rPr>
              <a:t>1. </a:t>
            </a:r>
            <a:r>
              <a:rPr lang="pt-BR" altLang="pt-BR" sz="2800" b="1" u="sng">
                <a:latin typeface="Times New Roman" panose="02020603050405020304" pitchFamily="18" charset="0"/>
              </a:rPr>
              <a:t>Dependência</a:t>
            </a:r>
            <a:r>
              <a:rPr lang="pt-BR" altLang="pt-BR" sz="2800">
                <a:latin typeface="Times New Roman" panose="02020603050405020304" pitchFamily="18" charset="0"/>
              </a:rPr>
              <a:t> refere-se ao conhecimento que uma classe </a:t>
            </a:r>
          </a:p>
          <a:p>
            <a:r>
              <a:rPr lang="pt-BR" altLang="pt-BR" sz="2800">
                <a:latin typeface="Times New Roman" panose="02020603050405020304" pitchFamily="18" charset="0"/>
              </a:rPr>
              <a:t>possui de outra - o objetivo é o de minimizar a</a:t>
            </a:r>
          </a:p>
          <a:p>
            <a:r>
              <a:rPr lang="pt-BR" altLang="pt-BR" sz="2800">
                <a:latin typeface="Times New Roman" panose="02020603050405020304" pitchFamily="18" charset="0"/>
              </a:rPr>
              <a:t>dependência para evitar impactos em uma classe </a:t>
            </a:r>
          </a:p>
          <a:p>
            <a:r>
              <a:rPr lang="pt-BR" altLang="pt-BR" sz="2800">
                <a:latin typeface="Times New Roman" panose="02020603050405020304" pitchFamily="18" charset="0"/>
              </a:rPr>
              <a:t>decorrentes de modificações em outra classe.</a:t>
            </a:r>
          </a:p>
          <a:p>
            <a:endParaRPr lang="pt-BR" altLang="pt-BR" sz="2800">
              <a:latin typeface="Times New Roman" panose="02020603050405020304" pitchFamily="18" charset="0"/>
            </a:endParaRPr>
          </a:p>
          <a:p>
            <a:r>
              <a:rPr lang="pt-BR" altLang="pt-BR" sz="2800">
                <a:latin typeface="Times New Roman" panose="02020603050405020304" pitchFamily="18" charset="0"/>
              </a:rPr>
              <a:t>2. </a:t>
            </a:r>
            <a:r>
              <a:rPr lang="pt-BR" altLang="pt-BR" sz="2800" b="1" u="sng">
                <a:latin typeface="Times New Roman" panose="02020603050405020304" pitchFamily="18" charset="0"/>
              </a:rPr>
              <a:t>Coesão</a:t>
            </a:r>
            <a:r>
              <a:rPr lang="pt-BR" altLang="pt-BR" sz="2800">
                <a:latin typeface="Times New Roman" panose="02020603050405020304" pitchFamily="18" charset="0"/>
              </a:rPr>
              <a:t> é uma medida de integridade conceitual de uma</a:t>
            </a:r>
          </a:p>
          <a:p>
            <a:r>
              <a:rPr lang="pt-BR" altLang="pt-BR" sz="2800">
                <a:latin typeface="Times New Roman" panose="02020603050405020304" pitchFamily="18" charset="0"/>
              </a:rPr>
              <a:t>classe - o objetivo, nesse caso, é o de maximizar a coesão</a:t>
            </a:r>
          </a:p>
          <a:p>
            <a:r>
              <a:rPr lang="pt-BR" altLang="pt-BR" sz="2800">
                <a:latin typeface="Times New Roman" panose="02020603050405020304" pitchFamily="18" charset="0"/>
              </a:rPr>
              <a:t>para assegurar agrupamento de operações</a:t>
            </a:r>
            <a:r>
              <a:rPr lang="en-US" altLang="pt-BR" sz="2800">
                <a:latin typeface="Times New Roman" panose="02020603050405020304" pitchFamily="18" charset="0"/>
              </a:rPr>
              <a:t> em classes base</a:t>
            </a:r>
          </a:p>
          <a:p>
            <a:r>
              <a:rPr lang="en-US" altLang="pt-BR" sz="2800">
                <a:latin typeface="Times New Roman" panose="02020603050405020304" pitchFamily="18" charset="0"/>
              </a:rPr>
              <a:t>ou gerais. O tratamento generalizado de classes permite </a:t>
            </a:r>
          </a:p>
          <a:p>
            <a:r>
              <a:rPr lang="en-US" altLang="pt-BR" sz="2800">
                <a:latin typeface="Times New Roman" panose="02020603050405020304" pitchFamily="18" charset="0"/>
              </a:rPr>
              <a:t>escrever novas classes que podem ser mais facilmente</a:t>
            </a:r>
          </a:p>
          <a:p>
            <a:r>
              <a:rPr lang="en-US" altLang="pt-BR" sz="2800">
                <a:latin typeface="Times New Roman" panose="02020603050405020304" pitchFamily="18" charset="0"/>
              </a:rPr>
              <a:t>extensíveis.</a:t>
            </a:r>
            <a:endParaRPr lang="pt-BR" altLang="pt-BR"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050"/>
          <p:cNvSpPr txBox="1">
            <a:spLocks noChangeArrowheads="1"/>
          </p:cNvSpPr>
          <p:nvPr/>
        </p:nvSpPr>
        <p:spPr bwMode="auto">
          <a:xfrm>
            <a:off x="533400" y="106045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 c</a:t>
            </a:r>
            <a:r>
              <a:rPr lang="pt-BR" altLang="pt-BR">
                <a:latin typeface="Times New Roman" panose="02020603050405020304" pitchFamily="18" charset="0"/>
                <a:cs typeface="Times New Roman" panose="02020603050405020304" pitchFamily="18" charset="0"/>
              </a:rPr>
              <a:t>ontração é uma uma variante </a:t>
            </a:r>
            <a:r>
              <a:rPr lang="en-US" altLang="pt-BR">
                <a:latin typeface="Times New Roman" panose="02020603050405020304" pitchFamily="18" charset="0"/>
                <a:cs typeface="Times New Roman" panose="02020603050405020304" pitchFamily="18" charset="0"/>
              </a:rPr>
              <a:t>do mecanismo de </a:t>
            </a:r>
            <a:r>
              <a:rPr lang="pt-BR" altLang="pt-BR">
                <a:latin typeface="Times New Roman" panose="02020603050405020304" pitchFamily="18" charset="0"/>
                <a:cs typeface="Times New Roman" panose="02020603050405020304" pitchFamily="18" charset="0"/>
              </a:rPr>
              <a:t>herança onde a subclasse elimina métodos da superclasse com o objetivo de criar uma </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classe mais simples</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 </a:t>
            </a:r>
            <a:endParaRPr lang="en-US" altLang="pt-BR">
              <a:latin typeface="Times New Roman" panose="02020603050405020304" pitchFamily="18" charset="0"/>
              <a:cs typeface="Times New Roman" panose="02020603050405020304" pitchFamily="18" charset="0"/>
            </a:endParaRP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pt-BR" altLang="pt-BR">
                <a:latin typeface="Times New Roman" panose="02020603050405020304" pitchFamily="18" charset="0"/>
                <a:cs typeface="Times New Roman" panose="02020603050405020304" pitchFamily="18" charset="0"/>
              </a:rPr>
              <a:t>A eliminação pode ocorrer pela redefinição de métodos com corpo vazio. O problema com este mecanismo é que ele viola o princípio da substituição, pois a subclasse já não pode mais ser utilizada em todos os pontos onde a superclasse poderia ser utilizada.</a:t>
            </a:r>
            <a:endParaRPr lang="en-US" altLang="pt-BR">
              <a:latin typeface="Times New Roman" panose="02020603050405020304" pitchFamily="18" charset="0"/>
              <a:cs typeface="Times New Roman" panose="02020603050405020304" pitchFamily="18" charset="0"/>
            </a:endParaRPr>
          </a:p>
          <a:p>
            <a:pPr eaLnBrk="1" hangingPunct="1"/>
            <a:endParaRPr lang="pt-BR" altLang="pt-BR">
              <a:latin typeface="Times New Roman" panose="02020603050405020304" pitchFamily="18" charset="0"/>
              <a:cs typeface="Times New Roman" panose="02020603050405020304" pitchFamily="18" charset="0"/>
            </a:endParaRPr>
          </a:p>
          <a:p>
            <a:pPr eaLnBrk="1" hangingPunct="1"/>
            <a:r>
              <a:rPr lang="pt-BR" altLang="pt-BR">
                <a:latin typeface="Times New Roman" panose="02020603050405020304" pitchFamily="18" charset="0"/>
                <a:cs typeface="Times New Roman" panose="02020603050405020304" pitchFamily="18" charset="0"/>
              </a:rPr>
              <a:t>Se a contração parece ser uma solução adequada em uma hierarquia de classes, provavelmente a hierarquia deve ser re-analisada para detecção de inconsistências (problema pássaros-pinguins). De modo geral, o mecanismo de contração deve ser evitado.</a:t>
            </a:r>
          </a:p>
        </p:txBody>
      </p:sp>
      <p:sp>
        <p:nvSpPr>
          <p:cNvPr id="143363" name="Line 2051"/>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3364" name="Rectangle 2052"/>
          <p:cNvSpPr>
            <a:spLocks noGrp="1" noChangeArrowheads="1"/>
          </p:cNvSpPr>
          <p:nvPr>
            <p:ph type="title"/>
          </p:nvPr>
        </p:nvSpPr>
        <p:spPr>
          <a:xfrm>
            <a:off x="469900" y="152400"/>
            <a:ext cx="8305800" cy="685800"/>
          </a:xfrm>
        </p:spPr>
        <p:txBody>
          <a:bodyPr/>
          <a:lstStyle/>
          <a:p>
            <a:pPr algn="l"/>
            <a:r>
              <a:rPr lang="en-US" altLang="pt-BR" smtClean="0"/>
              <a:t>Contração</a:t>
            </a:r>
            <a:endParaRPr lang="pt-BR" altLang="pt-BR"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33400" y="1060450"/>
            <a:ext cx="81534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Uma </a:t>
            </a:r>
            <a:r>
              <a:rPr lang="pt-BR" altLang="pt-BR" sz="2000">
                <a:solidFill>
                  <a:schemeClr val="accent2"/>
                </a:solidFill>
                <a:latin typeface="Times New Roman" panose="02020603050405020304" pitchFamily="18" charset="0"/>
                <a:cs typeface="Times New Roman" panose="02020603050405020304" pitchFamily="18" charset="0"/>
              </a:rPr>
              <a:t>classe interna</a:t>
            </a:r>
            <a:r>
              <a:rPr lang="pt-BR" altLang="pt-BR" sz="2000">
                <a:latin typeface="Times New Roman" panose="02020603050405020304" pitchFamily="18" charset="0"/>
                <a:cs typeface="Times New Roman" panose="02020603050405020304" pitchFamily="18" charset="0"/>
              </a:rPr>
              <a:t> é uma classe que é subordinada a uma outra classe, sendo definida no corpo dessa outra classe. </a:t>
            </a:r>
            <a:r>
              <a:rPr lang="en-US" altLang="pt-BR" sz="2000">
                <a:latin typeface="Times New Roman" panose="02020603050405020304" pitchFamily="18" charset="0"/>
                <a:cs typeface="Times New Roman" panose="02020603050405020304" pitchFamily="18" charset="0"/>
              </a:rPr>
              <a:t>D</a:t>
            </a:r>
            <a:r>
              <a:rPr lang="pt-BR" altLang="pt-BR" sz="2000">
                <a:latin typeface="Times New Roman" panose="02020603050405020304" pitchFamily="18" charset="0"/>
                <a:cs typeface="Times New Roman" panose="02020603050405020304" pitchFamily="18" charset="0"/>
              </a:rPr>
              <a:t>ependendo de onde e como se dá essa definição, a classe interna pode ser de diferentes tipos. </a:t>
            </a:r>
            <a:endParaRPr lang="en-US" altLang="pt-BR" sz="2000">
              <a:latin typeface="Times New Roman" panose="02020603050405020304" pitchFamily="18" charset="0"/>
              <a:cs typeface="Times New Roman" panose="02020603050405020304" pitchFamily="18" charset="0"/>
            </a:endParaRPr>
          </a:p>
          <a:p>
            <a:pPr eaLnBrk="1" hangingPunct="1"/>
            <a:endParaRPr lang="pt-BR"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Uma </a:t>
            </a:r>
            <a:r>
              <a:rPr lang="pt-BR" altLang="pt-BR" sz="2000" u="sng">
                <a:solidFill>
                  <a:schemeClr val="accent2"/>
                </a:solidFill>
                <a:latin typeface="Times New Roman" panose="02020603050405020304" pitchFamily="18" charset="0"/>
                <a:cs typeface="Times New Roman" panose="02020603050405020304" pitchFamily="18" charset="0"/>
              </a:rPr>
              <a:t>classe membro</a:t>
            </a:r>
            <a:r>
              <a:rPr lang="pt-BR" altLang="pt-BR" sz="2000">
                <a:latin typeface="Times New Roman" panose="02020603050405020304" pitchFamily="18" charset="0"/>
                <a:cs typeface="Times New Roman" panose="02020603050405020304" pitchFamily="18" charset="0"/>
              </a:rPr>
              <a:t> tem seus objetos sempre associados a objetos da classe topo. Os objetos da classe membro têm acesso aos membros</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da classe topo. Em geral, esse tipo de classe define algum tipo de serviço de apoio que complementa a funcionalidade da classe topo. Uma classe membro não pode conter membros internos que sejam </a:t>
            </a:r>
            <a:r>
              <a:rPr lang="pt-BR" altLang="pt-BR" sz="2000">
                <a:solidFill>
                  <a:schemeClr val="accent2"/>
                </a:solidFill>
                <a:latin typeface="Times New Roman" panose="02020603050405020304" pitchFamily="18" charset="0"/>
                <a:cs typeface="Times New Roman" panose="02020603050405020304" pitchFamily="18" charset="0"/>
              </a:rPr>
              <a:t>static</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p:txBody>
      </p:sp>
      <p:sp>
        <p:nvSpPr>
          <p:cNvPr id="144387"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4388" name="Rectangle 4"/>
          <p:cNvSpPr>
            <a:spLocks noGrp="1" noChangeArrowheads="1"/>
          </p:cNvSpPr>
          <p:nvPr>
            <p:ph type="title"/>
          </p:nvPr>
        </p:nvSpPr>
        <p:spPr>
          <a:xfrm>
            <a:off x="469900" y="152400"/>
            <a:ext cx="8305800" cy="685800"/>
          </a:xfrm>
        </p:spPr>
        <p:txBody>
          <a:bodyPr/>
          <a:lstStyle/>
          <a:p>
            <a:pPr algn="l"/>
            <a:r>
              <a:rPr lang="en-US" altLang="pt-BR" sz="4000" smtClean="0"/>
              <a:t>Classe Interna (</a:t>
            </a:r>
            <a:r>
              <a:rPr lang="en-US" altLang="pt-BR" sz="4000" smtClean="0">
                <a:solidFill>
                  <a:schemeClr val="accent2"/>
                </a:solidFill>
              </a:rPr>
              <a:t>inner class</a:t>
            </a:r>
            <a:r>
              <a:rPr lang="en-US" altLang="pt-BR" sz="4000" smtClean="0"/>
              <a:t>)	(1/4)</a:t>
            </a:r>
            <a:endParaRPr lang="pt-BR" altLang="pt-BR" sz="4000" smtClean="0"/>
          </a:p>
        </p:txBody>
      </p:sp>
      <p:sp>
        <p:nvSpPr>
          <p:cNvPr id="144389" name="Text Box 5"/>
          <p:cNvSpPr txBox="1">
            <a:spLocks noChangeArrowheads="1"/>
          </p:cNvSpPr>
          <p:nvPr/>
        </p:nvSpPr>
        <p:spPr bwMode="auto">
          <a:xfrm>
            <a:off x="776288" y="4038600"/>
            <a:ext cx="7515225" cy="2530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b="1">
                <a:solidFill>
                  <a:schemeClr val="accent2"/>
                </a:solidFill>
                <a:cs typeface="Times New Roman" panose="02020603050405020304" pitchFamily="18" charset="0"/>
              </a:rPr>
              <a:t>public</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ClasseTopo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definição de membros</a:t>
            </a:r>
            <a:r>
              <a:rPr lang="en-US" altLang="pt-BR" sz="2000">
                <a:cs typeface="Times New Roman" panose="02020603050405020304" pitchFamily="18" charset="0"/>
              </a:rPr>
              <a:t> (atributos e métodos)</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protected</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ClasseMembro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membros internos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endParaRPr lang="en-US" altLang="pt-BR" sz="2000">
              <a:cs typeface="Times New Roman" panose="02020603050405020304" pitchFamily="18" charset="0"/>
            </a:endParaRPr>
          </a:p>
          <a:p>
            <a:pPr eaLnBrk="1" hangingPunct="1"/>
            <a:r>
              <a:rPr lang="pt-BR" altLang="pt-BR" sz="2000">
                <a:cs typeface="Times New Roman" panose="02020603050405020304" pitchFamily="18" charset="0"/>
              </a:rPr>
              <a:t>}</a:t>
            </a:r>
            <a:r>
              <a:rPr lang="en-US" altLang="pt-BR" sz="2000">
                <a:cs typeface="Times New Roman" panose="02020603050405020304" pitchFamily="18" charset="0"/>
              </a:rPr>
              <a:t> // fim do corpo da classe “ClasseTopo”</a:t>
            </a:r>
            <a:r>
              <a:rPr lang="pt-BR" altLang="pt-BR" sz="20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533400" y="1060450"/>
            <a:ext cx="8153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Uma </a:t>
            </a:r>
            <a:r>
              <a:rPr lang="pt-BR" altLang="pt-BR" sz="2000" u="sng">
                <a:solidFill>
                  <a:schemeClr val="accent2"/>
                </a:solidFill>
                <a:latin typeface="Times New Roman" panose="02020603050405020304" pitchFamily="18" charset="0"/>
                <a:cs typeface="Times New Roman" panose="02020603050405020304" pitchFamily="18" charset="0"/>
              </a:rPr>
              <a:t>classe membro estática</a:t>
            </a:r>
            <a:r>
              <a:rPr lang="pt-BR" altLang="pt-BR" sz="2000">
                <a:latin typeface="Times New Roman" panose="02020603050405020304" pitchFamily="18" charset="0"/>
                <a:cs typeface="Times New Roman" panose="02020603050405020304" pitchFamily="18" charset="0"/>
              </a:rPr>
              <a:t> (ou uma interface membro estática) é similar a uma classe membro, mas tem acesso apenas aos membros declarados como </a:t>
            </a:r>
            <a:r>
              <a:rPr lang="pt-BR" altLang="pt-BR" sz="2000">
                <a:solidFill>
                  <a:schemeClr val="accent2"/>
                </a:solidFill>
                <a:latin typeface="Times New Roman" panose="02020603050405020304" pitchFamily="18" charset="0"/>
                <a:cs typeface="Times New Roman" panose="02020603050405020304" pitchFamily="18" charset="0"/>
              </a:rPr>
              <a:t>static</a:t>
            </a:r>
            <a:r>
              <a:rPr lang="pt-BR" altLang="pt-BR" sz="2000">
                <a:latin typeface="Times New Roman" panose="02020603050405020304" pitchFamily="18" charset="0"/>
                <a:cs typeface="Times New Roman" panose="02020603050405020304" pitchFamily="18" charset="0"/>
              </a:rPr>
              <a:t> na classe topo.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Sendo estática, seus membros internos são acessíveis pela classe topo ou por outras classes membros estáticas.</a:t>
            </a:r>
          </a:p>
        </p:txBody>
      </p:sp>
      <p:sp>
        <p:nvSpPr>
          <p:cNvPr id="145411"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5412" name="Rectangle 4"/>
          <p:cNvSpPr>
            <a:spLocks noGrp="1" noChangeArrowheads="1"/>
          </p:cNvSpPr>
          <p:nvPr>
            <p:ph type="title"/>
          </p:nvPr>
        </p:nvSpPr>
        <p:spPr>
          <a:xfrm>
            <a:off x="469900" y="152400"/>
            <a:ext cx="8305800" cy="685800"/>
          </a:xfrm>
        </p:spPr>
        <p:txBody>
          <a:bodyPr/>
          <a:lstStyle/>
          <a:p>
            <a:pPr algn="l"/>
            <a:r>
              <a:rPr lang="en-US" altLang="pt-BR" sz="4000" smtClean="0"/>
              <a:t>Classe Interna (</a:t>
            </a:r>
            <a:r>
              <a:rPr lang="en-US" altLang="pt-BR" sz="4000" smtClean="0">
                <a:solidFill>
                  <a:schemeClr val="accent2"/>
                </a:solidFill>
              </a:rPr>
              <a:t>inner class</a:t>
            </a:r>
            <a:r>
              <a:rPr lang="en-US" altLang="pt-BR" sz="4000" smtClean="0"/>
              <a:t>)	(2/4)</a:t>
            </a:r>
            <a:endParaRPr lang="pt-BR" altLang="pt-BR" sz="4000" smtClean="0"/>
          </a:p>
        </p:txBody>
      </p:sp>
      <p:sp>
        <p:nvSpPr>
          <p:cNvPr id="145413" name="Text Box 5"/>
          <p:cNvSpPr txBox="1">
            <a:spLocks noChangeArrowheads="1"/>
          </p:cNvSpPr>
          <p:nvPr/>
        </p:nvSpPr>
        <p:spPr bwMode="auto">
          <a:xfrm>
            <a:off x="638175" y="3336925"/>
            <a:ext cx="7896225" cy="2530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b="1">
                <a:solidFill>
                  <a:schemeClr val="accent2"/>
                </a:solidFill>
                <a:cs typeface="Times New Roman" panose="02020603050405020304" pitchFamily="18" charset="0"/>
              </a:rPr>
              <a:t>public</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ClasseTopo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definição de membros</a:t>
            </a:r>
            <a:r>
              <a:rPr lang="en-US" altLang="pt-BR" sz="2000">
                <a:cs typeface="Times New Roman" panose="02020603050405020304" pitchFamily="18" charset="0"/>
              </a:rPr>
              <a:t> (atributos e métodos)</a:t>
            </a:r>
          </a:p>
          <a:p>
            <a:pPr eaLnBrk="1" hangingPunct="1"/>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public</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static</a:t>
            </a:r>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ClasseMembroEstática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membros internos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endParaRPr lang="en-US" altLang="pt-BR" sz="2000">
              <a:cs typeface="Times New Roman" panose="02020603050405020304" pitchFamily="18" charset="0"/>
            </a:endParaRPr>
          </a:p>
          <a:p>
            <a:pPr eaLnBrk="1" hangingPunct="1"/>
            <a:r>
              <a:rPr lang="pt-BR" altLang="pt-BR" sz="2000">
                <a:cs typeface="Times New Roman" panose="02020603050405020304" pitchFamily="18" charset="0"/>
              </a:rPr>
              <a:t>}</a:t>
            </a:r>
            <a:r>
              <a:rPr lang="en-US" altLang="pt-BR" sz="2000">
                <a:cs typeface="Times New Roman" panose="02020603050405020304" pitchFamily="18" charset="0"/>
              </a:rPr>
              <a:t> // fim do corpo da classe “ClasseTopo”</a:t>
            </a:r>
            <a:r>
              <a:rPr lang="pt-BR" altLang="pt-BR" sz="200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533400" y="1060450"/>
            <a:ext cx="815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Uma </a:t>
            </a:r>
            <a:r>
              <a:rPr lang="pt-BR" altLang="pt-BR" sz="2000" u="sng">
                <a:solidFill>
                  <a:schemeClr val="accent2"/>
                </a:solidFill>
                <a:latin typeface="Times New Roman" panose="02020603050405020304" pitchFamily="18" charset="0"/>
                <a:cs typeface="Times New Roman" panose="02020603050405020304" pitchFamily="18" charset="0"/>
              </a:rPr>
              <a:t>classe local</a:t>
            </a:r>
            <a:r>
              <a:rPr lang="pt-BR" altLang="pt-BR" sz="2000">
                <a:latin typeface="Times New Roman" panose="02020603050405020304" pitchFamily="18" charset="0"/>
                <a:cs typeface="Times New Roman" panose="02020603050405020304" pitchFamily="18" charset="0"/>
              </a:rPr>
              <a:t> é um tipo de classe interna definida no escopo de um bloco de código, ou seja, dentro de um método.</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Além das facilidades associadas a uma classe membro, um objeto de uma classe local tem acesso a variáveis do método que tenham sido declaradas como </a:t>
            </a:r>
            <a:r>
              <a:rPr lang="pt-BR" altLang="pt-BR" sz="2000">
                <a:solidFill>
                  <a:schemeClr val="accent2"/>
                </a:solidFill>
                <a:latin typeface="Times New Roman" panose="02020603050405020304" pitchFamily="18" charset="0"/>
                <a:cs typeface="Times New Roman" panose="02020603050405020304" pitchFamily="18" charset="0"/>
              </a:rPr>
              <a:t>final</a:t>
            </a:r>
            <a:r>
              <a:rPr lang="pt-BR" altLang="pt-BR" sz="2000">
                <a:latin typeface="Times New Roman" panose="02020603050405020304" pitchFamily="18" charset="0"/>
                <a:cs typeface="Times New Roman" panose="02020603050405020304" pitchFamily="18" charset="0"/>
              </a:rPr>
              <a:t>.</a:t>
            </a:r>
            <a:endParaRPr lang="en-US" altLang="pt-BR" sz="2000">
              <a:latin typeface="Times New Roman" panose="02020603050405020304" pitchFamily="18" charset="0"/>
              <a:cs typeface="Times New Roman" panose="02020603050405020304" pitchFamily="18" charset="0"/>
            </a:endParaRPr>
          </a:p>
        </p:txBody>
      </p:sp>
      <p:sp>
        <p:nvSpPr>
          <p:cNvPr id="146435"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6436" name="Rectangle 4"/>
          <p:cNvSpPr>
            <a:spLocks noGrp="1" noChangeArrowheads="1"/>
          </p:cNvSpPr>
          <p:nvPr>
            <p:ph type="title"/>
          </p:nvPr>
        </p:nvSpPr>
        <p:spPr>
          <a:xfrm>
            <a:off x="469900" y="152400"/>
            <a:ext cx="8305800" cy="685800"/>
          </a:xfrm>
        </p:spPr>
        <p:txBody>
          <a:bodyPr/>
          <a:lstStyle/>
          <a:p>
            <a:pPr algn="l"/>
            <a:r>
              <a:rPr lang="en-US" altLang="pt-BR" sz="4000" smtClean="0"/>
              <a:t>Classe Interna (</a:t>
            </a:r>
            <a:r>
              <a:rPr lang="en-US" altLang="pt-BR" sz="4000" smtClean="0">
                <a:solidFill>
                  <a:schemeClr val="accent2"/>
                </a:solidFill>
              </a:rPr>
              <a:t>inner class</a:t>
            </a:r>
            <a:r>
              <a:rPr lang="en-US" altLang="pt-BR" sz="4000" smtClean="0"/>
              <a:t>)	(3/4)</a:t>
            </a:r>
            <a:endParaRPr lang="pt-BR" altLang="pt-BR" sz="4000" smtClean="0"/>
          </a:p>
        </p:txBody>
      </p:sp>
      <p:sp>
        <p:nvSpPr>
          <p:cNvPr id="146437" name="Text Box 5"/>
          <p:cNvSpPr txBox="1">
            <a:spLocks noChangeArrowheads="1"/>
          </p:cNvSpPr>
          <p:nvPr/>
        </p:nvSpPr>
        <p:spPr bwMode="auto">
          <a:xfrm>
            <a:off x="685800" y="2371725"/>
            <a:ext cx="7696200" cy="4359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b="1">
                <a:solidFill>
                  <a:schemeClr val="accent2"/>
                </a:solidFill>
                <a:cs typeface="Times New Roman" panose="02020603050405020304" pitchFamily="18" charset="0"/>
              </a:rPr>
              <a:t>public</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ClasseTopo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definição de membros</a:t>
            </a:r>
            <a:r>
              <a:rPr lang="en-US" altLang="pt-BR" sz="2000">
                <a:cs typeface="Times New Roman" panose="02020603050405020304" pitchFamily="18" charset="0"/>
              </a:rPr>
              <a:t> (atributos e métodos)</a:t>
            </a:r>
          </a:p>
          <a:p>
            <a:pPr eaLnBrk="1" hangingPunct="1"/>
            <a:r>
              <a:rPr lang="en-US" altLang="pt-BR" sz="2000">
                <a:cs typeface="Times New Roman" panose="02020603050405020304" pitchFamily="18" charset="0"/>
              </a:rPr>
              <a:t>  </a:t>
            </a:r>
            <a:r>
              <a:rPr lang="en-US" altLang="pt-BR" sz="2000" b="1">
                <a:solidFill>
                  <a:schemeClr val="accent2"/>
                </a:solidFill>
                <a:cs typeface="Times New Roman" panose="02020603050405020304" pitchFamily="18" charset="0"/>
              </a:rPr>
              <a:t>public</a:t>
            </a:r>
            <a:r>
              <a:rPr lang="en-US" altLang="pt-BR" sz="2000">
                <a:cs typeface="Times New Roman" panose="02020603050405020304" pitchFamily="18" charset="0"/>
              </a:rPr>
              <a:t> </a:t>
            </a:r>
            <a:r>
              <a:rPr lang="en-US" altLang="pt-BR" sz="2000" b="1">
                <a:solidFill>
                  <a:schemeClr val="accent2"/>
                </a:solidFill>
                <a:cs typeface="Times New Roman" panose="02020603050405020304" pitchFamily="18" charset="0"/>
              </a:rPr>
              <a:t>class</a:t>
            </a:r>
            <a:r>
              <a:rPr lang="en-US" altLang="pt-BR" sz="2000">
                <a:cs typeface="Times New Roman" panose="02020603050405020304" pitchFamily="18" charset="0"/>
              </a:rPr>
              <a:t> UmaClasse {</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public</a:t>
            </a:r>
            <a:r>
              <a:rPr lang="en-US" altLang="pt-BR" sz="2000">
                <a:cs typeface="Times New Roman" panose="02020603050405020304" pitchFamily="18" charset="0"/>
              </a:rPr>
              <a:t> Uma</a:t>
            </a:r>
            <a:r>
              <a:rPr lang="pt-BR" altLang="pt-BR" sz="2000">
                <a:cs typeface="Times New Roman" panose="02020603050405020304" pitchFamily="18" charset="0"/>
              </a:rPr>
              <a:t>Classe</a:t>
            </a:r>
            <a:r>
              <a:rPr lang="en-US" altLang="pt-BR" sz="2000">
                <a:cs typeface="Times New Roman" panose="02020603050405020304" pitchFamily="18" charset="0"/>
              </a:rPr>
              <a:t> </a:t>
            </a:r>
            <a:r>
              <a:rPr lang="pt-BR" altLang="pt-BR" sz="2000">
                <a:cs typeface="Times New Roman" panose="02020603050405020304" pitchFamily="18" charset="0"/>
              </a:rPr>
              <a:t>umMetodo()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ClasseLocal </a:t>
            </a:r>
            <a:r>
              <a:rPr lang="pt-BR" altLang="pt-BR" sz="2000" b="1">
                <a:solidFill>
                  <a:schemeClr val="accent2"/>
                </a:solidFill>
                <a:cs typeface="Times New Roman" panose="02020603050405020304" pitchFamily="18" charset="0"/>
              </a:rPr>
              <a:t>extends</a:t>
            </a:r>
            <a:r>
              <a:rPr lang="pt-BR" altLang="pt-BR" sz="2000">
                <a:cs typeface="Times New Roman" panose="02020603050405020304" pitchFamily="18" charset="0"/>
              </a:rPr>
              <a:t> UmaClasse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definição da classe local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a:t>
            </a:r>
            <a:r>
              <a:rPr lang="en-US" altLang="pt-BR" sz="2000">
                <a:cs typeface="Times New Roman" panose="02020603050405020304" pitchFamily="18" charset="0"/>
              </a:rPr>
              <a:t> // fim do corpo da classe “ClasseLocal”</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ClasseLocal obj = </a:t>
            </a:r>
            <a:r>
              <a:rPr lang="pt-BR" altLang="pt-BR" sz="2000" b="1">
                <a:solidFill>
                  <a:schemeClr val="accent2"/>
                </a:solidFill>
                <a:cs typeface="Times New Roman" panose="02020603050405020304" pitchFamily="18" charset="0"/>
              </a:rPr>
              <a:t>new</a:t>
            </a:r>
            <a:r>
              <a:rPr lang="pt-BR" altLang="pt-BR" sz="2000">
                <a:cs typeface="Times New Roman" panose="02020603050405020304" pitchFamily="18" charset="0"/>
              </a:rPr>
              <a:t> ClasseLocal();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return</a:t>
            </a:r>
            <a:r>
              <a:rPr lang="pt-BR" altLang="pt-BR" sz="2000">
                <a:cs typeface="Times New Roman" panose="02020603050405020304" pitchFamily="18" charset="0"/>
              </a:rPr>
              <a:t> </a:t>
            </a:r>
            <a:r>
              <a:rPr lang="en-US" altLang="pt-BR" sz="2000">
                <a:cs typeface="Times New Roman" panose="02020603050405020304" pitchFamily="18" charset="0"/>
              </a:rPr>
              <a:t>(</a:t>
            </a:r>
            <a:r>
              <a:rPr lang="pt-BR" altLang="pt-BR" sz="2000">
                <a:cs typeface="Times New Roman" panose="02020603050405020304" pitchFamily="18" charset="0"/>
              </a:rPr>
              <a:t>obj</a:t>
            </a:r>
            <a:r>
              <a:rPr lang="en-US" altLang="pt-BR" sz="2000">
                <a:cs typeface="Times New Roman" panose="02020603050405020304" pitchFamily="18" charset="0"/>
              </a:rPr>
              <a:t>)</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 // fim do corpo do método “umMetodo”</a:t>
            </a: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a:t>
            </a:r>
            <a:r>
              <a:rPr lang="en-US" altLang="pt-BR" sz="2000">
                <a:cs typeface="Times New Roman" panose="02020603050405020304" pitchFamily="18" charset="0"/>
              </a:rPr>
              <a:t> // fim do corpo da classe “UmaClasse”</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pt-BR" altLang="pt-BR" sz="2000">
                <a:cs typeface="Times New Roman" panose="02020603050405020304" pitchFamily="18" charset="0"/>
              </a:rPr>
              <a:t>} </a:t>
            </a:r>
            <a:r>
              <a:rPr lang="en-US" altLang="pt-BR" sz="2000">
                <a:cs typeface="Times New Roman" panose="02020603050405020304" pitchFamily="18" charset="0"/>
              </a:rPr>
              <a:t>// fim do corpo da classe “ClasseTopo” </a:t>
            </a:r>
            <a:endParaRPr lang="pt-BR" altLang="pt-BR" sz="20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533400" y="1060450"/>
            <a:ext cx="8153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u="sng">
                <a:solidFill>
                  <a:schemeClr val="accent2"/>
                </a:solidFill>
                <a:latin typeface="Times New Roman" panose="02020603050405020304" pitchFamily="18" charset="0"/>
                <a:cs typeface="Times New Roman" panose="02020603050405020304" pitchFamily="18" charset="0"/>
              </a:rPr>
              <a:t>Classes anônimas</a:t>
            </a:r>
            <a:r>
              <a:rPr lang="pt-BR" altLang="pt-BR" sz="2000">
                <a:latin typeface="Times New Roman" panose="02020603050405020304" pitchFamily="18" charset="0"/>
                <a:cs typeface="Times New Roman" panose="02020603050405020304" pitchFamily="18" charset="0"/>
              </a:rPr>
              <a:t> oferecem uma forma de definir uma classe local para a qual apenas um objeto será criado. Neste caso, o nome da classe é irrelevante e pode portanto ser omitido.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A sintaxe para definição de uma classe anônima já combina a criação de um objeto dessa classe.</a:t>
            </a:r>
          </a:p>
        </p:txBody>
      </p:sp>
      <p:sp>
        <p:nvSpPr>
          <p:cNvPr id="147459"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7460" name="Rectangle 4"/>
          <p:cNvSpPr>
            <a:spLocks noGrp="1" noChangeArrowheads="1"/>
          </p:cNvSpPr>
          <p:nvPr>
            <p:ph type="title"/>
          </p:nvPr>
        </p:nvSpPr>
        <p:spPr>
          <a:xfrm>
            <a:off x="469900" y="152400"/>
            <a:ext cx="8305800" cy="685800"/>
          </a:xfrm>
        </p:spPr>
        <p:txBody>
          <a:bodyPr/>
          <a:lstStyle/>
          <a:p>
            <a:pPr algn="l"/>
            <a:r>
              <a:rPr lang="en-US" altLang="pt-BR" sz="4000" smtClean="0"/>
              <a:t>Classe Interna (</a:t>
            </a:r>
            <a:r>
              <a:rPr lang="en-US" altLang="pt-BR" sz="4000" smtClean="0">
                <a:solidFill>
                  <a:schemeClr val="accent2"/>
                </a:solidFill>
              </a:rPr>
              <a:t>inner class</a:t>
            </a:r>
            <a:r>
              <a:rPr lang="en-US" altLang="pt-BR" sz="4000" smtClean="0"/>
              <a:t>)	(4/4)</a:t>
            </a:r>
            <a:endParaRPr lang="pt-BR" altLang="pt-BR" sz="4000" smtClean="0"/>
          </a:p>
        </p:txBody>
      </p:sp>
      <p:sp>
        <p:nvSpPr>
          <p:cNvPr id="147461" name="Text Box 6"/>
          <p:cNvSpPr txBox="1">
            <a:spLocks noChangeArrowheads="1"/>
          </p:cNvSpPr>
          <p:nvPr/>
        </p:nvSpPr>
        <p:spPr bwMode="auto">
          <a:xfrm>
            <a:off x="609600" y="3184525"/>
            <a:ext cx="7848600" cy="344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b="1">
                <a:solidFill>
                  <a:schemeClr val="accent2"/>
                </a:solidFill>
                <a:cs typeface="Times New Roman" panose="02020603050405020304" pitchFamily="18" charset="0"/>
              </a:rPr>
              <a:t>public</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class</a:t>
            </a:r>
            <a:r>
              <a:rPr lang="pt-BR" altLang="pt-BR" sz="2000">
                <a:cs typeface="Times New Roman" panose="02020603050405020304" pitchFamily="18" charset="0"/>
              </a:rPr>
              <a:t> ClasseTopo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definição de membros</a:t>
            </a:r>
            <a:r>
              <a:rPr lang="en-US" altLang="pt-BR" sz="2000">
                <a:cs typeface="Times New Roman" panose="02020603050405020304" pitchFamily="18" charset="0"/>
              </a:rPr>
              <a:t> (atributos e métodos)</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endParaRPr lang="en-US" altLang="pt-BR" sz="2000" b="1">
              <a:solidFill>
                <a:schemeClr val="accent2"/>
              </a:solidFill>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public</a:t>
            </a:r>
            <a:r>
              <a:rPr lang="pt-BR" altLang="pt-BR" sz="2000">
                <a:cs typeface="Times New Roman" panose="02020603050405020304" pitchFamily="18" charset="0"/>
              </a:rPr>
              <a:t> UmaInterface outroMetodo()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return</a:t>
            </a:r>
            <a:r>
              <a:rPr lang="pt-BR"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new</a:t>
            </a:r>
            <a:r>
              <a:rPr lang="pt-BR" altLang="pt-BR" sz="2000">
                <a:cs typeface="Times New Roman" panose="02020603050405020304" pitchFamily="18" charset="0"/>
              </a:rPr>
              <a:t> UmaInterface()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definição da classe local, anônima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a:t>
            </a:r>
            <a:r>
              <a:rPr lang="en-US" altLang="pt-BR" sz="2000">
                <a:cs typeface="Times New Roman" panose="02020603050405020304" pitchFamily="18" charset="0"/>
              </a:rPr>
              <a:t> // fim do corpo do método “outroMetodo”</a:t>
            </a:r>
          </a:p>
          <a:p>
            <a:pPr eaLnBrk="1" hangingPunct="1"/>
            <a:endParaRPr lang="en-US" altLang="pt-BR" sz="2000">
              <a:cs typeface="Times New Roman" panose="02020603050405020304" pitchFamily="18" charset="0"/>
            </a:endParaRPr>
          </a:p>
          <a:p>
            <a:pPr eaLnBrk="1" hangingPunct="1"/>
            <a:r>
              <a:rPr lang="pt-BR" altLang="pt-BR" sz="2000">
                <a:cs typeface="Times New Roman" panose="02020603050405020304" pitchFamily="18" charset="0"/>
              </a:rPr>
              <a:t>} </a:t>
            </a:r>
            <a:r>
              <a:rPr lang="en-US" altLang="pt-BR" sz="2000">
                <a:cs typeface="Times New Roman" panose="02020603050405020304" pitchFamily="18" charset="0"/>
              </a:rPr>
              <a:t> // fim do corpo da classe “ClasseTopo”</a:t>
            </a:r>
            <a:endParaRPr lang="pt-BR" altLang="pt-BR" sz="20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28600"/>
            <a:ext cx="7924800" cy="1371600"/>
          </a:xfrm>
        </p:spPr>
        <p:txBody>
          <a:bodyPr/>
          <a:lstStyle/>
          <a:p>
            <a:pPr algn="l"/>
            <a:r>
              <a:rPr lang="en-US" altLang="pt-BR" sz="4000" b="1" u="sng" smtClean="0">
                <a:solidFill>
                  <a:srgbClr val="006600"/>
                </a:solidFill>
              </a:rPr>
              <a:t>Programação Estruturada</a:t>
            </a:r>
            <a:r>
              <a:rPr lang="en-US" altLang="pt-BR" sz="4000" smtClean="0">
                <a:solidFill>
                  <a:srgbClr val="006600"/>
                </a:solidFill>
              </a:rPr>
              <a:t>	(2/3)</a:t>
            </a:r>
            <a:r>
              <a:rPr lang="en-US" altLang="pt-BR" sz="4000" smtClean="0"/>
              <a:t/>
            </a:r>
            <a:br>
              <a:rPr lang="en-US" altLang="pt-BR" sz="4000" smtClean="0"/>
            </a:br>
            <a:r>
              <a:rPr lang="pt-BR" altLang="pt-BR" sz="4000" smtClean="0"/>
              <a:t>Sob Perspectiva de um </a:t>
            </a:r>
            <a:r>
              <a:rPr lang="en-US" altLang="pt-BR" sz="4000" smtClean="0"/>
              <a:t>Subprograma.</a:t>
            </a:r>
            <a:endParaRPr lang="pt-BR" altLang="pt-BR" sz="4000" smtClean="0"/>
          </a:p>
        </p:txBody>
      </p:sp>
      <p:sp>
        <p:nvSpPr>
          <p:cNvPr id="41987" name="Rectangle 3"/>
          <p:cNvSpPr>
            <a:spLocks noGrp="1" noChangeArrowheads="1"/>
          </p:cNvSpPr>
          <p:nvPr>
            <p:ph type="body" idx="1"/>
          </p:nvPr>
        </p:nvSpPr>
        <p:spPr>
          <a:xfrm>
            <a:off x="685800" y="1828800"/>
            <a:ext cx="7772400" cy="4552950"/>
          </a:xfrm>
        </p:spPr>
        <p:txBody>
          <a:bodyPr/>
          <a:lstStyle/>
          <a:p>
            <a:pPr>
              <a:lnSpc>
                <a:spcPct val="80000"/>
              </a:lnSpc>
            </a:pPr>
            <a:r>
              <a:rPr lang="pt-BR" altLang="pt-BR" sz="2800" smtClean="0"/>
              <a:t>Programação orientada a procedimentos:</a:t>
            </a:r>
          </a:p>
          <a:p>
            <a:pPr lvl="1">
              <a:lnSpc>
                <a:spcPct val="80000"/>
              </a:lnSpc>
            </a:pPr>
            <a:r>
              <a:rPr lang="pt-BR" altLang="pt-BR" sz="2400" smtClean="0"/>
              <a:t>blocos estruturados de subprogramas (</a:t>
            </a:r>
            <a:r>
              <a:rPr lang="en-US" altLang="pt-BR" sz="2400" i="1" smtClean="0"/>
              <a:t>funções, ou módulos</a:t>
            </a:r>
            <a:r>
              <a:rPr lang="pt-BR" altLang="pt-BR" sz="2400" smtClean="0"/>
              <a:t>);</a:t>
            </a:r>
          </a:p>
          <a:p>
            <a:pPr lvl="1">
              <a:lnSpc>
                <a:spcPct val="80000"/>
              </a:lnSpc>
            </a:pPr>
            <a:r>
              <a:rPr lang="pt-BR" altLang="pt-BR" sz="2400" smtClean="0"/>
              <a:t>a comunicação entre os blocos se faz </a:t>
            </a:r>
            <a:r>
              <a:rPr lang="en-US" altLang="pt-BR" sz="2400" smtClean="0"/>
              <a:t>utilizando variáveis globais e </a:t>
            </a:r>
            <a:r>
              <a:rPr lang="pt-BR" altLang="pt-BR" sz="2400" smtClean="0"/>
              <a:t>pela passagem de dados </a:t>
            </a:r>
            <a:r>
              <a:rPr lang="en-US" altLang="pt-BR" sz="2400" smtClean="0"/>
              <a:t>através de </a:t>
            </a:r>
            <a:r>
              <a:rPr lang="pt-BR" altLang="pt-BR" sz="2400" smtClean="0"/>
              <a:t>parâmetros;</a:t>
            </a:r>
          </a:p>
          <a:p>
            <a:pPr lvl="1">
              <a:lnSpc>
                <a:spcPct val="80000"/>
              </a:lnSpc>
            </a:pPr>
            <a:r>
              <a:rPr lang="pt-BR" altLang="pt-BR" sz="2400" smtClean="0"/>
              <a:t>os dados são processados nos blocos e migram de um bloco para outro (variáveis globais, parâmetros passados por referência e expressão retornada pela função);</a:t>
            </a:r>
          </a:p>
          <a:p>
            <a:pPr lvl="1">
              <a:lnSpc>
                <a:spcPct val="80000"/>
              </a:lnSpc>
            </a:pPr>
            <a:r>
              <a:rPr lang="pt-BR" altLang="pt-BR" sz="2400" smtClean="0"/>
              <a:t>a execução é cara</a:t>
            </a:r>
            <a:r>
              <a:rPr lang="en-US" altLang="pt-BR" sz="2400" smtClean="0"/>
              <a:t>cterizada </a:t>
            </a:r>
            <a:r>
              <a:rPr lang="pt-BR" altLang="pt-BR" sz="2400" smtClean="0"/>
              <a:t>pelo acionamento do bloco.</a:t>
            </a:r>
            <a:endParaRPr lang="en-US" altLang="pt-BR" sz="2400" smtClean="0"/>
          </a:p>
          <a:p>
            <a:pPr>
              <a:lnSpc>
                <a:spcPct val="80000"/>
              </a:lnSpc>
            </a:pPr>
            <a:r>
              <a:rPr lang="en-US" altLang="pt-BR" sz="2800" smtClean="0"/>
              <a:t>Tipo Abstrato de Dados = modelo matemático (dados) + operações (subprogramas).</a:t>
            </a:r>
            <a:endParaRPr lang="pt-BR" altLang="pt-BR" sz="2800" smtClean="0"/>
          </a:p>
        </p:txBody>
      </p:sp>
      <p:sp>
        <p:nvSpPr>
          <p:cNvPr id="41988"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l"/>
            <a:r>
              <a:rPr lang="pt-BR" altLang="pt-BR" smtClean="0"/>
              <a:t>Glossário</a:t>
            </a:r>
          </a:p>
        </p:txBody>
      </p:sp>
      <p:sp>
        <p:nvSpPr>
          <p:cNvPr id="148483" name="Rectangle 3"/>
          <p:cNvSpPr>
            <a:spLocks noGrp="1" noChangeArrowheads="1"/>
          </p:cNvSpPr>
          <p:nvPr>
            <p:ph type="body" idx="1"/>
          </p:nvPr>
        </p:nvSpPr>
        <p:spPr/>
        <p:txBody>
          <a:bodyPr/>
          <a:lstStyle/>
          <a:p>
            <a:r>
              <a:rPr lang="pt-BR" altLang="pt-BR" sz="2800" u="sng" smtClean="0"/>
              <a:t>Classe básica</a:t>
            </a:r>
            <a:r>
              <a:rPr lang="pt-BR" altLang="pt-BR" sz="2800" smtClean="0"/>
              <a:t>, classe mais geral em uma estrutura (hierarquia) de classes (</a:t>
            </a:r>
            <a:r>
              <a:rPr lang="en-US" altLang="pt-BR" sz="2800" smtClean="0"/>
              <a:t>Object no Java e TO</a:t>
            </a:r>
            <a:r>
              <a:rPr lang="pt-BR" altLang="pt-BR" sz="2800" smtClean="0"/>
              <a:t>bject no Delphi)</a:t>
            </a:r>
            <a:r>
              <a:rPr lang="en-US" altLang="pt-BR" sz="2800" smtClean="0"/>
              <a:t>.</a:t>
            </a:r>
            <a:endParaRPr lang="pt-BR" altLang="pt-BR" sz="2800" smtClean="0"/>
          </a:p>
          <a:p>
            <a:r>
              <a:rPr lang="pt-BR" altLang="pt-BR" sz="2800" u="sng" smtClean="0"/>
              <a:t>SuperClasse</a:t>
            </a:r>
            <a:r>
              <a:rPr lang="pt-BR" altLang="pt-BR" sz="2800" smtClean="0"/>
              <a:t>, classe que servirá de base para outras classes.</a:t>
            </a:r>
          </a:p>
          <a:p>
            <a:r>
              <a:rPr lang="pt-BR" altLang="pt-BR" sz="2800" u="sng" smtClean="0"/>
              <a:t>SubClasse</a:t>
            </a:r>
            <a:r>
              <a:rPr lang="pt-BR" altLang="pt-BR" sz="2800" smtClean="0"/>
              <a:t>, classe derivada da superclasse.</a:t>
            </a:r>
          </a:p>
          <a:p>
            <a:r>
              <a:rPr lang="en-US" altLang="pt-BR" sz="2800" u="sng" smtClean="0"/>
              <a:t>Framework</a:t>
            </a:r>
            <a:r>
              <a:rPr lang="pt-BR" altLang="pt-BR" sz="2800" smtClean="0"/>
              <a:t>, </a:t>
            </a:r>
            <a:r>
              <a:rPr lang="en-US" altLang="pt-BR" sz="2800" smtClean="0">
                <a:cs typeface="Times New Roman" panose="02020603050405020304" pitchFamily="18" charset="0"/>
              </a:rPr>
              <a:t>hierarquia de classes que pode ser genericamente utilizada em outros projetos</a:t>
            </a:r>
            <a:r>
              <a:rPr lang="pt-BR" altLang="pt-BR" sz="2800" smtClean="0"/>
              <a:t>.</a:t>
            </a:r>
          </a:p>
        </p:txBody>
      </p:sp>
      <p:sp>
        <p:nvSpPr>
          <p:cNvPr id="148484"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76200" y="76200"/>
            <a:ext cx="8947150" cy="66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a:t>Uma classe tem tipicamente dois</a:t>
            </a:r>
            <a:r>
              <a:rPr lang="en-US" altLang="pt-BR"/>
              <a:t> </a:t>
            </a:r>
            <a:r>
              <a:rPr lang="pt-BR" altLang="pt-BR"/>
              <a:t>tipos de </a:t>
            </a:r>
            <a:endParaRPr lang="en-US" altLang="pt-BR"/>
          </a:p>
          <a:p>
            <a:r>
              <a:rPr lang="pt-BR" altLang="pt-BR"/>
              <a:t>clientes:</a:t>
            </a:r>
            <a:r>
              <a:rPr lang="en-US" altLang="pt-BR"/>
              <a:t>		</a:t>
            </a:r>
            <a:r>
              <a:rPr lang="pt-BR" altLang="pt-BR" b="1">
                <a:solidFill>
                  <a:schemeClr val="accent1"/>
                </a:solidFill>
              </a:rPr>
              <a:t>1</a:t>
            </a:r>
            <a:r>
              <a:rPr lang="pt-BR" altLang="pt-BR">
                <a:solidFill>
                  <a:schemeClr val="accent1"/>
                </a:solidFill>
              </a:rPr>
              <a:t>. </a:t>
            </a:r>
            <a:r>
              <a:rPr lang="pt-BR" altLang="pt-BR" b="1">
                <a:solidFill>
                  <a:schemeClr val="accent1"/>
                </a:solidFill>
              </a:rPr>
              <a:t>instâncias</a:t>
            </a:r>
            <a:r>
              <a:rPr lang="en-US" altLang="pt-BR" b="1">
                <a:solidFill>
                  <a:schemeClr val="accent1"/>
                </a:solidFill>
              </a:rPr>
              <a:t>, ou objetos</a:t>
            </a:r>
            <a:endParaRPr lang="pt-BR" altLang="pt-BR" b="1">
              <a:solidFill>
                <a:schemeClr val="accent1"/>
              </a:solidFill>
            </a:endParaRPr>
          </a:p>
          <a:p>
            <a:r>
              <a:rPr lang="en-US" altLang="pt-BR" b="1"/>
              <a:t>			</a:t>
            </a:r>
            <a:r>
              <a:rPr lang="pt-BR" altLang="pt-BR" b="1">
                <a:solidFill>
                  <a:srgbClr val="FF9900"/>
                </a:solidFill>
              </a:rPr>
              <a:t>2. subclasses</a:t>
            </a:r>
            <a:r>
              <a:rPr lang="en-US" altLang="pt-BR" b="1">
                <a:solidFill>
                  <a:srgbClr val="FF9900"/>
                </a:solidFill>
              </a:rPr>
              <a:t>	</a:t>
            </a:r>
          </a:p>
          <a:p>
            <a:endParaRPr lang="pt-BR" altLang="pt-BR" b="1">
              <a:solidFill>
                <a:srgbClr val="FF9900"/>
              </a:solidFill>
            </a:endParaRPr>
          </a:p>
          <a:p>
            <a:r>
              <a:rPr lang="en-US" altLang="pt-BR"/>
              <a:t>// Classe a ser instanciada, ou ainda: </a:t>
            </a:r>
          </a:p>
          <a:p>
            <a:r>
              <a:rPr lang="en-US" altLang="pt-BR"/>
              <a:t>// classe base, classe pai ou superclasse.</a:t>
            </a:r>
          </a:p>
          <a:p>
            <a:r>
              <a:rPr lang="en-US" altLang="pt-BR" b="1" u="sng">
                <a:solidFill>
                  <a:schemeClr val="accent2"/>
                </a:solidFill>
              </a:rPr>
              <a:t>public</a:t>
            </a:r>
            <a:r>
              <a:rPr lang="en-US" altLang="pt-BR"/>
              <a:t> </a:t>
            </a:r>
            <a:r>
              <a:rPr lang="en-US" altLang="pt-BR" b="1" u="sng">
                <a:solidFill>
                  <a:schemeClr val="accent2"/>
                </a:solidFill>
              </a:rPr>
              <a:t>class</a:t>
            </a:r>
            <a:r>
              <a:rPr lang="en-US" altLang="pt-BR"/>
              <a:t> </a:t>
            </a:r>
            <a:r>
              <a:rPr lang="en-US" altLang="pt-BR" b="1">
                <a:solidFill>
                  <a:srgbClr val="FF3300"/>
                </a:solidFill>
              </a:rPr>
              <a:t>MinhaClasse</a:t>
            </a:r>
            <a:r>
              <a:rPr lang="en-US" altLang="pt-BR"/>
              <a:t> </a:t>
            </a:r>
          </a:p>
          <a:p>
            <a:r>
              <a:rPr lang="en-US" altLang="pt-BR" b="1"/>
              <a:t>{ </a:t>
            </a:r>
          </a:p>
          <a:p>
            <a:r>
              <a:rPr lang="en-US" altLang="pt-BR" b="1"/>
              <a:t>  </a:t>
            </a:r>
            <a:r>
              <a:rPr lang="en-US" altLang="pt-BR"/>
              <a:t>// corpo da MinhaClasse</a:t>
            </a:r>
          </a:p>
          <a:p>
            <a:r>
              <a:rPr lang="en-US" altLang="pt-BR" b="1"/>
              <a:t>}</a:t>
            </a:r>
          </a:p>
          <a:p>
            <a:endParaRPr lang="en-US" altLang="pt-BR"/>
          </a:p>
          <a:p>
            <a:r>
              <a:rPr lang="en-US" altLang="pt-BR" b="1" u="sng">
                <a:solidFill>
                  <a:schemeClr val="accent2"/>
                </a:solidFill>
              </a:rPr>
              <a:t>public</a:t>
            </a:r>
            <a:r>
              <a:rPr lang="en-US" altLang="pt-BR"/>
              <a:t> </a:t>
            </a:r>
            <a:r>
              <a:rPr lang="en-US" altLang="pt-BR" b="1" u="sng">
                <a:solidFill>
                  <a:schemeClr val="accent2"/>
                </a:solidFill>
              </a:rPr>
              <a:t>class</a:t>
            </a:r>
            <a:r>
              <a:rPr lang="en-US" altLang="pt-BR"/>
              <a:t> </a:t>
            </a:r>
            <a:r>
              <a:rPr lang="en-US" altLang="pt-BR" b="1">
                <a:solidFill>
                  <a:srgbClr val="FF9900"/>
                </a:solidFill>
              </a:rPr>
              <a:t>MinhaSubClasse</a:t>
            </a:r>
            <a:r>
              <a:rPr lang="en-US" altLang="pt-BR"/>
              <a:t> </a:t>
            </a:r>
            <a:r>
              <a:rPr lang="en-US" altLang="pt-BR" b="1" u="sng">
                <a:solidFill>
                  <a:schemeClr val="accent2"/>
                </a:solidFill>
              </a:rPr>
              <a:t>extends</a:t>
            </a:r>
            <a:r>
              <a:rPr lang="en-US" altLang="pt-BR"/>
              <a:t> </a:t>
            </a:r>
            <a:r>
              <a:rPr lang="en-US" altLang="pt-BR" b="1">
                <a:solidFill>
                  <a:srgbClr val="FF3300"/>
                </a:solidFill>
              </a:rPr>
              <a:t>MinhaClasse</a:t>
            </a:r>
            <a:r>
              <a:rPr lang="en-US" altLang="pt-BR"/>
              <a:t> </a:t>
            </a:r>
          </a:p>
          <a:p>
            <a:r>
              <a:rPr lang="en-US" altLang="pt-BR" b="1"/>
              <a:t>{</a:t>
            </a:r>
          </a:p>
          <a:p>
            <a:r>
              <a:rPr lang="en-US" altLang="pt-BR"/>
              <a:t>  // corpo da MinhaSubClasse</a:t>
            </a:r>
          </a:p>
          <a:p>
            <a:r>
              <a:rPr lang="en-US" altLang="pt-BR" b="1"/>
              <a:t>}</a:t>
            </a:r>
          </a:p>
          <a:p>
            <a:endParaRPr lang="en-US" altLang="pt-BR"/>
          </a:p>
          <a:p>
            <a:r>
              <a:rPr lang="en-US" altLang="pt-BR"/>
              <a:t>// instanciação, ou criando o objeto</a:t>
            </a:r>
          </a:p>
          <a:p>
            <a:r>
              <a:rPr lang="en-US" altLang="pt-BR" b="1">
                <a:solidFill>
                  <a:srgbClr val="FF3300"/>
                </a:solidFill>
              </a:rPr>
              <a:t>MinhaClasse</a:t>
            </a:r>
            <a:r>
              <a:rPr lang="en-US" altLang="pt-BR"/>
              <a:t> </a:t>
            </a:r>
            <a:r>
              <a:rPr lang="en-US" altLang="pt-BR" b="1">
                <a:solidFill>
                  <a:schemeClr val="accent1"/>
                </a:solidFill>
              </a:rPr>
              <a:t>meuObjeto</a:t>
            </a:r>
            <a:r>
              <a:rPr lang="en-US" altLang="pt-BR"/>
              <a:t> = </a:t>
            </a:r>
            <a:r>
              <a:rPr lang="en-US" altLang="pt-BR" b="1" u="sng">
                <a:solidFill>
                  <a:schemeClr val="accent2"/>
                </a:solidFill>
              </a:rPr>
              <a:t>new</a:t>
            </a:r>
            <a:r>
              <a:rPr lang="en-US" altLang="pt-BR"/>
              <a:t> </a:t>
            </a:r>
            <a:r>
              <a:rPr lang="en-US" altLang="pt-BR" b="1"/>
              <a:t>MinhaClasse</a:t>
            </a:r>
            <a:r>
              <a:rPr lang="en-US" altLang="pt-BR"/>
              <a:t>();</a:t>
            </a:r>
            <a:endParaRPr lang="pt-BR" altLang="pt-B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l"/>
            <a:r>
              <a:rPr lang="pt-BR" altLang="pt-BR" smtClean="0"/>
              <a:t>Visões de uma Classe</a:t>
            </a:r>
          </a:p>
        </p:txBody>
      </p:sp>
      <p:sp>
        <p:nvSpPr>
          <p:cNvPr id="150531" name="Rectangle 3"/>
          <p:cNvSpPr>
            <a:spLocks noGrp="1" noChangeArrowheads="1"/>
          </p:cNvSpPr>
          <p:nvPr>
            <p:ph type="body" idx="1"/>
          </p:nvPr>
        </p:nvSpPr>
        <p:spPr>
          <a:xfrm>
            <a:off x="685800" y="1981200"/>
            <a:ext cx="7924800" cy="4572000"/>
          </a:xfrm>
        </p:spPr>
        <p:txBody>
          <a:bodyPr/>
          <a:lstStyle/>
          <a:p>
            <a:pPr>
              <a:lnSpc>
                <a:spcPct val="90000"/>
              </a:lnSpc>
            </a:pPr>
            <a:r>
              <a:rPr lang="pt-BR" altLang="pt-BR" smtClean="0">
                <a:solidFill>
                  <a:schemeClr val="accent2"/>
                </a:solidFill>
              </a:rPr>
              <a:t>Visão externa</a:t>
            </a:r>
          </a:p>
          <a:p>
            <a:pPr lvl="1">
              <a:lnSpc>
                <a:spcPct val="90000"/>
              </a:lnSpc>
            </a:pPr>
            <a:r>
              <a:rPr lang="pt-BR" altLang="pt-BR" smtClean="0">
                <a:solidFill>
                  <a:schemeClr val="accent2"/>
                </a:solidFill>
              </a:rPr>
              <a:t>interface da classe</a:t>
            </a:r>
            <a:r>
              <a:rPr lang="pt-BR" altLang="pt-BR" smtClean="0"/>
              <a:t>: declarações das propriedades e operações aplicáveis aos objetos da classe, podem incluir declarações de outras classes, constantes, variáveis e exceções necessárias para completar a abstração.</a:t>
            </a:r>
            <a:endParaRPr lang="en-US" altLang="pt-BR" smtClean="0"/>
          </a:p>
          <a:p>
            <a:pPr>
              <a:lnSpc>
                <a:spcPct val="90000"/>
              </a:lnSpc>
              <a:buFontTx/>
              <a:buNone/>
            </a:pPr>
            <a:endParaRPr lang="pt-BR" altLang="pt-BR" smtClean="0"/>
          </a:p>
          <a:p>
            <a:pPr>
              <a:lnSpc>
                <a:spcPct val="90000"/>
              </a:lnSpc>
            </a:pPr>
            <a:r>
              <a:rPr lang="pt-BR" altLang="pt-BR" smtClean="0">
                <a:solidFill>
                  <a:srgbClr val="FF3300"/>
                </a:solidFill>
              </a:rPr>
              <a:t>Visão interna</a:t>
            </a:r>
          </a:p>
          <a:p>
            <a:pPr lvl="1">
              <a:lnSpc>
                <a:spcPct val="90000"/>
              </a:lnSpc>
            </a:pPr>
            <a:r>
              <a:rPr lang="pt-BR" altLang="pt-BR" smtClean="0">
                <a:solidFill>
                  <a:srgbClr val="FF3300"/>
                </a:solidFill>
              </a:rPr>
              <a:t>implementação do comportamento</a:t>
            </a:r>
            <a:r>
              <a:rPr lang="pt-BR" altLang="pt-BR" smtClean="0"/>
              <a:t>: operações pré-definidas na interface da classe.</a:t>
            </a:r>
          </a:p>
        </p:txBody>
      </p:sp>
      <p:sp>
        <p:nvSpPr>
          <p:cNvPr id="15053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33400" y="152400"/>
            <a:ext cx="7772400" cy="685800"/>
          </a:xfrm>
        </p:spPr>
        <p:txBody>
          <a:bodyPr/>
          <a:lstStyle/>
          <a:p>
            <a:pPr algn="l"/>
            <a:r>
              <a:rPr lang="en-US" altLang="pt-BR" smtClean="0"/>
              <a:t>Acessibilidade (1/3)</a:t>
            </a:r>
            <a:endParaRPr lang="pt-BR" altLang="pt-BR" smtClean="0"/>
          </a:p>
        </p:txBody>
      </p:sp>
      <p:sp>
        <p:nvSpPr>
          <p:cNvPr id="151555" name="Text Box 3"/>
          <p:cNvSpPr txBox="1">
            <a:spLocks noChangeArrowheads="1"/>
          </p:cNvSpPr>
          <p:nvPr/>
        </p:nvSpPr>
        <p:spPr bwMode="auto">
          <a:xfrm>
            <a:off x="533400" y="106045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 acessibilidade de classes, métodos e atributos é a forma com que tais elementos podem ser vistos e utilizadados por outras classes.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Este conceito é mais conhecido como </a:t>
            </a:r>
            <a:r>
              <a:rPr lang="en-US" altLang="pt-BR" u="sng">
                <a:solidFill>
                  <a:schemeClr val="accent2"/>
                </a:solidFill>
                <a:latin typeface="Times New Roman" panose="02020603050405020304" pitchFamily="18" charset="0"/>
                <a:cs typeface="Times New Roman" panose="02020603050405020304" pitchFamily="18" charset="0"/>
              </a:rPr>
              <a:t>encapsulamento</a:t>
            </a:r>
            <a:r>
              <a:rPr lang="en-US" altLang="pt-BR">
                <a:latin typeface="Times New Roman" panose="02020603050405020304" pitchFamily="18" charset="0"/>
                <a:cs typeface="Times New Roman" panose="02020603050405020304" pitchFamily="18" charset="0"/>
              </a:rPr>
              <a:t> ou </a:t>
            </a:r>
            <a:r>
              <a:rPr lang="en-US" altLang="pt-BR" i="1">
                <a:latin typeface="Times New Roman" panose="02020603050405020304" pitchFamily="18" charset="0"/>
                <a:cs typeface="Times New Roman" panose="02020603050405020304" pitchFamily="18" charset="0"/>
              </a:rPr>
              <a:t>data hiding</a:t>
            </a:r>
            <a:r>
              <a:rPr lang="en-US" altLang="pt-BR">
                <a:latin typeface="Times New Roman" panose="02020603050405020304" pitchFamily="18" charset="0"/>
                <a:cs typeface="Times New Roman" panose="02020603050405020304" pitchFamily="18" charset="0"/>
              </a:rPr>
              <a:t> (ocultação de dados), sendo muito importante dentro da orientação a objetos.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 determinação da acessibilidade de uma classe ou membro de classe é feita pelos especificadores de acesso (</a:t>
            </a:r>
            <a:r>
              <a:rPr lang="en-US" altLang="pt-BR" i="1">
                <a:latin typeface="Times New Roman" panose="02020603050405020304" pitchFamily="18" charset="0"/>
                <a:cs typeface="Times New Roman" panose="02020603050405020304" pitchFamily="18" charset="0"/>
              </a:rPr>
              <a:t>access specifiers</a:t>
            </a:r>
            <a:r>
              <a:rPr lang="en-US" altLang="pt-BR">
                <a:latin typeface="Times New Roman" panose="02020603050405020304" pitchFamily="18" charset="0"/>
                <a:cs typeface="Times New Roman" panose="02020603050405020304" pitchFamily="18" charset="0"/>
              </a:rPr>
              <a:t>), ou seja, por palavras reservadas da linguagem, que definem o grau de encapsulamento exibido por uma classe e seus elementos, isto é, são especificações para a restrição do acesso às declarações pertencentes a uma classe ou à própria classe com um todo.</a:t>
            </a:r>
            <a:endParaRPr lang="pt-BR" altLang="pt-BR">
              <a:latin typeface="Times New Roman" panose="02020603050405020304" pitchFamily="18" charset="0"/>
              <a:cs typeface="Times New Roman" panose="02020603050405020304" pitchFamily="18" charset="0"/>
            </a:endParaRPr>
          </a:p>
        </p:txBody>
      </p:sp>
      <p:sp>
        <p:nvSpPr>
          <p:cNvPr id="15155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3400" y="152400"/>
            <a:ext cx="7772400" cy="685800"/>
          </a:xfrm>
        </p:spPr>
        <p:txBody>
          <a:bodyPr/>
          <a:lstStyle/>
          <a:p>
            <a:pPr algn="l"/>
            <a:r>
              <a:rPr lang="en-US" altLang="pt-BR" smtClean="0"/>
              <a:t>Acessibilidade (2/3)</a:t>
            </a:r>
            <a:endParaRPr lang="pt-BR" altLang="pt-BR" smtClean="0"/>
          </a:p>
        </p:txBody>
      </p:sp>
      <p:sp>
        <p:nvSpPr>
          <p:cNvPr id="152579"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Restringido o acesso a certas partes de uma classe, possibilita-se um controle mais sofisticado de seu uso, o que oferece algumas vantagens:</a:t>
            </a:r>
          </a:p>
          <a:p>
            <a:pPr eaLnBrk="1" hangingPunct="1"/>
            <a:r>
              <a:rPr lang="en-US" altLang="pt-BR">
                <a:latin typeface="Times New Roman" panose="02020603050405020304" pitchFamily="18" charset="0"/>
                <a:cs typeface="Times New Roman" panose="02020603050405020304" pitchFamily="18" charset="0"/>
              </a:rPr>
              <a:t>• o usuário da classe (por exemplo, aquele que instancia objetos desse tipo) passa a conhecer apenas aquilo que é necessário para o uso dos objetos criados.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 detalhes da forma de implementação são ocultos dos usuários da classe, permitindo resguardar esforços de desenvolvimento ou tecnologias proprietária.</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 pode-se assegurar que certos atributos assumam valores restritos a um conjunto desejado, mantendo-se, dessa forma, a consistência e a integridade dos dados armazenados na classe.</a:t>
            </a:r>
          </a:p>
        </p:txBody>
      </p:sp>
      <p:sp>
        <p:nvSpPr>
          <p:cNvPr id="15258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33400" y="152400"/>
            <a:ext cx="7772400" cy="685800"/>
          </a:xfrm>
        </p:spPr>
        <p:txBody>
          <a:bodyPr/>
          <a:lstStyle/>
          <a:p>
            <a:pPr algn="l"/>
            <a:r>
              <a:rPr lang="en-US" altLang="pt-BR" smtClean="0"/>
              <a:t>Acessibilidade (3/3)</a:t>
            </a:r>
            <a:endParaRPr lang="pt-BR" altLang="pt-BR" smtClean="0"/>
          </a:p>
        </p:txBody>
      </p:sp>
      <p:sp>
        <p:nvSpPr>
          <p:cNvPr id="153603" name="Text Box 3"/>
          <p:cNvSpPr txBox="1">
            <a:spLocks noChangeArrowheads="1"/>
          </p:cNvSpPr>
          <p:nvPr/>
        </p:nvSpPr>
        <p:spPr bwMode="auto">
          <a:xfrm>
            <a:off x="533400" y="106045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As vantagens agora citadas são possíveis porque, por meio dos especificadores de acesso existentes, podemos ocultar algumas partes da classe, enquanto outras partes selecionadas são visíveis aos seus usuários (objetos ou subclasses).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Os especificadores de acesso são definidos pelo uso das palavras reservadas:</a:t>
            </a:r>
          </a:p>
          <a:p>
            <a:pPr eaLnBrk="1" hangingPunct="1"/>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public</a:t>
            </a:r>
            <a:r>
              <a:rPr lang="en-US" altLang="pt-BR">
                <a:latin typeface="Times New Roman" panose="02020603050405020304" pitchFamily="18" charset="0"/>
                <a:cs typeface="Times New Roman" panose="02020603050405020304" pitchFamily="18" charset="0"/>
              </a:rPr>
              <a:t> (público)		atributos e métodos podem ser</a:t>
            </a:r>
          </a:p>
          <a:p>
            <a:pPr eaLnBrk="1" hangingPunct="1"/>
            <a:r>
              <a:rPr lang="en-US" altLang="pt-BR">
                <a:latin typeface="Times New Roman" panose="02020603050405020304" pitchFamily="18" charset="0"/>
                <a:cs typeface="Times New Roman" panose="02020603050405020304" pitchFamily="18" charset="0"/>
              </a:rPr>
              <a:t>				livremente acessados</a:t>
            </a:r>
          </a:p>
          <a:p>
            <a:pPr eaLnBrk="1" hangingPunct="1"/>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a:t>
            </a:r>
            <a:r>
              <a:rPr lang="en-US" altLang="pt-BR" i="1">
                <a:solidFill>
                  <a:schemeClr val="accent2"/>
                </a:solidFill>
                <a:latin typeface="Times New Roman" panose="02020603050405020304" pitchFamily="18" charset="0"/>
                <a:cs typeface="Times New Roman" panose="02020603050405020304" pitchFamily="18" charset="0"/>
              </a:rPr>
              <a:t>sem especificador</a:t>
            </a:r>
            <a:r>
              <a:rPr lang="en-US" altLang="pt-BR">
                <a:latin typeface="Times New Roman" panose="02020603050405020304" pitchFamily="18" charset="0"/>
                <a:cs typeface="Times New Roman" panose="02020603050405020304" pitchFamily="18" charset="0"/>
              </a:rPr>
              <a:t>		a todos os membros que fazem parte   </a:t>
            </a:r>
          </a:p>
          <a:p>
            <a:pPr eaLnBrk="1" hangingPunct="1"/>
            <a:r>
              <a:rPr lang="en-US" altLang="pt-BR">
                <a:latin typeface="Times New Roman" panose="02020603050405020304" pitchFamily="18" charset="0"/>
                <a:cs typeface="Times New Roman" panose="02020603050405020304" pitchFamily="18" charset="0"/>
              </a:rPr>
              <a:t>  (visibilidade padrão)		do mesmo pacote	</a:t>
            </a:r>
          </a:p>
          <a:p>
            <a:pPr eaLnBrk="1" hangingPunct="1"/>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protected</a:t>
            </a:r>
            <a:r>
              <a:rPr lang="en-US" altLang="pt-BR">
                <a:latin typeface="Times New Roman" panose="02020603050405020304" pitchFamily="18" charset="0"/>
                <a:cs typeface="Times New Roman" panose="02020603050405020304" pitchFamily="18" charset="0"/>
              </a:rPr>
              <a:t> (protegido)	só podem ser acessados pela </a:t>
            </a:r>
          </a:p>
          <a:p>
            <a:pPr eaLnBrk="1" hangingPunct="1"/>
            <a:r>
              <a:rPr lang="en-US" altLang="pt-BR">
                <a:latin typeface="Times New Roman" panose="02020603050405020304" pitchFamily="18" charset="0"/>
                <a:cs typeface="Times New Roman" panose="02020603050405020304" pitchFamily="18" charset="0"/>
              </a:rPr>
              <a:t>				classe e por novas classes criadas 				por meio do mecanismo de herança</a:t>
            </a:r>
          </a:p>
          <a:p>
            <a:pPr eaLnBrk="1" hangingPunct="1"/>
            <a:r>
              <a:rPr lang="pt-BR" altLang="pt-BR">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private</a:t>
            </a:r>
            <a:r>
              <a:rPr lang="en-US" altLang="pt-BR">
                <a:latin typeface="Times New Roman" panose="02020603050405020304" pitchFamily="18" charset="0"/>
                <a:cs typeface="Times New Roman" panose="02020603050405020304" pitchFamily="18" charset="0"/>
              </a:rPr>
              <a:t> (privado)		uso exclusivo da classe</a:t>
            </a:r>
            <a:endParaRPr lang="pt-BR" altLang="pt-BR">
              <a:latin typeface="Times New Roman" panose="02020603050405020304" pitchFamily="18" charset="0"/>
              <a:cs typeface="Times New Roman" panose="02020603050405020304" pitchFamily="18" charset="0"/>
            </a:endParaRPr>
          </a:p>
        </p:txBody>
      </p:sp>
      <p:sp>
        <p:nvSpPr>
          <p:cNvPr id="15360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3605" name="Line 7"/>
          <p:cNvSpPr>
            <a:spLocks noChangeShapeType="1"/>
          </p:cNvSpPr>
          <p:nvPr/>
        </p:nvSpPr>
        <p:spPr bwMode="auto">
          <a:xfrm>
            <a:off x="609600" y="4406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53606" name="Line 8"/>
          <p:cNvSpPr>
            <a:spLocks noChangeShapeType="1"/>
          </p:cNvSpPr>
          <p:nvPr/>
        </p:nvSpPr>
        <p:spPr bwMode="auto">
          <a:xfrm>
            <a:off x="609600" y="51308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53607" name="Line 9"/>
          <p:cNvSpPr>
            <a:spLocks noChangeShapeType="1"/>
          </p:cNvSpPr>
          <p:nvPr/>
        </p:nvSpPr>
        <p:spPr bwMode="auto">
          <a:xfrm>
            <a:off x="609600" y="62611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533400" y="152400"/>
            <a:ext cx="7772400" cy="685800"/>
          </a:xfrm>
        </p:spPr>
        <p:txBody>
          <a:bodyPr/>
          <a:lstStyle/>
          <a:p>
            <a:pPr algn="l"/>
            <a:r>
              <a:rPr lang="en-US" altLang="pt-BR" smtClean="0">
                <a:solidFill>
                  <a:schemeClr val="accent2"/>
                </a:solidFill>
              </a:rPr>
              <a:t>public</a:t>
            </a:r>
            <a:r>
              <a:rPr lang="en-US" altLang="pt-BR" smtClean="0"/>
              <a:t> (público)			(1/2)</a:t>
            </a:r>
            <a:endParaRPr lang="pt-BR" altLang="pt-BR" smtClean="0"/>
          </a:p>
        </p:txBody>
      </p:sp>
      <p:sp>
        <p:nvSpPr>
          <p:cNvPr id="154627"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a:latin typeface="Times New Roman" panose="02020603050405020304" pitchFamily="18" charset="0"/>
                <a:cs typeface="Times New Roman" panose="02020603050405020304" pitchFamily="18" charset="0"/>
              </a:rPr>
              <a:t>Em Java, a visibilidade padrão de classes, atributos e métodos está restrita a todos os membros que fazem parte de um mesmo pacote.</a:t>
            </a:r>
            <a:r>
              <a:rPr lang="en-US" altLang="pt-BR">
                <a:latin typeface="Times New Roman" panose="02020603050405020304" pitchFamily="18" charset="0"/>
                <a:cs typeface="Times New Roman" panose="02020603050405020304" pitchFamily="18" charset="0"/>
              </a:rPr>
              <a:t>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pt-BR" altLang="pt-BR">
                <a:latin typeface="Times New Roman" panose="02020603050405020304" pitchFamily="18" charset="0"/>
                <a:cs typeface="Times New Roman" panose="02020603050405020304" pitchFamily="18" charset="0"/>
              </a:rPr>
              <a:t>A palavra-chave </a:t>
            </a:r>
            <a:r>
              <a:rPr lang="pt-BR" altLang="pt-BR" b="1" u="sng">
                <a:solidFill>
                  <a:schemeClr val="accent2"/>
                </a:solidFill>
                <a:latin typeface="Times New Roman" panose="02020603050405020304" pitchFamily="18" charset="0"/>
                <a:cs typeface="Times New Roman" panose="02020603050405020304" pitchFamily="18" charset="0"/>
              </a:rPr>
              <a:t>public</a:t>
            </a:r>
            <a:r>
              <a:rPr lang="pt-BR" altLang="pt-BR">
                <a:latin typeface="Times New Roman" panose="02020603050405020304" pitchFamily="18" charset="0"/>
                <a:cs typeface="Times New Roman" panose="02020603050405020304" pitchFamily="18" charset="0"/>
              </a:rPr>
              <a:t> modifica essa visibilidade de forma a ampliá-la, deixando-a sem restrições.</a:t>
            </a:r>
            <a:endParaRPr lang="en-US" altLang="pt-BR">
              <a:latin typeface="Times New Roman" panose="02020603050405020304" pitchFamily="18" charset="0"/>
              <a:cs typeface="Times New Roman" panose="02020603050405020304" pitchFamily="18" charset="0"/>
            </a:endParaRPr>
          </a:p>
          <a:p>
            <a:pPr eaLnBrk="1" hangingPunct="1"/>
            <a:r>
              <a:rPr lang="pt-BR" altLang="pt-BR">
                <a:latin typeface="Times New Roman" panose="02020603050405020304" pitchFamily="18" charset="0"/>
                <a:cs typeface="Times New Roman" panose="02020603050405020304" pitchFamily="18" charset="0"/>
              </a:rPr>
              <a:t> </a:t>
            </a:r>
          </a:p>
          <a:p>
            <a:pPr eaLnBrk="1" hangingPunct="1"/>
            <a:r>
              <a:rPr lang="pt-BR" altLang="pt-BR">
                <a:latin typeface="Times New Roman" panose="02020603050405020304" pitchFamily="18" charset="0"/>
                <a:cs typeface="Times New Roman" panose="02020603050405020304" pitchFamily="18" charset="0"/>
              </a:rPr>
              <a:t>Uma classe definida como </a:t>
            </a:r>
            <a:r>
              <a:rPr lang="pt-BR" altLang="pt-BR" u="sng">
                <a:latin typeface="Times New Roman" panose="02020603050405020304" pitchFamily="18" charset="0"/>
                <a:cs typeface="Times New Roman" panose="02020603050405020304" pitchFamily="18" charset="0"/>
              </a:rPr>
              <a:t>pública</a:t>
            </a:r>
            <a:r>
              <a:rPr lang="pt-BR" altLang="pt-BR">
                <a:latin typeface="Times New Roman" panose="02020603050405020304" pitchFamily="18" charset="0"/>
                <a:cs typeface="Times New Roman" panose="02020603050405020304" pitchFamily="18" charset="0"/>
              </a:rPr>
              <a:t> pode ser </a:t>
            </a:r>
            <a:r>
              <a:rPr lang="pt-BR" altLang="pt-BR" u="sng">
                <a:latin typeface="Times New Roman" panose="02020603050405020304" pitchFamily="18" charset="0"/>
                <a:cs typeface="Times New Roman" panose="02020603050405020304" pitchFamily="18" charset="0"/>
              </a:rPr>
              <a:t>utilizada por qualquer objeto de qualquer pacote</a:t>
            </a:r>
            <a:r>
              <a:rPr lang="pt-BR" altLang="pt-BR">
                <a:latin typeface="Times New Roman" panose="02020603050405020304" pitchFamily="18" charset="0"/>
                <a:cs typeface="Times New Roman" panose="02020603050405020304" pitchFamily="18" charset="0"/>
              </a:rPr>
              <a:t>. Em Java, uma unidade de compilação (um arquivo fonte com extensão </a:t>
            </a:r>
            <a:r>
              <a:rPr lang="pt-BR" altLang="pt-BR">
                <a:solidFill>
                  <a:srgbClr val="FF3300"/>
                </a:solidFill>
                <a:latin typeface="Times New Roman" panose="02020603050405020304" pitchFamily="18" charset="0"/>
                <a:cs typeface="Times New Roman" panose="02020603050405020304" pitchFamily="18" charset="0"/>
              </a:rPr>
              <a:t>.java</a:t>
            </a:r>
            <a:r>
              <a:rPr lang="pt-BR" altLang="pt-BR">
                <a:latin typeface="Times New Roman" panose="02020603050405020304" pitchFamily="18" charset="0"/>
                <a:cs typeface="Times New Roman" panose="02020603050405020304" pitchFamily="18" charset="0"/>
              </a:rPr>
              <a:t>) pode ter no máximo uma classe pública, cujo nome deve ser o mesmo do arquivo (sem a extensão). As demais classes na unidade de compilação, não públicas, são consideradas </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classes de suporte</a:t>
            </a:r>
            <a:r>
              <a:rPr lang="en-US" altLang="pt-BR">
                <a:latin typeface="Times New Roman" panose="02020603050405020304" pitchFamily="18" charset="0"/>
                <a:cs typeface="Times New Roman" panose="02020603050405020304" pitchFamily="18" charset="0"/>
              </a:rPr>
              <a:t>”</a:t>
            </a:r>
            <a:r>
              <a:rPr lang="pt-BR" altLang="pt-BR">
                <a:latin typeface="Times New Roman" panose="02020603050405020304" pitchFamily="18" charset="0"/>
                <a:cs typeface="Times New Roman" panose="02020603050405020304" pitchFamily="18" charset="0"/>
              </a:rPr>
              <a:t> para a classe pública e têm a visibilidade padrão.</a:t>
            </a:r>
          </a:p>
        </p:txBody>
      </p:sp>
      <p:sp>
        <p:nvSpPr>
          <p:cNvPr id="15462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3400" y="152400"/>
            <a:ext cx="7772400" cy="685800"/>
          </a:xfrm>
        </p:spPr>
        <p:txBody>
          <a:bodyPr/>
          <a:lstStyle/>
          <a:p>
            <a:pPr algn="l"/>
            <a:r>
              <a:rPr lang="en-US" altLang="pt-BR" smtClean="0">
                <a:solidFill>
                  <a:schemeClr val="accent2"/>
                </a:solidFill>
              </a:rPr>
              <a:t>public</a:t>
            </a:r>
            <a:r>
              <a:rPr lang="en-US" altLang="pt-BR" smtClean="0"/>
              <a:t> (público)			(2/2)</a:t>
            </a:r>
            <a:endParaRPr lang="pt-BR" altLang="pt-BR" smtClean="0"/>
          </a:p>
        </p:txBody>
      </p:sp>
      <p:sp>
        <p:nvSpPr>
          <p:cNvPr id="155651" name="Text Box 3"/>
          <p:cNvSpPr txBox="1">
            <a:spLocks noChangeArrowheads="1"/>
          </p:cNvSpPr>
          <p:nvPr/>
        </p:nvSpPr>
        <p:spPr bwMode="auto">
          <a:xfrm>
            <a:off x="533400" y="1060450"/>
            <a:ext cx="815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a:latin typeface="Times New Roman" panose="02020603050405020304" pitchFamily="18" charset="0"/>
              </a:rPr>
              <a:t>Atributos e métodos públicos de uma classe representam as </a:t>
            </a:r>
            <a:r>
              <a:rPr lang="pt-BR" altLang="pt-BR">
                <a:latin typeface="Times New Roman" panose="02020603050405020304" pitchFamily="18" charset="0"/>
              </a:rPr>
              <a:t>declaraç</a:t>
            </a:r>
            <a:r>
              <a:rPr lang="en-US" altLang="pt-BR">
                <a:latin typeface="Times New Roman" panose="02020603050405020304" pitchFamily="18" charset="0"/>
              </a:rPr>
              <a:t>ões </a:t>
            </a:r>
            <a:r>
              <a:rPr lang="pt-BR" altLang="pt-BR">
                <a:latin typeface="Times New Roman" panose="02020603050405020304" pitchFamily="18" charset="0"/>
              </a:rPr>
              <a:t>da </a:t>
            </a:r>
            <a:r>
              <a:rPr lang="en-US" altLang="pt-BR">
                <a:latin typeface="Times New Roman" panose="02020603050405020304" pitchFamily="18" charset="0"/>
              </a:rPr>
              <a:t>“</a:t>
            </a:r>
            <a:r>
              <a:rPr lang="pt-BR" altLang="pt-BR">
                <a:latin typeface="Times New Roman" panose="02020603050405020304" pitchFamily="18" charset="0"/>
              </a:rPr>
              <a:t>interface</a:t>
            </a:r>
            <a:r>
              <a:rPr lang="en-US" altLang="pt-BR">
                <a:latin typeface="Times New Roman" panose="02020603050405020304" pitchFamily="18" charset="0"/>
              </a:rPr>
              <a:t>”</a:t>
            </a:r>
            <a:r>
              <a:rPr lang="pt-BR" altLang="pt-BR">
                <a:latin typeface="Times New Roman" panose="02020603050405020304" pitchFamily="18" charset="0"/>
              </a:rPr>
              <a:t> de uma classe</a:t>
            </a:r>
            <a:r>
              <a:rPr lang="en-US" altLang="pt-BR">
                <a:latin typeface="Times New Roman" panose="02020603050405020304" pitchFamily="18" charset="0"/>
              </a:rPr>
              <a:t> qu</a:t>
            </a:r>
            <a:r>
              <a:rPr lang="pt-BR" altLang="pt-BR">
                <a:latin typeface="Times New Roman" panose="02020603050405020304" pitchFamily="18" charset="0"/>
              </a:rPr>
              <a:t>e </a:t>
            </a:r>
            <a:r>
              <a:rPr lang="en-US" altLang="pt-BR">
                <a:latin typeface="Times New Roman" panose="02020603050405020304" pitchFamily="18" charset="0"/>
              </a:rPr>
              <a:t>são </a:t>
            </a:r>
            <a:r>
              <a:rPr lang="pt-BR" altLang="pt-BR">
                <a:latin typeface="Times New Roman" panose="02020603050405020304" pitchFamily="18" charset="0"/>
              </a:rPr>
              <a:t>visíve</a:t>
            </a:r>
            <a:r>
              <a:rPr lang="en-US" altLang="pt-BR">
                <a:latin typeface="Times New Roman" panose="02020603050405020304" pitchFamily="18" charset="0"/>
              </a:rPr>
              <a:t>is </a:t>
            </a:r>
            <a:r>
              <a:rPr lang="pt-BR" altLang="pt-BR">
                <a:latin typeface="Times New Roman" panose="02020603050405020304" pitchFamily="18" charset="0"/>
              </a:rPr>
              <a:t>a qualquer parte do ambiente de referenciamento (escopo) da</a:t>
            </a:r>
            <a:r>
              <a:rPr lang="en-US" altLang="pt-BR">
                <a:latin typeface="Times New Roman" panose="02020603050405020304" pitchFamily="18" charset="0"/>
              </a:rPr>
              <a:t> </a:t>
            </a:r>
            <a:r>
              <a:rPr lang="pt-BR" altLang="pt-BR">
                <a:latin typeface="Times New Roman" panose="02020603050405020304" pitchFamily="18" charset="0"/>
              </a:rPr>
              <a:t>classe</a:t>
            </a:r>
            <a:r>
              <a:rPr lang="en-US" altLang="pt-BR">
                <a:latin typeface="Times New Roman" panose="02020603050405020304" pitchFamily="18" charset="0"/>
              </a:rPr>
              <a:t>, ou seja, a própria </a:t>
            </a:r>
            <a:r>
              <a:rPr lang="pt-BR" altLang="pt-BR" u="sng">
                <a:solidFill>
                  <a:schemeClr val="accent2"/>
                </a:solidFill>
                <a:latin typeface="Times New Roman" panose="02020603050405020304" pitchFamily="18" charset="0"/>
              </a:rPr>
              <a:t>Classe</a:t>
            </a:r>
            <a:r>
              <a:rPr lang="pt-BR" altLang="pt-BR">
                <a:latin typeface="Times New Roman" panose="02020603050405020304" pitchFamily="18" charset="0"/>
              </a:rPr>
              <a:t>,</a:t>
            </a:r>
            <a:r>
              <a:rPr lang="en-US" altLang="pt-BR">
                <a:latin typeface="Times New Roman" panose="02020603050405020304" pitchFamily="18" charset="0"/>
              </a:rPr>
              <a:t> as classes derivadas ou </a:t>
            </a:r>
            <a:r>
              <a:rPr lang="pt-BR" altLang="pt-BR" u="sng">
                <a:solidFill>
                  <a:schemeClr val="accent2"/>
                </a:solidFill>
                <a:latin typeface="Times New Roman" panose="02020603050405020304" pitchFamily="18" charset="0"/>
              </a:rPr>
              <a:t>Subclasses</a:t>
            </a:r>
            <a:r>
              <a:rPr lang="pt-BR" altLang="pt-BR">
                <a:latin typeface="Times New Roman" panose="02020603050405020304" pitchFamily="18" charset="0"/>
              </a:rPr>
              <a:t> e </a:t>
            </a:r>
            <a:r>
              <a:rPr lang="en-US" altLang="pt-BR">
                <a:latin typeface="Times New Roman" panose="02020603050405020304" pitchFamily="18" charset="0"/>
              </a:rPr>
              <a:t>as </a:t>
            </a:r>
            <a:r>
              <a:rPr lang="pt-BR" altLang="pt-BR" u="sng">
                <a:solidFill>
                  <a:schemeClr val="accent2"/>
                </a:solidFill>
                <a:latin typeface="Times New Roman" panose="02020603050405020304" pitchFamily="18" charset="0"/>
              </a:rPr>
              <a:t>Instâncias</a:t>
            </a:r>
            <a:r>
              <a:rPr lang="en-US" altLang="pt-BR">
                <a:latin typeface="Times New Roman" panose="02020603050405020304" pitchFamily="18" charset="0"/>
              </a:rPr>
              <a:t> ou objetos.</a:t>
            </a:r>
          </a:p>
        </p:txBody>
      </p:sp>
      <p:sp>
        <p:nvSpPr>
          <p:cNvPr id="15565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5653" name="Rectangle 5"/>
          <p:cNvSpPr>
            <a:spLocks noChangeArrowheads="1"/>
          </p:cNvSpPr>
          <p:nvPr/>
        </p:nvSpPr>
        <p:spPr bwMode="auto">
          <a:xfrm>
            <a:off x="1231900" y="3335338"/>
            <a:ext cx="6637338" cy="3048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cs typeface="Times New Roman" panose="02020603050405020304" pitchFamily="18" charset="0"/>
              </a:rPr>
              <a:t>Declaração de atributos públicos:</a:t>
            </a:r>
          </a:p>
          <a:p>
            <a:pPr eaLnBrk="1" hangingPunct="1"/>
            <a:r>
              <a:rPr lang="en-US" altLang="pt-BR" b="1" u="sng">
                <a:solidFill>
                  <a:schemeClr val="accent2"/>
                </a:solidFill>
                <a:cs typeface="Times New Roman" panose="02020603050405020304" pitchFamily="18" charset="0"/>
              </a:rPr>
              <a:t>public</a:t>
            </a:r>
            <a:r>
              <a:rPr lang="en-US" altLang="pt-BR">
                <a:cs typeface="Times New Roman" panose="02020603050405020304" pitchFamily="18" charset="0"/>
              </a:rPr>
              <a:t> </a:t>
            </a:r>
            <a:r>
              <a:rPr lang="en-US" altLang="pt-BR" b="1">
                <a:solidFill>
                  <a:schemeClr val="accent2"/>
                </a:solidFill>
                <a:cs typeface="Times New Roman" panose="02020603050405020304" pitchFamily="18" charset="0"/>
              </a:rPr>
              <a:t>static</a:t>
            </a:r>
            <a:r>
              <a:rPr lang="en-US" altLang="pt-BR">
                <a:cs typeface="Times New Roman" panose="02020603050405020304" pitchFamily="18" charset="0"/>
              </a:rPr>
              <a:t> </a:t>
            </a:r>
            <a:r>
              <a:rPr lang="en-US" altLang="pt-BR" b="1">
                <a:cs typeface="Times New Roman" panose="02020603050405020304" pitchFamily="18" charset="0"/>
              </a:rPr>
              <a:t>int</a:t>
            </a:r>
            <a:r>
              <a:rPr lang="en-US" altLang="pt-BR">
                <a:cs typeface="Times New Roman" panose="02020603050405020304" pitchFamily="18" charset="0"/>
              </a:rPr>
              <a:t> a, b;</a:t>
            </a:r>
          </a:p>
          <a:p>
            <a:pPr eaLnBrk="1" hangingPunct="1"/>
            <a:r>
              <a:rPr lang="en-US" altLang="pt-BR" b="1" u="sng">
                <a:solidFill>
                  <a:schemeClr val="accent2"/>
                </a:solidFill>
                <a:cs typeface="Times New Roman" panose="02020603050405020304" pitchFamily="18" charset="0"/>
              </a:rPr>
              <a:t>public</a:t>
            </a:r>
            <a:r>
              <a:rPr lang="en-US" altLang="pt-BR">
                <a:cs typeface="Times New Roman" panose="02020603050405020304" pitchFamily="18" charset="0"/>
              </a:rPr>
              <a:t> </a:t>
            </a:r>
            <a:r>
              <a:rPr lang="en-US" altLang="pt-BR" b="1">
                <a:cs typeface="Times New Roman" panose="02020603050405020304" pitchFamily="18" charset="0"/>
              </a:rPr>
              <a:t>double</a:t>
            </a:r>
            <a:r>
              <a:rPr lang="en-US" altLang="pt-BR">
                <a:cs typeface="Times New Roman" panose="02020603050405020304" pitchFamily="18" charset="0"/>
              </a:rPr>
              <a:t> raio;</a:t>
            </a:r>
          </a:p>
          <a:p>
            <a:pPr eaLnBrk="1" hangingPunct="1"/>
            <a:endParaRPr lang="en-US" altLang="pt-BR">
              <a:cs typeface="Times New Roman" panose="02020603050405020304" pitchFamily="18" charset="0"/>
            </a:endParaRPr>
          </a:p>
          <a:p>
            <a:pPr eaLnBrk="1" hangingPunct="1"/>
            <a:r>
              <a:rPr lang="en-US" altLang="pt-BR">
                <a:cs typeface="Times New Roman" panose="02020603050405020304" pitchFamily="18" charset="0"/>
              </a:rPr>
              <a:t>Declaração de métodos públicos:</a:t>
            </a:r>
          </a:p>
          <a:p>
            <a:pPr eaLnBrk="1" hangingPunct="1"/>
            <a:r>
              <a:rPr lang="pt-BR" altLang="pt-BR" b="1" u="sng">
                <a:solidFill>
                  <a:schemeClr val="accent2"/>
                </a:solidFill>
                <a:cs typeface="Times New Roman" panose="02020603050405020304" pitchFamily="18" charset="0"/>
              </a:rPr>
              <a:t>public</a:t>
            </a:r>
            <a:r>
              <a:rPr lang="pt-BR" altLang="pt-BR">
                <a:cs typeface="Times New Roman" panose="02020603050405020304" pitchFamily="18" charset="0"/>
              </a:rPr>
              <a:t> </a:t>
            </a:r>
            <a:r>
              <a:rPr lang="pt-BR" altLang="pt-BR" b="1">
                <a:cs typeface="Times New Roman" panose="02020603050405020304" pitchFamily="18" charset="0"/>
              </a:rPr>
              <a:t>void</a:t>
            </a:r>
            <a:r>
              <a:rPr lang="pt-BR" altLang="pt-BR">
                <a:cs typeface="Times New Roman" panose="02020603050405020304" pitchFamily="18" charset="0"/>
              </a:rPr>
              <a:t> empilha(</a:t>
            </a:r>
            <a:r>
              <a:rPr lang="pt-BR" altLang="pt-BR" b="1">
                <a:cs typeface="Times New Roman" panose="02020603050405020304" pitchFamily="18" charset="0"/>
              </a:rPr>
              <a:t>int</a:t>
            </a:r>
            <a:r>
              <a:rPr lang="pt-BR" altLang="pt-BR">
                <a:cs typeface="Times New Roman" panose="02020603050405020304" pitchFamily="18" charset="0"/>
              </a:rPr>
              <a:t> i)</a:t>
            </a:r>
            <a:r>
              <a:rPr lang="en-US" altLang="pt-BR">
                <a:cs typeface="Times New Roman" panose="02020603050405020304" pitchFamily="18" charset="0"/>
              </a:rPr>
              <a:t> { ... }</a:t>
            </a:r>
          </a:p>
          <a:p>
            <a:pPr eaLnBrk="1" hangingPunct="1"/>
            <a:r>
              <a:rPr lang="pt-BR" altLang="pt-BR" b="1" u="sng">
                <a:solidFill>
                  <a:schemeClr val="accent2"/>
                </a:solidFill>
                <a:cs typeface="Times New Roman" panose="02020603050405020304" pitchFamily="18" charset="0"/>
              </a:rPr>
              <a:t>public</a:t>
            </a:r>
            <a:r>
              <a:rPr lang="pt-BR" altLang="pt-BR">
                <a:cs typeface="Times New Roman" panose="02020603050405020304" pitchFamily="18" charset="0"/>
              </a:rPr>
              <a:t> </a:t>
            </a:r>
            <a:r>
              <a:rPr lang="pt-BR" altLang="pt-BR" b="1">
                <a:cs typeface="Times New Roman" panose="02020603050405020304" pitchFamily="18" charset="0"/>
              </a:rPr>
              <a:t>int</a:t>
            </a:r>
            <a:r>
              <a:rPr lang="pt-BR" altLang="pt-BR">
                <a:cs typeface="Times New Roman" panose="02020603050405020304" pitchFamily="18" charset="0"/>
              </a:rPr>
              <a:t> desempilha()</a:t>
            </a:r>
            <a:r>
              <a:rPr lang="en-US" altLang="pt-BR">
                <a:cs typeface="Times New Roman" panose="02020603050405020304" pitchFamily="18" charset="0"/>
              </a:rPr>
              <a:t> { ... }</a:t>
            </a:r>
          </a:p>
          <a:p>
            <a:pPr eaLnBrk="1" hangingPunct="1"/>
            <a:r>
              <a:rPr lang="pt-BR" altLang="pt-BR" b="1" u="sng">
                <a:solidFill>
                  <a:schemeClr val="accent2"/>
                </a:solidFill>
                <a:cs typeface="Times New Roman" panose="02020603050405020304" pitchFamily="18" charset="0"/>
              </a:rPr>
              <a:t>public</a:t>
            </a:r>
            <a:r>
              <a:rPr lang="pt-BR" altLang="pt-BR">
                <a:cs typeface="Times New Roman" panose="02020603050405020304" pitchFamily="18" charset="0"/>
              </a:rPr>
              <a:t> </a:t>
            </a:r>
            <a:r>
              <a:rPr lang="pt-BR" altLang="pt-BR" b="1">
                <a:cs typeface="Times New Roman" panose="02020603050405020304" pitchFamily="18" charset="0"/>
              </a:rPr>
              <a:t>boolean</a:t>
            </a:r>
            <a:r>
              <a:rPr lang="pt-BR" altLang="pt-BR">
                <a:cs typeface="Times New Roman" panose="02020603050405020304" pitchFamily="18" charset="0"/>
              </a:rPr>
              <a:t> pilhaVazia()</a:t>
            </a:r>
            <a:r>
              <a:rPr lang="en-US" altLang="pt-BR">
                <a:cs typeface="Times New Roman" panose="02020603050405020304" pitchFamily="18" charset="0"/>
              </a:rPr>
              <a:t> { ... }</a:t>
            </a:r>
            <a:endParaRPr lang="pt-BR" altLang="pt-BR">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533400" y="152400"/>
            <a:ext cx="7772400" cy="685800"/>
          </a:xfrm>
        </p:spPr>
        <p:txBody>
          <a:bodyPr/>
          <a:lstStyle/>
          <a:p>
            <a:pPr algn="l"/>
            <a:r>
              <a:rPr lang="en-US" altLang="pt-BR" smtClean="0">
                <a:solidFill>
                  <a:schemeClr val="tx1"/>
                </a:solidFill>
              </a:rPr>
              <a:t>sem especificador (</a:t>
            </a:r>
            <a:r>
              <a:rPr lang="en-US" altLang="pt-BR" i="1" smtClean="0">
                <a:solidFill>
                  <a:schemeClr val="tx1"/>
                </a:solidFill>
              </a:rPr>
              <a:t>frindly</a:t>
            </a:r>
            <a:r>
              <a:rPr lang="en-US" altLang="pt-BR" smtClean="0">
                <a:solidFill>
                  <a:schemeClr val="tx1"/>
                </a:solidFill>
              </a:rPr>
              <a:t>)</a:t>
            </a:r>
            <a:endParaRPr lang="pt-BR" altLang="pt-BR" smtClean="0">
              <a:solidFill>
                <a:schemeClr val="tx1"/>
              </a:solidFill>
            </a:endParaRPr>
          </a:p>
        </p:txBody>
      </p:sp>
      <p:sp>
        <p:nvSpPr>
          <p:cNvPr id="156675" name="Text Box 3"/>
          <p:cNvSpPr txBox="1">
            <a:spLocks noChangeArrowheads="1"/>
          </p:cNvSpPr>
          <p:nvPr/>
        </p:nvSpPr>
        <p:spPr bwMode="auto">
          <a:xfrm>
            <a:off x="533400" y="1060450"/>
            <a:ext cx="8153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a:latin typeface="Times New Roman" panose="02020603050405020304" pitchFamily="18" charset="0"/>
                <a:cs typeface="Times New Roman" panose="02020603050405020304" pitchFamily="18" charset="0"/>
              </a:rPr>
              <a:t>Se nenhum modificador for utilizado, Java considera o</a:t>
            </a:r>
          </a:p>
          <a:p>
            <a:r>
              <a:rPr lang="pt-BR" altLang="pt-BR">
                <a:latin typeface="Times New Roman" panose="02020603050405020304" pitchFamily="18" charset="0"/>
                <a:cs typeface="Times New Roman" panose="02020603050405020304" pitchFamily="18" charset="0"/>
              </a:rPr>
              <a:t>acesso “padrão”.</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Este acesso “padrão”, que </a:t>
            </a:r>
            <a:r>
              <a:rPr lang="pt-BR" altLang="pt-BR" u="sng">
                <a:latin typeface="Times New Roman" panose="02020603050405020304" pitchFamily="18" charset="0"/>
                <a:cs typeface="Times New Roman" panose="02020603050405020304" pitchFamily="18" charset="0"/>
              </a:rPr>
              <a:t>não</a:t>
            </a:r>
            <a:r>
              <a:rPr lang="pt-BR" altLang="pt-BR">
                <a:latin typeface="Times New Roman" panose="02020603050405020304" pitchFamily="18" charset="0"/>
                <a:cs typeface="Times New Roman" panose="02020603050405020304" pitchFamily="18" charset="0"/>
              </a:rPr>
              <a:t> possui palavra-chave</a:t>
            </a:r>
          </a:p>
          <a:p>
            <a:r>
              <a:rPr lang="pt-BR" altLang="pt-BR">
                <a:latin typeface="Times New Roman" panose="02020603050405020304" pitchFamily="18" charset="0"/>
                <a:cs typeface="Times New Roman" panose="02020603050405020304" pitchFamily="18" charset="0"/>
              </a:rPr>
              <a:t>reservada, é conhecido como modificador “friendly” ou</a:t>
            </a:r>
          </a:p>
          <a:p>
            <a:r>
              <a:rPr lang="pt-BR" altLang="pt-BR">
                <a:latin typeface="Times New Roman" panose="02020603050405020304" pitchFamily="18" charset="0"/>
                <a:cs typeface="Times New Roman" panose="02020603050405020304" pitchFamily="18" charset="0"/>
              </a:rPr>
              <a:t>“package access”.</a:t>
            </a:r>
          </a:p>
          <a:p>
            <a:endParaRPr lang="pt-BR" altLang="pt-BR">
              <a:latin typeface="Times New Roman" panose="02020603050405020304" pitchFamily="18" charset="0"/>
              <a:cs typeface="Times New Roman" panose="02020603050405020304" pitchFamily="18" charset="0"/>
            </a:endParaRPr>
          </a:p>
          <a:p>
            <a:r>
              <a:rPr lang="pt-BR" altLang="pt-BR">
                <a:latin typeface="Times New Roman" panose="02020603050405020304" pitchFamily="18" charset="0"/>
                <a:cs typeface="Times New Roman" panose="02020603050405020304" pitchFamily="18" charset="0"/>
              </a:rPr>
              <a:t>Classes, atributos e métodos com acesso “padrão”:</a:t>
            </a:r>
          </a:p>
          <a:p>
            <a:pPr>
              <a:buFontTx/>
              <a:buChar char="•"/>
            </a:pPr>
            <a:r>
              <a:rPr lang="pt-BR" altLang="pt-BR">
                <a:latin typeface="Times New Roman" panose="02020603050405020304" pitchFamily="18" charset="0"/>
                <a:cs typeface="Times New Roman" panose="02020603050405020304" pitchFamily="18" charset="0"/>
              </a:rPr>
              <a:t>só podem ser acessados por códigos da própria classe e de classes do mesmo pacote onde eles foram declarados;</a:t>
            </a:r>
          </a:p>
          <a:p>
            <a:pPr>
              <a:buFontTx/>
              <a:buChar char="•"/>
            </a:pPr>
            <a:r>
              <a:rPr lang="pt-BR" altLang="pt-BR">
                <a:latin typeface="Times New Roman" panose="02020603050405020304" pitchFamily="18" charset="0"/>
                <a:cs typeface="Times New Roman" panose="02020603050405020304" pitchFamily="18" charset="0"/>
              </a:rPr>
              <a:t>se duas classes não pertencem a nenhum pacote mas estão no mesmo diretório, elas são consideradas ”friendly” e, portanto, podem acessar suas classes, métodos e atributos “friendly”.</a:t>
            </a:r>
            <a:endParaRPr lang="en-US" altLang="pt-BR">
              <a:latin typeface="Times New Roman" panose="02020603050405020304" pitchFamily="18" charset="0"/>
              <a:cs typeface="Times New Roman" panose="02020603050405020304" pitchFamily="18" charset="0"/>
            </a:endParaRPr>
          </a:p>
        </p:txBody>
      </p:sp>
      <p:sp>
        <p:nvSpPr>
          <p:cNvPr id="15667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33400" y="152400"/>
            <a:ext cx="7772400" cy="685800"/>
          </a:xfrm>
        </p:spPr>
        <p:txBody>
          <a:bodyPr/>
          <a:lstStyle/>
          <a:p>
            <a:pPr algn="l"/>
            <a:r>
              <a:rPr lang="en-US" altLang="pt-BR" smtClean="0">
                <a:solidFill>
                  <a:schemeClr val="accent2"/>
                </a:solidFill>
              </a:rPr>
              <a:t>protected</a:t>
            </a:r>
            <a:r>
              <a:rPr lang="en-US" altLang="pt-BR" smtClean="0"/>
              <a:t> (protegido)</a:t>
            </a:r>
            <a:endParaRPr lang="pt-BR" altLang="pt-BR" smtClean="0"/>
          </a:p>
        </p:txBody>
      </p:sp>
      <p:sp>
        <p:nvSpPr>
          <p:cNvPr id="157699" name="Text Box 3"/>
          <p:cNvSpPr txBox="1">
            <a:spLocks noChangeArrowheads="1"/>
          </p:cNvSpPr>
          <p:nvPr/>
        </p:nvSpPr>
        <p:spPr bwMode="auto">
          <a:xfrm>
            <a:off x="533400" y="1060450"/>
            <a:ext cx="8153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O especificador de acesso correspondente a </a:t>
            </a:r>
            <a:r>
              <a:rPr lang="pt-BR" altLang="pt-BR">
                <a:latin typeface="Times New Roman" panose="02020603050405020304" pitchFamily="18" charset="0"/>
                <a:cs typeface="Times New Roman" panose="02020603050405020304" pitchFamily="18" charset="0"/>
              </a:rPr>
              <a:t>palavra-chave </a:t>
            </a:r>
            <a:r>
              <a:rPr lang="pt-BR" altLang="pt-BR" b="1" u="sng">
                <a:solidFill>
                  <a:schemeClr val="accent2"/>
                </a:solidFill>
                <a:latin typeface="Times New Roman" panose="02020603050405020304" pitchFamily="18" charset="0"/>
                <a:cs typeface="Times New Roman" panose="02020603050405020304" pitchFamily="18" charset="0"/>
              </a:rPr>
              <a:t>protected</a:t>
            </a:r>
            <a:r>
              <a:rPr lang="pt-BR" altLang="pt-BR">
                <a:latin typeface="Times New Roman" panose="02020603050405020304" pitchFamily="18" charset="0"/>
                <a:cs typeface="Times New Roman" panose="02020603050405020304" pitchFamily="18" charset="0"/>
              </a:rPr>
              <a:t> restringe a visibilidade do membro modificado, atributo ou método, apenas à própria classe e àquelas derivada</a:t>
            </a:r>
            <a:r>
              <a:rPr lang="en-US" altLang="pt-BR">
                <a:latin typeface="Times New Roman" panose="02020603050405020304" pitchFamily="18" charset="0"/>
                <a:cs typeface="Times New Roman" panose="02020603050405020304" pitchFamily="18" charset="0"/>
              </a:rPr>
              <a:t>s (subclasses)</a:t>
            </a:r>
            <a:r>
              <a:rPr lang="pt-BR" altLang="pt-BR">
                <a:latin typeface="Times New Roman" panose="02020603050405020304" pitchFamily="18" charset="0"/>
                <a:cs typeface="Times New Roman" panose="02020603050405020304" pitchFamily="18" charset="0"/>
              </a:rPr>
              <a:t> desta.</a:t>
            </a:r>
          </a:p>
        </p:txBody>
      </p:sp>
      <p:sp>
        <p:nvSpPr>
          <p:cNvPr id="15770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7701" name="Rectangle 5"/>
          <p:cNvSpPr>
            <a:spLocks noChangeArrowheads="1"/>
          </p:cNvSpPr>
          <p:nvPr/>
        </p:nvSpPr>
        <p:spPr bwMode="auto">
          <a:xfrm>
            <a:off x="508000" y="3295650"/>
            <a:ext cx="8216900" cy="2647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cs typeface="Times New Roman" panose="02020603050405020304" pitchFamily="18" charset="0"/>
              </a:rPr>
              <a:t>Declaração de atributos protegidos:</a:t>
            </a:r>
          </a:p>
          <a:p>
            <a:pPr eaLnBrk="1" hangingPunct="1"/>
            <a:r>
              <a:rPr lang="en-US" altLang="pt-BR" b="1" u="sng">
                <a:solidFill>
                  <a:schemeClr val="accent2"/>
                </a:solidFill>
                <a:cs typeface="Times New Roman" panose="02020603050405020304" pitchFamily="18" charset="0"/>
              </a:rPr>
              <a:t>protected</a:t>
            </a:r>
            <a:r>
              <a:rPr lang="en-US" altLang="pt-BR">
                <a:cs typeface="Times New Roman" panose="02020603050405020304" pitchFamily="18" charset="0"/>
              </a:rPr>
              <a:t> </a:t>
            </a:r>
            <a:r>
              <a:rPr lang="en-US" altLang="pt-BR" b="1">
                <a:cs typeface="Times New Roman" panose="02020603050405020304" pitchFamily="18" charset="0"/>
              </a:rPr>
              <a:t>int</a:t>
            </a:r>
            <a:r>
              <a:rPr lang="en-US" altLang="pt-BR">
                <a:cs typeface="Times New Roman" panose="02020603050405020304" pitchFamily="18" charset="0"/>
              </a:rPr>
              <a:t> n, tamanho;</a:t>
            </a:r>
          </a:p>
          <a:p>
            <a:pPr eaLnBrk="1" hangingPunct="1"/>
            <a:endParaRPr lang="en-US" altLang="pt-BR">
              <a:cs typeface="Times New Roman" panose="02020603050405020304" pitchFamily="18" charset="0"/>
            </a:endParaRPr>
          </a:p>
          <a:p>
            <a:pPr eaLnBrk="1" hangingPunct="1"/>
            <a:endParaRPr lang="pt-BR" altLang="pt-BR">
              <a:cs typeface="Times New Roman" panose="02020603050405020304" pitchFamily="18" charset="0"/>
            </a:endParaRPr>
          </a:p>
          <a:p>
            <a:pPr eaLnBrk="1" hangingPunct="1"/>
            <a:r>
              <a:rPr lang="en-US" altLang="pt-BR">
                <a:cs typeface="Times New Roman" panose="02020603050405020304" pitchFamily="18" charset="0"/>
              </a:rPr>
              <a:t>Declaração de métodos protegidos:</a:t>
            </a:r>
          </a:p>
          <a:p>
            <a:pPr eaLnBrk="1" hangingPunct="1"/>
            <a:r>
              <a:rPr lang="pt-BR" altLang="pt-BR" b="1" u="sng">
                <a:solidFill>
                  <a:schemeClr val="accent2"/>
                </a:solidFill>
                <a:cs typeface="Times New Roman" panose="02020603050405020304" pitchFamily="18" charset="0"/>
              </a:rPr>
              <a:t>p</a:t>
            </a:r>
            <a:r>
              <a:rPr lang="en-US" altLang="pt-BR" b="1" u="sng">
                <a:solidFill>
                  <a:schemeClr val="accent2"/>
                </a:solidFill>
                <a:cs typeface="Times New Roman" panose="02020603050405020304" pitchFamily="18" charset="0"/>
              </a:rPr>
              <a:t>rotected</a:t>
            </a:r>
            <a:r>
              <a:rPr lang="pt-BR" altLang="pt-BR">
                <a:cs typeface="Times New Roman" panose="02020603050405020304" pitchFamily="18" charset="0"/>
              </a:rPr>
              <a:t> </a:t>
            </a:r>
            <a:r>
              <a:rPr lang="en-US" altLang="pt-BR" b="1">
                <a:cs typeface="Times New Roman" panose="02020603050405020304" pitchFamily="18" charset="0"/>
              </a:rPr>
              <a:t>boolean</a:t>
            </a:r>
            <a:r>
              <a:rPr lang="pt-BR" altLang="pt-BR">
                <a:cs typeface="Times New Roman" panose="02020603050405020304" pitchFamily="18" charset="0"/>
              </a:rPr>
              <a:t> </a:t>
            </a:r>
            <a:r>
              <a:rPr lang="en-US" altLang="pt-BR">
                <a:cs typeface="Times New Roman" panose="02020603050405020304" pitchFamily="18" charset="0"/>
              </a:rPr>
              <a:t>anoBissexto</a:t>
            </a:r>
            <a:r>
              <a:rPr lang="pt-BR" altLang="pt-BR">
                <a:cs typeface="Times New Roman" panose="02020603050405020304" pitchFamily="18" charset="0"/>
              </a:rPr>
              <a:t>(</a:t>
            </a:r>
            <a:r>
              <a:rPr lang="pt-BR" altLang="pt-BR" b="1">
                <a:cs typeface="Times New Roman" panose="02020603050405020304" pitchFamily="18" charset="0"/>
              </a:rPr>
              <a:t>int</a:t>
            </a:r>
            <a:r>
              <a:rPr lang="pt-BR" altLang="pt-BR">
                <a:cs typeface="Times New Roman" panose="02020603050405020304" pitchFamily="18" charset="0"/>
              </a:rPr>
              <a:t> </a:t>
            </a:r>
            <a:r>
              <a:rPr lang="en-US" altLang="pt-BR">
                <a:cs typeface="Times New Roman" panose="02020603050405020304" pitchFamily="18" charset="0"/>
              </a:rPr>
              <a:t>a</a:t>
            </a:r>
            <a:r>
              <a:rPr lang="pt-BR" altLang="pt-BR">
                <a:cs typeface="Times New Roman" panose="02020603050405020304" pitchFamily="18" charset="0"/>
              </a:rPr>
              <a:t>)</a:t>
            </a:r>
            <a:r>
              <a:rPr lang="en-US" altLang="pt-BR">
                <a:cs typeface="Times New Roman" panose="02020603050405020304" pitchFamily="18" charset="0"/>
              </a:rPr>
              <a:t> { ... }</a:t>
            </a:r>
          </a:p>
          <a:p>
            <a:pPr eaLnBrk="1" hangingPunct="1"/>
            <a:r>
              <a:rPr lang="pt-BR" altLang="pt-BR" b="1" u="sng">
                <a:solidFill>
                  <a:schemeClr val="accent2"/>
                </a:solidFill>
                <a:cs typeface="Times New Roman" panose="02020603050405020304" pitchFamily="18" charset="0"/>
              </a:rPr>
              <a:t>p</a:t>
            </a:r>
            <a:r>
              <a:rPr lang="en-US" altLang="pt-BR" b="1" u="sng">
                <a:solidFill>
                  <a:schemeClr val="accent2"/>
                </a:solidFill>
                <a:cs typeface="Times New Roman" panose="02020603050405020304" pitchFamily="18" charset="0"/>
              </a:rPr>
              <a:t>rotected</a:t>
            </a:r>
            <a:r>
              <a:rPr lang="pt-BR" altLang="pt-BR">
                <a:cs typeface="Times New Roman" panose="02020603050405020304" pitchFamily="18" charset="0"/>
              </a:rPr>
              <a:t> </a:t>
            </a:r>
            <a:r>
              <a:rPr lang="pt-BR" altLang="pt-BR" b="1">
                <a:cs typeface="Times New Roman" panose="02020603050405020304" pitchFamily="18" charset="0"/>
              </a:rPr>
              <a:t>int</a:t>
            </a:r>
            <a:r>
              <a:rPr lang="pt-BR" altLang="pt-BR">
                <a:cs typeface="Times New Roman" panose="02020603050405020304" pitchFamily="18" charset="0"/>
              </a:rPr>
              <a:t> </a:t>
            </a:r>
            <a:r>
              <a:rPr lang="en-US" altLang="pt-BR">
                <a:cs typeface="Times New Roman" panose="02020603050405020304" pitchFamily="18" charset="0"/>
              </a:rPr>
              <a:t>diasNoMes</a:t>
            </a:r>
            <a:r>
              <a:rPr lang="pt-BR" altLang="pt-BR">
                <a:cs typeface="Times New Roman" panose="02020603050405020304" pitchFamily="18" charset="0"/>
              </a:rPr>
              <a:t>(</a:t>
            </a:r>
            <a:r>
              <a:rPr lang="en-US" altLang="pt-BR" b="1">
                <a:cs typeface="Times New Roman" panose="02020603050405020304" pitchFamily="18" charset="0"/>
              </a:rPr>
              <a:t>int</a:t>
            </a:r>
            <a:r>
              <a:rPr lang="en-US" altLang="pt-BR">
                <a:cs typeface="Times New Roman" panose="02020603050405020304" pitchFamily="18" charset="0"/>
              </a:rPr>
              <a:t> m</a:t>
            </a:r>
            <a:r>
              <a:rPr lang="pt-BR" altLang="pt-BR">
                <a:cs typeface="Times New Roman" panose="02020603050405020304" pitchFamily="18" charset="0"/>
              </a:rPr>
              <a:t>)</a:t>
            </a:r>
            <a:r>
              <a:rPr lang="en-US" altLang="pt-BR">
                <a:cs typeface="Times New Roman" panose="02020603050405020304" pitchFamily="18" charset="0"/>
              </a:rPr>
              <a:t> { ... }</a:t>
            </a:r>
            <a:endParaRPr lang="pt-BR" altLang="pt-BR"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897063"/>
            <a:ext cx="3789362"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a:xfrm>
            <a:off x="685800" y="228600"/>
            <a:ext cx="7924800" cy="1371600"/>
          </a:xfrm>
        </p:spPr>
        <p:txBody>
          <a:bodyPr/>
          <a:lstStyle/>
          <a:p>
            <a:pPr algn="l"/>
            <a:r>
              <a:rPr lang="en-US" altLang="pt-BR" sz="4000" b="1" u="sng" smtClean="0">
                <a:solidFill>
                  <a:srgbClr val="006600"/>
                </a:solidFill>
              </a:rPr>
              <a:t>Programação Estruturada</a:t>
            </a:r>
            <a:r>
              <a:rPr lang="en-US" altLang="pt-BR" sz="4000" smtClean="0">
                <a:solidFill>
                  <a:srgbClr val="006600"/>
                </a:solidFill>
              </a:rPr>
              <a:t>	(3/3)</a:t>
            </a:r>
            <a:r>
              <a:rPr lang="en-US" altLang="pt-BR" sz="4000" smtClean="0"/>
              <a:t/>
            </a:r>
            <a:br>
              <a:rPr lang="en-US" altLang="pt-BR" sz="4000" smtClean="0"/>
            </a:br>
            <a:r>
              <a:rPr lang="pt-BR" altLang="pt-BR" sz="4000" smtClean="0"/>
              <a:t>Sob Perspectiva de um </a:t>
            </a:r>
            <a:r>
              <a:rPr lang="en-US" altLang="pt-BR" sz="4000" smtClean="0"/>
              <a:t>Subprograma.</a:t>
            </a:r>
            <a:endParaRPr lang="pt-BR" altLang="pt-BR" sz="4000" smtClean="0"/>
          </a:p>
        </p:txBody>
      </p:sp>
      <p:sp>
        <p:nvSpPr>
          <p:cNvPr id="4301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cxnSp>
        <p:nvCxnSpPr>
          <p:cNvPr id="43013" name="Conector reto 5"/>
          <p:cNvCxnSpPr>
            <a:cxnSpLocks noChangeShapeType="1"/>
          </p:cNvCxnSpPr>
          <p:nvPr/>
        </p:nvCxnSpPr>
        <p:spPr bwMode="auto">
          <a:xfrm>
            <a:off x="522288" y="3171825"/>
            <a:ext cx="81534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3014" name="CaixaDeTexto 6"/>
          <p:cNvSpPr txBox="1">
            <a:spLocks noChangeArrowheads="1"/>
          </p:cNvSpPr>
          <p:nvPr/>
        </p:nvSpPr>
        <p:spPr bwMode="auto">
          <a:xfrm>
            <a:off x="1962150" y="2492375"/>
            <a:ext cx="954088"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dados</a:t>
            </a:r>
            <a:endParaRPr lang="pt-BR" altLang="pt-BR" sz="2000" b="1"/>
          </a:p>
        </p:txBody>
      </p:sp>
      <p:sp>
        <p:nvSpPr>
          <p:cNvPr id="43015" name="CaixaDeTexto 14"/>
          <p:cNvSpPr txBox="1">
            <a:spLocks noChangeArrowheads="1"/>
          </p:cNvSpPr>
          <p:nvPr/>
        </p:nvSpPr>
        <p:spPr bwMode="auto">
          <a:xfrm>
            <a:off x="2254250" y="3892550"/>
            <a:ext cx="2030413"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subprogramas</a:t>
            </a:r>
            <a:endParaRPr lang="pt-BR" altLang="pt-BR" sz="2000" b="1"/>
          </a:p>
        </p:txBody>
      </p:sp>
      <p:sp>
        <p:nvSpPr>
          <p:cNvPr id="43016" name="CaixaDeTexto 15"/>
          <p:cNvSpPr txBox="1">
            <a:spLocks noChangeArrowheads="1"/>
          </p:cNvSpPr>
          <p:nvPr/>
        </p:nvSpPr>
        <p:spPr bwMode="auto">
          <a:xfrm>
            <a:off x="4029075" y="2503488"/>
            <a:ext cx="4646613"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Tipo Abstrato de Dados "Data"</a:t>
            </a:r>
            <a:endParaRPr lang="pt-BR" altLang="pt-BR" sz="2000" b="1"/>
          </a:p>
        </p:txBody>
      </p:sp>
      <p:pic>
        <p:nvPicPr>
          <p:cNvPr id="4301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265488"/>
            <a:ext cx="417512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33400" y="152400"/>
            <a:ext cx="7772400" cy="685800"/>
          </a:xfrm>
        </p:spPr>
        <p:txBody>
          <a:bodyPr/>
          <a:lstStyle/>
          <a:p>
            <a:pPr algn="l"/>
            <a:r>
              <a:rPr lang="en-US" altLang="pt-BR" smtClean="0">
                <a:solidFill>
                  <a:schemeClr val="accent2"/>
                </a:solidFill>
              </a:rPr>
              <a:t>private </a:t>
            </a:r>
            <a:r>
              <a:rPr lang="en-US" altLang="pt-BR" smtClean="0"/>
              <a:t>(privado)</a:t>
            </a:r>
            <a:endParaRPr lang="pt-BR" altLang="pt-BR" smtClean="0"/>
          </a:p>
        </p:txBody>
      </p:sp>
      <p:sp>
        <p:nvSpPr>
          <p:cNvPr id="158723" name="Text Box 3"/>
          <p:cNvSpPr txBox="1">
            <a:spLocks noChangeArrowheads="1"/>
          </p:cNvSpPr>
          <p:nvPr/>
        </p:nvSpPr>
        <p:spPr bwMode="auto">
          <a:xfrm>
            <a:off x="533400" y="1060450"/>
            <a:ext cx="8153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O especificador de acesso correspondente a </a:t>
            </a:r>
            <a:r>
              <a:rPr lang="pt-BR" altLang="pt-BR">
                <a:latin typeface="Times New Roman" panose="02020603050405020304" pitchFamily="18" charset="0"/>
                <a:cs typeface="Times New Roman" panose="02020603050405020304" pitchFamily="18" charset="0"/>
              </a:rPr>
              <a:t>palavra-chave </a:t>
            </a:r>
            <a:r>
              <a:rPr lang="pt-BR" altLang="pt-BR" b="1" u="sng">
                <a:solidFill>
                  <a:schemeClr val="accent2"/>
                </a:solidFill>
                <a:latin typeface="Times New Roman" panose="02020603050405020304" pitchFamily="18" charset="0"/>
                <a:cs typeface="Times New Roman" panose="02020603050405020304" pitchFamily="18" charset="0"/>
              </a:rPr>
              <a:t>private</a:t>
            </a:r>
            <a:r>
              <a:rPr lang="pt-BR" altLang="pt-BR">
                <a:latin typeface="Times New Roman" panose="02020603050405020304" pitchFamily="18" charset="0"/>
                <a:cs typeface="Times New Roman" panose="02020603050405020304" pitchFamily="18" charset="0"/>
              </a:rPr>
              <a:t> restringe a visibilidade do membro modificado, </a:t>
            </a:r>
            <a:r>
              <a:rPr lang="en-US" altLang="pt-BR">
                <a:latin typeface="Times New Roman" panose="02020603050405020304" pitchFamily="18" charset="0"/>
                <a:cs typeface="Times New Roman" panose="02020603050405020304" pitchFamily="18" charset="0"/>
              </a:rPr>
              <a:t>atributo ou </a:t>
            </a:r>
            <a:r>
              <a:rPr lang="pt-BR" altLang="pt-BR">
                <a:latin typeface="Times New Roman" panose="02020603050405020304" pitchFamily="18" charset="0"/>
                <a:cs typeface="Times New Roman" panose="02020603050405020304" pitchFamily="18" charset="0"/>
              </a:rPr>
              <a:t>método, exclusivamente a </a:t>
            </a:r>
            <a:r>
              <a:rPr lang="en-US" altLang="pt-BR">
                <a:latin typeface="Times New Roman" panose="02020603050405020304" pitchFamily="18" charset="0"/>
                <a:cs typeface="Times New Roman" panose="02020603050405020304" pitchFamily="18" charset="0"/>
              </a:rPr>
              <a:t>classe, e se relacionam com sua implementação e com aspectos que não desejamos divulgar</a:t>
            </a:r>
            <a:r>
              <a:rPr lang="pt-BR" altLang="pt-BR">
                <a:latin typeface="Times New Roman" panose="02020603050405020304" pitchFamily="18" charset="0"/>
                <a:cs typeface="Times New Roman" panose="02020603050405020304" pitchFamily="18" charset="0"/>
              </a:rPr>
              <a:t>.</a:t>
            </a:r>
          </a:p>
        </p:txBody>
      </p:sp>
      <p:sp>
        <p:nvSpPr>
          <p:cNvPr id="15872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8725" name="Rectangle 5"/>
          <p:cNvSpPr>
            <a:spLocks noChangeArrowheads="1"/>
          </p:cNvSpPr>
          <p:nvPr/>
        </p:nvSpPr>
        <p:spPr bwMode="auto">
          <a:xfrm>
            <a:off x="1092200" y="3295650"/>
            <a:ext cx="6573838" cy="2647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cs typeface="Times New Roman" panose="02020603050405020304" pitchFamily="18" charset="0"/>
              </a:rPr>
              <a:t>Declaração de atributos privados:</a:t>
            </a:r>
          </a:p>
          <a:p>
            <a:pPr eaLnBrk="1" hangingPunct="1"/>
            <a:r>
              <a:rPr lang="en-US" altLang="pt-BR" b="1" u="sng">
                <a:solidFill>
                  <a:schemeClr val="accent2"/>
                </a:solidFill>
                <a:cs typeface="Times New Roman" panose="02020603050405020304" pitchFamily="18" charset="0"/>
              </a:rPr>
              <a:t>private</a:t>
            </a:r>
            <a:r>
              <a:rPr lang="en-US" altLang="pt-BR">
                <a:cs typeface="Times New Roman" panose="02020603050405020304" pitchFamily="18" charset="0"/>
              </a:rPr>
              <a:t> </a:t>
            </a:r>
            <a:r>
              <a:rPr lang="en-US" altLang="pt-BR" b="1">
                <a:cs typeface="Times New Roman" panose="02020603050405020304" pitchFamily="18" charset="0"/>
              </a:rPr>
              <a:t>int</a:t>
            </a:r>
            <a:r>
              <a:rPr lang="en-US" altLang="pt-BR">
                <a:cs typeface="Times New Roman" panose="02020603050405020304" pitchFamily="18" charset="0"/>
              </a:rPr>
              <a:t> n = 100, topo, vetor[];</a:t>
            </a:r>
          </a:p>
          <a:p>
            <a:pPr eaLnBrk="1" hangingPunct="1"/>
            <a:r>
              <a:rPr lang="en-US" altLang="pt-BR" b="1" u="sng">
                <a:solidFill>
                  <a:schemeClr val="accent2"/>
                </a:solidFill>
                <a:cs typeface="Times New Roman" panose="02020603050405020304" pitchFamily="18" charset="0"/>
              </a:rPr>
              <a:t>private</a:t>
            </a:r>
            <a:r>
              <a:rPr lang="en-US" altLang="pt-BR">
                <a:cs typeface="Times New Roman" panose="02020603050405020304" pitchFamily="18" charset="0"/>
              </a:rPr>
              <a:t> </a:t>
            </a:r>
            <a:r>
              <a:rPr lang="en-US" altLang="pt-BR" b="1">
                <a:cs typeface="Times New Roman" panose="02020603050405020304" pitchFamily="18" charset="0"/>
              </a:rPr>
              <a:t>int</a:t>
            </a:r>
            <a:r>
              <a:rPr lang="en-US" altLang="pt-BR">
                <a:cs typeface="Times New Roman" panose="02020603050405020304" pitchFamily="18" charset="0"/>
              </a:rPr>
              <a:t> dia, mes, ano;</a:t>
            </a:r>
          </a:p>
          <a:p>
            <a:pPr eaLnBrk="1" hangingPunct="1"/>
            <a:endParaRPr lang="pt-BR" altLang="pt-BR">
              <a:cs typeface="Times New Roman" panose="02020603050405020304" pitchFamily="18" charset="0"/>
            </a:endParaRPr>
          </a:p>
          <a:p>
            <a:pPr eaLnBrk="1" hangingPunct="1"/>
            <a:endParaRPr lang="pt-BR" altLang="pt-BR">
              <a:cs typeface="Times New Roman" panose="02020603050405020304" pitchFamily="18" charset="0"/>
            </a:endParaRPr>
          </a:p>
          <a:p>
            <a:pPr eaLnBrk="1" hangingPunct="1"/>
            <a:r>
              <a:rPr lang="en-US" altLang="pt-BR">
                <a:cs typeface="Times New Roman" panose="02020603050405020304" pitchFamily="18" charset="0"/>
              </a:rPr>
              <a:t>Declaração de métodos privados:</a:t>
            </a:r>
          </a:p>
          <a:p>
            <a:pPr eaLnBrk="1" hangingPunct="1"/>
            <a:r>
              <a:rPr lang="pt-BR" altLang="pt-BR" b="1" u="sng">
                <a:solidFill>
                  <a:schemeClr val="accent2"/>
                </a:solidFill>
                <a:cs typeface="Times New Roman" panose="02020603050405020304" pitchFamily="18" charset="0"/>
              </a:rPr>
              <a:t>private</a:t>
            </a:r>
            <a:r>
              <a:rPr lang="pt-BR" altLang="pt-BR">
                <a:cs typeface="Times New Roman" panose="02020603050405020304" pitchFamily="18" charset="0"/>
              </a:rPr>
              <a:t> </a:t>
            </a:r>
            <a:r>
              <a:rPr lang="pt-BR" altLang="pt-BR" b="1">
                <a:cs typeface="Times New Roman" panose="02020603050405020304" pitchFamily="18" charset="0"/>
              </a:rPr>
              <a:t>int</a:t>
            </a:r>
            <a:r>
              <a:rPr lang="pt-BR" altLang="pt-BR">
                <a:cs typeface="Times New Roman" panose="02020603050405020304" pitchFamily="18" charset="0"/>
              </a:rPr>
              <a:t> totalDeDias() </a:t>
            </a:r>
            <a:r>
              <a:rPr lang="en-US" altLang="pt-BR">
                <a:cs typeface="Times New Roman" panose="02020603050405020304" pitchFamily="18" charset="0"/>
              </a:rPr>
              <a:t>{ ... }</a:t>
            </a:r>
            <a:endParaRPr lang="pt-BR" altLang="pt-BR">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4"/>
          <p:cNvSpPr txBox="1">
            <a:spLocks noChangeArrowheads="1"/>
          </p:cNvSpPr>
          <p:nvPr/>
        </p:nvSpPr>
        <p:spPr bwMode="auto">
          <a:xfrm>
            <a:off x="228600" y="160338"/>
            <a:ext cx="8540750" cy="64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3200" b="1" u="sng">
                <a:latin typeface="Times New Roman" panose="02020603050405020304" pitchFamily="18" charset="0"/>
              </a:rPr>
              <a:t>Acessibilidade da </a:t>
            </a:r>
            <a:r>
              <a:rPr lang="pt-BR" altLang="pt-BR" sz="3200" b="1" u="sng">
                <a:latin typeface="Times New Roman" panose="02020603050405020304" pitchFamily="18" charset="0"/>
              </a:rPr>
              <a:t>Interface da Classe</a:t>
            </a:r>
            <a:endParaRPr lang="pt-BR" altLang="pt-BR" sz="2800">
              <a:latin typeface="Times New Roman" panose="02020603050405020304" pitchFamily="18" charset="0"/>
            </a:endParaRPr>
          </a:p>
          <a:p>
            <a:r>
              <a:rPr lang="pt-BR" altLang="pt-BR">
                <a:latin typeface="Times New Roman" panose="02020603050405020304" pitchFamily="18" charset="0"/>
              </a:rPr>
              <a:t>1. </a:t>
            </a:r>
            <a:r>
              <a:rPr lang="en-US" altLang="pt-BR" b="1" u="sng">
                <a:solidFill>
                  <a:schemeClr val="accent2"/>
                </a:solidFill>
                <a:latin typeface="Times New Roman" panose="02020603050405020304" pitchFamily="18" charset="0"/>
              </a:rPr>
              <a:t>public</a:t>
            </a:r>
            <a:r>
              <a:rPr lang="en-US" altLang="pt-BR">
                <a:latin typeface="Times New Roman" panose="02020603050405020304" pitchFamily="18" charset="0"/>
              </a:rPr>
              <a:t> (p</a:t>
            </a:r>
            <a:r>
              <a:rPr lang="pt-BR" altLang="pt-BR">
                <a:latin typeface="Times New Roman" panose="02020603050405020304" pitchFamily="18" charset="0"/>
              </a:rPr>
              <a:t>úblic</a:t>
            </a:r>
            <a:r>
              <a:rPr lang="en-US" altLang="pt-BR">
                <a:latin typeface="Times New Roman" panose="02020603050405020304" pitchFamily="18" charset="0"/>
              </a:rPr>
              <a:t>a)</a:t>
            </a:r>
            <a:endParaRPr lang="pt-BR" altLang="pt-BR">
              <a:latin typeface="Times New Roman" panose="02020603050405020304" pitchFamily="18" charset="0"/>
            </a:endParaRPr>
          </a:p>
          <a:p>
            <a:r>
              <a:rPr lang="pt-BR" altLang="pt-BR">
                <a:latin typeface="Times New Roman" panose="02020603050405020304" pitchFamily="18" charset="0"/>
              </a:rPr>
              <a:t>	uma declaração que é parte da interface de uma classe e é </a:t>
            </a:r>
            <a:endParaRPr lang="en-US" altLang="pt-BR">
              <a:latin typeface="Times New Roman" panose="02020603050405020304" pitchFamily="18" charset="0"/>
            </a:endParaRPr>
          </a:p>
          <a:p>
            <a:r>
              <a:rPr lang="en-US" altLang="pt-BR">
                <a:latin typeface="Times New Roman" panose="02020603050405020304" pitchFamily="18" charset="0"/>
              </a:rPr>
              <a:t>	</a:t>
            </a:r>
            <a:r>
              <a:rPr lang="pt-BR" altLang="pt-BR">
                <a:latin typeface="Times New Roman" panose="02020603050405020304" pitchFamily="18" charset="0"/>
              </a:rPr>
              <a:t>visível</a:t>
            </a:r>
            <a:r>
              <a:rPr lang="en-US" altLang="pt-BR">
                <a:latin typeface="Times New Roman" panose="02020603050405020304" pitchFamily="18" charset="0"/>
              </a:rPr>
              <a:t> </a:t>
            </a:r>
            <a:r>
              <a:rPr lang="pt-BR" altLang="pt-BR">
                <a:latin typeface="Times New Roman" panose="02020603050405020304" pitchFamily="18" charset="0"/>
              </a:rPr>
              <a:t>	a qualquer parte do ambiente de referenciamento </a:t>
            </a:r>
            <a:endParaRPr lang="en-US" altLang="pt-BR">
              <a:latin typeface="Times New Roman" panose="02020603050405020304" pitchFamily="18" charset="0"/>
            </a:endParaRPr>
          </a:p>
          <a:p>
            <a:r>
              <a:rPr lang="en-US" altLang="pt-BR">
                <a:latin typeface="Times New Roman" panose="02020603050405020304" pitchFamily="18" charset="0"/>
              </a:rPr>
              <a:t>	</a:t>
            </a:r>
            <a:r>
              <a:rPr lang="pt-BR" altLang="pt-BR">
                <a:latin typeface="Times New Roman" panose="02020603050405020304" pitchFamily="18" charset="0"/>
              </a:rPr>
              <a:t>(escopo) da</a:t>
            </a:r>
            <a:r>
              <a:rPr lang="en-US" altLang="pt-BR">
                <a:latin typeface="Times New Roman" panose="02020603050405020304" pitchFamily="18" charset="0"/>
              </a:rPr>
              <a:t> </a:t>
            </a:r>
            <a:r>
              <a:rPr lang="pt-BR" altLang="pt-BR">
                <a:latin typeface="Times New Roman" panose="02020603050405020304" pitchFamily="18" charset="0"/>
              </a:rPr>
              <a:t>classe</a:t>
            </a:r>
          </a:p>
          <a:p>
            <a:r>
              <a:rPr lang="pt-BR" altLang="pt-BR">
                <a:latin typeface="Times New Roman" panose="02020603050405020304" pitchFamily="18" charset="0"/>
              </a:rPr>
              <a:t>	</a:t>
            </a:r>
            <a:r>
              <a:rPr lang="pt-BR" altLang="pt-BR" i="1">
                <a:solidFill>
                  <a:schemeClr val="accent2"/>
                </a:solidFill>
                <a:latin typeface="Times New Roman" panose="02020603050405020304" pitchFamily="18" charset="0"/>
              </a:rPr>
              <a:t>(</a:t>
            </a:r>
            <a:r>
              <a:rPr lang="pt-BR" altLang="pt-BR" i="1" u="sng">
                <a:solidFill>
                  <a:schemeClr val="accent2"/>
                </a:solidFill>
                <a:latin typeface="Times New Roman" panose="02020603050405020304" pitchFamily="18" charset="0"/>
              </a:rPr>
              <a:t>Classe</a:t>
            </a:r>
            <a:r>
              <a:rPr lang="pt-BR" altLang="pt-BR" i="1">
                <a:solidFill>
                  <a:schemeClr val="accent2"/>
                </a:solidFill>
                <a:latin typeface="Times New Roman" panose="02020603050405020304" pitchFamily="18" charset="0"/>
              </a:rPr>
              <a:t>, </a:t>
            </a:r>
            <a:r>
              <a:rPr lang="pt-BR" altLang="pt-BR" i="1" u="sng">
                <a:solidFill>
                  <a:schemeClr val="accent2"/>
                </a:solidFill>
                <a:latin typeface="Times New Roman" panose="02020603050405020304" pitchFamily="18" charset="0"/>
              </a:rPr>
              <a:t>Subclasses</a:t>
            </a:r>
            <a:r>
              <a:rPr lang="pt-BR" altLang="pt-BR" i="1">
                <a:solidFill>
                  <a:schemeClr val="accent2"/>
                </a:solidFill>
                <a:latin typeface="Times New Roman" panose="02020603050405020304" pitchFamily="18" charset="0"/>
              </a:rPr>
              <a:t> e </a:t>
            </a:r>
            <a:r>
              <a:rPr lang="pt-BR" altLang="pt-BR" i="1" u="sng">
                <a:solidFill>
                  <a:schemeClr val="accent2"/>
                </a:solidFill>
                <a:latin typeface="Times New Roman" panose="02020603050405020304" pitchFamily="18" charset="0"/>
              </a:rPr>
              <a:t>Instâncias</a:t>
            </a:r>
            <a:r>
              <a:rPr lang="pt-BR" altLang="pt-BR" i="1">
                <a:solidFill>
                  <a:schemeClr val="accent2"/>
                </a:solidFill>
                <a:latin typeface="Times New Roman" panose="02020603050405020304" pitchFamily="18" charset="0"/>
              </a:rPr>
              <a:t>)</a:t>
            </a:r>
          </a:p>
          <a:p>
            <a:endParaRPr lang="pt-BR" altLang="pt-BR">
              <a:latin typeface="Times New Roman" panose="02020603050405020304" pitchFamily="18" charset="0"/>
            </a:endParaRPr>
          </a:p>
          <a:p>
            <a:r>
              <a:rPr lang="pt-BR" altLang="pt-BR">
                <a:latin typeface="Times New Roman" panose="02020603050405020304" pitchFamily="18" charset="0"/>
              </a:rPr>
              <a:t>2. </a:t>
            </a:r>
            <a:r>
              <a:rPr lang="en-US" altLang="pt-BR" b="1" u="sng">
                <a:solidFill>
                  <a:schemeClr val="accent2"/>
                </a:solidFill>
                <a:latin typeface="Times New Roman" panose="02020603050405020304" pitchFamily="18" charset="0"/>
              </a:rPr>
              <a:t>protected</a:t>
            </a:r>
            <a:r>
              <a:rPr lang="en-US" altLang="pt-BR">
                <a:latin typeface="Times New Roman" panose="02020603050405020304" pitchFamily="18" charset="0"/>
              </a:rPr>
              <a:t> (p</a:t>
            </a:r>
            <a:r>
              <a:rPr lang="pt-BR" altLang="pt-BR">
                <a:latin typeface="Times New Roman" panose="02020603050405020304" pitchFamily="18" charset="0"/>
              </a:rPr>
              <a:t>rotegida)</a:t>
            </a:r>
          </a:p>
          <a:p>
            <a:r>
              <a:rPr lang="pt-BR" altLang="pt-BR">
                <a:latin typeface="Times New Roman" panose="02020603050405020304" pitchFamily="18" charset="0"/>
              </a:rPr>
              <a:t>	uma declaração que forma parte da interface de uma classe, </a:t>
            </a:r>
            <a:endParaRPr lang="en-US" altLang="pt-BR">
              <a:latin typeface="Times New Roman" panose="02020603050405020304" pitchFamily="18" charset="0"/>
            </a:endParaRPr>
          </a:p>
          <a:p>
            <a:r>
              <a:rPr lang="en-US" altLang="pt-BR">
                <a:latin typeface="Times New Roman" panose="02020603050405020304" pitchFamily="18" charset="0"/>
              </a:rPr>
              <a:t>	</a:t>
            </a:r>
            <a:r>
              <a:rPr lang="pt-BR" altLang="pt-BR">
                <a:latin typeface="Times New Roman" panose="02020603050405020304" pitchFamily="18" charset="0"/>
              </a:rPr>
              <a:t>mas</a:t>
            </a:r>
            <a:r>
              <a:rPr lang="en-US" altLang="pt-BR">
                <a:latin typeface="Times New Roman" panose="02020603050405020304" pitchFamily="18" charset="0"/>
              </a:rPr>
              <a:t> </a:t>
            </a:r>
            <a:r>
              <a:rPr lang="pt-BR" altLang="pt-BR">
                <a:latin typeface="Times New Roman" panose="02020603050405020304" pitchFamily="18" charset="0"/>
              </a:rPr>
              <a:t>não é visível para quaisquer outras classes</a:t>
            </a:r>
            <a:r>
              <a:rPr lang="en-US" altLang="pt-BR">
                <a:latin typeface="Times New Roman" panose="02020603050405020304" pitchFamily="18" charset="0"/>
              </a:rPr>
              <a:t> ou instâncias</a:t>
            </a:r>
            <a:r>
              <a:rPr lang="pt-BR" altLang="pt-BR">
                <a:latin typeface="Times New Roman" panose="02020603050405020304" pitchFamily="18" charset="0"/>
              </a:rPr>
              <a:t>,</a:t>
            </a:r>
            <a:endParaRPr lang="en-US" altLang="pt-BR">
              <a:latin typeface="Times New Roman" panose="02020603050405020304" pitchFamily="18" charset="0"/>
            </a:endParaRPr>
          </a:p>
          <a:p>
            <a:r>
              <a:rPr lang="en-US" altLang="pt-BR">
                <a:latin typeface="Times New Roman" panose="02020603050405020304" pitchFamily="18" charset="0"/>
              </a:rPr>
              <a:t>	</a:t>
            </a:r>
            <a:r>
              <a:rPr lang="pt-BR" altLang="pt-BR">
                <a:latin typeface="Times New Roman" panose="02020603050405020304" pitchFamily="18" charset="0"/>
              </a:rPr>
              <a:t>exceto</a:t>
            </a:r>
            <a:r>
              <a:rPr lang="en-US" altLang="pt-BR">
                <a:latin typeface="Times New Roman" panose="02020603050405020304" pitchFamily="18" charset="0"/>
              </a:rPr>
              <a:t> </a:t>
            </a:r>
            <a:r>
              <a:rPr lang="pt-BR" altLang="pt-BR">
                <a:latin typeface="Times New Roman" panose="02020603050405020304" pitchFamily="18" charset="0"/>
              </a:rPr>
              <a:t>suas subclasses.</a:t>
            </a:r>
          </a:p>
          <a:p>
            <a:r>
              <a:rPr lang="pt-BR" altLang="pt-BR">
                <a:latin typeface="Times New Roman" panose="02020603050405020304" pitchFamily="18" charset="0"/>
              </a:rPr>
              <a:t>	</a:t>
            </a:r>
            <a:r>
              <a:rPr lang="pt-BR" altLang="pt-BR" i="1">
                <a:solidFill>
                  <a:schemeClr val="accent2"/>
                </a:solidFill>
                <a:latin typeface="Times New Roman" panose="02020603050405020304" pitchFamily="18" charset="0"/>
              </a:rPr>
              <a:t>(</a:t>
            </a:r>
            <a:r>
              <a:rPr lang="pt-BR" altLang="pt-BR" i="1" u="sng">
                <a:solidFill>
                  <a:schemeClr val="accent2"/>
                </a:solidFill>
                <a:latin typeface="Times New Roman" panose="02020603050405020304" pitchFamily="18" charset="0"/>
              </a:rPr>
              <a:t>Classe</a:t>
            </a:r>
            <a:r>
              <a:rPr lang="pt-BR" altLang="pt-BR" i="1">
                <a:solidFill>
                  <a:schemeClr val="accent2"/>
                </a:solidFill>
                <a:latin typeface="Times New Roman" panose="02020603050405020304" pitchFamily="18" charset="0"/>
              </a:rPr>
              <a:t>, </a:t>
            </a:r>
            <a:r>
              <a:rPr lang="pt-BR" altLang="pt-BR" i="1" u="sng">
                <a:solidFill>
                  <a:schemeClr val="accent2"/>
                </a:solidFill>
                <a:latin typeface="Times New Roman" panose="02020603050405020304" pitchFamily="18" charset="0"/>
              </a:rPr>
              <a:t>Subclasses</a:t>
            </a:r>
            <a:r>
              <a:rPr lang="pt-BR" altLang="pt-BR" i="1">
                <a:solidFill>
                  <a:schemeClr val="accent2"/>
                </a:solidFill>
                <a:latin typeface="Times New Roman" panose="02020603050405020304" pitchFamily="18" charset="0"/>
              </a:rPr>
              <a:t>)</a:t>
            </a:r>
          </a:p>
          <a:p>
            <a:endParaRPr lang="pt-BR" altLang="pt-BR">
              <a:latin typeface="Times New Roman" panose="02020603050405020304" pitchFamily="18" charset="0"/>
            </a:endParaRPr>
          </a:p>
          <a:p>
            <a:r>
              <a:rPr lang="pt-BR" altLang="pt-BR">
                <a:latin typeface="Times New Roman" panose="02020603050405020304" pitchFamily="18" charset="0"/>
              </a:rPr>
              <a:t>3. </a:t>
            </a:r>
            <a:r>
              <a:rPr lang="en-US" altLang="pt-BR" b="1" u="sng">
                <a:solidFill>
                  <a:schemeClr val="accent2"/>
                </a:solidFill>
                <a:latin typeface="Times New Roman" panose="02020603050405020304" pitchFamily="18" charset="0"/>
              </a:rPr>
              <a:t>private</a:t>
            </a:r>
            <a:r>
              <a:rPr lang="en-US" altLang="pt-BR">
                <a:latin typeface="Times New Roman" panose="02020603050405020304" pitchFamily="18" charset="0"/>
              </a:rPr>
              <a:t> (p</a:t>
            </a:r>
            <a:r>
              <a:rPr lang="pt-BR" altLang="pt-BR">
                <a:latin typeface="Times New Roman" panose="02020603050405020304" pitchFamily="18" charset="0"/>
              </a:rPr>
              <a:t>rivada)</a:t>
            </a:r>
          </a:p>
          <a:p>
            <a:pPr lvl="1"/>
            <a:r>
              <a:rPr lang="pt-BR" altLang="pt-BR">
                <a:latin typeface="Times New Roman" panose="02020603050405020304" pitchFamily="18" charset="0"/>
              </a:rPr>
              <a:t>	uma declaração que forma parte da interface de uma classe, </a:t>
            </a:r>
            <a:endParaRPr lang="en-US" altLang="pt-BR">
              <a:latin typeface="Times New Roman" panose="02020603050405020304" pitchFamily="18" charset="0"/>
            </a:endParaRPr>
          </a:p>
          <a:p>
            <a:pPr lvl="1"/>
            <a:r>
              <a:rPr lang="en-US" altLang="pt-BR">
                <a:latin typeface="Times New Roman" panose="02020603050405020304" pitchFamily="18" charset="0"/>
              </a:rPr>
              <a:t>	</a:t>
            </a:r>
            <a:r>
              <a:rPr lang="pt-BR" altLang="pt-BR">
                <a:latin typeface="Times New Roman" panose="02020603050405020304" pitchFamily="18" charset="0"/>
              </a:rPr>
              <a:t>mas</a:t>
            </a:r>
            <a:r>
              <a:rPr lang="en-US" altLang="pt-BR">
                <a:latin typeface="Times New Roman" panose="02020603050405020304" pitchFamily="18" charset="0"/>
              </a:rPr>
              <a:t> </a:t>
            </a:r>
            <a:r>
              <a:rPr lang="pt-BR" altLang="pt-BR">
                <a:latin typeface="Times New Roman" panose="02020603050405020304" pitchFamily="18" charset="0"/>
              </a:rPr>
              <a:t>não é visível para quaisquer outras classes</a:t>
            </a:r>
            <a:r>
              <a:rPr lang="en-US" altLang="pt-BR">
                <a:latin typeface="Times New Roman" panose="02020603050405020304" pitchFamily="18" charset="0"/>
              </a:rPr>
              <a:t> ou instâncias</a:t>
            </a:r>
            <a:r>
              <a:rPr lang="pt-BR" altLang="pt-BR">
                <a:latin typeface="Times New Roman" panose="02020603050405020304" pitchFamily="18" charset="0"/>
              </a:rPr>
              <a:t>.</a:t>
            </a:r>
          </a:p>
          <a:p>
            <a:pPr lvl="1"/>
            <a:r>
              <a:rPr lang="pt-BR" altLang="pt-BR">
                <a:latin typeface="Times New Roman" panose="02020603050405020304" pitchFamily="18" charset="0"/>
              </a:rPr>
              <a:t>	</a:t>
            </a:r>
            <a:r>
              <a:rPr lang="pt-BR" altLang="pt-BR" i="1">
                <a:solidFill>
                  <a:schemeClr val="accent2"/>
                </a:solidFill>
                <a:latin typeface="Times New Roman" panose="02020603050405020304" pitchFamily="18" charset="0"/>
              </a:rPr>
              <a:t>(</a:t>
            </a:r>
            <a:r>
              <a:rPr lang="pt-BR" altLang="pt-BR" i="1" u="sng">
                <a:solidFill>
                  <a:schemeClr val="accent2"/>
                </a:solidFill>
                <a:latin typeface="Times New Roman" panose="02020603050405020304" pitchFamily="18" charset="0"/>
              </a:rPr>
              <a:t>Classe</a:t>
            </a:r>
            <a:r>
              <a:rPr lang="pt-BR" altLang="pt-BR" i="1">
                <a:solidFill>
                  <a:schemeClr val="accent2"/>
                </a:solidFill>
                <a:latin typeface="Times New Roman" panose="02020603050405020304" pitchFamily="18" charset="0"/>
              </a:rPr>
              <a:t>)</a:t>
            </a:r>
            <a:endParaRPr lang="pt-BR" altLang="pt-BR">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l"/>
            <a:r>
              <a:rPr lang="pt-BR" altLang="pt-BR" smtClean="0"/>
              <a:t>Encapsulamento (1/3)</a:t>
            </a:r>
          </a:p>
        </p:txBody>
      </p:sp>
      <p:sp>
        <p:nvSpPr>
          <p:cNvPr id="160771" name="Rectangle 3"/>
          <p:cNvSpPr>
            <a:spLocks noGrp="1" noChangeArrowheads="1"/>
          </p:cNvSpPr>
          <p:nvPr>
            <p:ph type="body" idx="1"/>
          </p:nvPr>
        </p:nvSpPr>
        <p:spPr/>
        <p:txBody>
          <a:bodyPr/>
          <a:lstStyle/>
          <a:p>
            <a:r>
              <a:rPr lang="pt-BR" altLang="pt-BR" sz="2800" smtClean="0"/>
              <a:t>Consiste em </a:t>
            </a:r>
            <a:r>
              <a:rPr lang="pt-BR" altLang="pt-BR" sz="2800" u="sng" smtClean="0"/>
              <a:t>separar</a:t>
            </a:r>
            <a:r>
              <a:rPr lang="pt-BR" altLang="pt-BR" sz="2800" smtClean="0"/>
              <a:t> os aspectos </a:t>
            </a:r>
            <a:r>
              <a:rPr lang="pt-BR" altLang="pt-BR" sz="2800" u="sng" smtClean="0"/>
              <a:t>externos</a:t>
            </a:r>
            <a:r>
              <a:rPr lang="pt-BR" altLang="pt-BR" sz="2800" smtClean="0"/>
              <a:t> de um objeto, que são acessíveis para outros objetos, dos </a:t>
            </a:r>
            <a:r>
              <a:rPr lang="pt-BR" altLang="pt-BR" sz="2800" u="sng" smtClean="0"/>
              <a:t>detalhes internos</a:t>
            </a:r>
            <a:r>
              <a:rPr lang="pt-BR" altLang="pt-BR" sz="2800" smtClean="0"/>
              <a:t> de implementação do objeto. [Rumbaugh]</a:t>
            </a:r>
          </a:p>
          <a:p>
            <a:r>
              <a:rPr lang="pt-BR" altLang="pt-BR" sz="2800" smtClean="0"/>
              <a:t>Qualquer mecanismo que nos permita “</a:t>
            </a:r>
            <a:r>
              <a:rPr lang="pt-BR" altLang="pt-BR" sz="2800" u="sng" smtClean="0"/>
              <a:t>esconder</a:t>
            </a:r>
            <a:r>
              <a:rPr lang="pt-BR" altLang="pt-BR" sz="2800" smtClean="0"/>
              <a:t>” a implementação do objeto fazendo com que outros componentes do sistema não tenham conhecimento do conteúdo interno dos dados armazenados no objeto. [Yourdon]</a:t>
            </a:r>
            <a:endParaRPr lang="pt-BR" altLang="pt-BR" smtClean="0"/>
          </a:p>
        </p:txBody>
      </p:sp>
      <p:sp>
        <p:nvSpPr>
          <p:cNvPr id="16077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l"/>
            <a:r>
              <a:rPr lang="pt-BR" altLang="pt-BR" smtClean="0"/>
              <a:t>Encapsulamento (2/3)</a:t>
            </a:r>
          </a:p>
        </p:txBody>
      </p:sp>
      <p:sp>
        <p:nvSpPr>
          <p:cNvPr id="161795" name="Rectangle 3"/>
          <p:cNvSpPr>
            <a:spLocks noGrp="1" noChangeArrowheads="1"/>
          </p:cNvSpPr>
          <p:nvPr>
            <p:ph type="body" idx="1"/>
          </p:nvPr>
        </p:nvSpPr>
        <p:spPr>
          <a:xfrm>
            <a:off x="685800" y="1981200"/>
            <a:ext cx="8001000" cy="4114800"/>
          </a:xfrm>
        </p:spPr>
        <p:txBody>
          <a:bodyPr/>
          <a:lstStyle/>
          <a:p>
            <a:r>
              <a:rPr lang="pt-BR" altLang="pt-BR" sz="2800" smtClean="0"/>
              <a:t>É o resultado (ou ato) de se </a:t>
            </a:r>
            <a:r>
              <a:rPr lang="pt-BR" altLang="pt-BR" sz="2800" u="sng" smtClean="0"/>
              <a:t>esconder</a:t>
            </a:r>
            <a:r>
              <a:rPr lang="pt-BR" altLang="pt-BR" sz="2800" smtClean="0"/>
              <a:t> os detalhes de implementação de um objeto do usuário. [Martin]</a:t>
            </a:r>
          </a:p>
          <a:p>
            <a:pPr>
              <a:spcBef>
                <a:spcPts val="500"/>
              </a:spcBef>
              <a:spcAft>
                <a:spcPts val="500"/>
              </a:spcAft>
            </a:pPr>
            <a:r>
              <a:rPr lang="pt-BR" altLang="pt-BR" sz="2800" smtClean="0"/>
              <a:t>O “</a:t>
            </a:r>
            <a:r>
              <a:rPr lang="pt-BR" altLang="pt-BR" sz="2800" b="1" u="sng" smtClean="0"/>
              <a:t>empacotamento</a:t>
            </a:r>
            <a:r>
              <a:rPr lang="pt-BR" altLang="pt-BR" sz="2800" smtClean="0"/>
              <a:t>” de dados (atributos) e operações (métodos, funções ou serviços) em um objeto é chamado de encapsulamento.</a:t>
            </a:r>
          </a:p>
          <a:p>
            <a:pPr>
              <a:spcBef>
                <a:spcPts val="500"/>
              </a:spcBef>
              <a:spcAft>
                <a:spcPts val="500"/>
              </a:spcAft>
            </a:pPr>
            <a:r>
              <a:rPr lang="pt-BR" altLang="pt-BR" sz="2800" smtClean="0"/>
              <a:t>Impede que o cliente enxergue os detalhes de implementação do objeto, o que é chamado de ocultação da informação (</a:t>
            </a:r>
            <a:r>
              <a:rPr lang="pt-BR" altLang="pt-BR" sz="2800" i="1" smtClean="0"/>
              <a:t>information hiding</a:t>
            </a:r>
            <a:r>
              <a:rPr lang="pt-BR" altLang="pt-BR" sz="2800" smtClean="0"/>
              <a:t>).</a:t>
            </a:r>
          </a:p>
        </p:txBody>
      </p:sp>
      <p:sp>
        <p:nvSpPr>
          <p:cNvPr id="161796"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lgn="l"/>
            <a:r>
              <a:rPr lang="pt-BR" altLang="pt-BR" smtClean="0"/>
              <a:t>Encapsulamento (3/3)</a:t>
            </a:r>
          </a:p>
        </p:txBody>
      </p:sp>
      <p:sp>
        <p:nvSpPr>
          <p:cNvPr id="162819" name="Rectangle 3"/>
          <p:cNvSpPr>
            <a:spLocks noGrp="1" noChangeArrowheads="1"/>
          </p:cNvSpPr>
          <p:nvPr>
            <p:ph type="body" idx="1"/>
          </p:nvPr>
        </p:nvSpPr>
        <p:spPr/>
        <p:txBody>
          <a:bodyPr/>
          <a:lstStyle/>
          <a:p>
            <a:r>
              <a:rPr lang="pt-BR" altLang="pt-BR" sz="2800" smtClean="0"/>
              <a:t>Consequências:</a:t>
            </a:r>
          </a:p>
          <a:p>
            <a:pPr lvl="1"/>
            <a:r>
              <a:rPr lang="pt-BR" altLang="pt-BR" sz="2400" smtClean="0"/>
              <a:t>comunicação entre os objetos é feita através de mensagens enviadas para as operações</a:t>
            </a:r>
          </a:p>
          <a:p>
            <a:pPr lvl="1"/>
            <a:r>
              <a:rPr lang="pt-BR" altLang="pt-BR" sz="2400" smtClean="0"/>
              <a:t>implementação de um objeto pode ser mudada sem afetar as aplicações que o usam</a:t>
            </a:r>
          </a:p>
          <a:p>
            <a:pPr lvl="1"/>
            <a:r>
              <a:rPr lang="pt-BR" altLang="pt-BR" sz="2400" smtClean="0"/>
              <a:t>facilidade de depuração, portabilidade, etc</a:t>
            </a:r>
          </a:p>
          <a:p>
            <a:r>
              <a:rPr lang="pt-BR" altLang="pt-BR" sz="2800" smtClean="0"/>
              <a:t>Lei da OO</a:t>
            </a:r>
          </a:p>
          <a:p>
            <a:pPr lvl="1"/>
            <a:r>
              <a:rPr lang="pt-BR" altLang="pt-BR" sz="2400" smtClean="0"/>
              <a:t>os dados não podem ser acessados diretamente (são encapsulados)</a:t>
            </a:r>
          </a:p>
        </p:txBody>
      </p:sp>
      <p:sp>
        <p:nvSpPr>
          <p:cNvPr id="16282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33400" y="152400"/>
            <a:ext cx="7772400" cy="685800"/>
          </a:xfrm>
        </p:spPr>
        <p:txBody>
          <a:bodyPr/>
          <a:lstStyle/>
          <a:p>
            <a:pPr algn="l"/>
            <a:r>
              <a:rPr lang="en-US" altLang="pt-BR" smtClean="0"/>
              <a:t>Vantagens do Encapsulamento</a:t>
            </a:r>
            <a:endParaRPr lang="pt-BR" altLang="pt-BR" smtClean="0"/>
          </a:p>
        </p:txBody>
      </p:sp>
      <p:sp>
        <p:nvSpPr>
          <p:cNvPr id="179203" name="Text Box 3">
            <a:extLst>
              <a:ext uri="{FF2B5EF4-FFF2-40B4-BE49-F238E27FC236}"/>
            </a:extLst>
          </p:cNvPr>
          <p:cNvSpPr txBox="1">
            <a:spLocks noChangeArrowheads="1"/>
          </p:cNvSpPr>
          <p:nvPr/>
        </p:nvSpPr>
        <p:spPr bwMode="auto">
          <a:xfrm>
            <a:off x="533400" y="1060450"/>
            <a:ext cx="8153400" cy="5632450"/>
          </a:xfrm>
          <a:prstGeom prst="rect">
            <a:avLst/>
          </a:prstGeom>
          <a:noFill/>
          <a:ln>
            <a:noFill/>
          </a:ln>
          <a:effectLs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defRPr/>
            </a:pPr>
            <a:r>
              <a:rPr lang="en-US" altLang="pt-BR" sz="2000">
                <a:cs typeface="Times New Roman" panose="02020603050405020304" pitchFamily="18" charset="0"/>
              </a:rPr>
              <a:t>o código torna-se mais claro, pois ficam evidentes os membros que oferecem funcionalidades reais daqueles que são auxiliares;</a:t>
            </a:r>
          </a:p>
          <a:p>
            <a:pPr eaLnBrk="1" hangingPunct="1">
              <a:spcBef>
                <a:spcPct val="0"/>
              </a:spcBef>
              <a:buFontTx/>
              <a:buNone/>
              <a:defRPr/>
            </a:pPr>
            <a:endParaRPr lang="en-US" altLang="pt-BR" sz="2000">
              <a:cs typeface="Times New Roman" panose="02020603050405020304" pitchFamily="18" charset="0"/>
            </a:endParaRPr>
          </a:p>
          <a:p>
            <a:pPr eaLnBrk="1" hangingPunct="1">
              <a:spcBef>
                <a:spcPct val="0"/>
              </a:spcBef>
              <a:defRPr/>
            </a:pPr>
            <a:r>
              <a:rPr lang="en-US" altLang="pt-BR" sz="2000">
                <a:cs typeface="Times New Roman" panose="02020603050405020304" pitchFamily="18" charset="0"/>
              </a:rPr>
              <a:t>classes semelhantes podem exibir interfaces semelhantes, pois os detalhes de implementação permanecem ocultos, facilitando sua utilização;</a:t>
            </a:r>
          </a:p>
          <a:p>
            <a:pPr eaLnBrk="1" hangingPunct="1">
              <a:spcBef>
                <a:spcPct val="0"/>
              </a:spcBef>
              <a:buFontTx/>
              <a:buNone/>
              <a:defRPr/>
            </a:pPr>
            <a:endParaRPr lang="en-US" altLang="pt-BR" sz="2000">
              <a:cs typeface="Times New Roman" panose="02020603050405020304" pitchFamily="18" charset="0"/>
            </a:endParaRPr>
          </a:p>
          <a:p>
            <a:pPr eaLnBrk="1" hangingPunct="1">
              <a:spcBef>
                <a:spcPct val="0"/>
              </a:spcBef>
              <a:defRPr/>
            </a:pPr>
            <a:r>
              <a:rPr lang="en-US" altLang="pt-BR" sz="2000">
                <a:cs typeface="Times New Roman" panose="02020603050405020304" pitchFamily="18" charset="0"/>
              </a:rPr>
              <a:t>é oferecida facilidade de modificação (como a classe é conhecida pela sua interface, modificações que não afetem a interface são transparentes para os usuários da classe).</a:t>
            </a:r>
          </a:p>
          <a:p>
            <a:pPr eaLnBrk="1" hangingPunct="1">
              <a:spcBef>
                <a:spcPct val="0"/>
              </a:spcBef>
              <a:buFontTx/>
              <a:buNone/>
              <a:defRPr/>
            </a:pPr>
            <a:endParaRPr lang="en-US" altLang="pt-BR" sz="2000">
              <a:cs typeface="Times New Roman" panose="02020603050405020304" pitchFamily="18" charset="0"/>
            </a:endParaRPr>
          </a:p>
          <a:p>
            <a:pPr marL="0" indent="0" eaLnBrk="1" hangingPunct="1">
              <a:spcBef>
                <a:spcPct val="0"/>
              </a:spcBef>
              <a:buFontTx/>
              <a:buNone/>
              <a:defRPr/>
            </a:pPr>
            <a:r>
              <a:rPr lang="en-US" altLang="pt-BR" sz="2000">
                <a:cs typeface="Times New Roman" panose="02020603050405020304" pitchFamily="18" charset="0"/>
              </a:rPr>
              <a:t>Tais benefícios são explorados na criação de famílias de componentes de software reutilizáveis, que são robustos, fáceis de usar e ainda permitem a criação de extensões que os modifiquem conforme desejado, conferindo grande versatilidade à sua utilização. Os pacotes, ou bibliotecas de componentes para interface gráfica para usuário e de capacidades gráficas que constituem a AWT (</a:t>
            </a:r>
            <a:r>
              <a:rPr lang="en-US" altLang="pt-BR" sz="2000" i="1">
                <a:cs typeface="Times New Roman" panose="02020603050405020304" pitchFamily="18" charset="0"/>
              </a:rPr>
              <a:t>Abstract Window Toolkit</a:t>
            </a:r>
            <a:r>
              <a:rPr lang="en-US" altLang="pt-BR" sz="2000">
                <a:cs typeface="Times New Roman" panose="02020603050405020304" pitchFamily="18" charset="0"/>
              </a:rPr>
              <a:t>) e a JFC (</a:t>
            </a:r>
            <a:r>
              <a:rPr lang="en-US" altLang="pt-BR" sz="2000" i="1">
                <a:cs typeface="Times New Roman" panose="02020603050405020304" pitchFamily="18" charset="0"/>
              </a:rPr>
              <a:t>Java Foundation Classes</a:t>
            </a:r>
            <a:r>
              <a:rPr lang="en-US" altLang="pt-BR" sz="2000">
                <a:cs typeface="Times New Roman" panose="02020603050405020304" pitchFamily="18" charset="0"/>
              </a:rPr>
              <a:t>), são alguns exemplos de conjuntos reutilizáveis de componentes Java que exploram tais conceitos e benefícios.</a:t>
            </a:r>
          </a:p>
        </p:txBody>
      </p:sp>
      <p:sp>
        <p:nvSpPr>
          <p:cNvPr id="16384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33400" y="152400"/>
            <a:ext cx="7772400" cy="685800"/>
          </a:xfrm>
        </p:spPr>
        <p:txBody>
          <a:bodyPr/>
          <a:lstStyle/>
          <a:p>
            <a:pPr algn="l"/>
            <a:r>
              <a:rPr lang="en-US" altLang="pt-BR" smtClean="0"/>
              <a:t>Classe </a:t>
            </a:r>
            <a:r>
              <a:rPr lang="en-US" altLang="pt-BR" smtClean="0">
                <a:solidFill>
                  <a:schemeClr val="accent2"/>
                </a:solidFill>
              </a:rPr>
              <a:t>final</a:t>
            </a:r>
            <a:endParaRPr lang="pt-BR" altLang="pt-BR" smtClean="0">
              <a:solidFill>
                <a:schemeClr val="accent2"/>
              </a:solidFill>
            </a:endParaRPr>
          </a:p>
        </p:txBody>
      </p:sp>
      <p:sp>
        <p:nvSpPr>
          <p:cNvPr id="164867" name="Text Box 3"/>
          <p:cNvSpPr txBox="1">
            <a:spLocks noChangeArrowheads="1"/>
          </p:cNvSpPr>
          <p:nvPr/>
        </p:nvSpPr>
        <p:spPr bwMode="auto">
          <a:xfrm>
            <a:off x="533400" y="106045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Classe terminal ou folha. </a:t>
            </a:r>
            <a:r>
              <a:rPr lang="pt-BR" altLang="pt-BR">
                <a:latin typeface="Times New Roman" panose="02020603050405020304" pitchFamily="18" charset="0"/>
                <a:cs typeface="Times New Roman" panose="02020603050405020304" pitchFamily="18" charset="0"/>
              </a:rPr>
              <a:t>Uma classe definida com</a:t>
            </a:r>
            <a:r>
              <a:rPr lang="en-US" altLang="pt-BR">
                <a:latin typeface="Times New Roman" panose="02020603050405020304" pitchFamily="18" charset="0"/>
                <a:cs typeface="Times New Roman" panose="02020603050405020304" pitchFamily="18" charset="0"/>
              </a:rPr>
              <a:t> a palavra-chave </a:t>
            </a:r>
            <a:r>
              <a:rPr lang="pt-BR" altLang="pt-BR">
                <a:solidFill>
                  <a:schemeClr val="accent2"/>
                </a:solidFill>
                <a:latin typeface="Times New Roman" panose="02020603050405020304" pitchFamily="18" charset="0"/>
                <a:cs typeface="Times New Roman" panose="02020603050405020304" pitchFamily="18" charset="0"/>
              </a:rPr>
              <a:t>final</a:t>
            </a:r>
            <a:r>
              <a:rPr lang="pt-BR" altLang="pt-BR">
                <a:latin typeface="Times New Roman" panose="02020603050405020304" pitchFamily="18" charset="0"/>
                <a:cs typeface="Times New Roman" panose="02020603050405020304" pitchFamily="18" charset="0"/>
              </a:rPr>
              <a:t> não pode ser estendida</a:t>
            </a:r>
            <a:r>
              <a:rPr lang="en-US" altLang="pt-BR">
                <a:latin typeface="Times New Roman" panose="02020603050405020304" pitchFamily="18" charset="0"/>
                <a:cs typeface="Times New Roman" panose="02020603050405020304" pitchFamily="18" charset="0"/>
              </a:rPr>
              <a:t>, ou seja, ela não pode ser usada para derivar outras classe.</a:t>
            </a:r>
          </a:p>
        </p:txBody>
      </p:sp>
      <p:sp>
        <p:nvSpPr>
          <p:cNvPr id="16486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64869" name="Rectangle 6"/>
          <p:cNvSpPr>
            <a:spLocks noChangeArrowheads="1"/>
          </p:cNvSpPr>
          <p:nvPr/>
        </p:nvSpPr>
        <p:spPr bwMode="auto">
          <a:xfrm>
            <a:off x="1441450" y="2432050"/>
            <a:ext cx="6083300"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b="1" u="sng">
                <a:solidFill>
                  <a:schemeClr val="accent2"/>
                </a:solidFill>
                <a:cs typeface="Times New Roman" panose="02020603050405020304" pitchFamily="18" charset="0"/>
              </a:rPr>
              <a:t>p</a:t>
            </a:r>
            <a:r>
              <a:rPr lang="en-US" altLang="pt-BR" b="1" u="sng">
                <a:solidFill>
                  <a:schemeClr val="accent2"/>
                </a:solidFill>
                <a:cs typeface="Times New Roman" panose="02020603050405020304" pitchFamily="18" charset="0"/>
              </a:rPr>
              <a:t>ublic</a:t>
            </a:r>
            <a:r>
              <a:rPr lang="en-US" altLang="pt-BR">
                <a:cs typeface="Times New Roman" panose="02020603050405020304" pitchFamily="18" charset="0"/>
              </a:rPr>
              <a:t> </a:t>
            </a:r>
            <a:r>
              <a:rPr lang="en-US" altLang="pt-BR" b="1" u="sng">
                <a:solidFill>
                  <a:schemeClr val="accent2"/>
                </a:solidFill>
                <a:cs typeface="Times New Roman" panose="02020603050405020304" pitchFamily="18" charset="0"/>
              </a:rPr>
              <a:t>final</a:t>
            </a:r>
            <a:r>
              <a:rPr lang="en-US" altLang="pt-BR">
                <a:cs typeface="Times New Roman" panose="02020603050405020304" pitchFamily="18" charset="0"/>
              </a:rPr>
              <a:t> </a:t>
            </a:r>
            <a:r>
              <a:rPr lang="en-US" altLang="pt-BR" b="1" u="sng">
                <a:solidFill>
                  <a:schemeClr val="accent2"/>
                </a:solidFill>
                <a:cs typeface="Times New Roman" panose="02020603050405020304" pitchFamily="18" charset="0"/>
              </a:rPr>
              <a:t>class</a:t>
            </a:r>
            <a:r>
              <a:rPr lang="en-US" altLang="pt-BR">
                <a:cs typeface="Times New Roman" panose="02020603050405020304" pitchFamily="18" charset="0"/>
              </a:rPr>
              <a:t> </a:t>
            </a:r>
            <a:r>
              <a:rPr lang="en-US" altLang="pt-BR" b="1">
                <a:solidFill>
                  <a:srgbClr val="FF3300"/>
                </a:solidFill>
                <a:cs typeface="Times New Roman" panose="02020603050405020304" pitchFamily="18" charset="0"/>
              </a:rPr>
              <a:t>ClasseFolha</a:t>
            </a:r>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a:cs typeface="Times New Roman" panose="02020603050405020304" pitchFamily="18" charset="0"/>
              </a:rPr>
              <a:t>  ...</a:t>
            </a:r>
          </a:p>
          <a:p>
            <a:pPr eaLnBrk="1" hangingPunct="1"/>
            <a:r>
              <a:rPr lang="en-US" altLang="pt-BR" b="1">
                <a:cs typeface="Times New Roman" panose="02020603050405020304" pitchFamily="18" charset="0"/>
              </a:rPr>
              <a:t>}</a:t>
            </a:r>
          </a:p>
        </p:txBody>
      </p:sp>
      <p:sp>
        <p:nvSpPr>
          <p:cNvPr id="164870" name="Rectangle 7"/>
          <p:cNvSpPr>
            <a:spLocks noChangeArrowheads="1"/>
          </p:cNvSpPr>
          <p:nvPr/>
        </p:nvSpPr>
        <p:spPr bwMode="auto">
          <a:xfrm>
            <a:off x="377825" y="3871913"/>
            <a:ext cx="8480425" cy="26765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cs typeface="Times New Roman" panose="02020603050405020304" pitchFamily="18" charset="0"/>
              </a:rPr>
              <a:t>// A declaração da classe </a:t>
            </a:r>
            <a:r>
              <a:rPr lang="en-US" altLang="pt-BR" b="1">
                <a:cs typeface="Times New Roman" panose="02020603050405020304" pitchFamily="18" charset="0"/>
              </a:rPr>
              <a:t>NovaClasse</a:t>
            </a:r>
            <a:r>
              <a:rPr lang="en-US" altLang="pt-BR">
                <a:cs typeface="Times New Roman" panose="02020603050405020304" pitchFamily="18" charset="0"/>
              </a:rPr>
              <a:t> vai</a:t>
            </a:r>
          </a:p>
          <a:p>
            <a:pPr eaLnBrk="1" hangingPunct="1"/>
            <a:r>
              <a:rPr lang="en-US" altLang="pt-BR">
                <a:cs typeface="Times New Roman" panose="02020603050405020304" pitchFamily="18" charset="0"/>
              </a:rPr>
              <a:t>// ocassionar um erro de compilação porque </a:t>
            </a:r>
          </a:p>
          <a:p>
            <a:pPr eaLnBrk="1" hangingPunct="1"/>
            <a:r>
              <a:rPr lang="en-US" altLang="pt-BR">
                <a:cs typeface="Times New Roman" panose="02020603050405020304" pitchFamily="18" charset="0"/>
              </a:rPr>
              <a:t>// </a:t>
            </a:r>
            <a:r>
              <a:rPr lang="en-US" altLang="pt-BR" b="1">
                <a:solidFill>
                  <a:srgbClr val="FF3300"/>
                </a:solidFill>
                <a:cs typeface="Times New Roman" panose="02020603050405020304" pitchFamily="18" charset="0"/>
              </a:rPr>
              <a:t>ClasseFolha</a:t>
            </a:r>
            <a:r>
              <a:rPr lang="en-US" altLang="pt-BR">
                <a:cs typeface="Times New Roman" panose="02020603050405020304" pitchFamily="18" charset="0"/>
              </a:rPr>
              <a:t> foi declarada como </a:t>
            </a:r>
            <a:r>
              <a:rPr lang="en-US" altLang="pt-BR" b="1">
                <a:solidFill>
                  <a:schemeClr val="accent2"/>
                </a:solidFill>
                <a:cs typeface="Times New Roman" panose="02020603050405020304" pitchFamily="18" charset="0"/>
              </a:rPr>
              <a:t>final</a:t>
            </a:r>
            <a:r>
              <a:rPr lang="en-US" altLang="pt-BR">
                <a:cs typeface="Times New Roman" panose="02020603050405020304" pitchFamily="18" charset="0"/>
              </a:rPr>
              <a:t>, </a:t>
            </a:r>
          </a:p>
          <a:p>
            <a:pPr eaLnBrk="1" hangingPunct="1"/>
            <a:r>
              <a:rPr lang="en-US" altLang="pt-BR">
                <a:cs typeface="Times New Roman" panose="02020603050405020304" pitchFamily="18" charset="0"/>
              </a:rPr>
              <a:t>// portanto, não pode ser estendida.</a:t>
            </a:r>
          </a:p>
          <a:p>
            <a:pPr eaLnBrk="1" hangingPunct="1"/>
            <a:r>
              <a:rPr lang="en-US" altLang="pt-BR" b="1" u="sng">
                <a:solidFill>
                  <a:schemeClr val="accent2"/>
                </a:solidFill>
                <a:cs typeface="Times New Roman" panose="02020603050405020304" pitchFamily="18" charset="0"/>
              </a:rPr>
              <a:t>public</a:t>
            </a:r>
            <a:r>
              <a:rPr lang="en-US" altLang="pt-BR">
                <a:cs typeface="Times New Roman" panose="02020603050405020304" pitchFamily="18" charset="0"/>
              </a:rPr>
              <a:t> </a:t>
            </a:r>
            <a:r>
              <a:rPr lang="en-US" altLang="pt-BR" b="1" u="sng">
                <a:solidFill>
                  <a:schemeClr val="accent2"/>
                </a:solidFill>
                <a:cs typeface="Times New Roman" panose="02020603050405020304" pitchFamily="18" charset="0"/>
              </a:rPr>
              <a:t>class</a:t>
            </a:r>
            <a:r>
              <a:rPr lang="en-US" altLang="pt-BR">
                <a:cs typeface="Times New Roman" panose="02020603050405020304" pitchFamily="18" charset="0"/>
              </a:rPr>
              <a:t> </a:t>
            </a:r>
            <a:r>
              <a:rPr lang="en-US" altLang="pt-BR" b="1">
                <a:cs typeface="Times New Roman" panose="02020603050405020304" pitchFamily="18" charset="0"/>
              </a:rPr>
              <a:t>NovaClasse</a:t>
            </a:r>
            <a:r>
              <a:rPr lang="en-US" altLang="pt-BR">
                <a:cs typeface="Times New Roman" panose="02020603050405020304" pitchFamily="18" charset="0"/>
              </a:rPr>
              <a:t> </a:t>
            </a:r>
            <a:r>
              <a:rPr lang="en-US" altLang="pt-BR" b="1" u="sng">
                <a:solidFill>
                  <a:schemeClr val="accent2"/>
                </a:solidFill>
                <a:cs typeface="Times New Roman" panose="02020603050405020304" pitchFamily="18" charset="0"/>
              </a:rPr>
              <a:t>extends</a:t>
            </a:r>
            <a:r>
              <a:rPr lang="en-US" altLang="pt-BR">
                <a:cs typeface="Times New Roman" panose="02020603050405020304" pitchFamily="18" charset="0"/>
              </a:rPr>
              <a:t> </a:t>
            </a:r>
            <a:r>
              <a:rPr lang="en-US" altLang="pt-BR" b="1">
                <a:solidFill>
                  <a:srgbClr val="FF3300"/>
                </a:solidFill>
                <a:cs typeface="Times New Roman" panose="02020603050405020304" pitchFamily="18" charset="0"/>
              </a:rPr>
              <a:t>ClasseFolha</a:t>
            </a:r>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a:cs typeface="Times New Roman" panose="02020603050405020304" pitchFamily="18" charset="0"/>
              </a:rPr>
              <a:t>  ...</a:t>
            </a:r>
          </a:p>
          <a:p>
            <a:pPr eaLnBrk="1" hangingPunct="1"/>
            <a:r>
              <a:rPr lang="en-US" altLang="pt-BR" b="1">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33400" y="152400"/>
            <a:ext cx="8153400" cy="685800"/>
          </a:xfrm>
        </p:spPr>
        <p:txBody>
          <a:bodyPr/>
          <a:lstStyle/>
          <a:p>
            <a:pPr algn="l"/>
            <a:r>
              <a:rPr lang="en-US" altLang="pt-BR" smtClean="0"/>
              <a:t>Classes Abstratas (1/3)</a:t>
            </a:r>
            <a:endParaRPr lang="pt-BR" altLang="pt-BR" smtClean="0"/>
          </a:p>
        </p:txBody>
      </p:sp>
      <p:sp>
        <p:nvSpPr>
          <p:cNvPr id="165891" name="Text Box 3"/>
          <p:cNvSpPr txBox="1">
            <a:spLocks noChangeArrowheads="1"/>
          </p:cNvSpPr>
          <p:nvPr/>
        </p:nvSpPr>
        <p:spPr bwMode="auto">
          <a:xfrm>
            <a:off x="533400" y="106045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Em algumas circunstâncias, desejamos orientar como uma classe deveria ser implementada, ou melhor, como deveria ser a interface de uma certa classe. Em outros casos, o modelo a ser representado é tão amplo, que certas classes se tornam gerais, não sendo possível ou razoável que elas sejam implementadas, ou mesmo que possuam instâncias. Para esses casos, dispomos das classes abstratas (</a:t>
            </a:r>
            <a:r>
              <a:rPr lang="en-US" altLang="pt-BR" i="1">
                <a:latin typeface="Times New Roman" panose="02020603050405020304" pitchFamily="18" charset="0"/>
                <a:cs typeface="Times New Roman" panose="02020603050405020304" pitchFamily="18" charset="0"/>
              </a:rPr>
              <a:t>abstract classes</a:t>
            </a:r>
            <a:r>
              <a:rPr lang="en-US" altLang="pt-BR">
                <a:latin typeface="Times New Roman" panose="02020603050405020304" pitchFamily="18" charset="0"/>
                <a:cs typeface="Times New Roman" panose="02020603050405020304" pitchFamily="18" charset="0"/>
              </a:rPr>
              <a:t>).</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 uso das classes abstratas é dirigido para a construção de classes que constituirão um modelo, isto é, servirão como especificações básicas de novas classes, que serão implementadas por meio do mecanismo de herança. Assim, uma classe abstrata deve ser estendida, ou seja, deve ser a classe base de outra, mais específica, que contenha os detalhes que não puderam ser incluídos na superclasse (abstrata).</a:t>
            </a:r>
          </a:p>
        </p:txBody>
      </p:sp>
      <p:sp>
        <p:nvSpPr>
          <p:cNvPr id="16589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5"/>
          <p:cNvSpPr>
            <a:spLocks noChangeArrowheads="1"/>
          </p:cNvSpPr>
          <p:nvPr/>
        </p:nvSpPr>
        <p:spPr bwMode="auto">
          <a:xfrm>
            <a:off x="457200" y="3352800"/>
            <a:ext cx="8382000" cy="1219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66915" name="Rectangle 6"/>
          <p:cNvSpPr>
            <a:spLocks noChangeArrowheads="1"/>
          </p:cNvSpPr>
          <p:nvPr/>
        </p:nvSpPr>
        <p:spPr bwMode="auto">
          <a:xfrm>
            <a:off x="457200" y="5024438"/>
            <a:ext cx="8382000" cy="53816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66916" name="Rectangle 2"/>
          <p:cNvSpPr>
            <a:spLocks noGrp="1" noChangeArrowheads="1"/>
          </p:cNvSpPr>
          <p:nvPr>
            <p:ph type="title"/>
          </p:nvPr>
        </p:nvSpPr>
        <p:spPr>
          <a:xfrm>
            <a:off x="533400" y="152400"/>
            <a:ext cx="8153400" cy="685800"/>
          </a:xfrm>
        </p:spPr>
        <p:txBody>
          <a:bodyPr/>
          <a:lstStyle/>
          <a:p>
            <a:pPr algn="l"/>
            <a:r>
              <a:rPr lang="en-US" altLang="pt-BR" smtClean="0"/>
              <a:t>Classes Abstratas (2/3)</a:t>
            </a:r>
            <a:endParaRPr lang="pt-BR" altLang="pt-BR" smtClean="0"/>
          </a:p>
        </p:txBody>
      </p:sp>
      <p:sp>
        <p:nvSpPr>
          <p:cNvPr id="166917" name="Text Box 3"/>
          <p:cNvSpPr txBox="1">
            <a:spLocks noChangeArrowheads="1"/>
          </p:cNvSpPr>
          <p:nvPr/>
        </p:nvSpPr>
        <p:spPr bwMode="auto">
          <a:xfrm>
            <a:off x="533400" y="1060450"/>
            <a:ext cx="8305800"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Outra possível aplicação das classes abstratas é a criação de um ancestral comum para um conjunto de classes que, se originados dessa classe abstrata, poderão ser tratados genericamente pelo polimorfismo. Para declaramos uma classe abstrata, basta adicionar o qualificador </a:t>
            </a:r>
            <a:r>
              <a:rPr lang="en-US" altLang="pt-BR">
                <a:solidFill>
                  <a:schemeClr val="accent2"/>
                </a:solidFill>
                <a:latin typeface="Times New Roman" panose="02020603050405020304" pitchFamily="18" charset="0"/>
                <a:cs typeface="Times New Roman" panose="02020603050405020304" pitchFamily="18" charset="0"/>
              </a:rPr>
              <a:t>abstract</a:t>
            </a:r>
            <a:r>
              <a:rPr lang="en-US" altLang="pt-BR">
                <a:latin typeface="Times New Roman" panose="02020603050405020304" pitchFamily="18" charset="0"/>
                <a:cs typeface="Times New Roman" panose="02020603050405020304" pitchFamily="18" charset="0"/>
              </a:rPr>
              <a:t> em sua declaração, imediatamente após o especificador de acesso:</a:t>
            </a:r>
          </a:p>
          <a:p>
            <a:pPr eaLnBrk="1" hangingPunct="1">
              <a:spcBef>
                <a:spcPct val="25000"/>
              </a:spcBef>
            </a:pPr>
            <a:r>
              <a:rPr lang="en-US" altLang="pt-BR">
                <a:latin typeface="Times New Roman" panose="02020603050405020304" pitchFamily="18" charset="0"/>
                <a:cs typeface="Times New Roman" panose="02020603050405020304" pitchFamily="18" charset="0"/>
              </a:rPr>
              <a:t>&lt;</a:t>
            </a:r>
            <a:r>
              <a:rPr lang="en-US" altLang="pt-BR" i="1">
                <a:latin typeface="Times New Roman" panose="02020603050405020304" pitchFamily="18" charset="0"/>
                <a:cs typeface="Times New Roman" panose="02020603050405020304" pitchFamily="18" charset="0"/>
              </a:rPr>
              <a:t>access specifier</a:t>
            </a:r>
            <a:r>
              <a:rPr lang="en-US" altLang="pt-BR">
                <a:latin typeface="Times New Roman" panose="02020603050405020304" pitchFamily="18" charset="0"/>
                <a:cs typeface="Times New Roman" panose="02020603050405020304" pitchFamily="18" charset="0"/>
              </a:rPr>
              <a:t>&gt; [</a:t>
            </a:r>
            <a:r>
              <a:rPr lang="en-US" altLang="pt-BR">
                <a:solidFill>
                  <a:schemeClr val="accent2"/>
                </a:solidFill>
                <a:latin typeface="Times New Roman" panose="02020603050405020304" pitchFamily="18" charset="0"/>
                <a:cs typeface="Times New Roman" panose="02020603050405020304" pitchFamily="18" charset="0"/>
              </a:rPr>
              <a:t>abstract</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class</a:t>
            </a:r>
            <a:r>
              <a:rPr lang="en-US" altLang="pt-BR">
                <a:latin typeface="Times New Roman" panose="02020603050405020304" pitchFamily="18" charset="0"/>
                <a:cs typeface="Times New Roman" panose="02020603050405020304" pitchFamily="18" charset="0"/>
              </a:rPr>
              <a:t> NomeDaClasse {</a:t>
            </a:r>
          </a:p>
          <a:p>
            <a:pPr eaLnBrk="1" hangingPunct="1"/>
            <a:r>
              <a:rPr lang="en-US" altLang="pt-BR">
                <a:latin typeface="Times New Roman" panose="02020603050405020304" pitchFamily="18" charset="0"/>
                <a:cs typeface="Times New Roman" panose="02020603050405020304" pitchFamily="18" charset="0"/>
              </a:rPr>
              <a:t>    // corpo da classe</a:t>
            </a:r>
          </a:p>
          <a:p>
            <a:pPr eaLnBrk="1" hangingPunct="1">
              <a:spcAft>
                <a:spcPct val="40000"/>
              </a:spcAft>
            </a:pPr>
            <a:r>
              <a:rPr lang="en-US" altLang="pt-BR">
                <a:latin typeface="Times New Roman" panose="02020603050405020304" pitchFamily="18" charset="0"/>
                <a:cs typeface="Times New Roman" panose="02020603050405020304" pitchFamily="18" charset="0"/>
              </a:rPr>
              <a:t>}</a:t>
            </a:r>
          </a:p>
          <a:p>
            <a:pPr eaLnBrk="1" hangingPunct="1"/>
            <a:r>
              <a:rPr lang="en-US" altLang="pt-BR">
                <a:latin typeface="Times New Roman" panose="02020603050405020304" pitchFamily="18" charset="0"/>
                <a:cs typeface="Times New Roman" panose="02020603050405020304" pitchFamily="18" charset="0"/>
              </a:rPr>
              <a:t>Os métodos abstratos podem ser declarados como segue:</a:t>
            </a:r>
          </a:p>
          <a:p>
            <a:pPr eaLnBrk="1" hangingPunct="1">
              <a:spcBef>
                <a:spcPct val="25000"/>
              </a:spcBef>
              <a:spcAft>
                <a:spcPct val="40000"/>
              </a:spcAft>
            </a:pPr>
            <a:r>
              <a:rPr lang="en-US" altLang="pt-BR">
                <a:latin typeface="Times New Roman" panose="02020603050405020304" pitchFamily="18" charset="0"/>
                <a:cs typeface="Times New Roman" panose="02020603050405020304" pitchFamily="18" charset="0"/>
              </a:rPr>
              <a:t>&lt;</a:t>
            </a:r>
            <a:r>
              <a:rPr lang="en-US" altLang="pt-BR" i="1">
                <a:latin typeface="Times New Roman" panose="02020603050405020304" pitchFamily="18" charset="0"/>
                <a:cs typeface="Times New Roman" panose="02020603050405020304" pitchFamily="18" charset="0"/>
              </a:rPr>
              <a:t>access specifier</a:t>
            </a:r>
            <a:r>
              <a:rPr lang="en-US" altLang="pt-BR">
                <a:latin typeface="Times New Roman" panose="02020603050405020304" pitchFamily="18" charset="0"/>
                <a:cs typeface="Times New Roman" panose="02020603050405020304" pitchFamily="18" charset="0"/>
              </a:rPr>
              <a:t>&gt; [</a:t>
            </a:r>
            <a:r>
              <a:rPr lang="en-US" altLang="pt-BR">
                <a:solidFill>
                  <a:schemeClr val="accent2"/>
                </a:solidFill>
                <a:latin typeface="Times New Roman" panose="02020603050405020304" pitchFamily="18" charset="0"/>
                <a:cs typeface="Times New Roman" panose="02020603050405020304" pitchFamily="18" charset="0"/>
              </a:rPr>
              <a:t>abstract</a:t>
            </a:r>
            <a:r>
              <a:rPr lang="en-US" altLang="pt-BR">
                <a:latin typeface="Times New Roman" panose="02020603050405020304" pitchFamily="18" charset="0"/>
                <a:cs typeface="Times New Roman" panose="02020603050405020304" pitchFamily="18" charset="0"/>
              </a:rPr>
              <a:t>] nomeDoMétodo(listaDeParâmetros);</a:t>
            </a:r>
          </a:p>
          <a:p>
            <a:pPr eaLnBrk="1" hangingPunct="1"/>
            <a:r>
              <a:rPr lang="en-US" altLang="pt-BR">
                <a:latin typeface="Times New Roman" panose="02020603050405020304" pitchFamily="18" charset="0"/>
                <a:cs typeface="Times New Roman" panose="02020603050405020304" pitchFamily="18" charset="0"/>
              </a:rPr>
              <a:t>Note que esses métodos não têm uma implementação, isto é, não possuem um corpo delimitado por chaves contendo qualquer código.</a:t>
            </a:r>
          </a:p>
        </p:txBody>
      </p:sp>
      <p:sp>
        <p:nvSpPr>
          <p:cNvPr id="16691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33400" y="152400"/>
            <a:ext cx="8153400" cy="685800"/>
          </a:xfrm>
        </p:spPr>
        <p:txBody>
          <a:bodyPr/>
          <a:lstStyle/>
          <a:p>
            <a:pPr algn="l"/>
            <a:r>
              <a:rPr lang="en-US" altLang="pt-BR" smtClean="0"/>
              <a:t>Classes Abstratas (3/3)</a:t>
            </a:r>
            <a:endParaRPr lang="pt-BR" altLang="pt-BR" smtClean="0"/>
          </a:p>
        </p:txBody>
      </p:sp>
      <p:sp>
        <p:nvSpPr>
          <p:cNvPr id="167939" name="Text Box 3"/>
          <p:cNvSpPr txBox="1">
            <a:spLocks noChangeArrowheads="1"/>
          </p:cNvSpPr>
          <p:nvPr/>
        </p:nvSpPr>
        <p:spPr bwMode="auto">
          <a:xfrm>
            <a:off x="533400" y="1060450"/>
            <a:ext cx="8153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 fato de uma classe ser declarada abstrata não significa que não possa conter métodos implementados, isto é, métodos acompanhados de um corpo que contém código.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Como geralmente as classes abstratas pertencem ao nível superior de uma hierarquia de classes, recomenda-se que contenham tanto código quanto for possível, deixando para suas subclasses apenas as implementações específicas dos métodos abstratos.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 qualificador </a:t>
            </a:r>
            <a:r>
              <a:rPr lang="en-US" altLang="pt-BR" sz="2000">
                <a:solidFill>
                  <a:schemeClr val="accent2"/>
                </a:solidFill>
                <a:latin typeface="Times New Roman" panose="02020603050405020304" pitchFamily="18" charset="0"/>
                <a:cs typeface="Times New Roman" panose="02020603050405020304" pitchFamily="18" charset="0"/>
              </a:rPr>
              <a:t>abstract</a:t>
            </a:r>
            <a:r>
              <a:rPr lang="en-US" altLang="pt-BR" sz="2000">
                <a:latin typeface="Times New Roman" panose="02020603050405020304" pitchFamily="18" charset="0"/>
                <a:cs typeface="Times New Roman" panose="02020603050405020304" pitchFamily="18" charset="0"/>
              </a:rPr>
              <a:t> não pode ser utilizado em algumas circunstâncias:</a:t>
            </a:r>
          </a:p>
          <a:p>
            <a:pPr eaLnBrk="1" hangingPunct="1">
              <a:buFontTx/>
              <a:buChar char="•"/>
            </a:pPr>
            <a:r>
              <a:rPr lang="en-US" altLang="pt-BR" sz="2000">
                <a:latin typeface="Times New Roman" panose="02020603050405020304" pitchFamily="18" charset="0"/>
                <a:cs typeface="Times New Roman" panose="02020603050405020304" pitchFamily="18" charset="0"/>
                <a:sym typeface="Symbol" panose="05050102010706020507" pitchFamily="18" charset="2"/>
              </a:rPr>
              <a:t>construtores não podem ser declarados como abstratos;</a:t>
            </a:r>
          </a:p>
          <a:p>
            <a:pPr eaLnBrk="1" hangingPunct="1">
              <a:buFontTx/>
              <a:buChar char="•"/>
            </a:pPr>
            <a:r>
              <a:rPr lang="en-US" altLang="pt-BR" sz="2000">
                <a:latin typeface="Times New Roman" panose="02020603050405020304" pitchFamily="18" charset="0"/>
                <a:cs typeface="Times New Roman" panose="02020603050405020304" pitchFamily="18" charset="0"/>
                <a:sym typeface="Symbol" panose="05050102010706020507" pitchFamily="18" charset="2"/>
              </a:rPr>
              <a:t>métodos declarados como abstratos não podem ser privados (</a:t>
            </a:r>
            <a:r>
              <a:rPr lang="en-US" altLang="pt-BR"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private</a:t>
            </a:r>
            <a:r>
              <a:rPr lang="en-US" altLang="pt-BR" sz="2000">
                <a:latin typeface="Times New Roman" panose="02020603050405020304" pitchFamily="18" charset="0"/>
                <a:cs typeface="Times New Roman" panose="02020603050405020304" pitchFamily="18" charset="0"/>
                <a:sym typeface="Symbol" panose="05050102010706020507" pitchFamily="18" charset="2"/>
              </a:rPr>
              <a:t>);</a:t>
            </a:r>
          </a:p>
          <a:p>
            <a:pPr eaLnBrk="1" hangingPunct="1">
              <a:buFontTx/>
              <a:buChar char="•"/>
            </a:pPr>
            <a:r>
              <a:rPr lang="en-US" altLang="pt-BR" sz="2000">
                <a:latin typeface="Times New Roman" panose="02020603050405020304" pitchFamily="18" charset="0"/>
                <a:cs typeface="Times New Roman" panose="02020603050405020304" pitchFamily="18" charset="0"/>
                <a:sym typeface="Symbol" panose="05050102010706020507" pitchFamily="18" charset="2"/>
              </a:rPr>
              <a:t>classes abstratas não podem conter métodos estáticos (</a:t>
            </a:r>
            <a:r>
              <a:rPr lang="en-US" altLang="pt-BR" sz="2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static</a:t>
            </a:r>
            <a:r>
              <a:rPr lang="en-US" altLang="pt-BR" sz="2000">
                <a:latin typeface="Times New Roman" panose="02020603050405020304" pitchFamily="18" charset="0"/>
                <a:cs typeface="Times New Roman" panose="02020603050405020304" pitchFamily="18" charset="0"/>
                <a:sym typeface="Symbol" panose="05050102010706020507" pitchFamily="18" charset="2"/>
              </a:rPr>
              <a:t>).</a:t>
            </a:r>
          </a:p>
          <a:p>
            <a:pPr eaLnBrk="1" hangingPunct="1"/>
            <a:endParaRPr lang="en-US" altLang="pt-BR" sz="2000">
              <a:latin typeface="Times New Roman" panose="02020603050405020304" pitchFamily="18" charset="0"/>
              <a:cs typeface="Times New Roman" panose="02020603050405020304" pitchFamily="18" charset="0"/>
              <a:sym typeface="Symbol" panose="05050102010706020507" pitchFamily="18" charset="2"/>
            </a:endParaRPr>
          </a:p>
          <a:p>
            <a:pPr eaLnBrk="1" hangingPunct="1"/>
            <a:r>
              <a:rPr lang="en-US" altLang="pt-BR" sz="2000">
                <a:latin typeface="Times New Roman" panose="02020603050405020304" pitchFamily="18" charset="0"/>
                <a:cs typeface="Times New Roman" panose="02020603050405020304" pitchFamily="18" charset="0"/>
                <a:sym typeface="Symbol" panose="05050102010706020507" pitchFamily="18" charset="2"/>
              </a:rPr>
              <a:t>Outra restrição ao uso da denominação abstrata é que essas classes não podem ser instanciadas, isto é, </a:t>
            </a:r>
            <a:r>
              <a:rPr lang="en-US" altLang="pt-BR" sz="2000">
                <a:solidFill>
                  <a:srgbClr val="FF3300"/>
                </a:solidFill>
                <a:latin typeface="Times New Roman" panose="02020603050405020304" pitchFamily="18" charset="0"/>
                <a:cs typeface="Times New Roman" panose="02020603050405020304" pitchFamily="18" charset="0"/>
                <a:sym typeface="Symbol" panose="05050102010706020507" pitchFamily="18" charset="2"/>
              </a:rPr>
              <a:t>não é possível a criação de objetos do seu tipo</a:t>
            </a:r>
            <a:r>
              <a:rPr lang="en-US" altLang="pt-BR" sz="20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6794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pt-BR" altLang="pt-BR" smtClean="0"/>
              <a:t>Mudança de Enfoque (2/2)</a:t>
            </a:r>
          </a:p>
        </p:txBody>
      </p:sp>
      <p:sp>
        <p:nvSpPr>
          <p:cNvPr id="44035" name="Rectangle 3"/>
          <p:cNvSpPr>
            <a:spLocks noGrp="1" noChangeArrowheads="1"/>
          </p:cNvSpPr>
          <p:nvPr>
            <p:ph type="body" idx="1"/>
          </p:nvPr>
        </p:nvSpPr>
        <p:spPr/>
        <p:txBody>
          <a:bodyPr/>
          <a:lstStyle/>
          <a:p>
            <a:r>
              <a:rPr lang="pt-BR" altLang="pt-BR" smtClean="0"/>
              <a:t>Enfoque de modelagem por objetos</a:t>
            </a:r>
          </a:p>
          <a:p>
            <a:pPr lvl="1"/>
            <a:r>
              <a:rPr lang="en-US" altLang="pt-BR" smtClean="0">
                <a:solidFill>
                  <a:srgbClr val="FF3300"/>
                </a:solidFill>
              </a:rPr>
              <a:t>programação orientada a objetos</a:t>
            </a:r>
          </a:p>
          <a:p>
            <a:pPr lvl="1"/>
            <a:r>
              <a:rPr lang="pt-BR" altLang="pt-BR" smtClean="0"/>
              <a:t>observar o mundo como uma coletânea de objetos que interagem entre si, apresentam características próprias que são representadas pelos seus atributos (dados) e operações (processos</a:t>
            </a:r>
            <a:r>
              <a:rPr lang="en-US" altLang="pt-BR" smtClean="0"/>
              <a:t>, ou métodos</a:t>
            </a:r>
            <a:r>
              <a:rPr lang="pt-BR" altLang="pt-BR" smtClean="0"/>
              <a:t>);</a:t>
            </a:r>
          </a:p>
          <a:p>
            <a:pPr lvl="1"/>
            <a:r>
              <a:rPr lang="pt-BR" altLang="pt-BR" smtClean="0">
                <a:solidFill>
                  <a:srgbClr val="FF3300"/>
                </a:solidFill>
              </a:rPr>
              <a:t>classe = atributos +</a:t>
            </a:r>
            <a:r>
              <a:rPr lang="en-US" altLang="pt-BR" smtClean="0">
                <a:solidFill>
                  <a:srgbClr val="FF3300"/>
                </a:solidFill>
              </a:rPr>
              <a:t> métodos (ou </a:t>
            </a:r>
            <a:r>
              <a:rPr lang="pt-BR" altLang="pt-BR" smtClean="0">
                <a:solidFill>
                  <a:srgbClr val="FF3300"/>
                </a:solidFill>
              </a:rPr>
              <a:t>operações</a:t>
            </a:r>
            <a:r>
              <a:rPr lang="en-US" altLang="pt-BR" smtClean="0">
                <a:solidFill>
                  <a:srgbClr val="FF3300"/>
                </a:solidFill>
              </a:rPr>
              <a:t>)</a:t>
            </a:r>
            <a:endParaRPr lang="pt-BR" altLang="pt-BR" smtClean="0">
              <a:solidFill>
                <a:srgbClr val="FF3300"/>
              </a:solidFill>
            </a:endParaRPr>
          </a:p>
        </p:txBody>
      </p:sp>
      <p:sp>
        <p:nvSpPr>
          <p:cNvPr id="44036"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extLst>
          </p:cNvPr>
          <p:cNvSpPr>
            <a:spLocks noGrp="1" noChangeArrowheads="1"/>
          </p:cNvSpPr>
          <p:nvPr>
            <p:ph type="title"/>
          </p:nvPr>
        </p:nvSpPr>
        <p:spPr>
          <a:xfrm>
            <a:off x="533400" y="152400"/>
            <a:ext cx="8153400" cy="685800"/>
          </a:xfrm>
        </p:spPr>
        <p:txBody>
          <a:bodyPr/>
          <a:lstStyle/>
          <a:p>
            <a:pPr algn="l">
              <a:defRPr/>
            </a:pPr>
            <a:r>
              <a:rPr lang="en-US" kern="1200" dirty="0">
                <a:solidFill>
                  <a:schemeClr val="accent2"/>
                </a:solidFill>
                <a:ea typeface="+mn-ea"/>
                <a:cs typeface="Times New Roman" pitchFamily="18" charset="0"/>
              </a:rPr>
              <a:t>Interface</a:t>
            </a:r>
            <a:r>
              <a:rPr lang="en-US" dirty="0"/>
              <a:t> (1/3)</a:t>
            </a:r>
            <a:endParaRPr lang="pt-BR" dirty="0"/>
          </a:p>
        </p:txBody>
      </p:sp>
      <p:sp>
        <p:nvSpPr>
          <p:cNvPr id="168963"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 Java permite a definição de um tipo especial de classe, denominada </a:t>
            </a:r>
            <a:r>
              <a:rPr lang="en-US" altLang="pt-BR" sz="2000">
                <a:solidFill>
                  <a:schemeClr val="accent2"/>
                </a:solidFill>
                <a:latin typeface="Times New Roman" panose="02020603050405020304" pitchFamily="18" charset="0"/>
                <a:cs typeface="Times New Roman" panose="02020603050405020304" pitchFamily="18" charset="0"/>
              </a:rPr>
              <a:t>interface</a:t>
            </a:r>
            <a:r>
              <a:rPr lang="en-US"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Uma interface é uma construção peculiar, cujo uso permite obter resultados semelhantes aos obtidos com a herança múltipla, isto é, permite o </a:t>
            </a:r>
            <a:r>
              <a:rPr lang="en-US" altLang="pt-BR" sz="2000">
                <a:solidFill>
                  <a:srgbClr val="FF3300"/>
                </a:solidFill>
                <a:latin typeface="Times New Roman" panose="02020603050405020304" pitchFamily="18" charset="0"/>
                <a:cs typeface="Times New Roman" panose="02020603050405020304" pitchFamily="18" charset="0"/>
              </a:rPr>
              <a:t>compartilhamento das interfaces das classes envolvidas, sem o compartilhamento de suas implementações</a:t>
            </a:r>
            <a:r>
              <a:rPr lang="en-US" altLang="pt-BR" sz="2000">
                <a:latin typeface="Times New Roman" panose="02020603050405020304" pitchFamily="18" charset="0"/>
                <a:cs typeface="Times New Roman" panose="02020603050405020304" pitchFamily="18" charset="0"/>
              </a:rPr>
              <a:t>, levando ao extremo o conceito da orientação a objetos.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Isso significa que, embora o Java não ofereca a herança múltipla (quando uma classe compartilha a interface e a implementação de </a:t>
            </a:r>
            <a:r>
              <a:rPr lang="en-US" altLang="pt-BR" sz="2000" u="sng">
                <a:latin typeface="Times New Roman" panose="02020603050405020304" pitchFamily="18" charset="0"/>
                <a:cs typeface="Times New Roman" panose="02020603050405020304" pitchFamily="18" charset="0"/>
              </a:rPr>
              <a:t>várias</a:t>
            </a:r>
            <a:r>
              <a:rPr lang="en-US" altLang="pt-BR" sz="2000">
                <a:latin typeface="Times New Roman" panose="02020603050405020304" pitchFamily="18" charset="0"/>
                <a:cs typeface="Times New Roman" panose="02020603050405020304" pitchFamily="18" charset="0"/>
              </a:rPr>
              <a:t> classes base simultaneamente), é possível obtermos a melhor parte da herança múltipla (ao compartilhamentos apenas a interface da classe), por meio desse novo mecanismo.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 nome </a:t>
            </a:r>
            <a:r>
              <a:rPr lang="en-US" altLang="pt-BR" sz="2000">
                <a:solidFill>
                  <a:schemeClr val="accent2"/>
                </a:solidFill>
                <a:latin typeface="Times New Roman" panose="02020603050405020304" pitchFamily="18" charset="0"/>
                <a:cs typeface="Times New Roman" panose="02020603050405020304" pitchFamily="18" charset="0"/>
              </a:rPr>
              <a:t>interface</a:t>
            </a:r>
            <a:r>
              <a:rPr lang="en-US" altLang="pt-BR" sz="2000">
                <a:latin typeface="Times New Roman" panose="02020603050405020304" pitchFamily="18" charset="0"/>
                <a:cs typeface="Times New Roman" panose="02020603050405020304" pitchFamily="18" charset="0"/>
              </a:rPr>
              <a:t> tem origem exatamente do fato de que o que se pretende é uma definição compartilhável da interface propriamente dita de uma classe, mas não de sua implementação efetiva.</a:t>
            </a:r>
          </a:p>
        </p:txBody>
      </p:sp>
      <p:sp>
        <p:nvSpPr>
          <p:cNvPr id="16896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5"/>
          <p:cNvSpPr>
            <a:spLocks noChangeArrowheads="1"/>
          </p:cNvSpPr>
          <p:nvPr/>
        </p:nvSpPr>
        <p:spPr bwMode="auto">
          <a:xfrm>
            <a:off x="442913" y="4600575"/>
            <a:ext cx="8382000" cy="1828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73059" name="Rectangle 2">
            <a:extLst>
              <a:ext uri="{FF2B5EF4-FFF2-40B4-BE49-F238E27FC236}"/>
            </a:extLst>
          </p:cNvPr>
          <p:cNvSpPr>
            <a:spLocks noGrp="1" noChangeArrowheads="1"/>
          </p:cNvSpPr>
          <p:nvPr>
            <p:ph type="title"/>
          </p:nvPr>
        </p:nvSpPr>
        <p:spPr>
          <a:xfrm>
            <a:off x="533400" y="152400"/>
            <a:ext cx="8153400" cy="685800"/>
          </a:xfrm>
        </p:spPr>
        <p:txBody>
          <a:bodyPr/>
          <a:lstStyle/>
          <a:p>
            <a:pPr algn="l">
              <a:defRPr/>
            </a:pPr>
            <a:r>
              <a:rPr lang="en-US" kern="1200" dirty="0">
                <a:solidFill>
                  <a:schemeClr val="accent2"/>
                </a:solidFill>
                <a:ea typeface="+mn-ea"/>
                <a:cs typeface="Times New Roman" pitchFamily="18" charset="0"/>
              </a:rPr>
              <a:t>Interface</a:t>
            </a:r>
            <a:r>
              <a:rPr lang="en-US" dirty="0"/>
              <a:t> (2/3)</a:t>
            </a:r>
            <a:endParaRPr lang="pt-BR" dirty="0"/>
          </a:p>
        </p:txBody>
      </p:sp>
      <p:sp>
        <p:nvSpPr>
          <p:cNvPr id="169988" name="Text Box 3"/>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Uma interface é como a definição de um contrato entre classes, isto é, a interface corresponde a uma especificação do que a classe deve oferecer e implementar em termos de métodos, o que resulta em uma poderosa </a:t>
            </a:r>
            <a:r>
              <a:rPr lang="en-US" altLang="pt-BR" sz="2000" u="sng">
                <a:latin typeface="Times New Roman" panose="02020603050405020304" pitchFamily="18" charset="0"/>
                <a:cs typeface="Times New Roman" panose="02020603050405020304" pitchFamily="18" charset="0"/>
              </a:rPr>
              <a:t>abstração</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construção das interfaces é semelhante à das classes abstratas, embora se diferenciem por dois aspectos: nenhum dos métodos declarados pode ser implementado; e, se existirem, todas das variáveis-membro devem ser estáticas e finais.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Uma interface pode ser declarada como é exemplificado a seguir:</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a:solidFill>
                  <a:schemeClr val="accent2"/>
                </a:solidFill>
                <a:cs typeface="Times New Roman" panose="02020603050405020304" pitchFamily="18" charset="0"/>
              </a:rPr>
              <a:t>interface</a:t>
            </a:r>
            <a:r>
              <a:rPr lang="en-US" altLang="pt-BR" sz="2000">
                <a:cs typeface="Times New Roman" panose="02020603050405020304" pitchFamily="18" charset="0"/>
              </a:rPr>
              <a:t> NomeDaInterface {</a:t>
            </a:r>
          </a:p>
          <a:p>
            <a:pPr eaLnBrk="1" hangingPunct="1"/>
            <a:r>
              <a:rPr lang="en-US" altLang="pt-BR" sz="2000">
                <a:cs typeface="Times New Roman" panose="02020603050405020304" pitchFamily="18" charset="0"/>
              </a:rPr>
              <a:t>  // declaração de atributos </a:t>
            </a:r>
            <a:r>
              <a:rPr lang="en-US" altLang="pt-BR" sz="2000" b="1">
                <a:solidFill>
                  <a:schemeClr val="accent2"/>
                </a:solidFill>
                <a:cs typeface="Times New Roman" panose="02020603050405020304" pitchFamily="18" charset="0"/>
              </a:rPr>
              <a:t>final</a:t>
            </a:r>
            <a:r>
              <a:rPr lang="en-US" altLang="pt-BR" sz="2000">
                <a:cs typeface="Times New Roman" panose="02020603050405020304" pitchFamily="18" charset="0"/>
              </a:rPr>
              <a:t> </a:t>
            </a:r>
            <a:r>
              <a:rPr lang="en-US" altLang="pt-BR" sz="2000" b="1">
                <a:solidFill>
                  <a:schemeClr val="accent2"/>
                </a:solidFill>
                <a:cs typeface="Times New Roman" panose="02020603050405020304" pitchFamily="18" charset="0"/>
              </a:rPr>
              <a:t>static</a:t>
            </a:r>
          </a:p>
          <a:p>
            <a:pPr eaLnBrk="1" hangingPunct="1"/>
            <a:r>
              <a:rPr lang="en-US" altLang="pt-BR" sz="2000">
                <a:cs typeface="Times New Roman" panose="02020603050405020304" pitchFamily="18" charset="0"/>
              </a:rPr>
              <a:t>  :</a:t>
            </a:r>
          </a:p>
          <a:p>
            <a:pPr eaLnBrk="1" hangingPunct="1"/>
            <a:r>
              <a:rPr lang="en-US" altLang="pt-BR" sz="2000">
                <a:cs typeface="Times New Roman" panose="02020603050405020304" pitchFamily="18" charset="0"/>
              </a:rPr>
              <a:t>  // declaração de métodos (sem implementação)</a:t>
            </a:r>
          </a:p>
          <a:p>
            <a:pPr eaLnBrk="1" hangingPunct="1"/>
            <a:r>
              <a:rPr lang="en-US" altLang="pt-BR" sz="2000">
                <a:cs typeface="Times New Roman" panose="02020603050405020304" pitchFamily="18" charset="0"/>
              </a:rPr>
              <a:t>}</a:t>
            </a:r>
          </a:p>
        </p:txBody>
      </p:sp>
      <p:sp>
        <p:nvSpPr>
          <p:cNvPr id="169989"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ChangeArrowheads="1"/>
          </p:cNvSpPr>
          <p:nvPr/>
        </p:nvSpPr>
        <p:spPr bwMode="auto">
          <a:xfrm>
            <a:off x="457200" y="4319588"/>
            <a:ext cx="8382000" cy="1219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71011" name="Rectangle 2"/>
          <p:cNvSpPr>
            <a:spLocks noChangeArrowheads="1"/>
          </p:cNvSpPr>
          <p:nvPr/>
        </p:nvSpPr>
        <p:spPr bwMode="auto">
          <a:xfrm>
            <a:off x="442913" y="1857375"/>
            <a:ext cx="8382000" cy="1219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74084" name="Rectangle 3">
            <a:extLst>
              <a:ext uri="{FF2B5EF4-FFF2-40B4-BE49-F238E27FC236}"/>
            </a:extLst>
          </p:cNvPr>
          <p:cNvSpPr>
            <a:spLocks noGrp="1" noChangeArrowheads="1"/>
          </p:cNvSpPr>
          <p:nvPr>
            <p:ph type="title"/>
          </p:nvPr>
        </p:nvSpPr>
        <p:spPr>
          <a:xfrm>
            <a:off x="533400" y="152400"/>
            <a:ext cx="8153400" cy="685800"/>
          </a:xfrm>
        </p:spPr>
        <p:txBody>
          <a:bodyPr/>
          <a:lstStyle/>
          <a:p>
            <a:pPr algn="l">
              <a:defRPr/>
            </a:pPr>
            <a:r>
              <a:rPr lang="en-US" kern="1200" dirty="0">
                <a:solidFill>
                  <a:schemeClr val="accent2"/>
                </a:solidFill>
                <a:ea typeface="+mn-ea"/>
                <a:cs typeface="Times New Roman" pitchFamily="18" charset="0"/>
              </a:rPr>
              <a:t>Interface</a:t>
            </a:r>
            <a:r>
              <a:rPr lang="en-US" dirty="0"/>
              <a:t> (3/3)</a:t>
            </a:r>
            <a:endParaRPr lang="pt-BR" dirty="0"/>
          </a:p>
        </p:txBody>
      </p:sp>
      <p:sp>
        <p:nvSpPr>
          <p:cNvPr id="171013" name="Text Box 4"/>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Para indicarmos que uma classe implementa uma interface, usamos a palavra reservada </a:t>
            </a:r>
            <a:r>
              <a:rPr lang="en-US" altLang="pt-BR" sz="2000">
                <a:solidFill>
                  <a:schemeClr val="accent2"/>
                </a:solidFill>
                <a:latin typeface="Times New Roman" panose="02020603050405020304" pitchFamily="18" charset="0"/>
                <a:cs typeface="Times New Roman" panose="02020603050405020304" pitchFamily="18" charset="0"/>
              </a:rPr>
              <a:t>implements</a:t>
            </a:r>
            <a:r>
              <a:rPr lang="en-US" altLang="pt-BR" sz="2000">
                <a:latin typeface="Times New Roman" panose="02020603050405020304" pitchFamily="18" charset="0"/>
                <a:cs typeface="Times New Roman" panose="02020603050405020304" pitchFamily="18" charset="0"/>
              </a:rPr>
              <a:t>, como segue: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class</a:t>
            </a:r>
            <a:r>
              <a:rPr lang="en-US" altLang="pt-BR" sz="2000">
                <a:latin typeface="Times New Roman" panose="02020603050405020304" pitchFamily="18" charset="0"/>
                <a:cs typeface="Times New Roman" panose="02020603050405020304" pitchFamily="18" charset="0"/>
              </a:rPr>
              <a:t> ClasseContratante </a:t>
            </a:r>
            <a:r>
              <a:rPr lang="en-US" altLang="pt-BR" sz="2000">
                <a:solidFill>
                  <a:schemeClr val="accent2"/>
                </a:solidFill>
                <a:latin typeface="Times New Roman" panose="02020603050405020304" pitchFamily="18" charset="0"/>
                <a:cs typeface="Times New Roman" panose="02020603050405020304" pitchFamily="18" charset="0"/>
              </a:rPr>
              <a:t>implements</a:t>
            </a:r>
            <a:r>
              <a:rPr lang="en-US" altLang="pt-BR" sz="2000">
                <a:latin typeface="Times New Roman" panose="02020603050405020304" pitchFamily="18" charset="0"/>
                <a:cs typeface="Times New Roman" panose="02020603050405020304" pitchFamily="18" charset="0"/>
              </a:rPr>
              <a:t> InterfaceContratada {</a:t>
            </a:r>
          </a:p>
          <a:p>
            <a:pPr eaLnBrk="1" hangingPunct="1"/>
            <a:r>
              <a:rPr lang="en-US" altLang="pt-BR" sz="2000">
                <a:latin typeface="Times New Roman" panose="02020603050405020304" pitchFamily="18" charset="0"/>
                <a:cs typeface="Times New Roman" panose="02020603050405020304" pitchFamily="18" charset="0"/>
              </a:rPr>
              <a:t>	// corpo da classe</a:t>
            </a:r>
          </a:p>
          <a:p>
            <a:pPr eaLnBrk="1" hangingPunct="1"/>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Também é possível criarmos uma interface estendendo outra, isto é, a criação de novas interfaces por meio da herança simples de outra interface, mas não de uma classe simples, e vice-versa, daí:</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solidFill>
                  <a:schemeClr val="accent2"/>
                </a:solidFill>
                <a:latin typeface="Times New Roman" panose="02020603050405020304" pitchFamily="18" charset="0"/>
                <a:cs typeface="Times New Roman" panose="02020603050405020304" pitchFamily="18" charset="0"/>
              </a:rPr>
              <a:t>interface</a:t>
            </a:r>
            <a:r>
              <a:rPr lang="en-US" altLang="pt-BR" sz="2000">
                <a:latin typeface="Times New Roman" panose="02020603050405020304" pitchFamily="18" charset="0"/>
                <a:cs typeface="Times New Roman" panose="02020603050405020304" pitchFamily="18" charset="0"/>
              </a:rPr>
              <a:t> NomeDaInterface </a:t>
            </a:r>
            <a:r>
              <a:rPr lang="en-US" altLang="pt-BR" sz="2000">
                <a:solidFill>
                  <a:schemeClr val="accent2"/>
                </a:solidFill>
                <a:latin typeface="Times New Roman" panose="02020603050405020304" pitchFamily="18" charset="0"/>
                <a:cs typeface="Times New Roman" panose="02020603050405020304" pitchFamily="18" charset="0"/>
              </a:rPr>
              <a:t>extends</a:t>
            </a:r>
            <a:r>
              <a:rPr lang="en-US" altLang="pt-BR" sz="2000">
                <a:latin typeface="Times New Roman" panose="02020603050405020304" pitchFamily="18" charset="0"/>
                <a:cs typeface="Times New Roman" panose="02020603050405020304" pitchFamily="18" charset="0"/>
              </a:rPr>
              <a:t> InterfaceBase {</a:t>
            </a:r>
          </a:p>
          <a:p>
            <a:pPr eaLnBrk="1" hangingPunct="1"/>
            <a:r>
              <a:rPr lang="en-US" altLang="pt-BR" sz="2000">
                <a:latin typeface="Times New Roman" panose="02020603050405020304" pitchFamily="18" charset="0"/>
                <a:cs typeface="Times New Roman" panose="02020603050405020304" pitchFamily="18" charset="0"/>
              </a:rPr>
              <a:t>	// declaração de atributos e assinatura de métodos</a:t>
            </a:r>
          </a:p>
          <a:p>
            <a:pPr eaLnBrk="1" hangingPunct="1"/>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denominação de interfaces deve seguir as mesmas regras que a denominação de classes. Todo o processamento de eventos das aplicações GUI baseia-se no uso intensivo de interfaces.</a:t>
            </a:r>
          </a:p>
        </p:txBody>
      </p:sp>
      <p:sp>
        <p:nvSpPr>
          <p:cNvPr id="171014" name="Line 5"/>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l"/>
            <a:r>
              <a:rPr lang="pt-BR" altLang="pt-BR" smtClean="0"/>
              <a:t>Vocabulário da POO, Parte I</a:t>
            </a:r>
            <a:r>
              <a:rPr lang="en-US" altLang="pt-BR" smtClean="0"/>
              <a:t>I</a:t>
            </a:r>
            <a:r>
              <a:rPr lang="pt-BR" altLang="pt-BR" smtClean="0"/>
              <a:t>I</a:t>
            </a:r>
          </a:p>
        </p:txBody>
      </p:sp>
      <p:sp>
        <p:nvSpPr>
          <p:cNvPr id="172035" name="Rectangle 3"/>
          <p:cNvSpPr>
            <a:spLocks noGrp="1" noChangeArrowheads="1"/>
          </p:cNvSpPr>
          <p:nvPr>
            <p:ph type="body" idx="1"/>
          </p:nvPr>
        </p:nvSpPr>
        <p:spPr/>
        <p:txBody>
          <a:bodyPr/>
          <a:lstStyle/>
          <a:p>
            <a:pPr>
              <a:lnSpc>
                <a:spcPct val="90000"/>
              </a:lnSpc>
            </a:pPr>
            <a:r>
              <a:rPr lang="en-US" altLang="pt-BR" sz="3600" smtClean="0"/>
              <a:t>A</a:t>
            </a:r>
            <a:r>
              <a:rPr lang="pt-BR" altLang="pt-BR" sz="3600" smtClean="0"/>
              <a:t>bstração</a:t>
            </a:r>
            <a:endParaRPr lang="en-US" altLang="pt-BR" sz="3600" smtClean="0"/>
          </a:p>
          <a:p>
            <a:pPr>
              <a:lnSpc>
                <a:spcPct val="90000"/>
              </a:lnSpc>
            </a:pPr>
            <a:r>
              <a:rPr lang="pt-BR" altLang="pt-BR" sz="3600" smtClean="0"/>
              <a:t>Representação</a:t>
            </a:r>
            <a:endParaRPr lang="en-US" altLang="pt-BR" sz="3600" smtClean="0"/>
          </a:p>
          <a:p>
            <a:pPr>
              <a:lnSpc>
                <a:spcPct val="90000"/>
              </a:lnSpc>
            </a:pPr>
            <a:r>
              <a:rPr lang="pt-BR" altLang="pt-BR" sz="3600" smtClean="0"/>
              <a:t>Interface, Mensagem e Resposta</a:t>
            </a:r>
            <a:endParaRPr lang="en-US" altLang="pt-BR" sz="3600" smtClean="0"/>
          </a:p>
          <a:p>
            <a:pPr>
              <a:lnSpc>
                <a:spcPct val="90000"/>
              </a:lnSpc>
            </a:pPr>
            <a:r>
              <a:rPr lang="pt-BR" altLang="pt-BR" sz="3600" smtClean="0"/>
              <a:t>Polimorfismo</a:t>
            </a:r>
            <a:r>
              <a:rPr lang="en-US" altLang="pt-BR" sz="3600" smtClean="0"/>
              <a:t> de sobrecarga e de sobreposição</a:t>
            </a:r>
          </a:p>
          <a:p>
            <a:pPr>
              <a:lnSpc>
                <a:spcPct val="90000"/>
              </a:lnSpc>
            </a:pPr>
            <a:r>
              <a:rPr lang="en-US" altLang="pt-BR" sz="3600" smtClean="0"/>
              <a:t>palavra-chave </a:t>
            </a:r>
            <a:r>
              <a:rPr lang="en-US" altLang="pt-BR" sz="3600" smtClean="0">
                <a:solidFill>
                  <a:schemeClr val="accent2"/>
                </a:solidFill>
              </a:rPr>
              <a:t>this</a:t>
            </a:r>
          </a:p>
          <a:p>
            <a:pPr>
              <a:lnSpc>
                <a:spcPct val="90000"/>
              </a:lnSpc>
            </a:pPr>
            <a:r>
              <a:rPr lang="en-US" altLang="pt-BR" sz="3600" smtClean="0"/>
              <a:t>coerção (</a:t>
            </a:r>
            <a:r>
              <a:rPr lang="en-US" altLang="pt-BR" sz="3600" smtClean="0">
                <a:solidFill>
                  <a:schemeClr val="accent2"/>
                </a:solidFill>
              </a:rPr>
              <a:t>cast</a:t>
            </a:r>
            <a:r>
              <a:rPr lang="en-US" altLang="pt-BR" sz="3600" smtClean="0"/>
              <a:t>) em objetos</a:t>
            </a:r>
            <a:endParaRPr lang="pt-BR" altLang="pt-BR" sz="3600" smtClean="0"/>
          </a:p>
        </p:txBody>
      </p:sp>
      <p:sp>
        <p:nvSpPr>
          <p:cNvPr id="172036"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p:txBody>
          <a:bodyPr/>
          <a:lstStyle/>
          <a:p>
            <a:pPr algn="l"/>
            <a:r>
              <a:rPr lang="pt-BR" altLang="pt-BR" smtClean="0"/>
              <a:t>Abstração (1/2)</a:t>
            </a:r>
          </a:p>
        </p:txBody>
      </p:sp>
      <p:sp>
        <p:nvSpPr>
          <p:cNvPr id="173059" name="Rectangle 1027"/>
          <p:cNvSpPr>
            <a:spLocks noGrp="1" noChangeArrowheads="1"/>
          </p:cNvSpPr>
          <p:nvPr>
            <p:ph type="body" idx="1"/>
          </p:nvPr>
        </p:nvSpPr>
        <p:spPr/>
        <p:txBody>
          <a:bodyPr/>
          <a:lstStyle/>
          <a:p>
            <a:r>
              <a:rPr lang="pt-BR" altLang="pt-BR" sz="2800" smtClean="0"/>
              <a:t>Qualquer mecanismo que nos permita representar a realidade complexa em termos de um modelo simplificado. [Yourdon]</a:t>
            </a:r>
          </a:p>
          <a:p>
            <a:pPr>
              <a:buFontTx/>
              <a:buNone/>
            </a:pPr>
            <a:endParaRPr lang="pt-BR" altLang="pt-BR" sz="2800" smtClean="0"/>
          </a:p>
          <a:p>
            <a:r>
              <a:rPr lang="pt-BR" altLang="pt-BR" sz="2800" smtClean="0"/>
              <a:t>Consiste em enfocar nos aspectos essenciais de uma entidade e ignorar suas propriedades internas. Em desenvolvimento de software, isto significa </a:t>
            </a:r>
            <a:r>
              <a:rPr lang="pt-BR" altLang="pt-BR" sz="2800" u="sng" smtClean="0"/>
              <a:t>enfocar</a:t>
            </a:r>
            <a:r>
              <a:rPr lang="pt-BR" altLang="pt-BR" sz="2800" smtClean="0"/>
              <a:t> no que um objeto </a:t>
            </a:r>
            <a:r>
              <a:rPr lang="pt-BR" altLang="pt-BR" sz="2800" u="sng" smtClean="0"/>
              <a:t>é e faz</a:t>
            </a:r>
            <a:r>
              <a:rPr lang="pt-BR" altLang="pt-BR" sz="2800" smtClean="0"/>
              <a:t>, </a:t>
            </a:r>
            <a:r>
              <a:rPr lang="pt-BR" altLang="pt-BR" sz="2800" u="sng" smtClean="0"/>
              <a:t>antes</a:t>
            </a:r>
            <a:r>
              <a:rPr lang="pt-BR" altLang="pt-BR" sz="2800" smtClean="0"/>
              <a:t> de decidir como ele dever ser </a:t>
            </a:r>
            <a:r>
              <a:rPr lang="pt-BR" altLang="pt-BR" sz="2800" u="sng" smtClean="0"/>
              <a:t>implementado</a:t>
            </a:r>
            <a:r>
              <a:rPr lang="pt-BR" altLang="pt-BR" sz="2800" smtClean="0"/>
              <a:t>. [Rumbaugh]</a:t>
            </a:r>
          </a:p>
        </p:txBody>
      </p:sp>
      <p:sp>
        <p:nvSpPr>
          <p:cNvPr id="173060" name="Line 1028"/>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074"/>
          <p:cNvSpPr>
            <a:spLocks noGrp="1" noChangeArrowheads="1"/>
          </p:cNvSpPr>
          <p:nvPr>
            <p:ph type="title"/>
          </p:nvPr>
        </p:nvSpPr>
        <p:spPr/>
        <p:txBody>
          <a:bodyPr/>
          <a:lstStyle/>
          <a:p>
            <a:pPr algn="l"/>
            <a:r>
              <a:rPr lang="pt-BR" altLang="pt-BR" smtClean="0"/>
              <a:t>Abstração (2/2)</a:t>
            </a:r>
          </a:p>
        </p:txBody>
      </p:sp>
      <p:sp>
        <p:nvSpPr>
          <p:cNvPr id="174083" name="Rectangle 3075"/>
          <p:cNvSpPr>
            <a:spLocks noGrp="1" noChangeArrowheads="1"/>
          </p:cNvSpPr>
          <p:nvPr>
            <p:ph type="body" idx="1"/>
          </p:nvPr>
        </p:nvSpPr>
        <p:spPr/>
        <p:txBody>
          <a:bodyPr/>
          <a:lstStyle/>
          <a:p>
            <a:pPr>
              <a:spcBef>
                <a:spcPts val="500"/>
              </a:spcBef>
              <a:spcAft>
                <a:spcPts val="500"/>
              </a:spcAft>
            </a:pPr>
            <a:r>
              <a:rPr lang="pt-BR" altLang="pt-BR" sz="2800" smtClean="0"/>
              <a:t>O mecanismo básico utilizado para realização da análise do domínio da aplicação é a </a:t>
            </a:r>
            <a:r>
              <a:rPr lang="pt-BR" altLang="pt-BR" sz="2800" b="1" i="1" smtClean="0"/>
              <a:t>abstração</a:t>
            </a:r>
            <a:r>
              <a:rPr lang="pt-BR" altLang="pt-BR" sz="2800" smtClean="0"/>
              <a:t>, através da qual um indivíduo observa a realidade (domínio) e procura capturar sua estrutura (</a:t>
            </a:r>
            <a:r>
              <a:rPr lang="pt-BR" altLang="pt-BR" sz="2800" b="1" i="1" smtClean="0"/>
              <a:t>abstrair </a:t>
            </a:r>
            <a:r>
              <a:rPr lang="pt-BR" altLang="pt-BR" sz="2800" smtClean="0"/>
              <a:t>entidades, ações, relacionamento, etc, que forem consideradas relevantes para a descrição deste domínio). </a:t>
            </a:r>
          </a:p>
          <a:p>
            <a:pPr>
              <a:spcBef>
                <a:spcPts val="500"/>
              </a:spcBef>
              <a:spcAft>
                <a:spcPts val="500"/>
              </a:spcAft>
            </a:pPr>
            <a:r>
              <a:rPr lang="pt-BR" altLang="pt-BR" sz="2800" smtClean="0"/>
              <a:t>O resultado deste processo de abstração é conhecido como </a:t>
            </a:r>
            <a:r>
              <a:rPr lang="pt-BR" altLang="pt-BR" sz="2800" b="1" i="1" smtClean="0"/>
              <a:t>Modelo Conceitual</a:t>
            </a:r>
            <a:r>
              <a:rPr lang="pt-BR" altLang="pt-BR" sz="2800" smtClean="0"/>
              <a:t>.</a:t>
            </a:r>
          </a:p>
        </p:txBody>
      </p:sp>
      <p:sp>
        <p:nvSpPr>
          <p:cNvPr id="174084" name="Line 3076"/>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algn="l"/>
            <a:r>
              <a:rPr lang="pt-BR" altLang="pt-BR" smtClean="0"/>
              <a:t>Representação</a:t>
            </a:r>
          </a:p>
        </p:txBody>
      </p:sp>
      <p:sp>
        <p:nvSpPr>
          <p:cNvPr id="175107" name="Rectangle 3"/>
          <p:cNvSpPr>
            <a:spLocks noGrp="1" noChangeArrowheads="1"/>
          </p:cNvSpPr>
          <p:nvPr>
            <p:ph type="body" idx="1"/>
          </p:nvPr>
        </p:nvSpPr>
        <p:spPr/>
        <p:txBody>
          <a:bodyPr/>
          <a:lstStyle/>
          <a:p>
            <a:pPr>
              <a:spcBef>
                <a:spcPts val="500"/>
              </a:spcBef>
              <a:spcAft>
                <a:spcPts val="500"/>
              </a:spcAft>
            </a:pPr>
            <a:r>
              <a:rPr lang="pt-BR" altLang="pt-BR" sz="2800" smtClean="0"/>
              <a:t>Por um processo de </a:t>
            </a:r>
            <a:r>
              <a:rPr lang="pt-BR" altLang="pt-BR" sz="2800" b="1" i="1" smtClean="0"/>
              <a:t>representação</a:t>
            </a:r>
            <a:r>
              <a:rPr lang="pt-BR" altLang="pt-BR" sz="2800" smtClean="0"/>
              <a:t> este modelo conceitual pode, então, ser materializado segundo alguma convenção (um desenho, uma maquete, um texto, um diagrama, etc). </a:t>
            </a:r>
          </a:p>
          <a:p>
            <a:pPr>
              <a:spcBef>
                <a:spcPts val="500"/>
              </a:spcBef>
              <a:spcAft>
                <a:spcPts val="500"/>
              </a:spcAft>
            </a:pPr>
            <a:r>
              <a:rPr lang="pt-BR" altLang="pt-BR" sz="2800" smtClean="0"/>
              <a:t>No caso específico da informática, as representações mais convencionais são as linguagens de programação e as notações auxiliares na forma de diagramas e figuras. </a:t>
            </a:r>
          </a:p>
        </p:txBody>
      </p:sp>
      <p:sp>
        <p:nvSpPr>
          <p:cNvPr id="175108"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317500"/>
            <a:ext cx="7772400" cy="1143000"/>
          </a:xfrm>
        </p:spPr>
        <p:txBody>
          <a:bodyPr/>
          <a:lstStyle/>
          <a:p>
            <a:pPr algn="l"/>
            <a:r>
              <a:rPr lang="pt-BR" altLang="pt-BR" smtClean="0"/>
              <a:t>Abstração e Representação</a:t>
            </a:r>
          </a:p>
        </p:txBody>
      </p:sp>
      <p:pic>
        <p:nvPicPr>
          <p:cNvPr id="1761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176132" name="Line 4"/>
          <p:cNvSpPr>
            <a:spLocks noChangeShapeType="1"/>
          </p:cNvSpPr>
          <p:nvPr/>
        </p:nvSpPr>
        <p:spPr bwMode="auto">
          <a:xfrm>
            <a:off x="533400" y="14605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pic>
        <p:nvPicPr>
          <p:cNvPr id="176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1993900"/>
            <a:ext cx="12827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lgn="l"/>
            <a:r>
              <a:rPr lang="pt-BR" altLang="pt-BR" smtClean="0"/>
              <a:t>Interface, Mensagem e Resposta</a:t>
            </a:r>
          </a:p>
        </p:txBody>
      </p:sp>
      <p:sp>
        <p:nvSpPr>
          <p:cNvPr id="177155" name="Rectangle 3"/>
          <p:cNvSpPr>
            <a:spLocks noGrp="1" noChangeArrowheads="1"/>
          </p:cNvSpPr>
          <p:nvPr>
            <p:ph type="body" idx="1"/>
          </p:nvPr>
        </p:nvSpPr>
        <p:spPr>
          <a:xfrm>
            <a:off x="685800" y="1981200"/>
            <a:ext cx="8001000" cy="4114800"/>
          </a:xfrm>
        </p:spPr>
        <p:txBody>
          <a:bodyPr/>
          <a:lstStyle/>
          <a:p>
            <a:r>
              <a:rPr lang="pt-BR" altLang="pt-BR" sz="2800" smtClean="0"/>
              <a:t>Interface, ou Assinatura</a:t>
            </a:r>
          </a:p>
          <a:p>
            <a:pPr lvl="1"/>
            <a:r>
              <a:rPr lang="pt-BR" altLang="pt-BR" sz="2400" smtClean="0"/>
              <a:t>descreve as características externas do método, sua parte visível como: </a:t>
            </a:r>
            <a:r>
              <a:rPr lang="pt-BR" altLang="pt-BR" sz="2400" i="1" smtClean="0"/>
              <a:t>Nome</a:t>
            </a:r>
            <a:r>
              <a:rPr lang="en-US" altLang="pt-BR" sz="2400" smtClean="0"/>
              <a:t> e</a:t>
            </a:r>
            <a:r>
              <a:rPr lang="pt-BR" altLang="pt-BR" sz="2400" smtClean="0"/>
              <a:t> </a:t>
            </a:r>
            <a:r>
              <a:rPr lang="en-US" altLang="pt-BR" sz="2400" i="1" smtClean="0"/>
              <a:t>ListaDeP</a:t>
            </a:r>
            <a:r>
              <a:rPr lang="pt-BR" altLang="pt-BR" sz="2400" i="1" smtClean="0"/>
              <a:t>arâmetros</a:t>
            </a:r>
            <a:r>
              <a:rPr lang="en-US" altLang="pt-BR" sz="2400" i="1" smtClean="0"/>
              <a:t>.</a:t>
            </a:r>
          </a:p>
          <a:p>
            <a:pPr lvl="1"/>
            <a:r>
              <a:rPr lang="en-US" altLang="pt-BR" sz="2400" u="sng" smtClean="0"/>
              <a:t>obs</a:t>
            </a:r>
            <a:r>
              <a:rPr lang="en-US" altLang="pt-BR" sz="2400" smtClean="0"/>
              <a:t>. o </a:t>
            </a:r>
            <a:r>
              <a:rPr lang="pt-BR" altLang="pt-BR" sz="2400" i="1" smtClean="0"/>
              <a:t>Valor de retorno</a:t>
            </a:r>
            <a:r>
              <a:rPr lang="en-US" altLang="pt-BR" sz="2400" smtClean="0"/>
              <a:t> não é considerado parte da assinatura de um método.</a:t>
            </a:r>
            <a:endParaRPr lang="pt-BR" altLang="pt-BR" sz="2400" smtClean="0"/>
          </a:p>
          <a:p>
            <a:r>
              <a:rPr lang="pt-BR" altLang="pt-BR" sz="2800" smtClean="0"/>
              <a:t>Mensagem</a:t>
            </a:r>
          </a:p>
          <a:p>
            <a:pPr lvl="1"/>
            <a:r>
              <a:rPr lang="en-US" altLang="pt-BR" sz="2400" smtClean="0"/>
              <a:t>n</a:t>
            </a:r>
            <a:r>
              <a:rPr lang="pt-BR" altLang="pt-BR" sz="2400" smtClean="0"/>
              <a:t>omeDoObjeto.</a:t>
            </a:r>
            <a:r>
              <a:rPr lang="en-US" altLang="pt-BR" sz="2400" smtClean="0"/>
              <a:t>n</a:t>
            </a:r>
            <a:r>
              <a:rPr lang="pt-BR" altLang="pt-BR" sz="2400" smtClean="0"/>
              <a:t>omeDoMétodo(&lt;rel. de parâmetros&gt;);</a:t>
            </a:r>
          </a:p>
          <a:p>
            <a:r>
              <a:rPr lang="pt-BR" altLang="pt-BR" sz="2800" smtClean="0"/>
              <a:t>Resposta</a:t>
            </a:r>
          </a:p>
          <a:p>
            <a:pPr lvl="1"/>
            <a:r>
              <a:rPr lang="pt-BR" altLang="pt-BR" sz="2400" smtClean="0"/>
              <a:t>resultado da execução do método correspondente</a:t>
            </a:r>
          </a:p>
        </p:txBody>
      </p:sp>
      <p:sp>
        <p:nvSpPr>
          <p:cNvPr id="177156"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l"/>
            <a:r>
              <a:rPr lang="pt-BR" altLang="pt-BR" smtClean="0"/>
              <a:t>Comunicação entre Objetos</a:t>
            </a:r>
          </a:p>
        </p:txBody>
      </p:sp>
      <p:sp>
        <p:nvSpPr>
          <p:cNvPr id="178179" name="Rectangle 3"/>
          <p:cNvSpPr>
            <a:spLocks noGrp="1" noChangeArrowheads="1"/>
          </p:cNvSpPr>
          <p:nvPr>
            <p:ph type="body" idx="1"/>
          </p:nvPr>
        </p:nvSpPr>
        <p:spPr/>
        <p:txBody>
          <a:bodyPr/>
          <a:lstStyle/>
          <a:p>
            <a:pPr>
              <a:lnSpc>
                <a:spcPct val="90000"/>
              </a:lnSpc>
            </a:pPr>
            <a:r>
              <a:rPr lang="pt-BR" altLang="pt-BR" sz="2800" smtClean="0"/>
              <a:t>Objetos se comunicam através de </a:t>
            </a:r>
            <a:r>
              <a:rPr lang="pt-BR" altLang="pt-BR" sz="2800" u="sng" smtClean="0"/>
              <a:t>mensagens</a:t>
            </a:r>
            <a:r>
              <a:rPr lang="pt-BR" altLang="pt-BR" sz="2800" smtClean="0"/>
              <a:t>, isto é, um sinal enviado de um objeto a outro requisitando um serviço através da execução de uma operação. </a:t>
            </a:r>
          </a:p>
          <a:p>
            <a:pPr>
              <a:lnSpc>
                <a:spcPct val="90000"/>
              </a:lnSpc>
            </a:pPr>
            <a:r>
              <a:rPr lang="pt-BR" altLang="pt-BR" sz="2800" smtClean="0"/>
              <a:t>Trata-se de um ciclo completo onde uma mensagem é enviada a um objeto, operações são executadas dentro com base nos dados de seu alcance na hierarquia de classes, e uma mensagem contendo o resultado da operação é enviada ao objeto solicitante.</a:t>
            </a:r>
          </a:p>
        </p:txBody>
      </p:sp>
      <p:sp>
        <p:nvSpPr>
          <p:cNvPr id="17818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685800" y="1462088"/>
            <a:ext cx="7772400" cy="4559300"/>
          </a:xfrm>
        </p:spPr>
        <p:txBody>
          <a:bodyPr/>
          <a:lstStyle/>
          <a:p>
            <a:pPr>
              <a:lnSpc>
                <a:spcPct val="90000"/>
              </a:lnSpc>
            </a:pPr>
            <a:r>
              <a:rPr lang="pt-BR" altLang="pt-BR" sz="2800" smtClean="0"/>
              <a:t>Nesta visão, o principal bloco de construção de todos os sistemas de software é o objeto ou a classe.</a:t>
            </a:r>
          </a:p>
          <a:p>
            <a:pPr>
              <a:lnSpc>
                <a:spcPct val="90000"/>
              </a:lnSpc>
            </a:pPr>
            <a:r>
              <a:rPr lang="en-US" altLang="pt-BR" sz="2800" smtClean="0"/>
              <a:t>Identificação dos objetos envolvidos com o sistema a ser desenvolvido e sua representação em forma de </a:t>
            </a:r>
            <a:r>
              <a:rPr lang="en-US" altLang="pt-BR" sz="2800" u="sng" smtClean="0"/>
              <a:t>classe</a:t>
            </a:r>
            <a:r>
              <a:rPr lang="en-US" altLang="pt-BR" sz="2800" smtClean="0"/>
              <a:t>.</a:t>
            </a:r>
          </a:p>
          <a:p>
            <a:pPr>
              <a:lnSpc>
                <a:spcPct val="90000"/>
              </a:lnSpc>
            </a:pPr>
            <a:r>
              <a:rPr lang="en-US" altLang="pt-BR" sz="2800" smtClean="0"/>
              <a:t>Identificação de suas características relevantes e sua representação na forma de </a:t>
            </a:r>
            <a:r>
              <a:rPr lang="en-US" altLang="pt-BR" sz="2800" u="sng" smtClean="0"/>
              <a:t>atributos</a:t>
            </a:r>
            <a:r>
              <a:rPr lang="en-US" altLang="pt-BR" sz="2800" smtClean="0"/>
              <a:t>.</a:t>
            </a:r>
          </a:p>
          <a:p>
            <a:pPr>
              <a:lnSpc>
                <a:spcPct val="90000"/>
              </a:lnSpc>
            </a:pPr>
            <a:r>
              <a:rPr lang="en-US" altLang="pt-BR" sz="2800" smtClean="0"/>
              <a:t>Identificação de ações realizadas e serviços por esses objetos e sua representação na forma de </a:t>
            </a:r>
            <a:r>
              <a:rPr lang="en-US" altLang="pt-BR" sz="2800" u="sng" smtClean="0"/>
              <a:t>métodos</a:t>
            </a:r>
            <a:r>
              <a:rPr lang="en-US" altLang="pt-BR" sz="2800" smtClean="0"/>
              <a:t>.</a:t>
            </a:r>
            <a:endParaRPr lang="pt-BR" altLang="pt-BR" sz="2800" smtClean="0"/>
          </a:p>
        </p:txBody>
      </p:sp>
      <p:sp>
        <p:nvSpPr>
          <p:cNvPr id="45059" name="Rectangle 2"/>
          <p:cNvSpPr>
            <a:spLocks noChangeArrowheads="1"/>
          </p:cNvSpPr>
          <p:nvPr/>
        </p:nvSpPr>
        <p:spPr bwMode="auto">
          <a:xfrm>
            <a:off x="685800" y="96838"/>
            <a:ext cx="79248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3600" b="1" u="sng">
                <a:solidFill>
                  <a:schemeClr val="accent2"/>
                </a:solidFill>
                <a:latin typeface="Times New Roman" panose="02020603050405020304" pitchFamily="18" charset="0"/>
              </a:rPr>
              <a:t>Programação Orientada a Objetos</a:t>
            </a:r>
            <a:r>
              <a:rPr lang="en-US" altLang="pt-BR" sz="3600">
                <a:solidFill>
                  <a:schemeClr val="accent2"/>
                </a:solidFill>
                <a:latin typeface="Times New Roman" panose="02020603050405020304" pitchFamily="18" charset="0"/>
              </a:rPr>
              <a:t> (1/2)</a:t>
            </a:r>
            <a:endParaRPr lang="en-US" altLang="pt-BR" sz="3600" b="1" u="sng">
              <a:solidFill>
                <a:schemeClr val="accent2"/>
              </a:solidFill>
              <a:latin typeface="Times New Roman" panose="02020603050405020304" pitchFamily="18" charset="0"/>
            </a:endParaRPr>
          </a:p>
          <a:p>
            <a:r>
              <a:rPr lang="pt-BR" altLang="pt-BR" sz="3600">
                <a:solidFill>
                  <a:schemeClr val="tx2"/>
                </a:solidFill>
                <a:latin typeface="Times New Roman" panose="02020603050405020304" pitchFamily="18" charset="0"/>
              </a:rPr>
              <a:t>Sob Perspectiva de um</a:t>
            </a:r>
            <a:r>
              <a:rPr lang="en-US" altLang="pt-BR" sz="3600">
                <a:solidFill>
                  <a:schemeClr val="tx2"/>
                </a:solidFill>
                <a:latin typeface="Times New Roman" panose="02020603050405020304" pitchFamily="18" charset="0"/>
              </a:rPr>
              <a:t>a Classe.</a:t>
            </a:r>
            <a:endParaRPr lang="pt-BR" altLang="pt-BR" sz="3600">
              <a:solidFill>
                <a:schemeClr val="tx2"/>
              </a:solidFill>
              <a:latin typeface="Times New Roman" panose="02020603050405020304" pitchFamily="18" charset="0"/>
            </a:endParaRPr>
          </a:p>
        </p:txBody>
      </p:sp>
      <p:sp>
        <p:nvSpPr>
          <p:cNvPr id="45060" name="Line 4"/>
          <p:cNvSpPr>
            <a:spLocks noChangeShapeType="1"/>
          </p:cNvSpPr>
          <p:nvPr/>
        </p:nvSpPr>
        <p:spPr bwMode="auto">
          <a:xfrm>
            <a:off x="533400" y="1268413"/>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595313" y="1970088"/>
            <a:ext cx="1276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000" b="1">
                <a:latin typeface="Times New Roman" panose="02020603050405020304" pitchFamily="18" charset="0"/>
              </a:rPr>
              <a:t>Ordem de</a:t>
            </a:r>
          </a:p>
          <a:p>
            <a:pPr algn="ctr"/>
            <a:r>
              <a:rPr lang="pt-BR" altLang="pt-BR" sz="2000" b="1">
                <a:latin typeface="Times New Roman" panose="02020603050405020304" pitchFamily="18" charset="0"/>
              </a:rPr>
              <a:t>produção</a:t>
            </a:r>
          </a:p>
        </p:txBody>
      </p:sp>
      <p:sp>
        <p:nvSpPr>
          <p:cNvPr id="179203" name="Text Box 3"/>
          <p:cNvSpPr txBox="1">
            <a:spLocks noChangeArrowheads="1"/>
          </p:cNvSpPr>
          <p:nvPr/>
        </p:nvSpPr>
        <p:spPr bwMode="auto">
          <a:xfrm>
            <a:off x="7678738" y="1954213"/>
            <a:ext cx="107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000" b="1">
                <a:latin typeface="Times New Roman" panose="02020603050405020304" pitchFamily="18" charset="0"/>
              </a:rPr>
              <a:t>Produto</a:t>
            </a:r>
          </a:p>
          <a:p>
            <a:pPr algn="ctr"/>
            <a:r>
              <a:rPr lang="pt-BR" altLang="pt-BR" sz="2000" b="1">
                <a:latin typeface="Times New Roman" panose="02020603050405020304" pitchFamily="18" charset="0"/>
              </a:rPr>
              <a:t>final</a:t>
            </a:r>
          </a:p>
        </p:txBody>
      </p:sp>
      <p:sp>
        <p:nvSpPr>
          <p:cNvPr id="179204" name="Text Box 4"/>
          <p:cNvSpPr txBox="1">
            <a:spLocks noChangeArrowheads="1"/>
          </p:cNvSpPr>
          <p:nvPr/>
        </p:nvSpPr>
        <p:spPr bwMode="auto">
          <a:xfrm>
            <a:off x="2743200" y="1954213"/>
            <a:ext cx="11414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000" b="1">
                <a:solidFill>
                  <a:srgbClr val="FF3300"/>
                </a:solidFill>
                <a:latin typeface="Times New Roman" panose="02020603050405020304" pitchFamily="18" charset="0"/>
              </a:rPr>
              <a:t>Matéria-</a:t>
            </a:r>
          </a:p>
          <a:p>
            <a:pPr algn="ctr"/>
            <a:r>
              <a:rPr lang="pt-BR" altLang="pt-BR" sz="2000" b="1">
                <a:solidFill>
                  <a:srgbClr val="FF3300"/>
                </a:solidFill>
                <a:latin typeface="Times New Roman" panose="02020603050405020304" pitchFamily="18" charset="0"/>
              </a:rPr>
              <a:t>prima</a:t>
            </a:r>
          </a:p>
        </p:txBody>
      </p:sp>
      <p:sp>
        <p:nvSpPr>
          <p:cNvPr id="179205" name="Text Box 5"/>
          <p:cNvSpPr txBox="1">
            <a:spLocks noChangeArrowheads="1"/>
          </p:cNvSpPr>
          <p:nvPr/>
        </p:nvSpPr>
        <p:spPr bwMode="auto">
          <a:xfrm>
            <a:off x="5051425" y="1970088"/>
            <a:ext cx="1255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000" b="1">
                <a:solidFill>
                  <a:schemeClr val="accent2"/>
                </a:solidFill>
                <a:latin typeface="Times New Roman" panose="02020603050405020304" pitchFamily="18" charset="0"/>
              </a:rPr>
              <a:t>Processo</a:t>
            </a:r>
          </a:p>
          <a:p>
            <a:r>
              <a:rPr lang="pt-BR" altLang="pt-BR" sz="2000" b="1">
                <a:solidFill>
                  <a:schemeClr val="accent2"/>
                </a:solidFill>
                <a:latin typeface="Times New Roman" panose="02020603050405020304" pitchFamily="18" charset="0"/>
              </a:rPr>
              <a:t>produtivo</a:t>
            </a:r>
          </a:p>
        </p:txBody>
      </p:sp>
      <p:sp>
        <p:nvSpPr>
          <p:cNvPr id="179206" name="Rectangle 6"/>
          <p:cNvSpPr>
            <a:spLocks noChangeArrowheads="1"/>
          </p:cNvSpPr>
          <p:nvPr/>
        </p:nvSpPr>
        <p:spPr bwMode="auto">
          <a:xfrm>
            <a:off x="2651125" y="1524000"/>
            <a:ext cx="4572000" cy="4953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cxnSp>
        <p:nvCxnSpPr>
          <p:cNvPr id="179207" name="AutoShape 7"/>
          <p:cNvCxnSpPr>
            <a:cxnSpLocks noChangeShapeType="1"/>
          </p:cNvCxnSpPr>
          <p:nvPr/>
        </p:nvCxnSpPr>
        <p:spPr bwMode="auto">
          <a:xfrm>
            <a:off x="2651125" y="3124200"/>
            <a:ext cx="4572000" cy="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79208" name="Text Box 9"/>
          <p:cNvSpPr txBox="1">
            <a:spLocks noChangeArrowheads="1"/>
          </p:cNvSpPr>
          <p:nvPr/>
        </p:nvSpPr>
        <p:spPr bwMode="auto">
          <a:xfrm>
            <a:off x="2717800" y="5459413"/>
            <a:ext cx="1227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000" b="1">
                <a:solidFill>
                  <a:srgbClr val="FF3300"/>
                </a:solidFill>
                <a:latin typeface="Times New Roman" panose="02020603050405020304" pitchFamily="18" charset="0"/>
              </a:rPr>
              <a:t>Atributos</a:t>
            </a:r>
          </a:p>
        </p:txBody>
      </p:sp>
      <p:sp>
        <p:nvSpPr>
          <p:cNvPr id="179209" name="Text Box 10"/>
          <p:cNvSpPr txBox="1">
            <a:spLocks noChangeArrowheads="1"/>
          </p:cNvSpPr>
          <p:nvPr/>
        </p:nvSpPr>
        <p:spPr bwMode="auto">
          <a:xfrm>
            <a:off x="5040313" y="5459413"/>
            <a:ext cx="1325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000" b="1">
                <a:solidFill>
                  <a:schemeClr val="accent2"/>
                </a:solidFill>
                <a:latin typeface="Times New Roman" panose="02020603050405020304" pitchFamily="18" charset="0"/>
              </a:rPr>
              <a:t>Operações</a:t>
            </a:r>
          </a:p>
        </p:txBody>
      </p:sp>
      <p:sp>
        <p:nvSpPr>
          <p:cNvPr id="179210" name="Text Box 11"/>
          <p:cNvSpPr txBox="1">
            <a:spLocks noChangeArrowheads="1"/>
          </p:cNvSpPr>
          <p:nvPr/>
        </p:nvSpPr>
        <p:spPr bwMode="auto">
          <a:xfrm>
            <a:off x="2913063" y="3606800"/>
            <a:ext cx="8461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600" b="1">
                <a:latin typeface="Times New Roman" panose="02020603050405020304" pitchFamily="18" charset="0"/>
              </a:rPr>
              <a:t>int</a:t>
            </a:r>
            <a:r>
              <a:rPr lang="pt-BR" altLang="pt-BR" sz="1600" b="1">
                <a:solidFill>
                  <a:srgbClr val="FF3300"/>
                </a:solidFill>
                <a:latin typeface="Times New Roman" panose="02020603050405020304" pitchFamily="18" charset="0"/>
              </a:rPr>
              <a:t> </a:t>
            </a:r>
            <a:r>
              <a:rPr lang="en-US" altLang="pt-BR" sz="1600" b="1">
                <a:solidFill>
                  <a:srgbClr val="FF3300"/>
                </a:solidFill>
                <a:latin typeface="Times New Roman" panose="02020603050405020304" pitchFamily="18" charset="0"/>
              </a:rPr>
              <a:t>d</a:t>
            </a:r>
            <a:r>
              <a:rPr lang="pt-BR" altLang="pt-BR" sz="1600" b="1">
                <a:solidFill>
                  <a:srgbClr val="FF3300"/>
                </a:solidFill>
                <a:latin typeface="Times New Roman" panose="02020603050405020304" pitchFamily="18" charset="0"/>
              </a:rPr>
              <a:t>ia, </a:t>
            </a:r>
          </a:p>
          <a:p>
            <a:r>
              <a:rPr lang="en-US" altLang="pt-BR" sz="1600" b="1">
                <a:solidFill>
                  <a:srgbClr val="FF3300"/>
                </a:solidFill>
                <a:latin typeface="Times New Roman" panose="02020603050405020304" pitchFamily="18" charset="0"/>
              </a:rPr>
              <a:t>me</a:t>
            </a:r>
            <a:r>
              <a:rPr lang="pt-BR" altLang="pt-BR" sz="1600" b="1">
                <a:solidFill>
                  <a:srgbClr val="FF3300"/>
                </a:solidFill>
                <a:latin typeface="Times New Roman" panose="02020603050405020304" pitchFamily="18" charset="0"/>
              </a:rPr>
              <a:t>s,</a:t>
            </a:r>
          </a:p>
          <a:p>
            <a:r>
              <a:rPr lang="en-US" altLang="pt-BR" sz="1600" b="1">
                <a:solidFill>
                  <a:srgbClr val="FF3300"/>
                </a:solidFill>
                <a:latin typeface="Times New Roman" panose="02020603050405020304" pitchFamily="18" charset="0"/>
              </a:rPr>
              <a:t>a</a:t>
            </a:r>
            <a:r>
              <a:rPr lang="pt-BR" altLang="pt-BR" sz="1600" b="1">
                <a:solidFill>
                  <a:srgbClr val="FF3300"/>
                </a:solidFill>
                <a:latin typeface="Times New Roman" panose="02020603050405020304" pitchFamily="18" charset="0"/>
              </a:rPr>
              <a:t>no</a:t>
            </a:r>
            <a:r>
              <a:rPr lang="en-US" altLang="pt-BR" sz="1600" b="1">
                <a:latin typeface="Times New Roman" panose="02020603050405020304" pitchFamily="18" charset="0"/>
              </a:rPr>
              <a:t>;</a:t>
            </a:r>
            <a:endParaRPr lang="pt-BR" altLang="pt-BR" sz="1600" b="1">
              <a:latin typeface="Times New Roman" panose="02020603050405020304" pitchFamily="18" charset="0"/>
            </a:endParaRPr>
          </a:p>
        </p:txBody>
      </p:sp>
      <p:sp>
        <p:nvSpPr>
          <p:cNvPr id="179211" name="Text Box 12"/>
          <p:cNvSpPr txBox="1">
            <a:spLocks noChangeArrowheads="1"/>
          </p:cNvSpPr>
          <p:nvPr/>
        </p:nvSpPr>
        <p:spPr bwMode="auto">
          <a:xfrm>
            <a:off x="525463" y="5322888"/>
            <a:ext cx="1627187" cy="70167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000" b="1">
                <a:latin typeface="Times New Roman" panose="02020603050405020304" pitchFamily="18" charset="0"/>
              </a:rPr>
              <a:t>Mensagem</a:t>
            </a:r>
          </a:p>
          <a:p>
            <a:pPr algn="ctr"/>
            <a:r>
              <a:rPr lang="pt-BR" altLang="pt-BR" sz="2000" b="1">
                <a:latin typeface="Times New Roman" panose="02020603050405020304" pitchFamily="18" charset="0"/>
              </a:rPr>
              <a:t>de solicitação</a:t>
            </a:r>
          </a:p>
        </p:txBody>
      </p:sp>
      <p:sp>
        <p:nvSpPr>
          <p:cNvPr id="179212" name="Text Box 13"/>
          <p:cNvSpPr txBox="1">
            <a:spLocks noChangeArrowheads="1"/>
          </p:cNvSpPr>
          <p:nvPr/>
        </p:nvSpPr>
        <p:spPr bwMode="auto">
          <a:xfrm>
            <a:off x="7377113" y="5322888"/>
            <a:ext cx="1403350" cy="7016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2000" b="1">
                <a:latin typeface="Times New Roman" panose="02020603050405020304" pitchFamily="18" charset="0"/>
              </a:rPr>
              <a:t>Mensagem</a:t>
            </a:r>
          </a:p>
          <a:p>
            <a:pPr algn="ctr"/>
            <a:r>
              <a:rPr lang="pt-BR" altLang="pt-BR" sz="2000" b="1">
                <a:latin typeface="Times New Roman" panose="02020603050405020304" pitchFamily="18" charset="0"/>
              </a:rPr>
              <a:t>de resposta</a:t>
            </a:r>
          </a:p>
        </p:txBody>
      </p:sp>
      <p:sp>
        <p:nvSpPr>
          <p:cNvPr id="179213" name="Text Box 15"/>
          <p:cNvSpPr txBox="1">
            <a:spLocks noChangeArrowheads="1"/>
          </p:cNvSpPr>
          <p:nvPr/>
        </p:nvSpPr>
        <p:spPr bwMode="auto">
          <a:xfrm>
            <a:off x="76200" y="3630613"/>
            <a:ext cx="2559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2000" b="1">
                <a:latin typeface="Times New Roman" panose="02020603050405020304" pitchFamily="18" charset="0"/>
              </a:rPr>
              <a:t>obj</a:t>
            </a:r>
            <a:r>
              <a:rPr lang="pt-BR" altLang="pt-BR" sz="2000" b="1">
                <a:latin typeface="Times New Roman" panose="02020603050405020304" pitchFamily="18" charset="0"/>
              </a:rPr>
              <a:t>.</a:t>
            </a:r>
            <a:r>
              <a:rPr lang="en-US" altLang="pt-BR" sz="2000" b="1">
                <a:latin typeface="Times New Roman" panose="02020603050405020304" pitchFamily="18" charset="0"/>
              </a:rPr>
              <a:t>a</a:t>
            </a:r>
            <a:r>
              <a:rPr lang="pt-BR" altLang="pt-BR" sz="2000" b="1">
                <a:latin typeface="Times New Roman" panose="02020603050405020304" pitchFamily="18" charset="0"/>
              </a:rPr>
              <a:t>noBissexto</a:t>
            </a:r>
            <a:r>
              <a:rPr lang="en-US" altLang="pt-BR" sz="2000" b="1">
                <a:latin typeface="Times New Roman" panose="02020603050405020304" pitchFamily="18" charset="0"/>
              </a:rPr>
              <a:t>(2008)</a:t>
            </a:r>
            <a:endParaRPr lang="pt-BR" altLang="pt-BR" sz="2000" b="1">
              <a:latin typeface="Times New Roman" panose="02020603050405020304" pitchFamily="18" charset="0"/>
            </a:endParaRPr>
          </a:p>
        </p:txBody>
      </p:sp>
      <p:sp>
        <p:nvSpPr>
          <p:cNvPr id="179214" name="Text Box 16"/>
          <p:cNvSpPr txBox="1">
            <a:spLocks noChangeArrowheads="1"/>
          </p:cNvSpPr>
          <p:nvPr/>
        </p:nvSpPr>
        <p:spPr bwMode="auto">
          <a:xfrm>
            <a:off x="4132263" y="3670300"/>
            <a:ext cx="29908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b="1">
                <a:solidFill>
                  <a:schemeClr val="accent2"/>
                </a:solidFill>
                <a:latin typeface="Times New Roman" panose="02020603050405020304" pitchFamily="18" charset="0"/>
              </a:rPr>
              <a:t>protected</a:t>
            </a:r>
            <a:r>
              <a:rPr lang="pt-BR" altLang="pt-BR" sz="1600">
                <a:latin typeface="Times New Roman" panose="02020603050405020304" pitchFamily="18" charset="0"/>
              </a:rPr>
              <a:t> </a:t>
            </a:r>
            <a:r>
              <a:rPr lang="en-US" altLang="pt-BR" sz="1600" b="1">
                <a:latin typeface="Times New Roman" panose="02020603050405020304" pitchFamily="18" charset="0"/>
              </a:rPr>
              <a:t>int</a:t>
            </a:r>
            <a:r>
              <a:rPr lang="en-US" altLang="pt-BR" sz="1600">
                <a:latin typeface="Times New Roman" panose="02020603050405020304" pitchFamily="18" charset="0"/>
              </a:rPr>
              <a:t> anoBissexto(</a:t>
            </a:r>
            <a:r>
              <a:rPr lang="en-US" altLang="pt-BR" sz="1600" b="1">
                <a:latin typeface="Times New Roman" panose="02020603050405020304" pitchFamily="18" charset="0"/>
              </a:rPr>
              <a:t>int</a:t>
            </a:r>
            <a:r>
              <a:rPr lang="en-US" altLang="pt-BR" sz="1600">
                <a:latin typeface="Times New Roman" panose="02020603050405020304" pitchFamily="18" charset="0"/>
              </a:rPr>
              <a:t> a) </a:t>
            </a:r>
            <a:r>
              <a:rPr lang="en-US" altLang="pt-BR" sz="1600" b="1">
                <a:latin typeface="Times New Roman" panose="02020603050405020304" pitchFamily="18" charset="0"/>
              </a:rPr>
              <a:t>{</a:t>
            </a:r>
            <a:endParaRPr lang="pt-BR" altLang="pt-BR" sz="1600" b="1">
              <a:latin typeface="Times New Roman" panose="02020603050405020304" pitchFamily="18" charset="0"/>
            </a:endParaRPr>
          </a:p>
          <a:p>
            <a:r>
              <a:rPr lang="pt-BR" altLang="pt-BR" sz="1600">
                <a:latin typeface="Times New Roman" panose="02020603050405020304" pitchFamily="18" charset="0"/>
              </a:rPr>
              <a:t>  </a:t>
            </a:r>
            <a:r>
              <a:rPr lang="en-US" altLang="pt-BR" sz="1600">
                <a:latin typeface="Times New Roman" panose="02020603050405020304" pitchFamily="18" charset="0"/>
              </a:rPr>
              <a:t>  </a:t>
            </a:r>
            <a:r>
              <a:rPr lang="en-US" altLang="pt-BR" sz="1600" b="1">
                <a:solidFill>
                  <a:schemeClr val="accent2"/>
                </a:solidFill>
                <a:latin typeface="Times New Roman" panose="02020603050405020304" pitchFamily="18" charset="0"/>
              </a:rPr>
              <a:t>return</a:t>
            </a:r>
            <a:r>
              <a:rPr lang="en-US" altLang="pt-BR" sz="1600">
                <a:latin typeface="Times New Roman" panose="02020603050405020304" pitchFamily="18" charset="0"/>
              </a:rPr>
              <a:t> (</a:t>
            </a:r>
            <a:r>
              <a:rPr lang="pt-BR" altLang="pt-BR" sz="1600">
                <a:latin typeface="Times New Roman" panose="02020603050405020304" pitchFamily="18" charset="0"/>
              </a:rPr>
              <a:t>(a </a:t>
            </a:r>
            <a:r>
              <a:rPr lang="en-US" altLang="pt-BR" sz="1600">
                <a:latin typeface="Times New Roman" panose="02020603050405020304" pitchFamily="18" charset="0"/>
              </a:rPr>
              <a:t>%</a:t>
            </a:r>
            <a:r>
              <a:rPr lang="pt-BR" altLang="pt-BR" sz="1600">
                <a:latin typeface="Times New Roman" panose="02020603050405020304" pitchFamily="18" charset="0"/>
              </a:rPr>
              <a:t> 4) </a:t>
            </a:r>
            <a:r>
              <a:rPr lang="en-US" altLang="pt-BR" sz="1600">
                <a:latin typeface="Times New Roman" panose="02020603050405020304" pitchFamily="18" charset="0"/>
              </a:rPr>
              <a:t>=</a:t>
            </a:r>
            <a:r>
              <a:rPr lang="pt-BR" altLang="pt-BR" sz="1600">
                <a:latin typeface="Times New Roman" panose="02020603050405020304" pitchFamily="18" charset="0"/>
              </a:rPr>
              <a:t>= 0</a:t>
            </a:r>
            <a:r>
              <a:rPr lang="en-US" altLang="pt-BR" sz="1600">
                <a:latin typeface="Times New Roman" panose="02020603050405020304" pitchFamily="18" charset="0"/>
              </a:rPr>
              <a:t>)</a:t>
            </a:r>
            <a:r>
              <a:rPr lang="pt-BR" altLang="pt-BR" sz="1600">
                <a:latin typeface="Times New Roman" panose="02020603050405020304" pitchFamily="18" charset="0"/>
              </a:rPr>
              <a:t>;</a:t>
            </a:r>
          </a:p>
          <a:p>
            <a:r>
              <a:rPr lang="en-US" altLang="pt-BR" sz="1600" b="1">
                <a:latin typeface="Times New Roman" panose="02020603050405020304" pitchFamily="18" charset="0"/>
              </a:rPr>
              <a:t>}</a:t>
            </a:r>
            <a:endParaRPr lang="pt-BR" altLang="pt-BR" sz="1600" b="1">
              <a:latin typeface="Times New Roman" panose="02020603050405020304" pitchFamily="18" charset="0"/>
            </a:endParaRPr>
          </a:p>
        </p:txBody>
      </p:sp>
      <p:cxnSp>
        <p:nvCxnSpPr>
          <p:cNvPr id="179215" name="AutoShape 17"/>
          <p:cNvCxnSpPr>
            <a:cxnSpLocks noChangeShapeType="1"/>
          </p:cNvCxnSpPr>
          <p:nvPr/>
        </p:nvCxnSpPr>
        <p:spPr bwMode="auto">
          <a:xfrm>
            <a:off x="2651125" y="4953000"/>
            <a:ext cx="4572000" cy="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79216" name="AutoShape 18"/>
          <p:cNvCxnSpPr>
            <a:cxnSpLocks noChangeShapeType="1"/>
          </p:cNvCxnSpPr>
          <p:nvPr/>
        </p:nvCxnSpPr>
        <p:spPr bwMode="auto">
          <a:xfrm>
            <a:off x="4056063" y="1524000"/>
            <a:ext cx="0" cy="4953000"/>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sp>
        <p:nvSpPr>
          <p:cNvPr id="179217" name="AutoShape 21"/>
          <p:cNvSpPr>
            <a:spLocks/>
          </p:cNvSpPr>
          <p:nvPr/>
        </p:nvSpPr>
        <p:spPr bwMode="auto">
          <a:xfrm rot="5400000">
            <a:off x="4767263" y="-1143000"/>
            <a:ext cx="304800" cy="4572000"/>
          </a:xfrm>
          <a:prstGeom prst="leftBrace">
            <a:avLst>
              <a:gd name="adj1" fmla="val 125000"/>
              <a:gd name="adj2" fmla="val 50000"/>
            </a:avLst>
          </a:prstGeom>
          <a:noFill/>
          <a:ln w="34925">
            <a:solidFill>
              <a:srgbClr val="008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endParaRPr lang="pt-BR" altLang="pt-BR">
              <a:solidFill>
                <a:srgbClr val="008000"/>
              </a:solidFill>
              <a:latin typeface="Times New Roman" panose="02020603050405020304" pitchFamily="18" charset="0"/>
            </a:endParaRPr>
          </a:p>
        </p:txBody>
      </p:sp>
      <p:sp>
        <p:nvSpPr>
          <p:cNvPr id="179218" name="Text Box 22"/>
          <p:cNvSpPr txBox="1">
            <a:spLocks noChangeArrowheads="1"/>
          </p:cNvSpPr>
          <p:nvPr/>
        </p:nvSpPr>
        <p:spPr bwMode="auto">
          <a:xfrm>
            <a:off x="4175125" y="258763"/>
            <a:ext cx="1379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3200" b="1">
                <a:solidFill>
                  <a:srgbClr val="008000"/>
                </a:solidFill>
                <a:latin typeface="Times New Roman" panose="02020603050405020304" pitchFamily="18" charset="0"/>
              </a:rPr>
              <a:t>Objeto</a:t>
            </a:r>
          </a:p>
        </p:txBody>
      </p:sp>
      <p:sp>
        <p:nvSpPr>
          <p:cNvPr id="179219" name="Text Box 23"/>
          <p:cNvSpPr txBox="1">
            <a:spLocks noChangeArrowheads="1"/>
          </p:cNvSpPr>
          <p:nvPr/>
        </p:nvSpPr>
        <p:spPr bwMode="auto">
          <a:xfrm>
            <a:off x="7880350" y="3717925"/>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2000" b="1">
                <a:latin typeface="Times New Roman" panose="02020603050405020304" pitchFamily="18" charset="0"/>
              </a:rPr>
              <a:t>t</a:t>
            </a:r>
            <a:r>
              <a:rPr lang="pt-BR" altLang="pt-BR" sz="2000" b="1">
                <a:latin typeface="Times New Roman" panose="02020603050405020304" pitchFamily="18" charset="0"/>
              </a:rPr>
              <a:t>rue</a:t>
            </a:r>
          </a:p>
        </p:txBody>
      </p:sp>
      <p:sp>
        <p:nvSpPr>
          <p:cNvPr id="179220" name="Text Box 24"/>
          <p:cNvSpPr txBox="1">
            <a:spLocks noChangeArrowheads="1"/>
          </p:cNvSpPr>
          <p:nvPr/>
        </p:nvSpPr>
        <p:spPr bwMode="auto">
          <a:xfrm>
            <a:off x="257175" y="228600"/>
            <a:ext cx="2625725" cy="7016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4000">
                <a:latin typeface="Times New Roman" panose="02020603050405020304" pitchFamily="18" charset="0"/>
              </a:rPr>
              <a:t>Em Síntese:</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lgn="l"/>
            <a:r>
              <a:rPr lang="pt-BR" altLang="pt-BR" smtClean="0"/>
              <a:t>Tipos de Relações</a:t>
            </a:r>
          </a:p>
        </p:txBody>
      </p:sp>
      <p:sp>
        <p:nvSpPr>
          <p:cNvPr id="180227" name="Rectangle 3"/>
          <p:cNvSpPr>
            <a:spLocks noGrp="1" noChangeArrowheads="1"/>
          </p:cNvSpPr>
          <p:nvPr>
            <p:ph type="body" idx="1"/>
          </p:nvPr>
        </p:nvSpPr>
        <p:spPr/>
        <p:txBody>
          <a:bodyPr/>
          <a:lstStyle/>
          <a:p>
            <a:r>
              <a:rPr lang="pt-BR" altLang="pt-BR" smtClean="0"/>
              <a:t>Objetos contribuem para o comportamento de um sistema, colaborando com outros.</a:t>
            </a:r>
          </a:p>
          <a:p>
            <a:pPr lvl="1"/>
            <a:r>
              <a:rPr lang="pt-BR" altLang="pt-BR" smtClean="0"/>
              <a:t>Relações de Uso</a:t>
            </a:r>
          </a:p>
          <a:p>
            <a:pPr lvl="1"/>
            <a:r>
              <a:rPr lang="pt-BR" altLang="pt-BR" smtClean="0"/>
              <a:t>Relações de Continência (</a:t>
            </a:r>
            <a:r>
              <a:rPr lang="pt-BR" altLang="pt-BR" u="sng" smtClean="0"/>
              <a:t>conter</a:t>
            </a:r>
            <a:r>
              <a:rPr lang="pt-BR" altLang="pt-BR" smtClean="0"/>
              <a:t>)</a:t>
            </a:r>
          </a:p>
          <a:p>
            <a:pPr lvl="1">
              <a:buFontTx/>
              <a:buNone/>
            </a:pPr>
            <a:endParaRPr lang="pt-BR" altLang="pt-BR" smtClean="0"/>
          </a:p>
          <a:p>
            <a:r>
              <a:rPr lang="pt-BR" altLang="pt-BR" smtClean="0"/>
              <a:t>Alguns autores denominam de relações de </a:t>
            </a:r>
            <a:r>
              <a:rPr lang="pt-BR" altLang="pt-BR" i="1" smtClean="0"/>
              <a:t>precedência</a:t>
            </a:r>
            <a:r>
              <a:rPr lang="pt-BR" altLang="pt-BR" smtClean="0"/>
              <a:t> e </a:t>
            </a:r>
            <a:r>
              <a:rPr lang="pt-BR" altLang="pt-BR" i="1" smtClean="0"/>
              <a:t>pai/filho</a:t>
            </a:r>
            <a:r>
              <a:rPr lang="pt-BR" altLang="pt-BR" smtClean="0"/>
              <a:t>, respectivamente.</a:t>
            </a:r>
          </a:p>
        </p:txBody>
      </p:sp>
      <p:sp>
        <p:nvSpPr>
          <p:cNvPr id="180228"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85800" y="228600"/>
            <a:ext cx="7772400" cy="609600"/>
          </a:xfrm>
        </p:spPr>
        <p:txBody>
          <a:bodyPr/>
          <a:lstStyle/>
          <a:p>
            <a:pPr algn="l"/>
            <a:r>
              <a:rPr lang="pt-BR" altLang="pt-BR" smtClean="0"/>
              <a:t>Relações de Uso</a:t>
            </a:r>
          </a:p>
        </p:txBody>
      </p:sp>
      <p:sp>
        <p:nvSpPr>
          <p:cNvPr id="181251" name="Text Box 3"/>
          <p:cNvSpPr txBox="1">
            <a:spLocks noChangeArrowheads="1"/>
          </p:cNvSpPr>
          <p:nvPr/>
        </p:nvSpPr>
        <p:spPr bwMode="auto">
          <a:xfrm>
            <a:off x="762000" y="1525588"/>
            <a:ext cx="1427163" cy="528637"/>
          </a:xfrm>
          <a:prstGeom prst="rect">
            <a:avLst/>
          </a:prstGeom>
          <a:solidFill>
            <a:srgbClr val="66FFFF"/>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a:latin typeface="Times New Roman" panose="02020603050405020304" pitchFamily="18" charset="0"/>
              </a:rPr>
              <a:t>Objeto 1</a:t>
            </a:r>
          </a:p>
        </p:txBody>
      </p:sp>
      <p:sp>
        <p:nvSpPr>
          <p:cNvPr id="181252" name="Text Box 4"/>
          <p:cNvSpPr txBox="1">
            <a:spLocks noChangeArrowheads="1"/>
          </p:cNvSpPr>
          <p:nvPr/>
        </p:nvSpPr>
        <p:spPr bwMode="auto">
          <a:xfrm>
            <a:off x="7031038" y="1528763"/>
            <a:ext cx="1427162" cy="528637"/>
          </a:xfrm>
          <a:prstGeom prst="rect">
            <a:avLst/>
          </a:prstGeom>
          <a:solidFill>
            <a:srgbClr val="FFFF00"/>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a:latin typeface="Times New Roman" panose="02020603050405020304" pitchFamily="18" charset="0"/>
              </a:rPr>
              <a:t>Objeto 2</a:t>
            </a:r>
          </a:p>
        </p:txBody>
      </p:sp>
      <p:cxnSp>
        <p:nvCxnSpPr>
          <p:cNvPr id="181253" name="AutoShape 5"/>
          <p:cNvCxnSpPr>
            <a:cxnSpLocks noChangeShapeType="1"/>
            <a:stCxn id="181251" idx="3"/>
            <a:endCxn id="181252" idx="1"/>
          </p:cNvCxnSpPr>
          <p:nvPr/>
        </p:nvCxnSpPr>
        <p:spPr bwMode="auto">
          <a:xfrm>
            <a:off x="2189163" y="1790700"/>
            <a:ext cx="4841875"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1254" name="Text Box 6"/>
          <p:cNvSpPr txBox="1">
            <a:spLocks noChangeArrowheads="1"/>
          </p:cNvSpPr>
          <p:nvPr/>
        </p:nvSpPr>
        <p:spPr bwMode="auto">
          <a:xfrm>
            <a:off x="3733800" y="1293813"/>
            <a:ext cx="1741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a:latin typeface="Times New Roman" panose="02020603050405020304" pitchFamily="18" charset="0"/>
              </a:rPr>
              <a:t>Mensagem</a:t>
            </a:r>
          </a:p>
        </p:txBody>
      </p:sp>
      <p:sp>
        <p:nvSpPr>
          <p:cNvPr id="181255" name="Text Box 7"/>
          <p:cNvSpPr txBox="1">
            <a:spLocks noChangeArrowheads="1"/>
          </p:cNvSpPr>
          <p:nvPr/>
        </p:nvSpPr>
        <p:spPr bwMode="auto">
          <a:xfrm>
            <a:off x="685800" y="2438400"/>
            <a:ext cx="83470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a:latin typeface="Times New Roman" panose="02020603050405020304" pitchFamily="18" charset="0"/>
              </a:rPr>
              <a:t>Papel dos objetos nas relação:</a:t>
            </a:r>
          </a:p>
          <a:p>
            <a:r>
              <a:rPr lang="pt-BR" altLang="pt-BR" sz="2800">
                <a:latin typeface="Times New Roman" panose="02020603050405020304" pitchFamily="18" charset="0"/>
              </a:rPr>
              <a:t>1. </a:t>
            </a:r>
            <a:r>
              <a:rPr lang="pt-BR" altLang="pt-BR" sz="2800" b="1" u="sng">
                <a:latin typeface="Times New Roman" panose="02020603050405020304" pitchFamily="18" charset="0"/>
              </a:rPr>
              <a:t>Ator ou Objeto Ativo</a:t>
            </a:r>
            <a:r>
              <a:rPr lang="pt-BR" altLang="pt-BR" sz="2800">
                <a:latin typeface="Times New Roman" panose="02020603050405020304" pitchFamily="18" charset="0"/>
              </a:rPr>
              <a:t>: objeto que pode </a:t>
            </a:r>
            <a:r>
              <a:rPr lang="pt-BR" altLang="pt-BR" sz="2800" u="sng">
                <a:latin typeface="Times New Roman" panose="02020603050405020304" pitchFamily="18" charset="0"/>
              </a:rPr>
              <a:t>operar</a:t>
            </a:r>
            <a:r>
              <a:rPr lang="pt-BR" altLang="pt-BR" sz="2800">
                <a:latin typeface="Times New Roman" panose="02020603050405020304" pitchFamily="18" charset="0"/>
              </a:rPr>
              <a:t> sobre </a:t>
            </a:r>
          </a:p>
          <a:p>
            <a:r>
              <a:rPr lang="pt-BR" altLang="pt-BR" sz="2800">
                <a:latin typeface="Times New Roman" panose="02020603050405020304" pitchFamily="18" charset="0"/>
              </a:rPr>
              <a:t>    outros, mas que não sofre ação de outros objetos;</a:t>
            </a:r>
          </a:p>
          <a:p>
            <a:endParaRPr lang="pt-BR" altLang="pt-BR" sz="2800">
              <a:latin typeface="Times New Roman" panose="02020603050405020304" pitchFamily="18" charset="0"/>
            </a:endParaRPr>
          </a:p>
          <a:p>
            <a:r>
              <a:rPr lang="pt-BR" altLang="pt-BR" sz="2800">
                <a:latin typeface="Times New Roman" panose="02020603050405020304" pitchFamily="18" charset="0"/>
              </a:rPr>
              <a:t>2. </a:t>
            </a:r>
            <a:r>
              <a:rPr lang="pt-BR" altLang="pt-BR" sz="2800" b="1" u="sng">
                <a:latin typeface="Times New Roman" panose="02020603050405020304" pitchFamily="18" charset="0"/>
              </a:rPr>
              <a:t>Servo ou Objeto Passivo</a:t>
            </a:r>
            <a:r>
              <a:rPr lang="pt-BR" altLang="pt-BR" sz="2800">
                <a:latin typeface="Times New Roman" panose="02020603050405020304" pitchFamily="18" charset="0"/>
              </a:rPr>
              <a:t>: um objeto que nunca opera </a:t>
            </a:r>
          </a:p>
          <a:p>
            <a:r>
              <a:rPr lang="pt-BR" altLang="pt-BR" sz="2800">
                <a:latin typeface="Times New Roman" panose="02020603050405020304" pitchFamily="18" charset="0"/>
              </a:rPr>
              <a:t>    sobre outro; ele sempre </a:t>
            </a:r>
            <a:r>
              <a:rPr lang="pt-BR" altLang="pt-BR" sz="2800" u="sng">
                <a:latin typeface="Times New Roman" panose="02020603050405020304" pitchFamily="18" charset="0"/>
              </a:rPr>
              <a:t>sofre</a:t>
            </a:r>
            <a:r>
              <a:rPr lang="pt-BR" altLang="pt-BR" sz="2800">
                <a:latin typeface="Times New Roman" panose="02020603050405020304" pitchFamily="18" charset="0"/>
              </a:rPr>
              <a:t> ação de outros objetos;</a:t>
            </a:r>
          </a:p>
          <a:p>
            <a:endParaRPr lang="pt-BR" altLang="pt-BR" sz="2800">
              <a:latin typeface="Times New Roman" panose="02020603050405020304" pitchFamily="18" charset="0"/>
            </a:endParaRPr>
          </a:p>
          <a:p>
            <a:r>
              <a:rPr lang="pt-BR" altLang="pt-BR" sz="2800">
                <a:latin typeface="Times New Roman" panose="02020603050405020304" pitchFamily="18" charset="0"/>
              </a:rPr>
              <a:t>3. </a:t>
            </a:r>
            <a:r>
              <a:rPr lang="pt-BR" altLang="pt-BR" sz="2800" b="1" u="sng">
                <a:latin typeface="Times New Roman" panose="02020603050405020304" pitchFamily="18" charset="0"/>
              </a:rPr>
              <a:t>Agente</a:t>
            </a:r>
            <a:r>
              <a:rPr lang="pt-BR" altLang="pt-BR" sz="2800">
                <a:latin typeface="Times New Roman" panose="02020603050405020304" pitchFamily="18" charset="0"/>
              </a:rPr>
              <a:t>: um objeto que pode tanto </a:t>
            </a:r>
            <a:r>
              <a:rPr lang="pt-BR" altLang="pt-BR" sz="2800" u="sng">
                <a:latin typeface="Times New Roman" panose="02020603050405020304" pitchFamily="18" charset="0"/>
              </a:rPr>
              <a:t>atuar</a:t>
            </a:r>
            <a:r>
              <a:rPr lang="pt-BR" altLang="pt-BR" sz="2800">
                <a:latin typeface="Times New Roman" panose="02020603050405020304" pitchFamily="18" charset="0"/>
              </a:rPr>
              <a:t> sobre um </a:t>
            </a:r>
          </a:p>
          <a:p>
            <a:r>
              <a:rPr lang="pt-BR" altLang="pt-BR" sz="2800">
                <a:latin typeface="Times New Roman" panose="02020603050405020304" pitchFamily="18" charset="0"/>
              </a:rPr>
              <a:t>    outro objeto ou </a:t>
            </a:r>
            <a:r>
              <a:rPr lang="pt-BR" altLang="pt-BR" sz="2800" u="sng">
                <a:latin typeface="Times New Roman" panose="02020603050405020304" pitchFamily="18" charset="0"/>
              </a:rPr>
              <a:t>sofrer</a:t>
            </a:r>
            <a:r>
              <a:rPr lang="pt-BR" altLang="pt-BR" sz="2800">
                <a:latin typeface="Times New Roman" panose="02020603050405020304" pitchFamily="18" charset="0"/>
              </a:rPr>
              <a:t> ação de outros objetos</a:t>
            </a:r>
          </a:p>
        </p:txBody>
      </p:sp>
      <p:sp>
        <p:nvSpPr>
          <p:cNvPr id="181256" name="Line 8"/>
          <p:cNvSpPr>
            <a:spLocks noChangeShapeType="1"/>
          </p:cNvSpPr>
          <p:nvPr/>
        </p:nvSpPr>
        <p:spPr bwMode="auto">
          <a:xfrm>
            <a:off x="533400" y="990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pt-BR" altLang="pt-BR" smtClean="0"/>
              <a:t>Polimorfismo (1/2)</a:t>
            </a:r>
          </a:p>
        </p:txBody>
      </p:sp>
      <p:sp>
        <p:nvSpPr>
          <p:cNvPr id="182275" name="Rectangle 3"/>
          <p:cNvSpPr>
            <a:spLocks noGrp="1" noChangeArrowheads="1"/>
          </p:cNvSpPr>
          <p:nvPr>
            <p:ph type="body" idx="1"/>
          </p:nvPr>
        </p:nvSpPr>
        <p:spPr/>
        <p:txBody>
          <a:bodyPr/>
          <a:lstStyle/>
          <a:p>
            <a:r>
              <a:rPr lang="pt-BR" altLang="pt-BR" sz="2800" smtClean="0"/>
              <a:t>Linguagens convencionais, como Pascal e C são baseadas na ideia de que funções têm um tipo </a:t>
            </a:r>
            <a:r>
              <a:rPr lang="pt-BR" altLang="pt-BR" sz="2800" u="sng" smtClean="0"/>
              <a:t>único</a:t>
            </a:r>
            <a:r>
              <a:rPr lang="pt-BR" altLang="pt-BR" sz="2800" smtClean="0"/>
              <a:t>: são linguagens </a:t>
            </a:r>
            <a:r>
              <a:rPr lang="pt-BR" altLang="pt-BR" sz="2800" i="1" u="sng" smtClean="0"/>
              <a:t>monomórficas</a:t>
            </a:r>
            <a:r>
              <a:rPr lang="pt-BR" altLang="pt-BR" sz="2800" smtClean="0"/>
              <a:t>.</a:t>
            </a:r>
          </a:p>
          <a:p>
            <a:r>
              <a:rPr lang="pt-BR" altLang="pt-BR" sz="2800" smtClean="0"/>
              <a:t>Linguagens </a:t>
            </a:r>
            <a:r>
              <a:rPr lang="pt-BR" altLang="pt-BR" sz="2800" i="1" u="sng" smtClean="0"/>
              <a:t>polimórficas</a:t>
            </a:r>
            <a:r>
              <a:rPr lang="pt-BR" altLang="pt-BR" sz="2800" smtClean="0"/>
              <a:t>, por sua vez, permitem que funções de mesmo nome, desde que pelo menos um de seus parâmetros perfaça uma distinção (quantidade, nome ou tipo), sejam invocadas para objetos diferentes.</a:t>
            </a:r>
          </a:p>
        </p:txBody>
      </p:sp>
      <p:sp>
        <p:nvSpPr>
          <p:cNvPr id="182276"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pt-BR" altLang="pt-BR" smtClean="0"/>
              <a:t>Polimorfismo (2/2)</a:t>
            </a:r>
          </a:p>
        </p:txBody>
      </p:sp>
      <p:sp>
        <p:nvSpPr>
          <p:cNvPr id="183299" name="Rectangle 3"/>
          <p:cNvSpPr>
            <a:spLocks noGrp="1" noChangeArrowheads="1"/>
          </p:cNvSpPr>
          <p:nvPr>
            <p:ph type="body" idx="1"/>
          </p:nvPr>
        </p:nvSpPr>
        <p:spPr/>
        <p:txBody>
          <a:bodyPr/>
          <a:lstStyle/>
          <a:p>
            <a:r>
              <a:rPr lang="pt-BR" altLang="pt-BR" sz="2800" smtClean="0"/>
              <a:t>Significa que a mesma operação pode se comportar diferentemente em classes diferentes. [Rumbaugh]</a:t>
            </a:r>
          </a:p>
          <a:p>
            <a:r>
              <a:rPr lang="pt-BR" altLang="pt-BR" sz="2800" smtClean="0"/>
              <a:t>O termo </a:t>
            </a:r>
            <a:r>
              <a:rPr lang="pt-BR" altLang="pt-BR" sz="2800" b="1" u="sng" smtClean="0"/>
              <a:t>polimorfismo</a:t>
            </a:r>
            <a:r>
              <a:rPr lang="pt-BR" altLang="pt-BR" sz="2800" smtClean="0"/>
              <a:t> vem do grego</a:t>
            </a:r>
            <a:r>
              <a:rPr lang="en-US" altLang="pt-BR" sz="2800" smtClean="0"/>
              <a:t> </a:t>
            </a:r>
            <a:r>
              <a:rPr lang="en-US" altLang="pt-BR" sz="2800" i="1" smtClean="0"/>
              <a:t>poli morfos</a:t>
            </a:r>
            <a:r>
              <a:rPr lang="en-US" altLang="pt-BR" sz="2800" smtClean="0"/>
              <a:t> e significa </a:t>
            </a:r>
            <a:r>
              <a:rPr lang="pt-BR" altLang="pt-BR" sz="2800" b="1" u="sng" smtClean="0"/>
              <a:t>muitas formas</a:t>
            </a:r>
            <a:r>
              <a:rPr lang="pt-BR" altLang="pt-BR" sz="2800" smtClean="0"/>
              <a:t>. Em programação orientada a objetos, este termo se refere a uma determinada classe que possui a capacidade de alterar o comportamento de um método p</a:t>
            </a:r>
            <a:r>
              <a:rPr lang="en-US" altLang="pt-BR" sz="2800" smtClean="0"/>
              <a:t>ara</a:t>
            </a:r>
            <a:r>
              <a:rPr lang="pt-BR" altLang="pt-BR" sz="2800" smtClean="0"/>
              <a:t> adequá-lo a necessidade solicitada. </a:t>
            </a:r>
          </a:p>
        </p:txBody>
      </p:sp>
      <p:sp>
        <p:nvSpPr>
          <p:cNvPr id="18330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8"/>
          <p:cNvSpPr>
            <a:spLocks noChangeArrowheads="1"/>
          </p:cNvSpPr>
          <p:nvPr/>
        </p:nvSpPr>
        <p:spPr bwMode="auto">
          <a:xfrm>
            <a:off x="2362200" y="3505200"/>
            <a:ext cx="4724400" cy="914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3200">
                <a:latin typeface="Times New Roman" panose="02020603050405020304" pitchFamily="18" charset="0"/>
              </a:rPr>
              <a:t>saldo</a:t>
            </a:r>
          </a:p>
        </p:txBody>
      </p:sp>
      <p:sp>
        <p:nvSpPr>
          <p:cNvPr id="184323" name="Text Box 2"/>
          <p:cNvSpPr txBox="1">
            <a:spLocks noChangeArrowheads="1"/>
          </p:cNvSpPr>
          <p:nvPr/>
        </p:nvSpPr>
        <p:spPr bwMode="auto">
          <a:xfrm>
            <a:off x="336550" y="393700"/>
            <a:ext cx="2417763" cy="10668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3200">
                <a:latin typeface="Times New Roman" panose="02020603050405020304" pitchFamily="18" charset="0"/>
              </a:rPr>
              <a:t>Em Síntese:</a:t>
            </a:r>
          </a:p>
          <a:p>
            <a:r>
              <a:rPr lang="pt-BR" altLang="pt-BR" sz="3200">
                <a:latin typeface="Times New Roman" panose="02020603050405020304" pitchFamily="18" charset="0"/>
              </a:rPr>
              <a:t>Polimorfismo</a:t>
            </a:r>
          </a:p>
        </p:txBody>
      </p:sp>
      <p:sp>
        <p:nvSpPr>
          <p:cNvPr id="184324" name="Text Box 3"/>
          <p:cNvSpPr txBox="1">
            <a:spLocks noChangeArrowheads="1"/>
          </p:cNvSpPr>
          <p:nvPr/>
        </p:nvSpPr>
        <p:spPr bwMode="auto">
          <a:xfrm>
            <a:off x="3621088" y="1524000"/>
            <a:ext cx="21701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3200">
                <a:latin typeface="Times New Roman" panose="02020603050405020304" pitchFamily="18" charset="0"/>
              </a:rPr>
              <a:t>saldo</a:t>
            </a:r>
          </a:p>
          <a:p>
            <a:pPr algn="ctr"/>
            <a:r>
              <a:rPr lang="pt-BR" altLang="pt-BR" sz="3200">
                <a:latin typeface="Times New Roman" panose="02020603050405020304" pitchFamily="18" charset="0"/>
              </a:rPr>
              <a:t>(correntista)</a:t>
            </a:r>
          </a:p>
        </p:txBody>
      </p:sp>
      <p:sp>
        <p:nvSpPr>
          <p:cNvPr id="184325" name="Text Box 5"/>
          <p:cNvSpPr txBox="1">
            <a:spLocks noChangeArrowheads="1"/>
          </p:cNvSpPr>
          <p:nvPr/>
        </p:nvSpPr>
        <p:spPr bwMode="auto">
          <a:xfrm>
            <a:off x="990600" y="5257800"/>
            <a:ext cx="174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3200">
                <a:latin typeface="Times New Roman" panose="02020603050405020304" pitchFamily="18" charset="0"/>
              </a:rPr>
              <a:t>saldo</a:t>
            </a:r>
          </a:p>
          <a:p>
            <a:pPr algn="ctr"/>
            <a:r>
              <a:rPr lang="pt-BR" altLang="pt-BR" sz="3200">
                <a:latin typeface="Times New Roman" panose="02020603050405020304" pitchFamily="18" charset="0"/>
              </a:rPr>
              <a:t>poupança</a:t>
            </a:r>
          </a:p>
        </p:txBody>
      </p:sp>
      <p:sp>
        <p:nvSpPr>
          <p:cNvPr id="184326" name="Text Box 6"/>
          <p:cNvSpPr txBox="1">
            <a:spLocks noChangeArrowheads="1"/>
          </p:cNvSpPr>
          <p:nvPr/>
        </p:nvSpPr>
        <p:spPr bwMode="auto">
          <a:xfrm>
            <a:off x="3657600" y="5257800"/>
            <a:ext cx="20923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3200">
                <a:latin typeface="Times New Roman" panose="02020603050405020304" pitchFamily="18" charset="0"/>
              </a:rPr>
              <a:t>saldo fundo</a:t>
            </a:r>
          </a:p>
          <a:p>
            <a:pPr algn="ctr"/>
            <a:r>
              <a:rPr lang="pt-BR" altLang="pt-BR" sz="3200">
                <a:latin typeface="Times New Roman" panose="02020603050405020304" pitchFamily="18" charset="0"/>
              </a:rPr>
              <a:t>de ações</a:t>
            </a:r>
          </a:p>
        </p:txBody>
      </p:sp>
      <p:sp>
        <p:nvSpPr>
          <p:cNvPr id="184327" name="Text Box 7"/>
          <p:cNvSpPr txBox="1">
            <a:spLocks noChangeArrowheads="1"/>
          </p:cNvSpPr>
          <p:nvPr/>
        </p:nvSpPr>
        <p:spPr bwMode="auto">
          <a:xfrm>
            <a:off x="6562725" y="5257800"/>
            <a:ext cx="2047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3200">
                <a:latin typeface="Times New Roman" panose="02020603050405020304" pitchFamily="18" charset="0"/>
              </a:rPr>
              <a:t>saldo renda</a:t>
            </a:r>
          </a:p>
          <a:p>
            <a:pPr algn="ctr"/>
            <a:r>
              <a:rPr lang="pt-BR" altLang="pt-BR" sz="3200">
                <a:latin typeface="Times New Roman" panose="02020603050405020304" pitchFamily="18" charset="0"/>
              </a:rPr>
              <a:t>fixa</a:t>
            </a:r>
          </a:p>
        </p:txBody>
      </p:sp>
      <p:sp>
        <p:nvSpPr>
          <p:cNvPr id="184328" name="Line 10"/>
          <p:cNvSpPr>
            <a:spLocks noChangeShapeType="1"/>
          </p:cNvSpPr>
          <p:nvPr/>
        </p:nvSpPr>
        <p:spPr bwMode="auto">
          <a:xfrm>
            <a:off x="4724400" y="2667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84329" name="Line 11"/>
          <p:cNvSpPr>
            <a:spLocks noChangeShapeType="1"/>
          </p:cNvSpPr>
          <p:nvPr/>
        </p:nvSpPr>
        <p:spPr bwMode="auto">
          <a:xfrm flipH="1">
            <a:off x="1981200" y="4419600"/>
            <a:ext cx="1143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84330" name="Line 12"/>
          <p:cNvSpPr>
            <a:spLocks noChangeShapeType="1"/>
          </p:cNvSpPr>
          <p:nvPr/>
        </p:nvSpPr>
        <p:spPr bwMode="auto">
          <a:xfrm>
            <a:off x="4724400" y="4419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84331" name="Line 13"/>
          <p:cNvSpPr>
            <a:spLocks noChangeShapeType="1"/>
          </p:cNvSpPr>
          <p:nvPr/>
        </p:nvSpPr>
        <p:spPr bwMode="auto">
          <a:xfrm>
            <a:off x="6248400" y="4419600"/>
            <a:ext cx="990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228600"/>
            <a:ext cx="7772400" cy="1143000"/>
          </a:xfrm>
        </p:spPr>
        <p:txBody>
          <a:bodyPr/>
          <a:lstStyle/>
          <a:p>
            <a:pPr algn="l"/>
            <a:r>
              <a:rPr lang="pt-BR" altLang="pt-BR" smtClean="0"/>
              <a:t>Tipos de Polimorfismo</a:t>
            </a:r>
          </a:p>
        </p:txBody>
      </p:sp>
      <p:sp>
        <p:nvSpPr>
          <p:cNvPr id="185347" name="Rectangle 3"/>
          <p:cNvSpPr>
            <a:spLocks noGrp="1" noChangeArrowheads="1"/>
          </p:cNvSpPr>
          <p:nvPr>
            <p:ph type="body" idx="1"/>
          </p:nvPr>
        </p:nvSpPr>
        <p:spPr>
          <a:xfrm>
            <a:off x="685800" y="1600200"/>
            <a:ext cx="7772400" cy="4724400"/>
          </a:xfrm>
        </p:spPr>
        <p:txBody>
          <a:bodyPr/>
          <a:lstStyle/>
          <a:p>
            <a:pPr>
              <a:lnSpc>
                <a:spcPct val="90000"/>
              </a:lnSpc>
              <a:spcBef>
                <a:spcPts val="500"/>
              </a:spcBef>
              <a:spcAft>
                <a:spcPts val="500"/>
              </a:spcAft>
              <a:buFont typeface="Symbol" panose="05050102010706020507" pitchFamily="18" charset="2"/>
              <a:buNone/>
            </a:pPr>
            <a:r>
              <a:rPr lang="pt-BR" altLang="pt-BR" sz="2800" b="1" smtClean="0"/>
              <a:t>1. </a:t>
            </a:r>
            <a:r>
              <a:rPr lang="pt-BR" altLang="pt-BR" sz="2800" b="1" i="1" smtClean="0"/>
              <a:t>Overload</a:t>
            </a:r>
            <a:r>
              <a:rPr lang="en-US" altLang="pt-BR" sz="2800" b="1" i="1" smtClean="0"/>
              <a:t>ing</a:t>
            </a:r>
            <a:r>
              <a:rPr lang="pt-BR" altLang="pt-BR" sz="2800" b="1" smtClean="0"/>
              <a:t>, </a:t>
            </a:r>
            <a:r>
              <a:rPr lang="pt-BR" altLang="pt-BR" sz="2800" smtClean="0"/>
              <a:t>ou sobrecarga</a:t>
            </a:r>
            <a:r>
              <a:rPr lang="en-US" altLang="pt-BR" sz="2800" smtClean="0"/>
              <a:t> de métodos:</a:t>
            </a:r>
            <a:endParaRPr lang="pt-BR" altLang="pt-BR" sz="2800" smtClean="0"/>
          </a:p>
          <a:p>
            <a:pPr lvl="1">
              <a:lnSpc>
                <a:spcPct val="90000"/>
              </a:lnSpc>
              <a:spcBef>
                <a:spcPts val="500"/>
              </a:spcBef>
              <a:spcAft>
                <a:spcPts val="500"/>
              </a:spcAft>
              <a:buFont typeface="Symbol" panose="05050102010706020507" pitchFamily="18" charset="2"/>
              <a:buChar char="·"/>
            </a:pPr>
            <a:r>
              <a:rPr lang="en-US" altLang="pt-BR" sz="2400" smtClean="0"/>
              <a:t>U</a:t>
            </a:r>
            <a:r>
              <a:rPr lang="pt-BR" altLang="pt-BR" sz="2400" smtClean="0"/>
              <a:t>m método</a:t>
            </a:r>
            <a:r>
              <a:rPr lang="en-US" altLang="pt-BR" sz="2400" smtClean="0"/>
              <a:t> </a:t>
            </a:r>
            <a:r>
              <a:rPr lang="pt-BR" altLang="pt-BR" sz="2400" smtClean="0"/>
              <a:t>que possui diversos tratamentos diferentes de acordo com o</a:t>
            </a:r>
            <a:r>
              <a:rPr lang="en-US" altLang="pt-BR" sz="2400" smtClean="0"/>
              <a:t>s</a:t>
            </a:r>
            <a:r>
              <a:rPr lang="pt-BR" altLang="pt-BR" sz="2400" smtClean="0"/>
              <a:t> parâmetro</a:t>
            </a:r>
            <a:r>
              <a:rPr lang="en-US" altLang="pt-BR" sz="2400" smtClean="0"/>
              <a:t>s</a:t>
            </a:r>
            <a:r>
              <a:rPr lang="pt-BR" altLang="pt-BR" sz="2400" smtClean="0"/>
              <a:t> da chamada. Na prática temos dois </a:t>
            </a:r>
            <a:r>
              <a:rPr lang="en-US" altLang="pt-BR" sz="2400" smtClean="0"/>
              <a:t>ou mais </a:t>
            </a:r>
            <a:r>
              <a:rPr lang="pt-BR" altLang="pt-BR" sz="2400" smtClean="0"/>
              <a:t>métodos com o mesmo nome, mas aceitando parâmetros diferentes</a:t>
            </a:r>
            <a:r>
              <a:rPr lang="en-US" altLang="pt-BR" sz="2400" smtClean="0"/>
              <a:t> (ou, com assinaturas diferentes)</a:t>
            </a:r>
            <a:r>
              <a:rPr lang="pt-BR" altLang="pt-BR" sz="2400" smtClean="0"/>
              <a:t>. </a:t>
            </a:r>
          </a:p>
          <a:p>
            <a:pPr>
              <a:lnSpc>
                <a:spcPct val="90000"/>
              </a:lnSpc>
              <a:spcBef>
                <a:spcPts val="500"/>
              </a:spcBef>
              <a:spcAft>
                <a:spcPts val="500"/>
              </a:spcAft>
              <a:buFont typeface="Symbol" panose="05050102010706020507" pitchFamily="18" charset="2"/>
              <a:buNone/>
            </a:pPr>
            <a:r>
              <a:rPr lang="pt-BR" altLang="pt-BR" sz="2800" b="1" smtClean="0">
                <a:solidFill>
                  <a:schemeClr val="accent2"/>
                </a:solidFill>
              </a:rPr>
              <a:t>2. </a:t>
            </a:r>
            <a:r>
              <a:rPr lang="pt-BR" altLang="pt-BR" sz="2800" b="1" i="1" smtClean="0">
                <a:solidFill>
                  <a:schemeClr val="accent2"/>
                </a:solidFill>
              </a:rPr>
              <a:t>Over</a:t>
            </a:r>
            <a:r>
              <a:rPr lang="en-US" altLang="pt-BR" sz="2800" b="1" i="1" smtClean="0">
                <a:solidFill>
                  <a:schemeClr val="accent2"/>
                </a:solidFill>
              </a:rPr>
              <a:t>riding</a:t>
            </a:r>
            <a:r>
              <a:rPr lang="pt-BR" altLang="pt-BR" sz="2800" b="1" smtClean="0">
                <a:solidFill>
                  <a:schemeClr val="accent2"/>
                </a:solidFill>
              </a:rPr>
              <a:t>, </a:t>
            </a:r>
            <a:r>
              <a:rPr lang="pt-BR" altLang="pt-BR" sz="2800" smtClean="0">
                <a:solidFill>
                  <a:schemeClr val="accent2"/>
                </a:solidFill>
              </a:rPr>
              <a:t>ou sobreposição</a:t>
            </a:r>
            <a:r>
              <a:rPr lang="en-US" altLang="pt-BR" sz="2800" smtClean="0">
                <a:solidFill>
                  <a:schemeClr val="accent2"/>
                </a:solidFill>
              </a:rPr>
              <a:t> (ou redefinição) de métodos</a:t>
            </a:r>
            <a:r>
              <a:rPr lang="pt-BR" altLang="pt-BR" sz="2800" smtClean="0">
                <a:solidFill>
                  <a:schemeClr val="accent2"/>
                </a:solidFill>
              </a:rPr>
              <a:t>: </a:t>
            </a:r>
          </a:p>
          <a:p>
            <a:pPr lvl="1">
              <a:lnSpc>
                <a:spcPct val="90000"/>
              </a:lnSpc>
              <a:spcBef>
                <a:spcPts val="500"/>
              </a:spcBef>
              <a:spcAft>
                <a:spcPts val="500"/>
              </a:spcAft>
              <a:buFont typeface="Symbol" panose="05050102010706020507" pitchFamily="18" charset="2"/>
              <a:buChar char="·"/>
            </a:pPr>
            <a:r>
              <a:rPr lang="en-US" altLang="pt-BR" sz="2400" smtClean="0">
                <a:solidFill>
                  <a:schemeClr val="accent2"/>
                </a:solidFill>
              </a:rPr>
              <a:t>U</a:t>
            </a:r>
            <a:r>
              <a:rPr lang="pt-BR" altLang="pt-BR" sz="2400" smtClean="0">
                <a:solidFill>
                  <a:schemeClr val="accent2"/>
                </a:solidFill>
              </a:rPr>
              <a:t>m objeto possui um método alterado, a partir de um método herdado de um objeto pai. Na prática, temos um método herdado na classe filho que é reescrito, geralmente com objetivo de especializar este objeto.</a:t>
            </a:r>
          </a:p>
        </p:txBody>
      </p:sp>
      <p:sp>
        <p:nvSpPr>
          <p:cNvPr id="185348" name="Line 4"/>
          <p:cNvSpPr>
            <a:spLocks noChangeShapeType="1"/>
          </p:cNvSpPr>
          <p:nvPr/>
        </p:nvSpPr>
        <p:spPr bwMode="auto">
          <a:xfrm>
            <a:off x="5334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3400" y="152400"/>
            <a:ext cx="8153400" cy="685800"/>
          </a:xfrm>
        </p:spPr>
        <p:txBody>
          <a:bodyPr/>
          <a:lstStyle/>
          <a:p>
            <a:pPr algn="l"/>
            <a:r>
              <a:rPr lang="en-US" altLang="pt-BR" smtClean="0"/>
              <a:t>Sobrecarga de Métodos (1/3)</a:t>
            </a:r>
            <a:endParaRPr lang="pt-BR" altLang="pt-BR" smtClean="0"/>
          </a:p>
        </p:txBody>
      </p:sp>
      <p:sp>
        <p:nvSpPr>
          <p:cNvPr id="186371" name="Text Box 3"/>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 polimorfismo é um dos aspectos mais importantes das linguagens orientadas a objetos. A sua forma mais simples, oferecida pela linguagem Java, é por meio da sobrecarga de métodos (</a:t>
            </a:r>
            <a:r>
              <a:rPr lang="en-US" altLang="pt-BR" sz="2000" i="1">
                <a:latin typeface="Times New Roman" panose="02020603050405020304" pitchFamily="18" charset="0"/>
                <a:cs typeface="Times New Roman" panose="02020603050405020304" pitchFamily="18" charset="0"/>
              </a:rPr>
              <a:t>method overload</a:t>
            </a:r>
            <a:r>
              <a:rPr lang="en-US"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a:t>
            </a:r>
            <a:r>
              <a:rPr lang="en-US" altLang="pt-BR" sz="2000">
                <a:solidFill>
                  <a:srgbClr val="FF3300"/>
                </a:solidFill>
                <a:latin typeface="Times New Roman" panose="02020603050405020304" pitchFamily="18" charset="0"/>
                <a:cs typeface="Times New Roman" panose="02020603050405020304" pitchFamily="18" charset="0"/>
              </a:rPr>
              <a:t>sobrecarga</a:t>
            </a:r>
            <a:r>
              <a:rPr lang="en-US" altLang="pt-BR" sz="2000">
                <a:latin typeface="Times New Roman" panose="02020603050405020304" pitchFamily="18" charset="0"/>
                <a:cs typeface="Times New Roman" panose="02020603050405020304" pitchFamily="18" charset="0"/>
              </a:rPr>
              <a:t> de métodos é a possibilidade de existirem </a:t>
            </a:r>
            <a:r>
              <a:rPr lang="en-US" altLang="pt-BR" sz="2000">
                <a:solidFill>
                  <a:srgbClr val="FF3300"/>
                </a:solidFill>
                <a:latin typeface="Times New Roman" panose="02020603050405020304" pitchFamily="18" charset="0"/>
                <a:cs typeface="Times New Roman" panose="02020603050405020304" pitchFamily="18" charset="0"/>
              </a:rPr>
              <a:t>vários métodos com o mesmo nome em uma </a:t>
            </a:r>
            <a:r>
              <a:rPr lang="en-US" altLang="pt-BR" sz="2000" u="sng">
                <a:solidFill>
                  <a:srgbClr val="FF3300"/>
                </a:solidFill>
                <a:latin typeface="Times New Roman" panose="02020603050405020304" pitchFamily="18" charset="0"/>
                <a:cs typeface="Times New Roman" panose="02020603050405020304" pitchFamily="18" charset="0"/>
              </a:rPr>
              <a:t>mesma classe</a:t>
            </a:r>
            <a:r>
              <a:rPr lang="en-US"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Para que estes métodos homônimos possam ser distinguidos, eles devem ter uma assinatura diferente. A assinatura de um método é definida pelo nome do método é complementada pela lista que indica o nome e o tipo de todos os seus parâmetros formais; sendo assim, métodos com o mesmo nome são considerados diferentes quando recebem um diferente número ou diferentes tipos de argumentos, e têm, portanto assinaturas diferentes.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 valor de retorno não faz parte da assinatura, pois se admite a conversão automática de tipos, o que impede o compilador de identificar o método adequado. </a:t>
            </a:r>
          </a:p>
        </p:txBody>
      </p:sp>
      <p:sp>
        <p:nvSpPr>
          <p:cNvPr id="18637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5"/>
          <p:cNvSpPr>
            <a:spLocks noChangeArrowheads="1"/>
          </p:cNvSpPr>
          <p:nvPr/>
        </p:nvSpPr>
        <p:spPr bwMode="auto">
          <a:xfrm>
            <a:off x="941388" y="141288"/>
            <a:ext cx="6973887" cy="3048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b="1" u="sng">
                <a:cs typeface="Times New Roman" panose="02020603050405020304" pitchFamily="18" charset="0"/>
              </a:rPr>
              <a:t>Sobrecarga de métodos</a:t>
            </a:r>
            <a:r>
              <a:rPr lang="en-US" altLang="pt-BR" sz="1600" b="1">
                <a:cs typeface="Times New Roman" panose="02020603050405020304" pitchFamily="18" charset="0"/>
              </a:rPr>
              <a:t> (um parâmetro – tipos diferentes)</a:t>
            </a:r>
          </a:p>
          <a:p>
            <a:pPr eaLnBrk="1" hangingPunct="1"/>
            <a:r>
              <a:rPr lang="en-US" altLang="pt-BR" sz="1600" b="1">
                <a:solidFill>
                  <a:schemeClr val="accent2"/>
                </a:solidFill>
                <a:cs typeface="Times New Roman" panose="02020603050405020304" pitchFamily="18" charset="0"/>
              </a:rPr>
              <a:t>public</a:t>
            </a:r>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class</a:t>
            </a:r>
            <a:r>
              <a:rPr lang="en-US" altLang="pt-BR" sz="1600">
                <a:cs typeface="Times New Roman" panose="02020603050405020304" pitchFamily="18" charset="0"/>
              </a:rPr>
              <a:t> </a:t>
            </a:r>
            <a:r>
              <a:rPr lang="en-US" altLang="pt-BR" sz="1600" b="1">
                <a:solidFill>
                  <a:srgbClr val="FF3300"/>
                </a:solidFill>
                <a:cs typeface="Times New Roman" panose="02020603050405020304" pitchFamily="18" charset="0"/>
              </a:rPr>
              <a:t>Overload</a:t>
            </a:r>
            <a:r>
              <a:rPr lang="en-US" altLang="pt-BR" sz="1600">
                <a:cs typeface="Times New Roman" panose="02020603050405020304" pitchFamily="18" charset="0"/>
              </a:rPr>
              <a:t> </a:t>
            </a:r>
            <a:r>
              <a:rPr lang="en-US" altLang="pt-BR" sz="1600" b="1">
                <a:cs typeface="Times New Roman" panose="02020603050405020304" pitchFamily="18" charset="0"/>
              </a:rPr>
              <a:t>{</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public static</a:t>
            </a:r>
            <a:r>
              <a:rPr lang="en-US" altLang="pt-BR" sz="1600">
                <a:cs typeface="Times New Roman" panose="02020603050405020304" pitchFamily="18" charset="0"/>
              </a:rPr>
              <a:t> </a:t>
            </a:r>
            <a:r>
              <a:rPr lang="en-US" altLang="pt-BR" sz="1600" b="1">
                <a:cs typeface="Times New Roman" panose="02020603050405020304" pitchFamily="18" charset="0"/>
              </a:rPr>
              <a:t>int</a:t>
            </a:r>
            <a:r>
              <a:rPr lang="en-US" altLang="pt-BR" sz="1600">
                <a:cs typeface="Times New Roman" panose="02020603050405020304" pitchFamily="18" charset="0"/>
              </a:rPr>
              <a:t> </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a:t>
            </a:r>
            <a:r>
              <a:rPr lang="en-US" altLang="pt-BR" sz="1600" b="1">
                <a:cs typeface="Times New Roman" panose="02020603050405020304" pitchFamily="18" charset="0"/>
              </a:rPr>
              <a:t>int</a:t>
            </a:r>
            <a:r>
              <a:rPr lang="en-US" altLang="pt-BR" sz="1600">
                <a:cs typeface="Times New Roman" panose="02020603050405020304" pitchFamily="18" charset="0"/>
              </a:rPr>
              <a:t> n) { </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return</a:t>
            </a:r>
            <a:r>
              <a:rPr lang="en-US" altLang="pt-BR" sz="1600">
                <a:cs typeface="Times New Roman" panose="02020603050405020304" pitchFamily="18" charset="0"/>
              </a:rPr>
              <a:t> (2 * n); </a:t>
            </a:r>
          </a:p>
          <a:p>
            <a:pPr eaLnBrk="1" hangingPunct="1"/>
            <a:r>
              <a:rPr lang="en-US" altLang="pt-BR" sz="1600">
                <a:cs typeface="Times New Roman" panose="02020603050405020304" pitchFamily="18" charset="0"/>
              </a:rPr>
              <a:t>  }</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public static</a:t>
            </a:r>
            <a:r>
              <a:rPr lang="en-US" altLang="pt-BR" sz="1600">
                <a:cs typeface="Times New Roman" panose="02020603050405020304" pitchFamily="18" charset="0"/>
              </a:rPr>
              <a:t> </a:t>
            </a:r>
            <a:r>
              <a:rPr lang="en-US" altLang="pt-BR" sz="1600" b="1">
                <a:cs typeface="Times New Roman" panose="02020603050405020304" pitchFamily="18" charset="0"/>
              </a:rPr>
              <a:t>double</a:t>
            </a:r>
            <a:r>
              <a:rPr lang="en-US" altLang="pt-BR" sz="1600">
                <a:cs typeface="Times New Roman" panose="02020603050405020304" pitchFamily="18" charset="0"/>
              </a:rPr>
              <a:t> </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a:t>
            </a:r>
            <a:r>
              <a:rPr lang="en-US" altLang="pt-BR" sz="1600" b="1">
                <a:cs typeface="Times New Roman" panose="02020603050405020304" pitchFamily="18" charset="0"/>
              </a:rPr>
              <a:t>double</a:t>
            </a:r>
            <a:r>
              <a:rPr lang="en-US" altLang="pt-BR" sz="1600">
                <a:cs typeface="Times New Roman" panose="02020603050405020304" pitchFamily="18" charset="0"/>
              </a:rPr>
              <a:t> n) { </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return</a:t>
            </a:r>
            <a:r>
              <a:rPr lang="en-US" altLang="pt-BR" sz="1600">
                <a:cs typeface="Times New Roman" panose="02020603050405020304" pitchFamily="18" charset="0"/>
              </a:rPr>
              <a:t> (2 * n); </a:t>
            </a:r>
          </a:p>
          <a:p>
            <a:pPr eaLnBrk="1" hangingPunct="1"/>
            <a:r>
              <a:rPr lang="en-US" altLang="pt-BR" sz="1600">
                <a:cs typeface="Times New Roman" panose="02020603050405020304" pitchFamily="18" charset="0"/>
              </a:rPr>
              <a:t>  }</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public static</a:t>
            </a:r>
            <a:r>
              <a:rPr lang="en-US" altLang="pt-BR" sz="1600">
                <a:cs typeface="Times New Roman" panose="02020603050405020304" pitchFamily="18" charset="0"/>
              </a:rPr>
              <a:t> </a:t>
            </a:r>
            <a:r>
              <a:rPr lang="en-US" altLang="pt-BR" sz="1600" b="1">
                <a:cs typeface="Times New Roman" panose="02020603050405020304" pitchFamily="18" charset="0"/>
              </a:rPr>
              <a:t>int</a:t>
            </a:r>
            <a:r>
              <a:rPr lang="en-US" altLang="pt-BR" sz="1600">
                <a:cs typeface="Times New Roman" panose="02020603050405020304" pitchFamily="18" charset="0"/>
              </a:rPr>
              <a:t> </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a:t>
            </a:r>
            <a:r>
              <a:rPr lang="en-US" altLang="pt-BR" sz="1600" b="1">
                <a:cs typeface="Times New Roman" panose="02020603050405020304" pitchFamily="18" charset="0"/>
              </a:rPr>
              <a:t>String</a:t>
            </a:r>
            <a:r>
              <a:rPr lang="en-US" altLang="pt-BR" sz="1600">
                <a:cs typeface="Times New Roman" panose="02020603050405020304" pitchFamily="18" charset="0"/>
              </a:rPr>
              <a:t> n) { </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return</a:t>
            </a:r>
            <a:r>
              <a:rPr lang="en-US" altLang="pt-BR" sz="1600">
                <a:cs typeface="Times New Roman" panose="02020603050405020304" pitchFamily="18" charset="0"/>
              </a:rPr>
              <a:t> (2 * Integer.parseInt(n)); </a:t>
            </a:r>
          </a:p>
          <a:p>
            <a:pPr eaLnBrk="1" hangingPunct="1"/>
            <a:r>
              <a:rPr lang="en-US" altLang="pt-BR" sz="1600">
                <a:cs typeface="Times New Roman" panose="02020603050405020304" pitchFamily="18" charset="0"/>
              </a:rPr>
              <a:t>  }</a:t>
            </a:r>
          </a:p>
          <a:p>
            <a:pPr eaLnBrk="1" hangingPunct="1"/>
            <a:r>
              <a:rPr lang="en-US" altLang="pt-BR" sz="1600" b="1">
                <a:cs typeface="Times New Roman" panose="02020603050405020304" pitchFamily="18" charset="0"/>
              </a:rPr>
              <a:t>}</a:t>
            </a:r>
          </a:p>
        </p:txBody>
      </p:sp>
      <p:sp>
        <p:nvSpPr>
          <p:cNvPr id="187395" name="Rectangle 7"/>
          <p:cNvSpPr>
            <a:spLocks noChangeArrowheads="1"/>
          </p:cNvSpPr>
          <p:nvPr/>
        </p:nvSpPr>
        <p:spPr bwMode="auto">
          <a:xfrm>
            <a:off x="100013" y="3387725"/>
            <a:ext cx="8915400" cy="329247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cs typeface="Times New Roman" panose="02020603050405020304" pitchFamily="18" charset="0"/>
              </a:rPr>
              <a:t>Na classe </a:t>
            </a:r>
            <a:r>
              <a:rPr lang="en-US" altLang="pt-BR" sz="1600" b="1">
                <a:solidFill>
                  <a:srgbClr val="FF3300"/>
                </a:solidFill>
                <a:cs typeface="Times New Roman" panose="02020603050405020304" pitchFamily="18" charset="0"/>
              </a:rPr>
              <a:t>Overload</a:t>
            </a:r>
            <a:r>
              <a:rPr lang="en-US" altLang="pt-BR" sz="1600">
                <a:cs typeface="Times New Roman" panose="02020603050405020304" pitchFamily="18" charset="0"/>
              </a:rPr>
              <a:t> tem-se a implementação de três métodos denominados </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 que recebem um único argumento retornando um valor que é o dobro do valor do argumento recebido. Por meio da sobrecarga, foram implementadas três versões desse método na mesma classe, diferenciados pelo fato de que cada uma recebe um tipo diferente de argumento. O efeito produzido é a existência de um método </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 capaz de processar argumentos de tipos diferentes, simplificando o uso dos métodos da classe </a:t>
            </a:r>
            <a:r>
              <a:rPr lang="en-US" altLang="pt-BR" sz="1600" b="1">
                <a:solidFill>
                  <a:srgbClr val="FF3300"/>
                </a:solidFill>
                <a:cs typeface="Times New Roman" panose="02020603050405020304" pitchFamily="18" charset="0"/>
              </a:rPr>
              <a:t>Overload</a:t>
            </a:r>
            <a:r>
              <a:rPr lang="en-US" altLang="pt-BR" sz="1600">
                <a:cs typeface="Times New Roman" panose="02020603050405020304" pitchFamily="18" charset="0"/>
              </a:rPr>
              <a:t>:	</a:t>
            </a:r>
          </a:p>
          <a:p>
            <a:pPr eaLnBrk="1" hangingPunct="1"/>
            <a:r>
              <a:rPr lang="en-US" altLang="pt-BR" sz="1600" b="1">
                <a:cs typeface="Times New Roman" panose="02020603050405020304" pitchFamily="18" charset="0"/>
              </a:rPr>
              <a:t>int</a:t>
            </a:r>
            <a:r>
              <a:rPr lang="en-US" altLang="pt-BR" sz="1600">
                <a:cs typeface="Times New Roman" panose="02020603050405020304" pitchFamily="18" charset="0"/>
              </a:rPr>
              <a:t> i = 10; </a:t>
            </a:r>
          </a:p>
          <a:p>
            <a:pPr eaLnBrk="1" hangingPunct="1"/>
            <a:r>
              <a:rPr lang="en-US" altLang="pt-BR" sz="1600" b="1">
                <a:cs typeface="Times New Roman" panose="02020603050405020304" pitchFamily="18" charset="0"/>
              </a:rPr>
              <a:t>double</a:t>
            </a:r>
            <a:r>
              <a:rPr lang="en-US" altLang="pt-BR" sz="1600">
                <a:cs typeface="Times New Roman" panose="02020603050405020304" pitchFamily="18" charset="0"/>
              </a:rPr>
              <a:t> d = 5.35;</a:t>
            </a:r>
          </a:p>
          <a:p>
            <a:pPr eaLnBrk="1" hangingPunct="1"/>
            <a:r>
              <a:rPr lang="en-US" altLang="pt-BR" sz="1600">
                <a:cs typeface="Times New Roman" panose="02020603050405020304" pitchFamily="18" charset="0"/>
              </a:rPr>
              <a:t>System.out.</a:t>
            </a:r>
            <a:r>
              <a:rPr lang="en-US" altLang="pt-BR" sz="1600" b="1">
                <a:cs typeface="Times New Roman" panose="02020603050405020304" pitchFamily="18" charset="0"/>
              </a:rPr>
              <a:t>println</a:t>
            </a:r>
            <a:r>
              <a:rPr lang="en-US" altLang="pt-BR" sz="1600">
                <a:cs typeface="Times New Roman" panose="02020603050405020304" pitchFamily="18" charset="0"/>
              </a:rPr>
              <a:t>(i + </a:t>
            </a:r>
            <a:r>
              <a:rPr lang="en-US" altLang="pt-BR" sz="1600">
                <a:solidFill>
                  <a:srgbClr val="FF3300"/>
                </a:solidFill>
                <a:cs typeface="Times New Roman" panose="02020603050405020304" pitchFamily="18" charset="0"/>
              </a:rPr>
              <a:t>" * 2 = "</a:t>
            </a:r>
            <a:r>
              <a:rPr lang="en-US" altLang="pt-BR" sz="1600">
                <a:cs typeface="Times New Roman" panose="02020603050405020304" pitchFamily="18" charset="0"/>
              </a:rPr>
              <a:t> + </a:t>
            </a:r>
            <a:r>
              <a:rPr lang="en-US" altLang="pt-BR" sz="1600" b="1">
                <a:solidFill>
                  <a:srgbClr val="FF0000"/>
                </a:solidFill>
                <a:cs typeface="Times New Roman" panose="02020603050405020304" pitchFamily="18" charset="0"/>
              </a:rPr>
              <a:t>Overload</a:t>
            </a:r>
            <a:r>
              <a:rPr lang="en-US" altLang="pt-BR" sz="1600">
                <a:cs typeface="Times New Roman" panose="02020603050405020304" pitchFamily="18" charset="0"/>
              </a:rPr>
              <a:t>.</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a:t>
            </a:r>
            <a:r>
              <a:rPr lang="en-US" altLang="pt-BR" sz="1600" b="1">
                <a:cs typeface="Times New Roman" panose="02020603050405020304" pitchFamily="18" charset="0"/>
              </a:rPr>
              <a:t>i</a:t>
            </a:r>
            <a:r>
              <a:rPr lang="en-US" altLang="pt-BR" sz="1600">
                <a:cs typeface="Times New Roman" panose="02020603050405020304" pitchFamily="18" charset="0"/>
              </a:rPr>
              <a:t>));</a:t>
            </a:r>
          </a:p>
          <a:p>
            <a:pPr eaLnBrk="1" hangingPunct="1"/>
            <a:r>
              <a:rPr lang="en-US" altLang="pt-BR" sz="1600">
                <a:cs typeface="Times New Roman" panose="02020603050405020304" pitchFamily="18" charset="0"/>
              </a:rPr>
              <a:t>System.out.</a:t>
            </a:r>
            <a:r>
              <a:rPr lang="en-US" altLang="pt-BR" sz="1600" b="1">
                <a:cs typeface="Times New Roman" panose="02020603050405020304" pitchFamily="18" charset="0"/>
              </a:rPr>
              <a:t>println</a:t>
            </a:r>
            <a:r>
              <a:rPr lang="en-US" altLang="pt-BR" sz="1600">
                <a:cs typeface="Times New Roman" panose="02020603050405020304" pitchFamily="18" charset="0"/>
              </a:rPr>
              <a:t>(d + </a:t>
            </a:r>
            <a:r>
              <a:rPr lang="en-US" altLang="pt-BR" sz="1600">
                <a:solidFill>
                  <a:srgbClr val="FF3300"/>
                </a:solidFill>
                <a:cs typeface="Times New Roman" panose="02020603050405020304" pitchFamily="18" charset="0"/>
              </a:rPr>
              <a:t>" * 2 = "</a:t>
            </a:r>
            <a:r>
              <a:rPr lang="en-US" altLang="pt-BR" sz="1600">
                <a:cs typeface="Times New Roman" panose="02020603050405020304" pitchFamily="18" charset="0"/>
              </a:rPr>
              <a:t> + </a:t>
            </a:r>
            <a:r>
              <a:rPr lang="en-US" altLang="pt-BR" sz="1600" b="1">
                <a:solidFill>
                  <a:srgbClr val="FF0000"/>
                </a:solidFill>
                <a:cs typeface="Times New Roman" panose="02020603050405020304" pitchFamily="18" charset="0"/>
              </a:rPr>
              <a:t>Overload</a:t>
            </a:r>
            <a:r>
              <a:rPr lang="en-US" altLang="pt-BR" sz="1600">
                <a:cs typeface="Times New Roman" panose="02020603050405020304" pitchFamily="18" charset="0"/>
              </a:rPr>
              <a:t>.</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a:t>
            </a:r>
            <a:r>
              <a:rPr lang="en-US" altLang="pt-BR" sz="1600" b="1">
                <a:cs typeface="Times New Roman" panose="02020603050405020304" pitchFamily="18" charset="0"/>
              </a:rPr>
              <a:t>d</a:t>
            </a:r>
            <a:r>
              <a:rPr lang="en-US" altLang="pt-BR" sz="1600">
                <a:cs typeface="Times New Roman" panose="02020603050405020304" pitchFamily="18" charset="0"/>
              </a:rPr>
              <a:t>));</a:t>
            </a:r>
          </a:p>
          <a:p>
            <a:pPr eaLnBrk="1" hangingPunct="1"/>
            <a:r>
              <a:rPr lang="en-US" altLang="pt-BR" sz="1600">
                <a:cs typeface="Times New Roman" panose="02020603050405020304" pitchFamily="18" charset="0"/>
              </a:rPr>
              <a:t>System.out.</a:t>
            </a:r>
            <a:r>
              <a:rPr lang="en-US" altLang="pt-BR" sz="1600" b="1">
                <a:cs typeface="Times New Roman" panose="02020603050405020304" pitchFamily="18" charset="0"/>
              </a:rPr>
              <a:t>println</a:t>
            </a:r>
            <a:r>
              <a:rPr lang="en-US" altLang="pt-BR" sz="1600">
                <a:cs typeface="Times New Roman" panose="02020603050405020304" pitchFamily="18" charset="0"/>
              </a:rPr>
              <a:t>(</a:t>
            </a:r>
            <a:r>
              <a:rPr lang="en-US" altLang="pt-BR" sz="1600">
                <a:solidFill>
                  <a:srgbClr val="FF3300"/>
                </a:solidFill>
                <a:cs typeface="Times New Roman" panose="02020603050405020304" pitchFamily="18" charset="0"/>
              </a:rPr>
              <a:t>"17 * 2 = "</a:t>
            </a:r>
            <a:r>
              <a:rPr lang="en-US" altLang="pt-BR" sz="1600">
                <a:cs typeface="Times New Roman" panose="02020603050405020304" pitchFamily="18" charset="0"/>
              </a:rPr>
              <a:t> + </a:t>
            </a:r>
            <a:r>
              <a:rPr lang="en-US" altLang="pt-BR" sz="1600" b="1">
                <a:solidFill>
                  <a:srgbClr val="FF0000"/>
                </a:solidFill>
                <a:cs typeface="Times New Roman" panose="02020603050405020304" pitchFamily="18" charset="0"/>
              </a:rPr>
              <a:t>Overload</a:t>
            </a:r>
            <a:r>
              <a:rPr lang="en-US" altLang="pt-BR" sz="1600">
                <a:cs typeface="Times New Roman" panose="02020603050405020304" pitchFamily="18" charset="0"/>
              </a:rPr>
              <a:t>.</a:t>
            </a:r>
            <a:r>
              <a:rPr lang="en-US" altLang="pt-BR" sz="1600" b="1">
                <a:solidFill>
                  <a:srgbClr val="00B050"/>
                </a:solidFill>
                <a:cs typeface="Times New Roman" panose="02020603050405020304" pitchFamily="18" charset="0"/>
              </a:rPr>
              <a:t>dobro</a:t>
            </a:r>
            <a:r>
              <a:rPr lang="en-US" altLang="pt-BR" sz="1600">
                <a:cs typeface="Times New Roman" panose="02020603050405020304" pitchFamily="18" charset="0"/>
              </a:rPr>
              <a:t>(</a:t>
            </a:r>
            <a:r>
              <a:rPr lang="en-US" altLang="pt-BR" sz="1600">
                <a:solidFill>
                  <a:srgbClr val="FF3300"/>
                </a:solidFill>
                <a:cs typeface="Times New Roman" panose="02020603050405020304" pitchFamily="18" charset="0"/>
              </a:rPr>
              <a:t>"17"</a:t>
            </a:r>
            <a:r>
              <a:rPr lang="en-US" altLang="pt-BR" sz="160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920750" y="133350"/>
            <a:ext cx="7151688" cy="4248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b="1" u="sng">
                <a:solidFill>
                  <a:srgbClr val="000000"/>
                </a:solidFill>
                <a:cs typeface="Times New Roman" panose="02020603050405020304" pitchFamily="18" charset="0"/>
              </a:rPr>
              <a:t>Sobrecarga de métodos</a:t>
            </a:r>
            <a:r>
              <a:rPr lang="en-US" altLang="pt-BR" sz="1600" b="1">
                <a:solidFill>
                  <a:srgbClr val="000000"/>
                </a:solidFill>
                <a:cs typeface="Times New Roman" panose="02020603050405020304" pitchFamily="18" charset="0"/>
              </a:rPr>
              <a:t> (múltiplos parâmetro)</a:t>
            </a:r>
          </a:p>
          <a:p>
            <a:pPr eaLnBrk="1" hangingPunct="1"/>
            <a:r>
              <a:rPr lang="en-US" altLang="pt-BR" sz="1600">
                <a:solidFill>
                  <a:srgbClr val="000000"/>
                </a:solidFill>
                <a:cs typeface="Times New Roman" panose="02020603050405020304" pitchFamily="18" charset="0"/>
              </a:rPr>
              <a:t>outra situação possível é a implementação de métodos </a:t>
            </a:r>
          </a:p>
          <a:p>
            <a:pPr eaLnBrk="1" hangingPunct="1"/>
            <a:r>
              <a:rPr lang="en-US" altLang="pt-BR" sz="1600">
                <a:solidFill>
                  <a:srgbClr val="000000"/>
                </a:solidFill>
                <a:cs typeface="Times New Roman" panose="02020603050405020304" pitchFamily="18" charset="0"/>
              </a:rPr>
              <a:t>sobrecarregados pelo uso diferentes listas de argumentos:</a:t>
            </a:r>
          </a:p>
          <a:p>
            <a:pPr eaLnBrk="1" hangingPunct="1"/>
            <a:r>
              <a:rPr lang="en-US" altLang="pt-BR" sz="1600" b="1">
                <a:solidFill>
                  <a:srgbClr val="3333CC"/>
                </a:solidFill>
                <a:cs typeface="Times New Roman" panose="02020603050405020304" pitchFamily="18" charset="0"/>
              </a:rPr>
              <a:t>public</a:t>
            </a:r>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class</a:t>
            </a:r>
            <a:r>
              <a:rPr lang="en-US" altLang="pt-BR" sz="1600">
                <a:solidFill>
                  <a:srgbClr val="000000"/>
                </a:solidFill>
                <a:cs typeface="Times New Roman" panose="02020603050405020304" pitchFamily="18" charset="0"/>
              </a:rPr>
              <a:t> </a:t>
            </a:r>
            <a:r>
              <a:rPr lang="en-US" altLang="pt-BR" sz="1600" b="1">
                <a:solidFill>
                  <a:srgbClr val="FF3300"/>
                </a:solidFill>
                <a:cs typeface="Times New Roman" panose="02020603050405020304" pitchFamily="18" charset="0"/>
              </a:rPr>
              <a:t>Overload</a:t>
            </a:r>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a:t>
            </a:r>
          </a:p>
          <a:p>
            <a:pPr eaLnBrk="1" hangingPunct="1"/>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public static</a:t>
            </a:r>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a:t>
            </a:r>
            <a:r>
              <a:rPr lang="en-US" altLang="pt-BR" sz="1600" b="1">
                <a:solidFill>
                  <a:srgbClr val="00B050"/>
                </a:solidFill>
                <a:cs typeface="Times New Roman" panose="02020603050405020304" pitchFamily="18" charset="0"/>
              </a:rPr>
              <a:t>somatorio</a:t>
            </a:r>
            <a:r>
              <a:rPr lang="en-US" altLang="pt-BR" sz="1600">
                <a:solidFill>
                  <a:srgbClr val="000000"/>
                </a:solidFill>
                <a:cs typeface="Times New Roman" panose="02020603050405020304" pitchFamily="18" charset="0"/>
              </a:rPr>
              <a:t>(</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n) {</a:t>
            </a:r>
          </a:p>
          <a:p>
            <a:pPr eaLnBrk="1" hangingPunct="1"/>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sm = 0;</a:t>
            </a:r>
          </a:p>
          <a:p>
            <a:pPr eaLnBrk="1" hangingPunct="1"/>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for</a:t>
            </a:r>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i=1; i&lt;=n; i++) </a:t>
            </a:r>
          </a:p>
          <a:p>
            <a:pPr eaLnBrk="1" hangingPunct="1"/>
            <a:r>
              <a:rPr lang="en-US" altLang="pt-BR" sz="1600">
                <a:solidFill>
                  <a:srgbClr val="000000"/>
                </a:solidFill>
                <a:cs typeface="Times New Roman" panose="02020603050405020304" pitchFamily="18" charset="0"/>
              </a:rPr>
              <a:t>      sm += i;</a:t>
            </a:r>
          </a:p>
          <a:p>
            <a:pPr eaLnBrk="1" hangingPunct="1"/>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return</a:t>
            </a:r>
            <a:r>
              <a:rPr lang="en-US" altLang="pt-BR" sz="1600">
                <a:solidFill>
                  <a:srgbClr val="000000"/>
                </a:solidFill>
                <a:cs typeface="Times New Roman" panose="02020603050405020304" pitchFamily="18" charset="0"/>
              </a:rPr>
              <a:t> (sm);</a:t>
            </a:r>
          </a:p>
          <a:p>
            <a:pPr eaLnBrk="1" hangingPunct="1"/>
            <a:r>
              <a:rPr lang="en-US" altLang="pt-BR" sz="1600">
                <a:solidFill>
                  <a:srgbClr val="000000"/>
                </a:solidFill>
                <a:cs typeface="Times New Roman" panose="02020603050405020304" pitchFamily="18" charset="0"/>
              </a:rPr>
              <a:t>  }</a:t>
            </a:r>
          </a:p>
          <a:p>
            <a:pPr eaLnBrk="1" hangingPunct="1"/>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public static</a:t>
            </a:r>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a:t>
            </a:r>
            <a:r>
              <a:rPr lang="en-US" altLang="pt-BR" sz="1600" b="1">
                <a:solidFill>
                  <a:srgbClr val="00B050"/>
                </a:solidFill>
                <a:cs typeface="Times New Roman" panose="02020603050405020304" pitchFamily="18" charset="0"/>
              </a:rPr>
              <a:t>somatorio</a:t>
            </a:r>
            <a:r>
              <a:rPr lang="en-US" altLang="pt-BR" sz="1600">
                <a:solidFill>
                  <a:srgbClr val="000000"/>
                </a:solidFill>
                <a:cs typeface="Times New Roman" panose="02020603050405020304" pitchFamily="18" charset="0"/>
              </a:rPr>
              <a:t>(</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n,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incremento) {</a:t>
            </a:r>
          </a:p>
          <a:p>
            <a:pPr eaLnBrk="1" hangingPunct="1"/>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sm = 0;</a:t>
            </a:r>
          </a:p>
          <a:p>
            <a:pPr eaLnBrk="1" hangingPunct="1"/>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for</a:t>
            </a:r>
            <a:r>
              <a:rPr lang="en-US" altLang="pt-BR" sz="1600">
                <a:solidFill>
                  <a:srgbClr val="000000"/>
                </a:solidFill>
                <a:cs typeface="Times New Roman" panose="02020603050405020304" pitchFamily="18" charset="0"/>
              </a:rPr>
              <a:t> (</a:t>
            </a:r>
            <a:r>
              <a:rPr lang="en-US" altLang="pt-BR" sz="1600" b="1">
                <a:solidFill>
                  <a:srgbClr val="000000"/>
                </a:solidFill>
                <a:cs typeface="Times New Roman" panose="02020603050405020304" pitchFamily="18" charset="0"/>
              </a:rPr>
              <a:t>int</a:t>
            </a:r>
            <a:r>
              <a:rPr lang="en-US" altLang="pt-BR" sz="1600">
                <a:solidFill>
                  <a:srgbClr val="000000"/>
                </a:solidFill>
                <a:cs typeface="Times New Roman" panose="02020603050405020304" pitchFamily="18" charset="0"/>
              </a:rPr>
              <a:t> i=1; i&lt;=n; i += incremento) </a:t>
            </a:r>
          </a:p>
          <a:p>
            <a:pPr eaLnBrk="1" hangingPunct="1"/>
            <a:r>
              <a:rPr lang="en-US" altLang="pt-BR" sz="1600">
                <a:solidFill>
                  <a:srgbClr val="000000"/>
                </a:solidFill>
                <a:cs typeface="Times New Roman" panose="02020603050405020304" pitchFamily="18" charset="0"/>
              </a:rPr>
              <a:t>      sm += i;</a:t>
            </a:r>
          </a:p>
          <a:p>
            <a:pPr eaLnBrk="1" hangingPunct="1"/>
            <a:r>
              <a:rPr lang="en-US" altLang="pt-BR" sz="1600">
                <a:solidFill>
                  <a:srgbClr val="000000"/>
                </a:solidFill>
                <a:cs typeface="Times New Roman" panose="02020603050405020304" pitchFamily="18" charset="0"/>
              </a:rPr>
              <a:t>    </a:t>
            </a:r>
            <a:r>
              <a:rPr lang="en-US" altLang="pt-BR" sz="1600" b="1">
                <a:solidFill>
                  <a:srgbClr val="3333CC"/>
                </a:solidFill>
                <a:cs typeface="Times New Roman" panose="02020603050405020304" pitchFamily="18" charset="0"/>
              </a:rPr>
              <a:t>return</a:t>
            </a:r>
            <a:r>
              <a:rPr lang="en-US" altLang="pt-BR" sz="1600">
                <a:solidFill>
                  <a:srgbClr val="000000"/>
                </a:solidFill>
                <a:cs typeface="Times New Roman" panose="02020603050405020304" pitchFamily="18" charset="0"/>
              </a:rPr>
              <a:t> (sm);</a:t>
            </a:r>
          </a:p>
          <a:p>
            <a:pPr eaLnBrk="1" hangingPunct="1"/>
            <a:r>
              <a:rPr lang="en-US" altLang="pt-BR" sz="1600">
                <a:solidFill>
                  <a:srgbClr val="000000"/>
                </a:solidFill>
                <a:cs typeface="Times New Roman" panose="02020603050405020304" pitchFamily="18" charset="0"/>
              </a:rPr>
              <a:t>  }</a:t>
            </a:r>
          </a:p>
          <a:p>
            <a:pPr eaLnBrk="1" hangingPunct="1"/>
            <a:r>
              <a:rPr lang="en-US" altLang="pt-BR" sz="1600" b="1">
                <a:solidFill>
                  <a:srgbClr val="000000"/>
                </a:solidFill>
                <a:cs typeface="Times New Roman" panose="02020603050405020304" pitchFamily="18" charset="0"/>
              </a:rPr>
              <a:t>}</a:t>
            </a:r>
          </a:p>
        </p:txBody>
      </p:sp>
      <p:sp>
        <p:nvSpPr>
          <p:cNvPr id="188419" name="Rectangle 3"/>
          <p:cNvSpPr>
            <a:spLocks noChangeArrowheads="1"/>
          </p:cNvSpPr>
          <p:nvPr/>
        </p:nvSpPr>
        <p:spPr bwMode="auto">
          <a:xfrm>
            <a:off x="100013" y="4597400"/>
            <a:ext cx="8915400" cy="206057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solidFill>
                  <a:srgbClr val="000000"/>
                </a:solidFill>
                <a:cs typeface="Times New Roman" panose="02020603050405020304" pitchFamily="18" charset="0"/>
              </a:rPr>
              <a:t>Neste exemplo, temos a classe </a:t>
            </a:r>
            <a:r>
              <a:rPr lang="en-US" altLang="pt-BR" sz="1600" b="1">
                <a:solidFill>
                  <a:srgbClr val="FF3300"/>
                </a:solidFill>
                <a:cs typeface="Times New Roman" panose="02020603050405020304" pitchFamily="18" charset="0"/>
              </a:rPr>
              <a:t>Overload</a:t>
            </a:r>
            <a:r>
              <a:rPr lang="en-US" altLang="pt-BR" sz="1600">
                <a:solidFill>
                  <a:srgbClr val="000000"/>
                </a:solidFill>
                <a:cs typeface="Times New Roman" panose="02020603050405020304" pitchFamily="18" charset="0"/>
              </a:rPr>
              <a:t>, que tem dois métodos</a:t>
            </a:r>
          </a:p>
          <a:p>
            <a:pPr eaLnBrk="1" hangingPunct="1"/>
            <a:r>
              <a:rPr lang="en-US" altLang="pt-BR" sz="1600" b="1">
                <a:solidFill>
                  <a:srgbClr val="00B050"/>
                </a:solidFill>
                <a:cs typeface="Times New Roman" panose="02020603050405020304" pitchFamily="18" charset="0"/>
              </a:rPr>
              <a:t>somatorio()</a:t>
            </a:r>
            <a:r>
              <a:rPr lang="en-US" altLang="pt-BR" sz="1600">
                <a:solidFill>
                  <a:srgbClr val="000000"/>
                </a:solidFill>
                <a:cs typeface="Times New Roman" panose="02020603050405020304" pitchFamily="18" charset="0"/>
              </a:rPr>
              <a:t>: um efetua a soma dos primeiro </a:t>
            </a:r>
            <a:r>
              <a:rPr lang="en-US" altLang="pt-BR" sz="1600" b="1">
                <a:solidFill>
                  <a:srgbClr val="000000"/>
                </a:solidFill>
                <a:cs typeface="Times New Roman" panose="02020603050405020304" pitchFamily="18" charset="0"/>
              </a:rPr>
              <a:t>n</a:t>
            </a:r>
            <a:r>
              <a:rPr lang="en-US" altLang="pt-BR" sz="1600">
                <a:solidFill>
                  <a:srgbClr val="000000"/>
                </a:solidFill>
                <a:cs typeface="Times New Roman" panose="02020603050405020304" pitchFamily="18" charset="0"/>
              </a:rPr>
              <a:t> números naturais, </a:t>
            </a:r>
          </a:p>
          <a:p>
            <a:pPr eaLnBrk="1" hangingPunct="1"/>
            <a:r>
              <a:rPr lang="en-US" altLang="pt-BR" sz="1600">
                <a:solidFill>
                  <a:srgbClr val="000000"/>
                </a:solidFill>
                <a:cs typeface="Times New Roman" panose="02020603050405020304" pitchFamily="18" charset="0"/>
              </a:rPr>
              <a:t>e o outro efetua a soma dos primeiros </a:t>
            </a:r>
            <a:r>
              <a:rPr lang="en-US" altLang="pt-BR" sz="1600" b="1">
                <a:solidFill>
                  <a:srgbClr val="000000"/>
                </a:solidFill>
                <a:cs typeface="Times New Roman" panose="02020603050405020304" pitchFamily="18" charset="0"/>
              </a:rPr>
              <a:t>n</a:t>
            </a:r>
            <a:r>
              <a:rPr lang="en-US" altLang="pt-BR" sz="1600">
                <a:solidFill>
                  <a:srgbClr val="000000"/>
                </a:solidFill>
                <a:cs typeface="Times New Roman" panose="02020603050405020304" pitchFamily="18" charset="0"/>
              </a:rPr>
              <a:t> números naturais espaçados de </a:t>
            </a:r>
            <a:r>
              <a:rPr lang="en-US" altLang="pt-BR" sz="1600" b="1">
                <a:solidFill>
                  <a:srgbClr val="000000"/>
                </a:solidFill>
                <a:cs typeface="Times New Roman" panose="02020603050405020304" pitchFamily="18" charset="0"/>
              </a:rPr>
              <a:t>incremento</a:t>
            </a:r>
            <a:r>
              <a:rPr lang="en-US" altLang="pt-BR" sz="1600">
                <a:solidFill>
                  <a:srgbClr val="000000"/>
                </a:solidFill>
                <a:cs typeface="Times New Roman" panose="02020603050405020304" pitchFamily="18" charset="0"/>
              </a:rPr>
              <a:t>. A seleção de um desses métodos se dá pelo diferente número de argumentos utilizados.</a:t>
            </a:r>
          </a:p>
          <a:p>
            <a:pPr eaLnBrk="1" hangingPunct="1"/>
            <a:endParaRPr lang="en-US" altLang="pt-BR" sz="1600">
              <a:solidFill>
                <a:srgbClr val="000000"/>
              </a:solidFill>
              <a:cs typeface="Times New Roman" panose="02020603050405020304" pitchFamily="18" charset="0"/>
            </a:endParaRPr>
          </a:p>
          <a:p>
            <a:pPr eaLnBrk="1" hangingPunct="1"/>
            <a:r>
              <a:rPr lang="en-US" altLang="pt-BR" sz="1600">
                <a:solidFill>
                  <a:srgbClr val="000000"/>
                </a:solidFill>
                <a:cs typeface="Times New Roman" panose="02020603050405020304" pitchFamily="18" charset="0"/>
              </a:rPr>
              <a:t>System.out.println(</a:t>
            </a:r>
            <a:r>
              <a:rPr lang="en-US" altLang="pt-BR" sz="1600" b="1">
                <a:solidFill>
                  <a:srgbClr val="FF3300"/>
                </a:solidFill>
                <a:cs typeface="Times New Roman" panose="02020603050405020304" pitchFamily="18" charset="0"/>
              </a:rPr>
              <a:t>Overload</a:t>
            </a:r>
            <a:r>
              <a:rPr lang="en-US" altLang="pt-BR" sz="1600" b="1">
                <a:solidFill>
                  <a:srgbClr val="000000"/>
                </a:solidFill>
                <a:cs typeface="Times New Roman" panose="02020603050405020304" pitchFamily="18" charset="0"/>
              </a:rPr>
              <a:t>.</a:t>
            </a:r>
            <a:r>
              <a:rPr lang="en-US" altLang="pt-BR" sz="1600" b="1">
                <a:solidFill>
                  <a:srgbClr val="008000"/>
                </a:solidFill>
                <a:cs typeface="Times New Roman" panose="02020603050405020304" pitchFamily="18" charset="0"/>
              </a:rPr>
              <a:t>somatorio</a:t>
            </a:r>
            <a:r>
              <a:rPr lang="en-US" altLang="pt-BR" sz="1600">
                <a:solidFill>
                  <a:srgbClr val="000000"/>
                </a:solidFill>
                <a:cs typeface="Times New Roman" panose="02020603050405020304" pitchFamily="18" charset="0"/>
              </a:rPr>
              <a:t>(</a:t>
            </a:r>
            <a:r>
              <a:rPr lang="en-US" altLang="pt-BR" sz="1600" b="1">
                <a:solidFill>
                  <a:srgbClr val="000000"/>
                </a:solidFill>
                <a:cs typeface="Times New Roman" panose="02020603050405020304" pitchFamily="18" charset="0"/>
              </a:rPr>
              <a:t>10</a:t>
            </a:r>
            <a:r>
              <a:rPr lang="en-US" altLang="pt-BR" sz="1600">
                <a:solidFill>
                  <a:srgbClr val="000000"/>
                </a:solidFill>
                <a:cs typeface="Times New Roman" panose="02020603050405020304" pitchFamily="18" charset="0"/>
              </a:rPr>
              <a:t>));</a:t>
            </a:r>
          </a:p>
          <a:p>
            <a:pPr eaLnBrk="1" hangingPunct="1"/>
            <a:r>
              <a:rPr lang="en-US" altLang="pt-BR" sz="1600">
                <a:solidFill>
                  <a:srgbClr val="000000"/>
                </a:solidFill>
                <a:cs typeface="Times New Roman" panose="02020603050405020304" pitchFamily="18" charset="0"/>
              </a:rPr>
              <a:t>System.out.println(</a:t>
            </a:r>
            <a:r>
              <a:rPr lang="en-US" altLang="pt-BR" sz="1600" b="1">
                <a:solidFill>
                  <a:srgbClr val="FF3300"/>
                </a:solidFill>
                <a:cs typeface="Times New Roman" panose="02020603050405020304" pitchFamily="18" charset="0"/>
              </a:rPr>
              <a:t>Overload</a:t>
            </a:r>
            <a:r>
              <a:rPr lang="en-US" altLang="pt-BR" sz="1600" b="1">
                <a:solidFill>
                  <a:srgbClr val="000000"/>
                </a:solidFill>
                <a:cs typeface="Times New Roman" panose="02020603050405020304" pitchFamily="18" charset="0"/>
              </a:rPr>
              <a:t>.</a:t>
            </a:r>
            <a:r>
              <a:rPr lang="en-US" altLang="pt-BR" sz="1600" b="1">
                <a:solidFill>
                  <a:srgbClr val="008000"/>
                </a:solidFill>
                <a:cs typeface="Times New Roman" panose="02020603050405020304" pitchFamily="18" charset="0"/>
              </a:rPr>
              <a:t>somatorio</a:t>
            </a:r>
            <a:r>
              <a:rPr lang="en-US" altLang="pt-BR" sz="1600">
                <a:solidFill>
                  <a:srgbClr val="000000"/>
                </a:solidFill>
                <a:cs typeface="Times New Roman" panose="02020603050405020304" pitchFamily="18" charset="0"/>
              </a:rPr>
              <a:t>(</a:t>
            </a:r>
            <a:r>
              <a:rPr lang="en-US" altLang="pt-BR" sz="1600" b="1">
                <a:solidFill>
                  <a:srgbClr val="000000"/>
                </a:solidFill>
                <a:cs typeface="Times New Roman" panose="02020603050405020304" pitchFamily="18" charset="0"/>
              </a:rPr>
              <a:t>9, 2</a:t>
            </a:r>
            <a:r>
              <a:rPr lang="en-US" altLang="pt-BR" sz="1600">
                <a:solidFill>
                  <a:srgbClr val="000000"/>
                </a:solidFill>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1368425"/>
            <a:ext cx="272097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tângulo 12"/>
          <p:cNvSpPr>
            <a:spLocks noChangeArrowheads="1"/>
          </p:cNvSpPr>
          <p:nvPr/>
        </p:nvSpPr>
        <p:spPr bwMode="auto">
          <a:xfrm>
            <a:off x="512763" y="1566863"/>
            <a:ext cx="4135437" cy="5167312"/>
          </a:xfrm>
          <a:prstGeom prst="rect">
            <a:avLst/>
          </a:prstGeom>
          <a:noFill/>
          <a:ln w="9525" algn="ctr">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6084" name="Rectangle 2"/>
          <p:cNvSpPr>
            <a:spLocks noChangeArrowheads="1"/>
          </p:cNvSpPr>
          <p:nvPr/>
        </p:nvSpPr>
        <p:spPr bwMode="auto">
          <a:xfrm>
            <a:off x="685800" y="96838"/>
            <a:ext cx="79248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3600" b="1" u="sng">
                <a:solidFill>
                  <a:schemeClr val="accent2"/>
                </a:solidFill>
                <a:latin typeface="Times New Roman" panose="02020603050405020304" pitchFamily="18" charset="0"/>
              </a:rPr>
              <a:t>Programação Orientada a Objetos</a:t>
            </a:r>
            <a:r>
              <a:rPr lang="en-US" altLang="pt-BR" sz="3600">
                <a:solidFill>
                  <a:schemeClr val="accent2"/>
                </a:solidFill>
                <a:latin typeface="Times New Roman" panose="02020603050405020304" pitchFamily="18" charset="0"/>
              </a:rPr>
              <a:t> (2/2)</a:t>
            </a:r>
            <a:endParaRPr lang="en-US" altLang="pt-BR" sz="3600" b="1" u="sng">
              <a:solidFill>
                <a:schemeClr val="accent2"/>
              </a:solidFill>
              <a:latin typeface="Times New Roman" panose="02020603050405020304" pitchFamily="18" charset="0"/>
            </a:endParaRPr>
          </a:p>
          <a:p>
            <a:r>
              <a:rPr lang="pt-BR" altLang="pt-BR" sz="3600">
                <a:solidFill>
                  <a:schemeClr val="tx2"/>
                </a:solidFill>
                <a:latin typeface="Times New Roman" panose="02020603050405020304" pitchFamily="18" charset="0"/>
              </a:rPr>
              <a:t>Sob Perspectiva de um</a:t>
            </a:r>
            <a:r>
              <a:rPr lang="en-US" altLang="pt-BR" sz="3600">
                <a:solidFill>
                  <a:schemeClr val="tx2"/>
                </a:solidFill>
                <a:latin typeface="Times New Roman" panose="02020603050405020304" pitchFamily="18" charset="0"/>
              </a:rPr>
              <a:t>a Classe.</a:t>
            </a:r>
            <a:endParaRPr lang="pt-BR" altLang="pt-BR" sz="3600">
              <a:solidFill>
                <a:schemeClr val="tx2"/>
              </a:solidFill>
              <a:latin typeface="Times New Roman" panose="02020603050405020304" pitchFamily="18" charset="0"/>
            </a:endParaRPr>
          </a:p>
        </p:txBody>
      </p:sp>
      <p:sp>
        <p:nvSpPr>
          <p:cNvPr id="46085" name="Line 4"/>
          <p:cNvSpPr>
            <a:spLocks noChangeShapeType="1"/>
          </p:cNvSpPr>
          <p:nvPr/>
        </p:nvSpPr>
        <p:spPr bwMode="auto">
          <a:xfrm>
            <a:off x="533400" y="1268413"/>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6086" name="CaixaDeTexto 6"/>
          <p:cNvSpPr txBox="1">
            <a:spLocks noChangeArrowheads="1"/>
          </p:cNvSpPr>
          <p:nvPr/>
        </p:nvSpPr>
        <p:spPr bwMode="auto">
          <a:xfrm>
            <a:off x="1703388" y="1628775"/>
            <a:ext cx="1570037"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atributos</a:t>
            </a:r>
            <a:endParaRPr lang="pt-BR" altLang="pt-BR" sz="2000" b="1"/>
          </a:p>
        </p:txBody>
      </p:sp>
      <p:sp>
        <p:nvSpPr>
          <p:cNvPr id="46087" name="CaixaDeTexto 7"/>
          <p:cNvSpPr txBox="1">
            <a:spLocks noChangeArrowheads="1"/>
          </p:cNvSpPr>
          <p:nvPr/>
        </p:nvSpPr>
        <p:spPr bwMode="auto">
          <a:xfrm>
            <a:off x="3132138" y="2154238"/>
            <a:ext cx="1262062"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métodos</a:t>
            </a:r>
            <a:endParaRPr lang="pt-BR" altLang="pt-BR" sz="2000" b="1"/>
          </a:p>
        </p:txBody>
      </p:sp>
      <p:sp>
        <p:nvSpPr>
          <p:cNvPr id="46088" name="CaixaDeTexto 8"/>
          <p:cNvSpPr txBox="1">
            <a:spLocks noChangeArrowheads="1"/>
          </p:cNvSpPr>
          <p:nvPr/>
        </p:nvSpPr>
        <p:spPr bwMode="auto">
          <a:xfrm>
            <a:off x="3549650" y="1373188"/>
            <a:ext cx="2184400" cy="400050"/>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Classe "Data"</a:t>
            </a:r>
            <a:endParaRPr lang="pt-BR" altLang="pt-BR" sz="2000" b="1"/>
          </a:p>
        </p:txBody>
      </p:sp>
      <p:cxnSp>
        <p:nvCxnSpPr>
          <p:cNvPr id="46089" name="Conector reto 16"/>
          <p:cNvCxnSpPr>
            <a:cxnSpLocks noChangeShapeType="1"/>
          </p:cNvCxnSpPr>
          <p:nvPr/>
        </p:nvCxnSpPr>
        <p:spPr bwMode="auto">
          <a:xfrm>
            <a:off x="533400" y="2092325"/>
            <a:ext cx="4114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6090" name="CaixaDeTexto 22"/>
          <p:cNvSpPr txBox="1">
            <a:spLocks noChangeArrowheads="1"/>
          </p:cNvSpPr>
          <p:nvPr/>
        </p:nvSpPr>
        <p:spPr bwMode="auto">
          <a:xfrm>
            <a:off x="4794250" y="3460750"/>
            <a:ext cx="2800350" cy="400050"/>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t>Classe "NovaData"</a:t>
            </a:r>
            <a:endParaRPr lang="pt-BR" altLang="pt-BR" sz="2000" b="1"/>
          </a:p>
        </p:txBody>
      </p:sp>
      <p:sp>
        <p:nvSpPr>
          <p:cNvPr id="46091" name="Retângulo 23"/>
          <p:cNvSpPr>
            <a:spLocks noChangeArrowheads="1"/>
          </p:cNvSpPr>
          <p:nvPr/>
        </p:nvSpPr>
        <p:spPr bwMode="auto">
          <a:xfrm flipH="1">
            <a:off x="4794250" y="3860800"/>
            <a:ext cx="3892550" cy="2881313"/>
          </a:xfrm>
          <a:prstGeom prst="rect">
            <a:avLst/>
          </a:prstGeom>
          <a:noFill/>
          <a:ln w="9525" algn="ctr">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pic>
        <p:nvPicPr>
          <p:cNvPr id="4609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825" y="3871913"/>
            <a:ext cx="3573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3400" y="152400"/>
            <a:ext cx="8153400" cy="685800"/>
          </a:xfrm>
        </p:spPr>
        <p:txBody>
          <a:bodyPr/>
          <a:lstStyle/>
          <a:p>
            <a:pPr algn="l"/>
            <a:r>
              <a:rPr lang="en-US" altLang="pt-BR" smtClean="0"/>
              <a:t>Sobrecarga de Métodos (2/3)</a:t>
            </a:r>
            <a:endParaRPr lang="pt-BR" altLang="pt-BR" smtClean="0"/>
          </a:p>
        </p:txBody>
      </p:sp>
      <p:sp>
        <p:nvSpPr>
          <p:cNvPr id="189443"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solidFill>
                  <a:srgbClr val="000000"/>
                </a:solidFill>
                <a:latin typeface="Times New Roman" panose="02020603050405020304" pitchFamily="18" charset="0"/>
                <a:cs typeface="Times New Roman" panose="02020603050405020304" pitchFamily="18" charset="0"/>
              </a:rPr>
              <a:t>A API do Java utiliza intensivamente o mecanismo de sobrecarga; por exemplo, a classe </a:t>
            </a:r>
            <a:r>
              <a:rPr lang="en-US" altLang="pt-BR" sz="2000" b="1">
                <a:solidFill>
                  <a:srgbClr val="000000"/>
                </a:solidFill>
                <a:latin typeface="Times New Roman" panose="02020603050405020304" pitchFamily="18" charset="0"/>
                <a:cs typeface="Times New Roman" panose="02020603050405020304" pitchFamily="18" charset="0"/>
              </a:rPr>
              <a:t>java.lang.String</a:t>
            </a:r>
            <a:r>
              <a:rPr lang="en-US" altLang="pt-BR" sz="2000">
                <a:solidFill>
                  <a:srgbClr val="000000"/>
                </a:solidFill>
                <a:latin typeface="Times New Roman" panose="02020603050405020304" pitchFamily="18" charset="0"/>
                <a:cs typeface="Times New Roman" panose="02020603050405020304" pitchFamily="18" charset="0"/>
              </a:rPr>
              <a:t>, na qual o método </a:t>
            </a:r>
            <a:r>
              <a:rPr lang="en-US" altLang="pt-BR" sz="2000" b="1">
                <a:solidFill>
                  <a:srgbClr val="0070C0"/>
                </a:solidFill>
                <a:latin typeface="Times New Roman" panose="02020603050405020304" pitchFamily="18" charset="0"/>
                <a:cs typeface="Times New Roman" panose="02020603050405020304" pitchFamily="18" charset="0"/>
              </a:rPr>
              <a:t>indexOf()</a:t>
            </a:r>
            <a:r>
              <a:rPr lang="en-US" altLang="pt-BR" sz="2000">
                <a:solidFill>
                  <a:srgbClr val="000000"/>
                </a:solidFill>
                <a:latin typeface="Times New Roman" panose="02020603050405020304" pitchFamily="18" charset="0"/>
                <a:cs typeface="Times New Roman" panose="02020603050405020304" pitchFamily="18" charset="0"/>
              </a:rPr>
              <a:t> tem várias implementações. O método </a:t>
            </a:r>
            <a:r>
              <a:rPr lang="en-US" altLang="pt-BR" sz="2000" b="1">
                <a:solidFill>
                  <a:srgbClr val="0070C0"/>
                </a:solidFill>
                <a:latin typeface="Times New Roman" panose="02020603050405020304" pitchFamily="18" charset="0"/>
                <a:cs typeface="Times New Roman" panose="02020603050405020304" pitchFamily="18" charset="0"/>
              </a:rPr>
              <a:t>indexOf()</a:t>
            </a:r>
            <a:r>
              <a:rPr lang="en-US" altLang="pt-BR" sz="2000">
                <a:solidFill>
                  <a:srgbClr val="000000"/>
                </a:solidFill>
                <a:latin typeface="Times New Roman" panose="02020603050405020304" pitchFamily="18" charset="0"/>
                <a:cs typeface="Times New Roman" panose="02020603050405020304" pitchFamily="18" charset="0"/>
              </a:rPr>
              <a:t> se destina a localizar algo dentro da cadeia de caracteres contida nos objetos Strings, isto é, determinar a posição (índice) de um caracter ou substring. Veja as diferentes possibilidades para seu uso:</a:t>
            </a:r>
          </a:p>
          <a:p>
            <a:pPr eaLnBrk="1" hangingPunct="1"/>
            <a:endParaRPr lang="en-US" altLang="pt-BR" sz="2000">
              <a:solidFill>
                <a:srgbClr val="000000"/>
              </a:solidFill>
              <a:latin typeface="Times New Roman" panose="02020603050405020304" pitchFamily="18" charset="0"/>
              <a:cs typeface="Times New Roman" panose="02020603050405020304" pitchFamily="18" charset="0"/>
            </a:endParaRPr>
          </a:p>
          <a:p>
            <a:pPr eaLnBrk="1" hangingPunct="1"/>
            <a:r>
              <a:rPr lang="en-US" altLang="pt-BR" sz="2000">
                <a:solidFill>
                  <a:srgbClr val="000000"/>
                </a:solidFill>
                <a:latin typeface="Times New Roman" panose="02020603050405020304" pitchFamily="18" charset="0"/>
                <a:cs typeface="Times New Roman" panose="02020603050405020304" pitchFamily="18" charset="0"/>
              </a:rPr>
              <a:t>Método			Descrição</a:t>
            </a:r>
            <a:r>
              <a:rPr lang="en-US" altLang="pt-BR" sz="2000" u="sng">
                <a:solidFill>
                  <a:srgbClr val="000000"/>
                </a:solidFill>
                <a:latin typeface="Times New Roman" panose="02020603050405020304" pitchFamily="18" charset="0"/>
                <a:cs typeface="Times New Roman" panose="02020603050405020304" pitchFamily="18" charset="0"/>
              </a:rPr>
              <a:t> </a:t>
            </a:r>
          </a:p>
          <a:p>
            <a:pPr eaLnBrk="1" hangingPunct="1"/>
            <a:r>
              <a:rPr lang="en-US" altLang="pt-BR" sz="2000">
                <a:solidFill>
                  <a:srgbClr val="3333CC"/>
                </a:solidFill>
                <a:latin typeface="Times New Roman" panose="02020603050405020304" pitchFamily="18" charset="0"/>
                <a:cs typeface="Times New Roman" panose="02020603050405020304" pitchFamily="18" charset="0"/>
              </a:rPr>
              <a:t>indexOf(</a:t>
            </a:r>
            <a:r>
              <a:rPr lang="en-US" altLang="pt-BR" sz="2000">
                <a:solidFill>
                  <a:srgbClr val="000000"/>
                </a:solidFill>
                <a:latin typeface="Times New Roman" panose="02020603050405020304" pitchFamily="18" charset="0"/>
                <a:cs typeface="Times New Roman" panose="02020603050405020304" pitchFamily="18" charset="0"/>
              </a:rPr>
              <a:t>char</a:t>
            </a:r>
            <a:r>
              <a:rPr lang="en-US" altLang="pt-BR" sz="2000">
                <a:solidFill>
                  <a:srgbClr val="FF3300"/>
                </a:solidFill>
                <a:latin typeface="Times New Roman" panose="02020603050405020304" pitchFamily="18" charset="0"/>
                <a:cs typeface="Times New Roman" panose="02020603050405020304" pitchFamily="18" charset="0"/>
              </a:rPr>
              <a:t> ch</a:t>
            </a:r>
            <a:r>
              <a:rPr lang="en-US" altLang="pt-BR" sz="2000">
                <a:solidFill>
                  <a:srgbClr val="3333CC"/>
                </a:solidFill>
                <a:latin typeface="Times New Roman" panose="02020603050405020304" pitchFamily="18" charset="0"/>
                <a:cs typeface="Times New Roman" panose="02020603050405020304" pitchFamily="18" charset="0"/>
              </a:rPr>
              <a:t>)</a:t>
            </a:r>
            <a:r>
              <a:rPr lang="en-US" altLang="pt-BR" sz="2000">
                <a:solidFill>
                  <a:srgbClr val="000000"/>
                </a:solidFill>
                <a:latin typeface="Times New Roman" panose="02020603050405020304" pitchFamily="18" charset="0"/>
                <a:cs typeface="Times New Roman" panose="02020603050405020304" pitchFamily="18" charset="0"/>
              </a:rPr>
              <a:t>		retorna a posição, dentro da string, da primeira </a:t>
            </a:r>
          </a:p>
          <a:p>
            <a:pPr eaLnBrk="1" hangingPunct="1"/>
            <a:r>
              <a:rPr lang="en-US" altLang="pt-BR" sz="2000">
                <a:solidFill>
                  <a:srgbClr val="000000"/>
                </a:solidFill>
                <a:latin typeface="Times New Roman" panose="02020603050405020304" pitchFamily="18" charset="0"/>
                <a:cs typeface="Times New Roman" panose="02020603050405020304" pitchFamily="18" charset="0"/>
              </a:rPr>
              <a:t>			ocorrência do caracter (</a:t>
            </a:r>
            <a:r>
              <a:rPr lang="en-US" altLang="pt-BR" sz="2000">
                <a:solidFill>
                  <a:srgbClr val="FF3300"/>
                </a:solidFill>
                <a:latin typeface="Times New Roman" panose="02020603050405020304" pitchFamily="18" charset="0"/>
                <a:cs typeface="Times New Roman" panose="02020603050405020304" pitchFamily="18" charset="0"/>
              </a:rPr>
              <a:t>ch</a:t>
            </a:r>
            <a:r>
              <a:rPr lang="en-US" altLang="pt-BR" sz="2000">
                <a:solidFill>
                  <a:srgbClr val="000000"/>
                </a:solidFill>
                <a:latin typeface="Times New Roman" panose="02020603050405020304" pitchFamily="18" charset="0"/>
                <a:cs typeface="Times New Roman" panose="02020603050405020304" pitchFamily="18" charset="0"/>
              </a:rPr>
              <a:t>) especificado </a:t>
            </a:r>
          </a:p>
          <a:p>
            <a:pPr eaLnBrk="1" hangingPunct="1"/>
            <a:r>
              <a:rPr lang="en-US" altLang="pt-BR" sz="2000">
                <a:solidFill>
                  <a:srgbClr val="3333CC"/>
                </a:solidFill>
                <a:latin typeface="Times New Roman" panose="02020603050405020304" pitchFamily="18" charset="0"/>
                <a:cs typeface="Times New Roman" panose="02020603050405020304" pitchFamily="18" charset="0"/>
              </a:rPr>
              <a:t>indexOf(</a:t>
            </a:r>
            <a:r>
              <a:rPr lang="en-US" altLang="pt-BR" sz="2000">
                <a:solidFill>
                  <a:srgbClr val="000000"/>
                </a:solidFill>
                <a:latin typeface="Times New Roman" panose="02020603050405020304" pitchFamily="18" charset="0"/>
                <a:cs typeface="Times New Roman" panose="02020603050405020304" pitchFamily="18" charset="0"/>
              </a:rPr>
              <a:t>char</a:t>
            </a:r>
            <a:r>
              <a:rPr lang="en-US" altLang="pt-BR" sz="2000">
                <a:solidFill>
                  <a:srgbClr val="FF3300"/>
                </a:solidFill>
                <a:latin typeface="Times New Roman" panose="02020603050405020304" pitchFamily="18" charset="0"/>
                <a:cs typeface="Times New Roman" panose="02020603050405020304" pitchFamily="18" charset="0"/>
              </a:rPr>
              <a:t> ch</a:t>
            </a:r>
            <a:r>
              <a:rPr lang="en-US" altLang="pt-BR" sz="2000">
                <a:solidFill>
                  <a:srgbClr val="000000"/>
                </a:solidFill>
                <a:latin typeface="Times New Roman" panose="02020603050405020304" pitchFamily="18" charset="0"/>
                <a:cs typeface="Times New Roman" panose="02020603050405020304" pitchFamily="18" charset="0"/>
              </a:rPr>
              <a:t>, int</a:t>
            </a:r>
            <a:r>
              <a:rPr lang="en-US" altLang="pt-BR" sz="2000">
                <a:solidFill>
                  <a:srgbClr val="FF3300"/>
                </a:solidFill>
                <a:latin typeface="Times New Roman" panose="02020603050405020304" pitchFamily="18" charset="0"/>
                <a:cs typeface="Times New Roman" panose="02020603050405020304" pitchFamily="18" charset="0"/>
              </a:rPr>
              <a:t> n</a:t>
            </a:r>
            <a:r>
              <a:rPr lang="en-US" altLang="pt-BR" sz="2000">
                <a:solidFill>
                  <a:srgbClr val="3333CC"/>
                </a:solidFill>
                <a:latin typeface="Times New Roman" panose="02020603050405020304" pitchFamily="18" charset="0"/>
                <a:cs typeface="Times New Roman" panose="02020603050405020304" pitchFamily="18" charset="0"/>
              </a:rPr>
              <a:t>)</a:t>
            </a:r>
            <a:r>
              <a:rPr lang="en-US" altLang="pt-BR" sz="2000">
                <a:solidFill>
                  <a:srgbClr val="000000"/>
                </a:solidFill>
                <a:latin typeface="Times New Roman" panose="02020603050405020304" pitchFamily="18" charset="0"/>
                <a:cs typeface="Times New Roman" panose="02020603050405020304" pitchFamily="18" charset="0"/>
              </a:rPr>
              <a:t>	retorna a posição, dentro da string, da primeira </a:t>
            </a:r>
          </a:p>
          <a:p>
            <a:pPr eaLnBrk="1" hangingPunct="1"/>
            <a:r>
              <a:rPr lang="en-US" altLang="pt-BR" sz="2000">
                <a:solidFill>
                  <a:srgbClr val="000000"/>
                </a:solidFill>
                <a:latin typeface="Times New Roman" panose="02020603050405020304" pitchFamily="18" charset="0"/>
                <a:cs typeface="Times New Roman" panose="02020603050405020304" pitchFamily="18" charset="0"/>
              </a:rPr>
              <a:t>			ocorrência do caracter (</a:t>
            </a:r>
            <a:r>
              <a:rPr lang="en-US" altLang="pt-BR" sz="2000">
                <a:solidFill>
                  <a:srgbClr val="FF3300"/>
                </a:solidFill>
                <a:latin typeface="Times New Roman" panose="02020603050405020304" pitchFamily="18" charset="0"/>
                <a:cs typeface="Times New Roman" panose="02020603050405020304" pitchFamily="18" charset="0"/>
              </a:rPr>
              <a:t>ch</a:t>
            </a:r>
            <a:r>
              <a:rPr lang="en-US" altLang="pt-BR" sz="2000">
                <a:solidFill>
                  <a:srgbClr val="000000"/>
                </a:solidFill>
                <a:latin typeface="Times New Roman" panose="02020603050405020304" pitchFamily="18" charset="0"/>
                <a:cs typeface="Times New Roman" panose="02020603050405020304" pitchFamily="18" charset="0"/>
              </a:rPr>
              <a:t>) especificado a partir da </a:t>
            </a:r>
          </a:p>
          <a:p>
            <a:pPr eaLnBrk="1" hangingPunct="1"/>
            <a:r>
              <a:rPr lang="en-US" altLang="pt-BR" sz="2000">
                <a:solidFill>
                  <a:srgbClr val="000000"/>
                </a:solidFill>
                <a:latin typeface="Times New Roman" panose="02020603050405020304" pitchFamily="18" charset="0"/>
                <a:cs typeface="Times New Roman" panose="02020603050405020304" pitchFamily="18" charset="0"/>
              </a:rPr>
              <a:t>			posição (</a:t>
            </a:r>
            <a:r>
              <a:rPr lang="en-US" altLang="pt-BR" sz="2000">
                <a:solidFill>
                  <a:srgbClr val="FF3300"/>
                </a:solidFill>
                <a:latin typeface="Times New Roman" panose="02020603050405020304" pitchFamily="18" charset="0"/>
                <a:cs typeface="Times New Roman" panose="02020603050405020304" pitchFamily="18" charset="0"/>
              </a:rPr>
              <a:t>n</a:t>
            </a:r>
            <a:r>
              <a:rPr lang="en-US" altLang="pt-BR" sz="2000">
                <a:solidFill>
                  <a:srgbClr val="000000"/>
                </a:solidFill>
                <a:latin typeface="Times New Roman" panose="02020603050405020304" pitchFamily="18" charset="0"/>
                <a:cs typeface="Times New Roman" panose="02020603050405020304" pitchFamily="18" charset="0"/>
              </a:rPr>
              <a:t>) dada</a:t>
            </a:r>
          </a:p>
          <a:p>
            <a:pPr eaLnBrk="1" hangingPunct="1"/>
            <a:r>
              <a:rPr lang="en-US" altLang="pt-BR" sz="2000">
                <a:solidFill>
                  <a:srgbClr val="3333CC"/>
                </a:solidFill>
                <a:latin typeface="Times New Roman" panose="02020603050405020304" pitchFamily="18" charset="0"/>
                <a:cs typeface="Times New Roman" panose="02020603050405020304" pitchFamily="18" charset="0"/>
              </a:rPr>
              <a:t>indexOf(</a:t>
            </a:r>
            <a:r>
              <a:rPr lang="en-US" altLang="pt-BR" sz="2000">
                <a:solidFill>
                  <a:srgbClr val="000000"/>
                </a:solidFill>
                <a:latin typeface="Times New Roman" panose="02020603050405020304" pitchFamily="18" charset="0"/>
                <a:cs typeface="Times New Roman" panose="02020603050405020304" pitchFamily="18" charset="0"/>
              </a:rPr>
              <a:t>String</a:t>
            </a:r>
            <a:r>
              <a:rPr lang="en-US" altLang="pt-BR" sz="2000">
                <a:solidFill>
                  <a:srgbClr val="FF3300"/>
                </a:solidFill>
                <a:latin typeface="Times New Roman" panose="02020603050405020304" pitchFamily="18" charset="0"/>
                <a:cs typeface="Times New Roman" panose="02020603050405020304" pitchFamily="18" charset="0"/>
              </a:rPr>
              <a:t> s</a:t>
            </a:r>
            <a:r>
              <a:rPr lang="en-US" altLang="pt-BR" sz="2000">
                <a:solidFill>
                  <a:srgbClr val="3333CC"/>
                </a:solidFill>
                <a:latin typeface="Times New Roman" panose="02020603050405020304" pitchFamily="18" charset="0"/>
                <a:cs typeface="Times New Roman" panose="02020603050405020304" pitchFamily="18" charset="0"/>
              </a:rPr>
              <a:t>)	</a:t>
            </a:r>
            <a:r>
              <a:rPr lang="en-US" altLang="pt-BR" sz="2000">
                <a:solidFill>
                  <a:srgbClr val="000000"/>
                </a:solidFill>
                <a:latin typeface="Times New Roman" panose="02020603050405020304" pitchFamily="18" charset="0"/>
                <a:cs typeface="Times New Roman" panose="02020603050405020304" pitchFamily="18" charset="0"/>
              </a:rPr>
              <a:t>	retorna a posição, dentro da string, da primeira </a:t>
            </a:r>
          </a:p>
          <a:p>
            <a:pPr eaLnBrk="1" hangingPunct="1"/>
            <a:r>
              <a:rPr lang="en-US" altLang="pt-BR" sz="2000">
                <a:solidFill>
                  <a:srgbClr val="000000"/>
                </a:solidFill>
                <a:latin typeface="Times New Roman" panose="02020603050405020304" pitchFamily="18" charset="0"/>
                <a:cs typeface="Times New Roman" panose="02020603050405020304" pitchFamily="18" charset="0"/>
              </a:rPr>
              <a:t>			ocorrência da substring (</a:t>
            </a:r>
            <a:r>
              <a:rPr lang="en-US" altLang="pt-BR" sz="2000">
                <a:solidFill>
                  <a:srgbClr val="FF3300"/>
                </a:solidFill>
                <a:latin typeface="Times New Roman" panose="02020603050405020304" pitchFamily="18" charset="0"/>
                <a:cs typeface="Times New Roman" panose="02020603050405020304" pitchFamily="18" charset="0"/>
              </a:rPr>
              <a:t>s</a:t>
            </a:r>
            <a:r>
              <a:rPr lang="en-US" altLang="pt-BR" sz="2000">
                <a:solidFill>
                  <a:srgbClr val="000000"/>
                </a:solidFill>
                <a:latin typeface="Times New Roman" panose="02020603050405020304" pitchFamily="18" charset="0"/>
                <a:cs typeface="Times New Roman" panose="02020603050405020304" pitchFamily="18" charset="0"/>
              </a:rPr>
              <a:t>) especificada</a:t>
            </a:r>
          </a:p>
          <a:p>
            <a:pPr eaLnBrk="1" hangingPunct="1"/>
            <a:r>
              <a:rPr lang="en-US" altLang="pt-BR" sz="2000">
                <a:solidFill>
                  <a:srgbClr val="3333CC"/>
                </a:solidFill>
                <a:latin typeface="Times New Roman" panose="02020603050405020304" pitchFamily="18" charset="0"/>
                <a:cs typeface="Times New Roman" panose="02020603050405020304" pitchFamily="18" charset="0"/>
              </a:rPr>
              <a:t>indexOf(</a:t>
            </a:r>
            <a:r>
              <a:rPr lang="en-US" altLang="pt-BR" sz="2000">
                <a:solidFill>
                  <a:srgbClr val="000000"/>
                </a:solidFill>
                <a:latin typeface="Times New Roman" panose="02020603050405020304" pitchFamily="18" charset="0"/>
                <a:cs typeface="Times New Roman" panose="02020603050405020304" pitchFamily="18" charset="0"/>
              </a:rPr>
              <a:t>String</a:t>
            </a:r>
            <a:r>
              <a:rPr lang="en-US" altLang="pt-BR" sz="2000">
                <a:solidFill>
                  <a:srgbClr val="FF3300"/>
                </a:solidFill>
                <a:latin typeface="Times New Roman" panose="02020603050405020304" pitchFamily="18" charset="0"/>
                <a:cs typeface="Times New Roman" panose="02020603050405020304" pitchFamily="18" charset="0"/>
              </a:rPr>
              <a:t> s</a:t>
            </a:r>
            <a:r>
              <a:rPr lang="en-US" altLang="pt-BR" sz="2000">
                <a:solidFill>
                  <a:srgbClr val="000000"/>
                </a:solidFill>
                <a:latin typeface="Times New Roman" panose="02020603050405020304" pitchFamily="18" charset="0"/>
                <a:cs typeface="Times New Roman" panose="02020603050405020304" pitchFamily="18" charset="0"/>
              </a:rPr>
              <a:t>, int</a:t>
            </a:r>
            <a:r>
              <a:rPr lang="en-US" altLang="pt-BR" sz="2000">
                <a:solidFill>
                  <a:srgbClr val="FF3300"/>
                </a:solidFill>
                <a:latin typeface="Times New Roman" panose="02020603050405020304" pitchFamily="18" charset="0"/>
                <a:cs typeface="Times New Roman" panose="02020603050405020304" pitchFamily="18" charset="0"/>
              </a:rPr>
              <a:t> n</a:t>
            </a:r>
            <a:r>
              <a:rPr lang="en-US" altLang="pt-BR" sz="2000">
                <a:solidFill>
                  <a:srgbClr val="3333CC"/>
                </a:solidFill>
                <a:latin typeface="Times New Roman" panose="02020603050405020304" pitchFamily="18" charset="0"/>
                <a:cs typeface="Times New Roman" panose="02020603050405020304" pitchFamily="18" charset="0"/>
              </a:rPr>
              <a:t>)</a:t>
            </a:r>
            <a:r>
              <a:rPr lang="en-US" altLang="pt-BR" sz="2000">
                <a:solidFill>
                  <a:srgbClr val="000000"/>
                </a:solidFill>
                <a:latin typeface="Times New Roman" panose="02020603050405020304" pitchFamily="18" charset="0"/>
                <a:cs typeface="Times New Roman" panose="02020603050405020304" pitchFamily="18" charset="0"/>
              </a:rPr>
              <a:t>	retorna a posição, dentro da string, da primeira </a:t>
            </a:r>
          </a:p>
          <a:p>
            <a:pPr eaLnBrk="1" hangingPunct="1"/>
            <a:r>
              <a:rPr lang="en-US" altLang="pt-BR" sz="2000">
                <a:solidFill>
                  <a:srgbClr val="000000"/>
                </a:solidFill>
                <a:latin typeface="Times New Roman" panose="02020603050405020304" pitchFamily="18" charset="0"/>
                <a:cs typeface="Times New Roman" panose="02020603050405020304" pitchFamily="18" charset="0"/>
              </a:rPr>
              <a:t>			ocorrência da substring (</a:t>
            </a:r>
            <a:r>
              <a:rPr lang="en-US" altLang="pt-BR" sz="2000">
                <a:solidFill>
                  <a:srgbClr val="FF3300"/>
                </a:solidFill>
                <a:latin typeface="Times New Roman" panose="02020603050405020304" pitchFamily="18" charset="0"/>
                <a:cs typeface="Times New Roman" panose="02020603050405020304" pitchFamily="18" charset="0"/>
              </a:rPr>
              <a:t>s</a:t>
            </a:r>
            <a:r>
              <a:rPr lang="en-US" altLang="pt-BR" sz="2000">
                <a:solidFill>
                  <a:srgbClr val="000000"/>
                </a:solidFill>
                <a:latin typeface="Times New Roman" panose="02020603050405020304" pitchFamily="18" charset="0"/>
                <a:cs typeface="Times New Roman" panose="02020603050405020304" pitchFamily="18" charset="0"/>
              </a:rPr>
              <a:t>) especificada a partir da </a:t>
            </a:r>
          </a:p>
          <a:p>
            <a:pPr eaLnBrk="1" hangingPunct="1"/>
            <a:r>
              <a:rPr lang="en-US" altLang="pt-BR" sz="2000">
                <a:solidFill>
                  <a:srgbClr val="000000"/>
                </a:solidFill>
                <a:latin typeface="Times New Roman" panose="02020603050405020304" pitchFamily="18" charset="0"/>
                <a:cs typeface="Times New Roman" panose="02020603050405020304" pitchFamily="18" charset="0"/>
              </a:rPr>
              <a:t>			posição (</a:t>
            </a:r>
            <a:r>
              <a:rPr lang="en-US" altLang="pt-BR" sz="2000">
                <a:solidFill>
                  <a:srgbClr val="FF3300"/>
                </a:solidFill>
                <a:latin typeface="Times New Roman" panose="02020603050405020304" pitchFamily="18" charset="0"/>
                <a:cs typeface="Times New Roman" panose="02020603050405020304" pitchFamily="18" charset="0"/>
              </a:rPr>
              <a:t>n</a:t>
            </a:r>
            <a:r>
              <a:rPr lang="en-US" altLang="pt-BR" sz="2000">
                <a:solidFill>
                  <a:srgbClr val="000000"/>
                </a:solidFill>
                <a:latin typeface="Times New Roman" panose="02020603050405020304" pitchFamily="18" charset="0"/>
                <a:cs typeface="Times New Roman" panose="02020603050405020304" pitchFamily="18" charset="0"/>
              </a:rPr>
              <a:t>) dada</a:t>
            </a:r>
          </a:p>
        </p:txBody>
      </p:sp>
      <p:sp>
        <p:nvSpPr>
          <p:cNvPr id="18944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89445" name="Line 5"/>
          <p:cNvSpPr>
            <a:spLocks noChangeShapeType="1"/>
          </p:cNvSpPr>
          <p:nvPr/>
        </p:nvSpPr>
        <p:spPr bwMode="auto">
          <a:xfrm>
            <a:off x="514350" y="3567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33400" y="152400"/>
            <a:ext cx="8153400" cy="685800"/>
          </a:xfrm>
        </p:spPr>
        <p:txBody>
          <a:bodyPr/>
          <a:lstStyle/>
          <a:p>
            <a:pPr algn="l"/>
            <a:r>
              <a:rPr lang="en-US" altLang="pt-BR" smtClean="0"/>
              <a:t>Sobrecarga de Métodos (3/3)</a:t>
            </a:r>
            <a:endParaRPr lang="pt-BR" altLang="pt-BR" smtClean="0"/>
          </a:p>
        </p:txBody>
      </p:sp>
      <p:sp>
        <p:nvSpPr>
          <p:cNvPr id="190467" name="Text Box 3"/>
          <p:cNvSpPr txBox="1">
            <a:spLocks noChangeArrowheads="1"/>
          </p:cNvSpPr>
          <p:nvPr/>
        </p:nvSpPr>
        <p:spPr bwMode="auto">
          <a:xfrm>
            <a:off x="533400" y="1060450"/>
            <a:ext cx="8153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É transparente para o usuário da classe a existência de métodos sobrecarregados, permitindo a escolha da alternativa mais adequada.</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Ao utilizarmos uma classe na qual são implementados vários métodos sobrecarregados, fica a cargo do compilador verificar se existe um método apropriado em função da lista de argumentos indicada nas chamadas.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Durante a execução, essa checagem é realizada novamente para selecionar e acionar o método apropriado, o que é chamado de ligação dinâmica (</a:t>
            </a:r>
            <a:r>
              <a:rPr lang="en-US" altLang="pt-BR" i="1">
                <a:latin typeface="Times New Roman" panose="02020603050405020304" pitchFamily="18" charset="0"/>
                <a:cs typeface="Times New Roman" panose="02020603050405020304" pitchFamily="18" charset="0"/>
              </a:rPr>
              <a:t>dynamic binding</a:t>
            </a:r>
            <a:r>
              <a:rPr lang="en-US" altLang="pt-BR">
                <a:latin typeface="Times New Roman" panose="02020603050405020304" pitchFamily="18" charset="0"/>
                <a:cs typeface="Times New Roman" panose="02020603050405020304" pitchFamily="18" charset="0"/>
              </a:rPr>
              <a:t>) ou ligação tardia (</a:t>
            </a:r>
            <a:r>
              <a:rPr lang="en-US" altLang="pt-BR" i="1">
                <a:latin typeface="Times New Roman" panose="02020603050405020304" pitchFamily="18" charset="0"/>
                <a:cs typeface="Times New Roman" panose="02020603050405020304" pitchFamily="18" charset="0"/>
              </a:rPr>
              <a:t>late binding</a:t>
            </a:r>
            <a:r>
              <a:rPr lang="en-US" altLang="pt-BR">
                <a:latin typeface="Times New Roman" panose="02020603050405020304" pitchFamily="18" charset="0"/>
                <a:cs typeface="Times New Roman" panose="02020603050405020304" pitchFamily="18" charset="0"/>
              </a:rPr>
              <a:t>)</a:t>
            </a:r>
          </a:p>
        </p:txBody>
      </p:sp>
      <p:sp>
        <p:nvSpPr>
          <p:cNvPr id="19046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533400" y="152400"/>
            <a:ext cx="8153400" cy="685800"/>
          </a:xfrm>
        </p:spPr>
        <p:txBody>
          <a:bodyPr/>
          <a:lstStyle/>
          <a:p>
            <a:pPr algn="l"/>
            <a:r>
              <a:rPr lang="en-US" altLang="pt-BR" smtClean="0"/>
              <a:t>Ligação Tardia</a:t>
            </a:r>
            <a:endParaRPr lang="pt-BR" altLang="pt-BR" smtClean="0"/>
          </a:p>
        </p:txBody>
      </p:sp>
      <p:sp>
        <p:nvSpPr>
          <p:cNvPr id="191491" name="Text Box 3"/>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Quando o método a ser invocado é definido durante a compilação do programa, o mecanismo de </a:t>
            </a:r>
            <a:r>
              <a:rPr lang="pt-BR" altLang="pt-BR" sz="2000" b="1">
                <a:latin typeface="Times New Roman" panose="02020603050405020304" pitchFamily="18" charset="0"/>
                <a:cs typeface="Times New Roman" panose="02020603050405020304" pitchFamily="18" charset="0"/>
              </a:rPr>
              <a:t>ligação prematura</a:t>
            </a:r>
            <a:r>
              <a:rPr lang="pt-BR" altLang="pt-BR" sz="2000">
                <a:latin typeface="Times New Roman" panose="02020603050405020304" pitchFamily="18" charset="0"/>
                <a:cs typeface="Times New Roman" panose="02020603050405020304" pitchFamily="18" charset="0"/>
              </a:rPr>
              <a:t> </a:t>
            </a:r>
            <a:r>
              <a:rPr lang="pt-BR" altLang="pt-BR" sz="2000" i="1">
                <a:latin typeface="Times New Roman" panose="02020603050405020304" pitchFamily="18" charset="0"/>
                <a:cs typeface="Times New Roman" panose="02020603050405020304" pitchFamily="18" charset="0"/>
              </a:rPr>
              <a:t>(early binding)</a:t>
            </a:r>
            <a:r>
              <a:rPr lang="pt-BR" altLang="pt-BR" sz="2000">
                <a:latin typeface="Times New Roman" panose="02020603050405020304" pitchFamily="18" charset="0"/>
                <a:cs typeface="Times New Roman" panose="02020603050405020304" pitchFamily="18" charset="0"/>
              </a:rPr>
              <a:t> é utilizado.</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Para a utilização de polimorfismo, a linguagem de programação orientada a objetos deve suportar o conceito de </a:t>
            </a:r>
            <a:r>
              <a:rPr lang="pt-BR" altLang="pt-BR" sz="2000" b="1">
                <a:latin typeface="Times New Roman" panose="02020603050405020304" pitchFamily="18" charset="0"/>
                <a:cs typeface="Times New Roman" panose="02020603050405020304" pitchFamily="18" charset="0"/>
              </a:rPr>
              <a:t>ligação tardia</a:t>
            </a:r>
            <a:r>
              <a:rPr lang="pt-BR" altLang="pt-BR" sz="2000">
                <a:latin typeface="Times New Roman" panose="02020603050405020304" pitchFamily="18" charset="0"/>
                <a:cs typeface="Times New Roman" panose="02020603050405020304" pitchFamily="18" charset="0"/>
              </a:rPr>
              <a:t> </a:t>
            </a:r>
            <a:r>
              <a:rPr lang="pt-BR" altLang="pt-BR" sz="2000" i="1">
                <a:latin typeface="Times New Roman" panose="02020603050405020304" pitchFamily="18" charset="0"/>
                <a:cs typeface="Times New Roman" panose="02020603050405020304" pitchFamily="18" charset="0"/>
              </a:rPr>
              <a:t>(late binding)</a:t>
            </a:r>
            <a:r>
              <a:rPr lang="pt-BR" altLang="pt-BR" sz="2000">
                <a:latin typeface="Times New Roman" panose="02020603050405020304" pitchFamily="18" charset="0"/>
                <a:cs typeface="Times New Roman" panose="02020603050405020304" pitchFamily="18" charset="0"/>
              </a:rPr>
              <a:t>, onde a definição do método que será efetivamente invocado só ocorre durante a execução do programa.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O mecanismo de ligação tardia também é conhecido pelos termos </a:t>
            </a:r>
            <a:r>
              <a:rPr lang="pt-BR" altLang="pt-BR" sz="2000" i="1">
                <a:latin typeface="Times New Roman" panose="02020603050405020304" pitchFamily="18" charset="0"/>
                <a:cs typeface="Times New Roman" panose="02020603050405020304" pitchFamily="18" charset="0"/>
              </a:rPr>
              <a:t>dynamic binding</a:t>
            </a:r>
            <a:r>
              <a:rPr lang="pt-BR" altLang="pt-BR" sz="2000">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(ligação dinâmica) </a:t>
            </a:r>
            <a:r>
              <a:rPr lang="pt-BR" altLang="pt-BR" sz="2000">
                <a:latin typeface="Times New Roman" panose="02020603050405020304" pitchFamily="18" charset="0"/>
                <a:cs typeface="Times New Roman" panose="02020603050405020304" pitchFamily="18" charset="0"/>
              </a:rPr>
              <a:t>ou </a:t>
            </a:r>
            <a:r>
              <a:rPr lang="pt-BR" altLang="pt-BR" sz="2000" i="1">
                <a:latin typeface="Times New Roman" panose="02020603050405020304" pitchFamily="18" charset="0"/>
                <a:cs typeface="Times New Roman" panose="02020603050405020304" pitchFamily="18" charset="0"/>
              </a:rPr>
              <a:t>run-time binding</a:t>
            </a:r>
            <a:r>
              <a:rPr lang="en-US" altLang="pt-BR" sz="2000">
                <a:latin typeface="Times New Roman" panose="02020603050405020304" pitchFamily="18" charset="0"/>
                <a:cs typeface="Times New Roman" panose="02020603050405020304" pitchFamily="18" charset="0"/>
              </a:rPr>
              <a:t> (ligação em tempo de execução)</a:t>
            </a:r>
            <a:r>
              <a:rPr lang="pt-BR" altLang="pt-BR" sz="2000">
                <a:latin typeface="Times New Roman" panose="02020603050405020304" pitchFamily="18" charset="0"/>
                <a:cs typeface="Times New Roman" panose="02020603050405020304" pitchFamily="18" charset="0"/>
              </a:rPr>
              <a:t>.</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Em Java, todas as determinações de métodos a executar ocorrem através de ligação tardia exceto em dois casos: </a:t>
            </a:r>
          </a:p>
          <a:p>
            <a:pPr eaLnBrk="1" hangingPunct="1"/>
            <a:r>
              <a:rPr lang="en-US" altLang="pt-BR" sz="2000">
                <a:latin typeface="Times New Roman" panose="02020603050405020304" pitchFamily="18" charset="0"/>
                <a:cs typeface="Times New Roman" panose="02020603050405020304" pitchFamily="18" charset="0"/>
              </a:rPr>
              <a:t>1. </a:t>
            </a:r>
            <a:r>
              <a:rPr lang="pt-BR" altLang="pt-BR" sz="2000">
                <a:latin typeface="Times New Roman" panose="02020603050405020304" pitchFamily="18" charset="0"/>
                <a:cs typeface="Times New Roman" panose="02020603050405020304" pitchFamily="18" charset="0"/>
              </a:rPr>
              <a:t>métodos declarados como final não podem ser redefinidos e portanto não </a:t>
            </a:r>
            <a:r>
              <a:rPr lang="en-US"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são passíveis de invocação polimórfica da parte de seus descendentes; e </a:t>
            </a:r>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2. </a:t>
            </a:r>
            <a:r>
              <a:rPr lang="pt-BR" altLang="pt-BR" sz="2000">
                <a:latin typeface="Times New Roman" panose="02020603050405020304" pitchFamily="18" charset="0"/>
                <a:cs typeface="Times New Roman" panose="02020603050405020304" pitchFamily="18" charset="0"/>
              </a:rPr>
              <a:t>métodos declarados como private são implicitamente finais. </a:t>
            </a:r>
          </a:p>
        </p:txBody>
      </p:sp>
      <p:sp>
        <p:nvSpPr>
          <p:cNvPr id="19149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33400" y="152400"/>
            <a:ext cx="8153400" cy="685800"/>
          </a:xfrm>
        </p:spPr>
        <p:txBody>
          <a:bodyPr/>
          <a:lstStyle/>
          <a:p>
            <a:pPr algn="l"/>
            <a:r>
              <a:rPr lang="en-US" altLang="pt-BR" smtClean="0"/>
              <a:t>Sobrecarga de Construtores (1/3)</a:t>
            </a:r>
            <a:endParaRPr lang="pt-BR" altLang="pt-BR" smtClean="0"/>
          </a:p>
        </p:txBody>
      </p:sp>
      <p:sp>
        <p:nvSpPr>
          <p:cNvPr id="192515"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Da mesma forma que os métodos de uma classe podem ser sobrecarregados, uma classe pode ter mais de um construtor, e cada um deles é diferenciado pela assinatura.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 Java oferece para cada classe um construtor que não recebe parâmetros e que é denominado </a:t>
            </a:r>
            <a:r>
              <a:rPr lang="en-US" altLang="pt-BR" i="1">
                <a:latin typeface="Times New Roman" panose="02020603050405020304" pitchFamily="18" charset="0"/>
                <a:cs typeface="Times New Roman" panose="02020603050405020304" pitchFamily="18" charset="0"/>
              </a:rPr>
              <a:t>default</a:t>
            </a:r>
            <a:r>
              <a:rPr lang="en-US" altLang="pt-BR">
                <a:latin typeface="Times New Roman" panose="02020603050405020304" pitchFamily="18" charset="0"/>
                <a:cs typeface="Times New Roman" panose="02020603050405020304" pitchFamily="18" charset="0"/>
              </a:rPr>
              <a:t>. Esse construtor não precisa ser declarado e implementado quando apenas inicializar variáveis da classe.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Fazemos a sobrecarga de construtores (</a:t>
            </a:r>
            <a:r>
              <a:rPr lang="en-US" altLang="pt-BR" i="1">
                <a:latin typeface="Times New Roman" panose="02020603050405020304" pitchFamily="18" charset="0"/>
                <a:cs typeface="Times New Roman" panose="02020603050405020304" pitchFamily="18" charset="0"/>
              </a:rPr>
              <a:t>construtor overload</a:t>
            </a:r>
            <a:r>
              <a:rPr lang="en-US" altLang="pt-BR">
                <a:latin typeface="Times New Roman" panose="02020603050405020304" pitchFamily="18" charset="0"/>
                <a:cs typeface="Times New Roman" panose="02020603050405020304" pitchFamily="18" charset="0"/>
              </a:rPr>
              <a:t>) do mesmo modo que é feito em qualquer outro método, ou seja, criamos novos construtores, agora denominados construtores-cópia (</a:t>
            </a:r>
            <a:r>
              <a:rPr lang="en-US" altLang="pt-BR" i="1">
                <a:latin typeface="Times New Roman" panose="02020603050405020304" pitchFamily="18" charset="0"/>
                <a:cs typeface="Times New Roman" panose="02020603050405020304" pitchFamily="18" charset="0"/>
              </a:rPr>
              <a:t>copy constructors</a:t>
            </a:r>
            <a:r>
              <a:rPr lang="en-US" altLang="pt-BR">
                <a:latin typeface="Times New Roman" panose="02020603050405020304" pitchFamily="18" charset="0"/>
                <a:cs typeface="Times New Roman" panose="02020603050405020304" pitchFamily="18" charset="0"/>
              </a:rPr>
              <a:t>), cuja assinatura é diferente dos demais construtores.</a:t>
            </a:r>
          </a:p>
        </p:txBody>
      </p:sp>
      <p:sp>
        <p:nvSpPr>
          <p:cNvPr id="19251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304800" y="76200"/>
            <a:ext cx="8512175" cy="6683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800" b="1" u="sng">
                <a:cs typeface="Times New Roman" panose="02020603050405020304" pitchFamily="18" charset="0"/>
              </a:rPr>
              <a:t>Exemplo de Sobrecarga de construtores</a:t>
            </a:r>
            <a:endParaRPr lang="en-US" altLang="pt-BR" sz="1800" b="1">
              <a:cs typeface="Times New Roman" panose="02020603050405020304" pitchFamily="18" charset="0"/>
            </a:endParaRPr>
          </a:p>
          <a:p>
            <a:pPr eaLnBrk="1" hangingPunct="1"/>
            <a:r>
              <a:rPr lang="en-US" altLang="pt-BR" sz="1800">
                <a:cs typeface="Times New Roman" panose="02020603050405020304" pitchFamily="18" charset="0"/>
              </a:rPr>
              <a:t>A classe Sobrecarga tem dois atributos inteiros,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e </a:t>
            </a:r>
            <a:r>
              <a:rPr lang="en-US" altLang="pt-BR" sz="1800" b="1">
                <a:solidFill>
                  <a:srgbClr val="FF9900"/>
                </a:solidFill>
                <a:cs typeface="Times New Roman" panose="02020603050405020304" pitchFamily="18" charset="0"/>
              </a:rPr>
              <a:t>sec</a:t>
            </a:r>
            <a:r>
              <a:rPr lang="en-US" altLang="pt-BR" sz="1800">
                <a:cs typeface="Times New Roman" panose="02020603050405020304" pitchFamily="18" charset="0"/>
              </a:rPr>
              <a:t>,</a:t>
            </a:r>
          </a:p>
          <a:p>
            <a:pPr eaLnBrk="1" hangingPunct="1"/>
            <a:r>
              <a:rPr lang="en-US" altLang="pt-BR" sz="1800">
                <a:cs typeface="Times New Roman" panose="02020603050405020304" pitchFamily="18" charset="0"/>
              </a:rPr>
              <a:t>que são inicializados com valor zero por meio do construtor</a:t>
            </a:r>
          </a:p>
          <a:p>
            <a:pPr eaLnBrk="1" hangingPunct="1"/>
            <a:r>
              <a:rPr lang="en-US" altLang="pt-BR" sz="1800" i="1">
                <a:cs typeface="Times New Roman" panose="02020603050405020304" pitchFamily="18" charset="0"/>
              </a:rPr>
              <a:t>default</a:t>
            </a:r>
            <a:r>
              <a:rPr lang="en-US" altLang="pt-BR" sz="1800">
                <a:cs typeface="Times New Roman" panose="02020603050405020304" pitchFamily="18" charset="0"/>
              </a:rPr>
              <a:t>. Para que o atributo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seja inicializado com outro</a:t>
            </a:r>
          </a:p>
          <a:p>
            <a:pPr eaLnBrk="1" hangingPunct="1"/>
            <a:r>
              <a:rPr lang="en-US" altLang="pt-BR" sz="1800">
                <a:cs typeface="Times New Roman" panose="02020603050405020304" pitchFamily="18" charset="0"/>
              </a:rPr>
              <a:t>valor, podemos utilizar o construtor-cópia, que recebe um</a:t>
            </a:r>
          </a:p>
          <a:p>
            <a:pPr eaLnBrk="1" hangingPunct="1"/>
            <a:r>
              <a:rPr lang="en-US" altLang="pt-BR" sz="1800">
                <a:cs typeface="Times New Roman" panose="02020603050405020304" pitchFamily="18" charset="0"/>
              </a:rPr>
              <a:t>parâmetro inteiro. Para que tanto o atributo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como </a:t>
            </a:r>
            <a:r>
              <a:rPr lang="en-US" altLang="pt-BR" sz="1800" b="1">
                <a:solidFill>
                  <a:srgbClr val="FF9900"/>
                </a:solidFill>
                <a:cs typeface="Times New Roman" panose="02020603050405020304" pitchFamily="18" charset="0"/>
              </a:rPr>
              <a:t>sec</a:t>
            </a:r>
          </a:p>
          <a:p>
            <a:pPr eaLnBrk="1" hangingPunct="1"/>
            <a:r>
              <a:rPr lang="en-US" altLang="pt-BR" sz="1800">
                <a:cs typeface="Times New Roman" panose="02020603050405020304" pitchFamily="18" charset="0"/>
              </a:rPr>
              <a:t>sejam inicializados diferentemente, dispõe-se ainda de um </a:t>
            </a:r>
          </a:p>
          <a:p>
            <a:pPr eaLnBrk="1" hangingPunct="1"/>
            <a:r>
              <a:rPr lang="en-US" altLang="pt-BR" sz="1800">
                <a:cs typeface="Times New Roman" panose="02020603050405020304" pitchFamily="18" charset="0"/>
              </a:rPr>
              <a:t>segundo construtor-cópia.</a:t>
            </a:r>
          </a:p>
          <a:p>
            <a:pPr eaLnBrk="1" hangingPunct="1"/>
            <a:endParaRPr lang="en-US" altLang="pt-BR" sz="1800" b="1">
              <a:solidFill>
                <a:schemeClr val="accent2"/>
              </a:solidFill>
              <a:cs typeface="Times New Roman" panose="02020603050405020304" pitchFamily="18" charset="0"/>
            </a:endParaRPr>
          </a:p>
          <a:p>
            <a:pPr eaLnBrk="1" hangingPunct="1"/>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class</a:t>
            </a:r>
            <a:r>
              <a:rPr lang="en-US" altLang="pt-BR" sz="1800">
                <a:cs typeface="Times New Roman" panose="02020603050405020304" pitchFamily="18" charset="0"/>
              </a:rPr>
              <a:t> </a:t>
            </a:r>
            <a:r>
              <a:rPr lang="en-US" altLang="pt-BR" sz="1800" b="1">
                <a:solidFill>
                  <a:srgbClr val="FF3300"/>
                </a:solidFill>
                <a:cs typeface="Times New Roman" panose="02020603050405020304" pitchFamily="18" charset="0"/>
              </a:rPr>
              <a:t>Sobrecarga</a:t>
            </a:r>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atributos</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cs typeface="Times New Roman" panose="02020603050405020304" pitchFamily="18" charset="0"/>
              </a:rPr>
              <a:t>int</a:t>
            </a:r>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cs typeface="Times New Roman" panose="02020603050405020304" pitchFamily="18" charset="0"/>
              </a:rPr>
              <a:t>int</a:t>
            </a:r>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sec</a:t>
            </a:r>
            <a:r>
              <a:rPr lang="en-US" altLang="pt-BR" sz="1800">
                <a:cs typeface="Times New Roman" panose="02020603050405020304" pitchFamily="18" charset="0"/>
              </a:rPr>
              <a:t>;</a:t>
            </a:r>
          </a:p>
          <a:p>
            <a:pPr eaLnBrk="1" hangingPunct="1"/>
            <a:r>
              <a:rPr lang="en-US" altLang="pt-BR" sz="1800">
                <a:cs typeface="Times New Roman" panose="02020603050405020304" pitchFamily="18" charset="0"/>
              </a:rPr>
              <a:t>// construtores</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1"/>
                </a:solidFill>
                <a:cs typeface="Times New Roman" panose="02020603050405020304" pitchFamily="18" charset="0"/>
              </a:rPr>
              <a:t>Sobrecarga</a:t>
            </a:r>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 </a:t>
            </a:r>
            <a:r>
              <a:rPr lang="en-US" altLang="pt-BR" sz="1800" b="1">
                <a:solidFill>
                  <a:srgbClr val="FF9900"/>
                </a:solidFill>
                <a:cs typeface="Times New Roman" panose="02020603050405020304" pitchFamily="18" charset="0"/>
              </a:rPr>
              <a:t>sec</a:t>
            </a:r>
            <a:r>
              <a:rPr lang="en-US" altLang="pt-BR" sz="1800">
                <a:cs typeface="Times New Roman" panose="02020603050405020304" pitchFamily="18" charset="0"/>
              </a:rPr>
              <a:t> = 0;</a:t>
            </a:r>
          </a:p>
          <a:p>
            <a:pPr eaLnBrk="1" hangingPunct="1"/>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1"/>
                </a:solidFill>
                <a:cs typeface="Times New Roman" panose="02020603050405020304" pitchFamily="18" charset="0"/>
              </a:rPr>
              <a:t>Sobrecarga</a:t>
            </a:r>
            <a:r>
              <a:rPr lang="en-US" altLang="pt-BR" sz="1800">
                <a:cs typeface="Times New Roman" panose="02020603050405020304" pitchFamily="18" charset="0"/>
              </a:rPr>
              <a:t>(</a:t>
            </a:r>
            <a:r>
              <a:rPr lang="en-US" altLang="pt-BR" sz="1800" b="1">
                <a:cs typeface="Times New Roman" panose="02020603050405020304" pitchFamily="18" charset="0"/>
              </a:rPr>
              <a:t>int</a:t>
            </a:r>
            <a:r>
              <a:rPr lang="en-US" altLang="pt-BR" sz="1800">
                <a:cs typeface="Times New Roman" panose="02020603050405020304" pitchFamily="18" charset="0"/>
              </a:rPr>
              <a:t> p) {</a:t>
            </a:r>
          </a:p>
          <a:p>
            <a:pPr eaLnBrk="1" hangingPunct="1"/>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 p; </a:t>
            </a:r>
            <a:r>
              <a:rPr lang="en-US" altLang="pt-BR" sz="1800" b="1">
                <a:solidFill>
                  <a:srgbClr val="FF9900"/>
                </a:solidFill>
                <a:cs typeface="Times New Roman" panose="02020603050405020304" pitchFamily="18" charset="0"/>
              </a:rPr>
              <a:t>sec</a:t>
            </a:r>
            <a:r>
              <a:rPr lang="en-US" altLang="pt-BR" sz="1800">
                <a:cs typeface="Times New Roman" panose="02020603050405020304" pitchFamily="18" charset="0"/>
              </a:rPr>
              <a:t> = 0; </a:t>
            </a:r>
          </a:p>
          <a:p>
            <a:pPr eaLnBrk="1" hangingPunct="1"/>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1"/>
                </a:solidFill>
                <a:cs typeface="Times New Roman" panose="02020603050405020304" pitchFamily="18" charset="0"/>
              </a:rPr>
              <a:t>Sobrecarga</a:t>
            </a:r>
            <a:r>
              <a:rPr lang="en-US" altLang="pt-BR" sz="1800">
                <a:cs typeface="Times New Roman" panose="02020603050405020304" pitchFamily="18" charset="0"/>
              </a:rPr>
              <a:t>(</a:t>
            </a:r>
            <a:r>
              <a:rPr lang="en-US" altLang="pt-BR" sz="1800" b="1">
                <a:cs typeface="Times New Roman" panose="02020603050405020304" pitchFamily="18" charset="0"/>
              </a:rPr>
              <a:t>int</a:t>
            </a:r>
            <a:r>
              <a:rPr lang="en-US" altLang="pt-BR" sz="1800">
                <a:cs typeface="Times New Roman" panose="02020603050405020304" pitchFamily="18" charset="0"/>
              </a:rPr>
              <a:t> p, </a:t>
            </a:r>
            <a:r>
              <a:rPr lang="en-US" altLang="pt-BR" sz="1800" b="1">
                <a:cs typeface="Times New Roman" panose="02020603050405020304" pitchFamily="18" charset="0"/>
              </a:rPr>
              <a:t>int</a:t>
            </a:r>
            <a:r>
              <a:rPr lang="en-US" altLang="pt-BR" sz="1800">
                <a:cs typeface="Times New Roman" panose="02020603050405020304" pitchFamily="18" charset="0"/>
              </a:rPr>
              <a:t> s)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prim</a:t>
            </a:r>
            <a:r>
              <a:rPr lang="en-US" altLang="pt-BR" sz="1800">
                <a:cs typeface="Times New Roman" panose="02020603050405020304" pitchFamily="18" charset="0"/>
              </a:rPr>
              <a:t> = p; </a:t>
            </a:r>
            <a:r>
              <a:rPr lang="en-US" altLang="pt-BR" sz="1800" b="1">
                <a:solidFill>
                  <a:srgbClr val="FF9900"/>
                </a:solidFill>
                <a:cs typeface="Times New Roman" panose="02020603050405020304" pitchFamily="18" charset="0"/>
              </a:rPr>
              <a:t>sec</a:t>
            </a:r>
            <a:r>
              <a:rPr lang="en-US" altLang="pt-BR" sz="1800">
                <a:cs typeface="Times New Roman" panose="02020603050405020304" pitchFamily="18" charset="0"/>
              </a:rPr>
              <a:t> = s;</a:t>
            </a:r>
          </a:p>
          <a:p>
            <a:pPr eaLnBrk="1" hangingPunct="1"/>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b="1">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152400"/>
            <a:ext cx="8153400" cy="685800"/>
          </a:xfrm>
        </p:spPr>
        <p:txBody>
          <a:bodyPr/>
          <a:lstStyle/>
          <a:p>
            <a:pPr algn="l"/>
            <a:r>
              <a:rPr lang="en-US" altLang="pt-BR" smtClean="0"/>
              <a:t>Sobrecarga de Construtores (2/3)</a:t>
            </a:r>
            <a:endParaRPr lang="pt-BR" altLang="pt-BR" smtClean="0"/>
          </a:p>
        </p:txBody>
      </p:sp>
      <p:sp>
        <p:nvSpPr>
          <p:cNvPr id="194563" name="Text Box 3"/>
          <p:cNvSpPr txBox="1">
            <a:spLocks noChangeArrowheads="1"/>
          </p:cNvSpPr>
          <p:nvPr/>
        </p:nvSpPr>
        <p:spPr bwMode="auto">
          <a:xfrm>
            <a:off x="533400" y="106045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O uso de construtores sobrecarregados é bastante conveniente, pois possibilita reduzir a quantidade de código que deve ser escrito para a utilização de um objeto, como exemplificado:</a:t>
            </a:r>
          </a:p>
          <a:p>
            <a:pPr eaLnBrk="1" hangingPunct="1"/>
            <a:r>
              <a:rPr lang="en-US" altLang="pt-BR" b="1">
                <a:solidFill>
                  <a:srgbClr val="FF3300"/>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a:t>
            </a:r>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 = </a:t>
            </a:r>
            <a:r>
              <a:rPr lang="en-US" altLang="pt-BR" b="1">
                <a:solidFill>
                  <a:schemeClr val="accent2"/>
                </a:solidFill>
                <a:latin typeface="Times New Roman" panose="02020603050405020304" pitchFamily="18" charset="0"/>
                <a:cs typeface="Times New Roman" panose="02020603050405020304" pitchFamily="18" charset="0"/>
              </a:rPr>
              <a:t>new</a:t>
            </a:r>
            <a:r>
              <a:rPr lang="en-US" altLang="pt-BR">
                <a:latin typeface="Times New Roman" panose="02020603050405020304" pitchFamily="18" charset="0"/>
                <a:cs typeface="Times New Roman" panose="02020603050405020304" pitchFamily="18" charset="0"/>
              </a:rPr>
              <a:t> </a:t>
            </a:r>
            <a:r>
              <a:rPr lang="en-US" altLang="pt-BR" b="1">
                <a:solidFill>
                  <a:schemeClr val="accent1"/>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 instanciação do objeto</a:t>
            </a:r>
          </a:p>
          <a:p>
            <a:pPr eaLnBrk="1" hangingPunct="1"/>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a:t>
            </a:r>
            <a:r>
              <a:rPr lang="en-US" altLang="pt-BR">
                <a:solidFill>
                  <a:srgbClr val="FF9900"/>
                </a:solidFill>
                <a:latin typeface="Times New Roman" panose="02020603050405020304" pitchFamily="18" charset="0"/>
                <a:cs typeface="Times New Roman" panose="02020603050405020304" pitchFamily="18" charset="0"/>
              </a:rPr>
              <a:t>prim</a:t>
            </a:r>
            <a:r>
              <a:rPr lang="en-US" altLang="pt-BR">
                <a:latin typeface="Times New Roman" panose="02020603050405020304" pitchFamily="18" charset="0"/>
                <a:cs typeface="Times New Roman" panose="02020603050405020304" pitchFamily="18" charset="0"/>
              </a:rPr>
              <a:t> = 10;				// inicialização de prim</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 trecho anterior pode ser substituído por:</a:t>
            </a:r>
          </a:p>
          <a:p>
            <a:pPr eaLnBrk="1" hangingPunct="1"/>
            <a:r>
              <a:rPr lang="en-US" altLang="pt-BR" b="1">
                <a:solidFill>
                  <a:srgbClr val="FF3300"/>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a:t>
            </a:r>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 = </a:t>
            </a:r>
            <a:r>
              <a:rPr lang="en-US" altLang="pt-BR" b="1">
                <a:solidFill>
                  <a:schemeClr val="accent2"/>
                </a:solidFill>
                <a:latin typeface="Times New Roman" panose="02020603050405020304" pitchFamily="18" charset="0"/>
                <a:cs typeface="Times New Roman" panose="02020603050405020304" pitchFamily="18" charset="0"/>
              </a:rPr>
              <a:t>new</a:t>
            </a:r>
            <a:r>
              <a:rPr lang="en-US" altLang="pt-BR">
                <a:latin typeface="Times New Roman" panose="02020603050405020304" pitchFamily="18" charset="0"/>
                <a:cs typeface="Times New Roman" panose="02020603050405020304" pitchFamily="18" charset="0"/>
              </a:rPr>
              <a:t> </a:t>
            </a:r>
            <a:r>
              <a:rPr lang="en-US" altLang="pt-BR" b="1">
                <a:solidFill>
                  <a:schemeClr val="accent1"/>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(10);</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Outro caso possível:</a:t>
            </a:r>
          </a:p>
          <a:p>
            <a:pPr eaLnBrk="1" hangingPunct="1"/>
            <a:r>
              <a:rPr lang="en-US" altLang="pt-BR" b="1">
                <a:solidFill>
                  <a:srgbClr val="FF3300"/>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a:t>
            </a:r>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 = </a:t>
            </a:r>
            <a:r>
              <a:rPr lang="en-US" altLang="pt-BR" b="1">
                <a:solidFill>
                  <a:schemeClr val="accent2"/>
                </a:solidFill>
                <a:latin typeface="Times New Roman" panose="02020603050405020304" pitchFamily="18" charset="0"/>
                <a:cs typeface="Times New Roman" panose="02020603050405020304" pitchFamily="18" charset="0"/>
              </a:rPr>
              <a:t>new</a:t>
            </a:r>
            <a:r>
              <a:rPr lang="en-US" altLang="pt-BR">
                <a:latin typeface="Times New Roman" panose="02020603050405020304" pitchFamily="18" charset="0"/>
                <a:cs typeface="Times New Roman" panose="02020603050405020304" pitchFamily="18" charset="0"/>
              </a:rPr>
              <a:t> </a:t>
            </a:r>
            <a:r>
              <a:rPr lang="en-US" altLang="pt-BR" b="1">
                <a:solidFill>
                  <a:schemeClr val="accent1"/>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 instanciação do objeto</a:t>
            </a:r>
          </a:p>
          <a:p>
            <a:pPr eaLnBrk="1" hangingPunct="1"/>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a:t>
            </a:r>
            <a:r>
              <a:rPr lang="en-US" altLang="pt-BR">
                <a:solidFill>
                  <a:srgbClr val="FF9900"/>
                </a:solidFill>
                <a:latin typeface="Times New Roman" panose="02020603050405020304" pitchFamily="18" charset="0"/>
                <a:cs typeface="Times New Roman" panose="02020603050405020304" pitchFamily="18" charset="0"/>
              </a:rPr>
              <a:t>prim</a:t>
            </a:r>
            <a:r>
              <a:rPr lang="en-US" altLang="pt-BR">
                <a:latin typeface="Times New Roman" panose="02020603050405020304" pitchFamily="18" charset="0"/>
                <a:cs typeface="Times New Roman" panose="02020603050405020304" pitchFamily="18" charset="0"/>
              </a:rPr>
              <a:t> = 5; </a:t>
            </a:r>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a:t>
            </a:r>
            <a:r>
              <a:rPr lang="en-US" altLang="pt-BR">
                <a:solidFill>
                  <a:srgbClr val="FF9900"/>
                </a:solidFill>
                <a:latin typeface="Times New Roman" panose="02020603050405020304" pitchFamily="18" charset="0"/>
                <a:cs typeface="Times New Roman" panose="02020603050405020304" pitchFamily="18" charset="0"/>
              </a:rPr>
              <a:t>sec</a:t>
            </a:r>
            <a:r>
              <a:rPr lang="en-US" altLang="pt-BR">
                <a:latin typeface="Times New Roman" panose="02020603050405020304" pitchFamily="18" charset="0"/>
                <a:cs typeface="Times New Roman" panose="02020603050405020304" pitchFamily="18" charset="0"/>
              </a:rPr>
              <a:t> = -2;			// inicialização de prim e sec</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Que pode ser substituído com vantagem por:</a:t>
            </a:r>
          </a:p>
          <a:p>
            <a:pPr eaLnBrk="1" hangingPunct="1"/>
            <a:r>
              <a:rPr lang="en-US" altLang="pt-BR" b="1">
                <a:solidFill>
                  <a:srgbClr val="FF3300"/>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 </a:t>
            </a:r>
            <a:r>
              <a:rPr lang="en-US" altLang="pt-BR" b="1">
                <a:latin typeface="Times New Roman" panose="02020603050405020304" pitchFamily="18" charset="0"/>
                <a:cs typeface="Times New Roman" panose="02020603050405020304" pitchFamily="18" charset="0"/>
              </a:rPr>
              <a:t>s</a:t>
            </a:r>
            <a:r>
              <a:rPr lang="en-US" altLang="pt-BR">
                <a:latin typeface="Times New Roman" panose="02020603050405020304" pitchFamily="18" charset="0"/>
                <a:cs typeface="Times New Roman" panose="02020603050405020304" pitchFamily="18" charset="0"/>
              </a:rPr>
              <a:t> = </a:t>
            </a:r>
            <a:r>
              <a:rPr lang="en-US" altLang="pt-BR" b="1">
                <a:solidFill>
                  <a:schemeClr val="accent2"/>
                </a:solidFill>
                <a:latin typeface="Times New Roman" panose="02020603050405020304" pitchFamily="18" charset="0"/>
                <a:cs typeface="Times New Roman" panose="02020603050405020304" pitchFamily="18" charset="0"/>
              </a:rPr>
              <a:t>new</a:t>
            </a:r>
            <a:r>
              <a:rPr lang="en-US" altLang="pt-BR">
                <a:latin typeface="Times New Roman" panose="02020603050405020304" pitchFamily="18" charset="0"/>
                <a:cs typeface="Times New Roman" panose="02020603050405020304" pitchFamily="18" charset="0"/>
              </a:rPr>
              <a:t> </a:t>
            </a:r>
            <a:r>
              <a:rPr lang="en-US" altLang="pt-BR" b="1">
                <a:solidFill>
                  <a:schemeClr val="accent1"/>
                </a:solidFill>
                <a:latin typeface="Times New Roman" panose="02020603050405020304" pitchFamily="18" charset="0"/>
                <a:cs typeface="Times New Roman" panose="02020603050405020304" pitchFamily="18" charset="0"/>
              </a:rPr>
              <a:t>Sobrecarga</a:t>
            </a:r>
            <a:r>
              <a:rPr lang="en-US" altLang="pt-BR">
                <a:latin typeface="Times New Roman" panose="02020603050405020304" pitchFamily="18" charset="0"/>
                <a:cs typeface="Times New Roman" panose="02020603050405020304" pitchFamily="18" charset="0"/>
              </a:rPr>
              <a:t>(5, -2);</a:t>
            </a:r>
          </a:p>
        </p:txBody>
      </p:sp>
      <p:sp>
        <p:nvSpPr>
          <p:cNvPr id="19456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533400" y="152400"/>
            <a:ext cx="8153400" cy="685800"/>
          </a:xfrm>
        </p:spPr>
        <p:txBody>
          <a:bodyPr/>
          <a:lstStyle/>
          <a:p>
            <a:pPr algn="l"/>
            <a:r>
              <a:rPr lang="en-US" altLang="pt-BR" smtClean="0"/>
              <a:t>Sobrecarga de Construtores (3/3)</a:t>
            </a:r>
            <a:endParaRPr lang="pt-BR" altLang="pt-BR" smtClean="0"/>
          </a:p>
        </p:txBody>
      </p:sp>
      <p:sp>
        <p:nvSpPr>
          <p:cNvPr id="195587" name="Text Box 3"/>
          <p:cNvSpPr txBox="1">
            <a:spLocks noChangeArrowheads="1"/>
          </p:cNvSpPr>
          <p:nvPr/>
        </p:nvSpPr>
        <p:spPr bwMode="auto">
          <a:xfrm>
            <a:off x="533400" y="106045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 API Java utiliza, extensivamente, o mecanismo de sobrecarga de construtores para oferecer aos programadores a maior flexibilidade possível.</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Um exemplo disso é a classe </a:t>
            </a:r>
            <a:r>
              <a:rPr lang="en-US" altLang="pt-BR" b="1">
                <a:latin typeface="Times New Roman" panose="02020603050405020304" pitchFamily="18" charset="0"/>
                <a:cs typeface="Times New Roman" panose="02020603050405020304" pitchFamily="18" charset="0"/>
              </a:rPr>
              <a:t>java.lang.Float</a:t>
            </a:r>
            <a:r>
              <a:rPr lang="en-US" altLang="pt-BR">
                <a:latin typeface="Times New Roman" panose="02020603050405020304" pitchFamily="18" charset="0"/>
                <a:cs typeface="Times New Roman" panose="02020603050405020304" pitchFamily="18" charset="0"/>
              </a:rPr>
              <a:t>, que tem três diferentes construtores: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Construtor		Descrição</a:t>
            </a:r>
          </a:p>
          <a:p>
            <a:pPr eaLnBrk="1" hangingPunct="1"/>
            <a:r>
              <a:rPr lang="en-US" altLang="pt-BR">
                <a:latin typeface="Times New Roman" panose="02020603050405020304" pitchFamily="18" charset="0"/>
                <a:cs typeface="Times New Roman" panose="02020603050405020304" pitchFamily="18" charset="0"/>
              </a:rPr>
              <a:t>Float(</a:t>
            </a:r>
            <a:r>
              <a:rPr lang="en-US" altLang="pt-BR" b="1">
                <a:latin typeface="Times New Roman" panose="02020603050405020304" pitchFamily="18" charset="0"/>
                <a:cs typeface="Times New Roman" panose="02020603050405020304" pitchFamily="18" charset="0"/>
              </a:rPr>
              <a:t>float</a:t>
            </a:r>
            <a:r>
              <a:rPr lang="en-US" altLang="pt-BR">
                <a:latin typeface="Times New Roman" panose="02020603050405020304" pitchFamily="18" charset="0"/>
                <a:cs typeface="Times New Roman" panose="02020603050405020304" pitchFamily="18" charset="0"/>
              </a:rPr>
              <a:t> value)	cria um novo objeto </a:t>
            </a:r>
            <a:r>
              <a:rPr lang="en-US" altLang="pt-BR" b="1">
                <a:latin typeface="Times New Roman" panose="02020603050405020304" pitchFamily="18" charset="0"/>
                <a:cs typeface="Times New Roman" panose="02020603050405020304" pitchFamily="18" charset="0"/>
              </a:rPr>
              <a:t>Float</a:t>
            </a:r>
            <a:r>
              <a:rPr lang="en-US" altLang="pt-BR">
                <a:latin typeface="Times New Roman" panose="02020603050405020304" pitchFamily="18" charset="0"/>
                <a:cs typeface="Times New Roman" panose="02020603050405020304" pitchFamily="18" charset="0"/>
              </a:rPr>
              <a:t> contendo o valor </a:t>
            </a:r>
          </a:p>
          <a:p>
            <a:pPr eaLnBrk="1" hangingPunct="1"/>
            <a:r>
              <a:rPr lang="en-US" altLang="pt-BR">
                <a:latin typeface="Times New Roman" panose="02020603050405020304" pitchFamily="18" charset="0"/>
                <a:cs typeface="Times New Roman" panose="02020603050405020304" pitchFamily="18" charset="0"/>
              </a:rPr>
              <a:t>			</a:t>
            </a:r>
            <a:r>
              <a:rPr lang="en-US" altLang="pt-BR" i="1">
                <a:latin typeface="Times New Roman" panose="02020603050405020304" pitchFamily="18" charset="0"/>
                <a:cs typeface="Times New Roman" panose="02020603050405020304" pitchFamily="18" charset="0"/>
              </a:rPr>
              <a:t>float</a:t>
            </a:r>
            <a:r>
              <a:rPr lang="en-US" altLang="pt-BR">
                <a:latin typeface="Times New Roman" panose="02020603050405020304" pitchFamily="18" charset="0"/>
                <a:cs typeface="Times New Roman" panose="02020603050405020304" pitchFamily="18" charset="0"/>
              </a:rPr>
              <a:t> informado</a:t>
            </a:r>
          </a:p>
          <a:p>
            <a:pPr eaLnBrk="1" hangingPunct="1"/>
            <a:r>
              <a:rPr lang="en-US" altLang="pt-BR">
                <a:latin typeface="Times New Roman" panose="02020603050405020304" pitchFamily="18" charset="0"/>
                <a:cs typeface="Times New Roman" panose="02020603050405020304" pitchFamily="18" charset="0"/>
              </a:rPr>
              <a:t>Float(</a:t>
            </a:r>
            <a:r>
              <a:rPr lang="en-US" altLang="pt-BR" b="1">
                <a:latin typeface="Times New Roman" panose="02020603050405020304" pitchFamily="18" charset="0"/>
                <a:cs typeface="Times New Roman" panose="02020603050405020304" pitchFamily="18" charset="0"/>
              </a:rPr>
              <a:t>double</a:t>
            </a:r>
            <a:r>
              <a:rPr lang="en-US" altLang="pt-BR">
                <a:latin typeface="Times New Roman" panose="02020603050405020304" pitchFamily="18" charset="0"/>
                <a:cs typeface="Times New Roman" panose="02020603050405020304" pitchFamily="18" charset="0"/>
              </a:rPr>
              <a:t> value)	cria um novo objeto </a:t>
            </a:r>
            <a:r>
              <a:rPr lang="en-US" altLang="pt-BR" b="1">
                <a:latin typeface="Times New Roman" panose="02020603050405020304" pitchFamily="18" charset="0"/>
                <a:cs typeface="Times New Roman" panose="02020603050405020304" pitchFamily="18" charset="0"/>
              </a:rPr>
              <a:t>Float</a:t>
            </a:r>
            <a:r>
              <a:rPr lang="en-US" altLang="pt-BR">
                <a:latin typeface="Times New Roman" panose="02020603050405020304" pitchFamily="18" charset="0"/>
                <a:cs typeface="Times New Roman" panose="02020603050405020304" pitchFamily="18" charset="0"/>
              </a:rPr>
              <a:t> contendo o valor </a:t>
            </a:r>
          </a:p>
          <a:p>
            <a:pPr eaLnBrk="1" hangingPunct="1"/>
            <a:r>
              <a:rPr lang="en-US" altLang="pt-BR">
                <a:latin typeface="Times New Roman" panose="02020603050405020304" pitchFamily="18" charset="0"/>
                <a:cs typeface="Times New Roman" panose="02020603050405020304" pitchFamily="18" charset="0"/>
              </a:rPr>
              <a:t>			convertido do </a:t>
            </a:r>
            <a:r>
              <a:rPr lang="en-US" altLang="pt-BR" i="1">
                <a:latin typeface="Times New Roman" panose="02020603050405020304" pitchFamily="18" charset="0"/>
                <a:cs typeface="Times New Roman" panose="02020603050405020304" pitchFamily="18" charset="0"/>
              </a:rPr>
              <a:t>double</a:t>
            </a:r>
            <a:r>
              <a:rPr lang="en-US" altLang="pt-BR">
                <a:latin typeface="Times New Roman" panose="02020603050405020304" pitchFamily="18" charset="0"/>
                <a:cs typeface="Times New Roman" panose="02020603050405020304" pitchFamily="18" charset="0"/>
              </a:rPr>
              <a:t> informado</a:t>
            </a:r>
          </a:p>
          <a:p>
            <a:pPr eaLnBrk="1" hangingPunct="1"/>
            <a:r>
              <a:rPr lang="en-US" altLang="pt-BR">
                <a:latin typeface="Times New Roman" panose="02020603050405020304" pitchFamily="18" charset="0"/>
                <a:cs typeface="Times New Roman" panose="02020603050405020304" pitchFamily="18" charset="0"/>
              </a:rPr>
              <a:t>Float(</a:t>
            </a:r>
            <a:r>
              <a:rPr lang="en-US" altLang="pt-BR" b="1">
                <a:latin typeface="Times New Roman" panose="02020603050405020304" pitchFamily="18" charset="0"/>
                <a:cs typeface="Times New Roman" panose="02020603050405020304" pitchFamily="18" charset="0"/>
              </a:rPr>
              <a:t>String</a:t>
            </a:r>
            <a:r>
              <a:rPr lang="en-US" altLang="pt-BR">
                <a:latin typeface="Times New Roman" panose="02020603050405020304" pitchFamily="18" charset="0"/>
                <a:cs typeface="Times New Roman" panose="02020603050405020304" pitchFamily="18" charset="0"/>
              </a:rPr>
              <a:t> value)	cria um novo objeto </a:t>
            </a:r>
            <a:r>
              <a:rPr lang="en-US" altLang="pt-BR" b="1">
                <a:latin typeface="Times New Roman" panose="02020603050405020304" pitchFamily="18" charset="0"/>
                <a:cs typeface="Times New Roman" panose="02020603050405020304" pitchFamily="18" charset="0"/>
              </a:rPr>
              <a:t>Float</a:t>
            </a:r>
            <a:r>
              <a:rPr lang="en-US" altLang="pt-BR">
                <a:latin typeface="Times New Roman" panose="02020603050405020304" pitchFamily="18" charset="0"/>
                <a:cs typeface="Times New Roman" panose="02020603050405020304" pitchFamily="18" charset="0"/>
              </a:rPr>
              <a:t> contendo o valor </a:t>
            </a:r>
          </a:p>
          <a:p>
            <a:pPr eaLnBrk="1" hangingPunct="1"/>
            <a:r>
              <a:rPr lang="en-US" altLang="pt-BR">
                <a:latin typeface="Times New Roman" panose="02020603050405020304" pitchFamily="18" charset="0"/>
                <a:cs typeface="Times New Roman" panose="02020603050405020304" pitchFamily="18" charset="0"/>
              </a:rPr>
              <a:t>			convertido do </a:t>
            </a:r>
            <a:r>
              <a:rPr lang="en-US" altLang="pt-BR" i="1">
                <a:latin typeface="Times New Roman" panose="02020603050405020304" pitchFamily="18" charset="0"/>
                <a:cs typeface="Times New Roman" panose="02020603050405020304" pitchFamily="18" charset="0"/>
              </a:rPr>
              <a:t>String</a:t>
            </a:r>
            <a:r>
              <a:rPr lang="en-US" altLang="pt-BR">
                <a:latin typeface="Times New Roman" panose="02020603050405020304" pitchFamily="18" charset="0"/>
                <a:cs typeface="Times New Roman" panose="02020603050405020304" pitchFamily="18" charset="0"/>
              </a:rPr>
              <a:t> informado.</a:t>
            </a:r>
          </a:p>
        </p:txBody>
      </p:sp>
      <p:sp>
        <p:nvSpPr>
          <p:cNvPr id="19558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5589" name="Line 5"/>
          <p:cNvSpPr>
            <a:spLocks noChangeShapeType="1"/>
          </p:cNvSpPr>
          <p:nvPr/>
        </p:nvSpPr>
        <p:spPr bwMode="auto">
          <a:xfrm>
            <a:off x="533400" y="40386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152400"/>
            <a:ext cx="8153400" cy="685800"/>
          </a:xfrm>
        </p:spPr>
        <p:txBody>
          <a:bodyPr/>
          <a:lstStyle/>
          <a:p>
            <a:pPr algn="l"/>
            <a:r>
              <a:rPr lang="en-US" altLang="pt-BR" smtClean="0"/>
              <a:t>Sobreposição de Métodos</a:t>
            </a:r>
            <a:endParaRPr lang="pt-BR" altLang="pt-BR" smtClean="0"/>
          </a:p>
        </p:txBody>
      </p:sp>
      <p:sp>
        <p:nvSpPr>
          <p:cNvPr id="196611" name="Text Box 3"/>
          <p:cNvSpPr txBox="1">
            <a:spLocks noChangeArrowheads="1"/>
          </p:cNvSpPr>
          <p:nvPr/>
        </p:nvSpPr>
        <p:spPr bwMode="auto">
          <a:xfrm>
            <a:off x="533400" y="1060450"/>
            <a:ext cx="8153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nSpc>
                <a:spcPct val="90000"/>
              </a:lnSpc>
              <a:spcBef>
                <a:spcPts val="500"/>
              </a:spcBef>
              <a:spcAft>
                <a:spcPts val="500"/>
              </a:spcAft>
              <a:buFont typeface="Symbol" panose="05050102010706020507" pitchFamily="18" charset="2"/>
              <a:buNone/>
            </a:pPr>
            <a:r>
              <a:rPr lang="en-US" altLang="pt-BR">
                <a:latin typeface="Times New Roman" panose="02020603050405020304" pitchFamily="18" charset="0"/>
              </a:rPr>
              <a:t>Método</a:t>
            </a:r>
            <a:r>
              <a:rPr lang="pt-BR" altLang="pt-BR">
                <a:latin typeface="Times New Roman" panose="02020603050405020304" pitchFamily="18" charset="0"/>
              </a:rPr>
              <a:t> herdado </a:t>
            </a:r>
            <a:r>
              <a:rPr lang="en-US" altLang="pt-BR">
                <a:latin typeface="Times New Roman" panose="02020603050405020304" pitchFamily="18" charset="0"/>
              </a:rPr>
              <a:t>da classe pai, ou superclasse, </a:t>
            </a:r>
            <a:r>
              <a:rPr lang="pt-BR" altLang="pt-BR">
                <a:latin typeface="Times New Roman" panose="02020603050405020304" pitchFamily="18" charset="0"/>
              </a:rPr>
              <a:t>que é reescrito, geralmente com objetivo de especializar</a:t>
            </a:r>
            <a:r>
              <a:rPr lang="en-US" altLang="pt-BR">
                <a:latin typeface="Times New Roman" panose="02020603050405020304" pitchFamily="18" charset="0"/>
              </a:rPr>
              <a:t> o comportamento da classe filho, ou subclasse.</a:t>
            </a:r>
            <a:endParaRPr lang="pt-BR" altLang="pt-BR">
              <a:latin typeface="Times New Roman" panose="02020603050405020304" pitchFamily="18" charset="0"/>
            </a:endParaRPr>
          </a:p>
        </p:txBody>
      </p:sp>
      <p:sp>
        <p:nvSpPr>
          <p:cNvPr id="19661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6613" name="Rectangle 5"/>
          <p:cNvSpPr>
            <a:spLocks noChangeArrowheads="1"/>
          </p:cNvSpPr>
          <p:nvPr/>
        </p:nvSpPr>
        <p:spPr bwMode="auto">
          <a:xfrm>
            <a:off x="546100" y="2209800"/>
            <a:ext cx="8216900" cy="4473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solidFill>
                  <a:schemeClr val="accent2"/>
                </a:solidFill>
                <a:cs typeface="Times New Roman" panose="02020603050405020304" pitchFamily="18" charset="0"/>
              </a:rPr>
              <a:t>public</a:t>
            </a:r>
            <a:r>
              <a:rPr lang="en-US" altLang="pt-BR">
                <a:cs typeface="Times New Roman" panose="02020603050405020304" pitchFamily="18" charset="0"/>
              </a:rPr>
              <a:t> </a:t>
            </a:r>
            <a:r>
              <a:rPr lang="en-US" altLang="pt-BR" b="1">
                <a:solidFill>
                  <a:schemeClr val="accent2"/>
                </a:solidFill>
                <a:cs typeface="Times New Roman" panose="02020603050405020304" pitchFamily="18" charset="0"/>
              </a:rPr>
              <a:t>class</a:t>
            </a:r>
            <a:r>
              <a:rPr lang="en-US" altLang="pt-BR">
                <a:cs typeface="Times New Roman" panose="02020603050405020304" pitchFamily="18" charset="0"/>
              </a:rPr>
              <a:t> </a:t>
            </a:r>
            <a:r>
              <a:rPr lang="en-US" altLang="pt-BR" b="1">
                <a:solidFill>
                  <a:srgbClr val="FF3300"/>
                </a:solidFill>
                <a:cs typeface="Times New Roman" panose="02020603050405020304" pitchFamily="18" charset="0"/>
              </a:rPr>
              <a:t>Superclasse</a:t>
            </a:r>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a:cs typeface="Times New Roman" panose="02020603050405020304" pitchFamily="18" charset="0"/>
              </a:rPr>
              <a:t>  </a:t>
            </a:r>
            <a:r>
              <a:rPr lang="en-US" altLang="pt-BR" b="1">
                <a:solidFill>
                  <a:schemeClr val="accent2"/>
                </a:solidFill>
                <a:cs typeface="Times New Roman" panose="02020603050405020304" pitchFamily="18" charset="0"/>
              </a:rPr>
              <a:t>public</a:t>
            </a:r>
            <a:r>
              <a:rPr lang="en-US" altLang="pt-BR">
                <a:cs typeface="Times New Roman" panose="02020603050405020304" pitchFamily="18" charset="0"/>
              </a:rPr>
              <a:t> </a:t>
            </a:r>
            <a:r>
              <a:rPr lang="en-US" altLang="pt-BR" b="1">
                <a:cs typeface="Times New Roman" panose="02020603050405020304" pitchFamily="18" charset="0"/>
              </a:rPr>
              <a:t>String</a:t>
            </a:r>
            <a:r>
              <a:rPr lang="en-US" altLang="pt-BR">
                <a:cs typeface="Times New Roman" panose="02020603050405020304" pitchFamily="18" charset="0"/>
              </a:rPr>
              <a:t> </a:t>
            </a:r>
            <a:r>
              <a:rPr lang="en-US" altLang="pt-BR" b="1">
                <a:solidFill>
                  <a:schemeClr val="accent1"/>
                </a:solidFill>
                <a:cs typeface="Times New Roman" panose="02020603050405020304" pitchFamily="18" charset="0"/>
              </a:rPr>
              <a:t>mensagem</a:t>
            </a:r>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b="1">
                <a:solidFill>
                  <a:schemeClr val="accent2"/>
                </a:solidFill>
                <a:cs typeface="Times New Roman" panose="02020603050405020304" pitchFamily="18" charset="0"/>
              </a:rPr>
              <a:t>    return</a:t>
            </a:r>
            <a:r>
              <a:rPr lang="en-US" altLang="pt-BR">
                <a:cs typeface="Times New Roman" panose="02020603050405020304" pitchFamily="18" charset="0"/>
              </a:rPr>
              <a:t> (</a:t>
            </a:r>
            <a:r>
              <a:rPr lang="en-US" altLang="pt-BR">
                <a:solidFill>
                  <a:srgbClr val="FF3300"/>
                </a:solidFill>
                <a:cs typeface="Times New Roman" panose="02020603050405020304" pitchFamily="18" charset="0"/>
              </a:rPr>
              <a:t>"Alô Mundo !"</a:t>
            </a:r>
            <a:r>
              <a:rPr lang="en-US" altLang="pt-BR">
                <a:cs typeface="Times New Roman" panose="02020603050405020304" pitchFamily="18" charset="0"/>
              </a:rPr>
              <a:t>);</a:t>
            </a:r>
          </a:p>
          <a:p>
            <a:pPr eaLnBrk="1" hangingPunct="1"/>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b="1">
                <a:cs typeface="Times New Roman" panose="02020603050405020304" pitchFamily="18" charset="0"/>
              </a:rPr>
              <a:t>}</a:t>
            </a:r>
          </a:p>
          <a:p>
            <a:pPr eaLnBrk="1" hangingPunct="1"/>
            <a:endParaRPr lang="en-US" altLang="pt-BR" b="1">
              <a:cs typeface="Times New Roman" panose="02020603050405020304" pitchFamily="18" charset="0"/>
            </a:endParaRPr>
          </a:p>
          <a:p>
            <a:pPr eaLnBrk="1" hangingPunct="1"/>
            <a:endParaRPr lang="en-US" altLang="pt-BR" b="1">
              <a:cs typeface="Times New Roman" panose="02020603050405020304" pitchFamily="18" charset="0"/>
            </a:endParaRPr>
          </a:p>
          <a:p>
            <a:pPr eaLnBrk="1" hangingPunct="1"/>
            <a:r>
              <a:rPr lang="en-US" altLang="pt-BR" b="1">
                <a:solidFill>
                  <a:schemeClr val="accent2"/>
                </a:solidFill>
                <a:cs typeface="Times New Roman" panose="02020603050405020304" pitchFamily="18" charset="0"/>
              </a:rPr>
              <a:t>public</a:t>
            </a:r>
            <a:r>
              <a:rPr lang="en-US" altLang="pt-BR">
                <a:cs typeface="Times New Roman" panose="02020603050405020304" pitchFamily="18" charset="0"/>
              </a:rPr>
              <a:t> </a:t>
            </a:r>
            <a:r>
              <a:rPr lang="en-US" altLang="pt-BR" b="1">
                <a:solidFill>
                  <a:schemeClr val="accent2"/>
                </a:solidFill>
                <a:cs typeface="Times New Roman" panose="02020603050405020304" pitchFamily="18" charset="0"/>
              </a:rPr>
              <a:t>class</a:t>
            </a:r>
            <a:r>
              <a:rPr lang="en-US" altLang="pt-BR">
                <a:cs typeface="Times New Roman" panose="02020603050405020304" pitchFamily="18" charset="0"/>
              </a:rPr>
              <a:t> </a:t>
            </a:r>
            <a:r>
              <a:rPr lang="en-US" altLang="pt-BR" b="1">
                <a:solidFill>
                  <a:srgbClr val="FF9900"/>
                </a:solidFill>
                <a:cs typeface="Times New Roman" panose="02020603050405020304" pitchFamily="18" charset="0"/>
              </a:rPr>
              <a:t>Subclasse</a:t>
            </a:r>
            <a:r>
              <a:rPr lang="en-US" altLang="pt-BR">
                <a:cs typeface="Times New Roman" panose="02020603050405020304" pitchFamily="18" charset="0"/>
              </a:rPr>
              <a:t> </a:t>
            </a:r>
            <a:r>
              <a:rPr lang="en-US" altLang="pt-BR" b="1" u="sng">
                <a:solidFill>
                  <a:schemeClr val="accent2"/>
                </a:solidFill>
                <a:cs typeface="Times New Roman" panose="02020603050405020304" pitchFamily="18" charset="0"/>
              </a:rPr>
              <a:t>extends</a:t>
            </a:r>
            <a:r>
              <a:rPr lang="en-US" altLang="pt-BR">
                <a:cs typeface="Times New Roman" panose="02020603050405020304" pitchFamily="18" charset="0"/>
              </a:rPr>
              <a:t> </a:t>
            </a:r>
            <a:r>
              <a:rPr lang="en-US" altLang="pt-BR" b="1">
                <a:solidFill>
                  <a:srgbClr val="FF3300"/>
                </a:solidFill>
                <a:cs typeface="Times New Roman" panose="02020603050405020304" pitchFamily="18" charset="0"/>
              </a:rPr>
              <a:t>SuperClasse</a:t>
            </a:r>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b="1">
                <a:solidFill>
                  <a:schemeClr val="accent2"/>
                </a:solidFill>
                <a:cs typeface="Times New Roman" panose="02020603050405020304" pitchFamily="18" charset="0"/>
              </a:rPr>
              <a:t>  public</a:t>
            </a:r>
            <a:r>
              <a:rPr lang="en-US" altLang="pt-BR">
                <a:cs typeface="Times New Roman" panose="02020603050405020304" pitchFamily="18" charset="0"/>
              </a:rPr>
              <a:t> </a:t>
            </a:r>
            <a:r>
              <a:rPr lang="en-US" altLang="pt-BR" b="1">
                <a:cs typeface="Times New Roman" panose="02020603050405020304" pitchFamily="18" charset="0"/>
              </a:rPr>
              <a:t>String</a:t>
            </a:r>
            <a:r>
              <a:rPr lang="en-US" altLang="pt-BR">
                <a:cs typeface="Times New Roman" panose="02020603050405020304" pitchFamily="18" charset="0"/>
              </a:rPr>
              <a:t> </a:t>
            </a:r>
            <a:r>
              <a:rPr lang="en-US" altLang="pt-BR" b="1">
                <a:solidFill>
                  <a:schemeClr val="accent1"/>
                </a:solidFill>
                <a:cs typeface="Times New Roman" panose="02020603050405020304" pitchFamily="18" charset="0"/>
              </a:rPr>
              <a:t>mensagem</a:t>
            </a:r>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b="1">
                <a:solidFill>
                  <a:schemeClr val="accent2"/>
                </a:solidFill>
                <a:cs typeface="Times New Roman" panose="02020603050405020304" pitchFamily="18" charset="0"/>
              </a:rPr>
              <a:t>    return</a:t>
            </a:r>
            <a:r>
              <a:rPr lang="en-US" altLang="pt-BR">
                <a:cs typeface="Times New Roman" panose="02020603050405020304" pitchFamily="18" charset="0"/>
              </a:rPr>
              <a:t> (</a:t>
            </a:r>
            <a:r>
              <a:rPr lang="en-US" altLang="pt-BR">
                <a:solidFill>
                  <a:srgbClr val="FF3300"/>
                </a:solidFill>
                <a:cs typeface="Times New Roman" panose="02020603050405020304" pitchFamily="18" charset="0"/>
              </a:rPr>
              <a:t>"Hello World !"</a:t>
            </a:r>
            <a:r>
              <a:rPr lang="en-US" altLang="pt-BR">
                <a:cs typeface="Times New Roman" panose="02020603050405020304" pitchFamily="18" charset="0"/>
              </a:rPr>
              <a:t>);</a:t>
            </a:r>
          </a:p>
          <a:p>
            <a:pPr eaLnBrk="1" hangingPunct="1"/>
            <a:r>
              <a:rPr lang="en-US" altLang="pt-BR">
                <a:cs typeface="Times New Roman" panose="02020603050405020304" pitchFamily="18" charset="0"/>
              </a:rPr>
              <a:t>  </a:t>
            </a:r>
            <a:r>
              <a:rPr lang="en-US" altLang="pt-BR" b="1">
                <a:cs typeface="Times New Roman" panose="02020603050405020304" pitchFamily="18" charset="0"/>
              </a:rPr>
              <a:t>}</a:t>
            </a:r>
          </a:p>
          <a:p>
            <a:pPr eaLnBrk="1" hangingPunct="1"/>
            <a:r>
              <a:rPr lang="en-US" altLang="pt-BR" b="1">
                <a:cs typeface="Times New Roman" panose="02020603050405020304" pitchFamily="18" charset="0"/>
              </a:rPr>
              <a:t>}</a:t>
            </a:r>
          </a:p>
        </p:txBody>
      </p:sp>
      <p:cxnSp>
        <p:nvCxnSpPr>
          <p:cNvPr id="196614" name="AutoShape 6"/>
          <p:cNvCxnSpPr>
            <a:cxnSpLocks noChangeShapeType="1"/>
            <a:stCxn id="196613" idx="1"/>
            <a:endCxn id="196613" idx="3"/>
          </p:cNvCxnSpPr>
          <p:nvPr/>
        </p:nvCxnSpPr>
        <p:spPr bwMode="auto">
          <a:xfrm>
            <a:off x="546100" y="4446588"/>
            <a:ext cx="8216900" cy="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461963" y="1060450"/>
            <a:ext cx="8305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Java não oferece o mecanismo de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herança múltipla</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ou seja, não é possível criar uma </a:t>
            </a:r>
            <a:r>
              <a:rPr lang="en-US" altLang="pt-BR" sz="2000">
                <a:latin typeface="Times New Roman" panose="02020603050405020304" pitchFamily="18" charset="0"/>
                <a:cs typeface="Times New Roman" panose="02020603050405020304" pitchFamily="18" charset="0"/>
              </a:rPr>
              <a:t>classe </a:t>
            </a:r>
            <a:r>
              <a:rPr lang="pt-BR" altLang="pt-BR" sz="2000">
                <a:latin typeface="Times New Roman" panose="02020603050405020304" pitchFamily="18" charset="0"/>
                <a:cs typeface="Times New Roman" panose="02020603050405020304" pitchFamily="18" charset="0"/>
              </a:rPr>
              <a:t>derivada com mais de uma classe base. Por esse motivo, é simples fazer </a:t>
            </a:r>
            <a:r>
              <a:rPr lang="en-US" altLang="pt-BR" sz="2000">
                <a:latin typeface="Times New Roman" panose="02020603050405020304" pitchFamily="18" charset="0"/>
                <a:cs typeface="Times New Roman" panose="02020603050405020304" pitchFamily="18" charset="0"/>
              </a:rPr>
              <a:t>na classe derivada (ou sub</a:t>
            </a:r>
            <a:r>
              <a:rPr lang="pt-BR" altLang="pt-BR" sz="2000">
                <a:latin typeface="Times New Roman" panose="02020603050405020304" pitchFamily="18" charset="0"/>
                <a:cs typeface="Times New Roman" panose="02020603050405020304" pitchFamily="18" charset="0"/>
              </a:rPr>
              <a:t>classe</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uma referência </a:t>
            </a:r>
            <a:r>
              <a:rPr lang="en-US" altLang="pt-BR" sz="2000">
                <a:latin typeface="Times New Roman" panose="02020603050405020304" pitchFamily="18" charset="0"/>
                <a:cs typeface="Times New Roman" panose="02020603050405020304" pitchFamily="18" charset="0"/>
              </a:rPr>
              <a:t>explicita </a:t>
            </a:r>
            <a:r>
              <a:rPr lang="pt-BR" altLang="pt-BR" sz="2000">
                <a:latin typeface="Times New Roman" panose="02020603050405020304" pitchFamily="18" charset="0"/>
                <a:cs typeface="Times New Roman" panose="02020603050405020304" pitchFamily="18" charset="0"/>
              </a:rPr>
              <a:t>para</a:t>
            </a:r>
            <a:r>
              <a:rPr lang="en-US" altLang="pt-BR" sz="2000">
                <a:latin typeface="Times New Roman" panose="02020603050405020304" pitchFamily="18" charset="0"/>
                <a:cs typeface="Times New Roman" panose="02020603050405020304" pitchFamily="18" charset="0"/>
              </a:rPr>
              <a:t> o método construtor da</a:t>
            </a:r>
            <a:r>
              <a:rPr lang="pt-BR" altLang="pt-BR" sz="2000">
                <a:latin typeface="Times New Roman" panose="02020603050405020304" pitchFamily="18" charset="0"/>
                <a:cs typeface="Times New Roman" panose="02020603050405020304" pitchFamily="18" charset="0"/>
              </a:rPr>
              <a:t> sua </a:t>
            </a:r>
            <a:r>
              <a:rPr lang="en-US" altLang="pt-BR" sz="2000">
                <a:latin typeface="Times New Roman" panose="02020603050405020304" pitchFamily="18" charset="0"/>
                <a:cs typeface="Times New Roman" panose="02020603050405020304" pitchFamily="18" charset="0"/>
              </a:rPr>
              <a:t>classe base (ou </a:t>
            </a:r>
            <a:r>
              <a:rPr lang="pt-BR" altLang="pt-BR" sz="2000">
                <a:latin typeface="Times New Roman" panose="02020603050405020304" pitchFamily="18" charset="0"/>
                <a:cs typeface="Times New Roman" panose="02020603050405020304" pitchFamily="18" charset="0"/>
              </a:rPr>
              <a:t>superclasse</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o mecanismo para tal é o uso da palavra-chave </a:t>
            </a:r>
            <a:r>
              <a:rPr lang="pt-BR" altLang="pt-BR" sz="2000">
                <a:solidFill>
                  <a:schemeClr val="accent2"/>
                </a:solidFill>
                <a:latin typeface="Times New Roman" panose="02020603050405020304" pitchFamily="18" charset="0"/>
                <a:cs typeface="Times New Roman" panose="02020603050405020304" pitchFamily="18" charset="0"/>
              </a:rPr>
              <a:t>super</a:t>
            </a:r>
            <a:r>
              <a:rPr lang="pt-BR" altLang="pt-BR" sz="2000">
                <a:latin typeface="Times New Roman" panose="02020603050405020304" pitchFamily="18" charset="0"/>
                <a:cs typeface="Times New Roman" panose="02020603050405020304" pitchFamily="18" charset="0"/>
              </a:rPr>
              <a:t>.</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A </a:t>
            </a:r>
            <a:r>
              <a:rPr lang="en-US" altLang="pt-BR" sz="2000">
                <a:latin typeface="Times New Roman" panose="02020603050405020304" pitchFamily="18" charset="0"/>
                <a:cs typeface="Times New Roman" panose="02020603050405020304" pitchFamily="18" charset="0"/>
              </a:rPr>
              <a:t>chamada </a:t>
            </a:r>
            <a:r>
              <a:rPr lang="pt-BR" altLang="pt-BR" sz="2000">
                <a:solidFill>
                  <a:schemeClr val="accent2"/>
                </a:solidFill>
                <a:latin typeface="Times New Roman" panose="02020603050405020304" pitchFamily="18" charset="0"/>
                <a:cs typeface="Times New Roman" panose="02020603050405020304" pitchFamily="18" charset="0"/>
              </a:rPr>
              <a:t>super</a:t>
            </a:r>
            <a:r>
              <a:rPr lang="pt-BR" altLang="pt-BR" sz="2000">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lista de argumentos</a:t>
            </a:r>
            <a:r>
              <a:rPr lang="pt-BR" altLang="pt-BR" sz="2000">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se presente, deve estar </a:t>
            </a:r>
            <a:r>
              <a:rPr lang="pt-BR" altLang="pt-BR" sz="2000">
                <a:latin typeface="Times New Roman" panose="02020603050405020304" pitchFamily="18" charset="0"/>
                <a:cs typeface="Times New Roman" panose="02020603050405020304" pitchFamily="18" charset="0"/>
              </a:rPr>
              <a:t>na primeira linha do construtor </a:t>
            </a:r>
            <a:r>
              <a:rPr lang="en-US" altLang="pt-BR" sz="2000">
                <a:latin typeface="Times New Roman" panose="02020603050405020304" pitchFamily="18" charset="0"/>
                <a:cs typeface="Times New Roman" panose="02020603050405020304" pitchFamily="18" charset="0"/>
              </a:rPr>
              <a:t>da classe base e pode conter qualquer número de argumentos apropriado para os vários construtores disponíveis na superclasse, ou classe pai.</a:t>
            </a: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u="sng">
                <a:latin typeface="Times New Roman" panose="02020603050405020304" pitchFamily="18" charset="0"/>
                <a:cs typeface="Times New Roman" panose="02020603050405020304" pitchFamily="18" charset="0"/>
              </a:rPr>
              <a:t>Implicitamente</a:t>
            </a:r>
            <a:r>
              <a:rPr lang="pt-BR" altLang="pt-BR" sz="2000">
                <a:latin typeface="Times New Roman" panose="02020603050405020304" pitchFamily="18" charset="0"/>
                <a:cs typeface="Times New Roman" panose="02020603050405020304" pitchFamily="18" charset="0"/>
              </a:rPr>
              <a:t>, o compilador faz a invocação do construtor </a:t>
            </a:r>
            <a:r>
              <a:rPr lang="pt-BR" altLang="pt-BR" sz="2000">
                <a:solidFill>
                  <a:schemeClr val="accent2"/>
                </a:solidFill>
                <a:latin typeface="Times New Roman" panose="02020603050405020304" pitchFamily="18" charset="0"/>
                <a:cs typeface="Times New Roman" panose="02020603050405020304" pitchFamily="18" charset="0"/>
              </a:rPr>
              <a:t>super</a:t>
            </a:r>
            <a:r>
              <a:rPr lang="pt-BR"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default</a:t>
            </a:r>
            <a:r>
              <a:rPr lang="pt-BR" altLang="pt-BR" sz="2000">
                <a:latin typeface="Times New Roman" panose="02020603050405020304" pitchFamily="18" charset="0"/>
                <a:cs typeface="Times New Roman" panose="02020603050405020304" pitchFamily="18" charset="0"/>
              </a:rPr>
              <a:t> (sem argumentos) para cada </a:t>
            </a:r>
            <a:r>
              <a:rPr lang="en-US" altLang="pt-BR" sz="2000">
                <a:latin typeface="Times New Roman" panose="02020603050405020304" pitchFamily="18" charset="0"/>
                <a:cs typeface="Times New Roman" panose="02020603050405020304" pitchFamily="18" charset="0"/>
              </a:rPr>
              <a:t>superclasse da hierarquia.</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Outro uso dessa palavra-chave é como </a:t>
            </a:r>
            <a:r>
              <a:rPr lang="pt-BR" altLang="pt-BR" sz="2000" u="sng">
                <a:latin typeface="Times New Roman" panose="02020603050405020304" pitchFamily="18" charset="0"/>
                <a:cs typeface="Times New Roman" panose="02020603050405020304" pitchFamily="18" charset="0"/>
              </a:rPr>
              <a:t>prefixo</a:t>
            </a:r>
            <a:r>
              <a:rPr lang="pt-BR" altLang="pt-BR" sz="2000">
                <a:latin typeface="Times New Roman" panose="02020603050405020304" pitchFamily="18" charset="0"/>
                <a:cs typeface="Times New Roman" panose="02020603050405020304" pitchFamily="18" charset="0"/>
              </a:rPr>
              <a:t> para referenciar métodos da superclasse</a:t>
            </a:r>
            <a:r>
              <a:rPr lang="en-US" altLang="pt-BR" sz="2000">
                <a:latin typeface="Times New Roman" panose="02020603050405020304" pitchFamily="18" charset="0"/>
                <a:cs typeface="Times New Roman" panose="02020603050405020304" pitchFamily="18" charset="0"/>
              </a:rPr>
              <a:t> “sobrepostos” na classe base.</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super</a:t>
            </a:r>
            <a:r>
              <a:rPr lang="en-US" altLang="pt-BR" sz="2000">
                <a:latin typeface="Times New Roman" panose="02020603050405020304" pitchFamily="18" charset="0"/>
                <a:cs typeface="Times New Roman" panose="02020603050405020304" pitchFamily="18" charset="0"/>
              </a:rPr>
              <a:t>.</a:t>
            </a:r>
            <a:r>
              <a:rPr lang="en-US" altLang="pt-BR" sz="2000">
                <a:solidFill>
                  <a:srgbClr val="FF3300"/>
                </a:solidFill>
                <a:latin typeface="Times New Roman" panose="02020603050405020304" pitchFamily="18" charset="0"/>
                <a:cs typeface="Times New Roman" panose="02020603050405020304" pitchFamily="18" charset="0"/>
              </a:rPr>
              <a:t>nomeDoMétodo</a:t>
            </a:r>
            <a:r>
              <a:rPr lang="en-US" altLang="pt-BR" sz="2000">
                <a:latin typeface="Times New Roman" panose="02020603050405020304" pitchFamily="18" charset="0"/>
                <a:cs typeface="Times New Roman" panose="02020603050405020304" pitchFamily="18" charset="0"/>
              </a:rPr>
              <a:t>(lista de argumentos);</a:t>
            </a:r>
            <a:endParaRPr lang="pt-BR" altLang="pt-BR" sz="2000">
              <a:latin typeface="Times New Roman" panose="02020603050405020304" pitchFamily="18" charset="0"/>
              <a:cs typeface="Times New Roman" panose="02020603050405020304" pitchFamily="18" charset="0"/>
            </a:endParaRPr>
          </a:p>
        </p:txBody>
      </p:sp>
      <p:sp>
        <p:nvSpPr>
          <p:cNvPr id="197635"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7636" name="Rectangle 4"/>
          <p:cNvSpPr>
            <a:spLocks noGrp="1" noChangeArrowheads="1"/>
          </p:cNvSpPr>
          <p:nvPr>
            <p:ph type="title"/>
          </p:nvPr>
        </p:nvSpPr>
        <p:spPr>
          <a:xfrm>
            <a:off x="469900" y="152400"/>
            <a:ext cx="8305800" cy="685800"/>
          </a:xfrm>
        </p:spPr>
        <p:txBody>
          <a:bodyPr/>
          <a:lstStyle/>
          <a:p>
            <a:pPr algn="l"/>
            <a:r>
              <a:rPr lang="en-US" altLang="pt-BR" smtClean="0">
                <a:solidFill>
                  <a:schemeClr val="accent2"/>
                </a:solidFill>
              </a:rPr>
              <a:t>super</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461963" y="10604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Quando um método é aplicado a um objeto, de algum modo deve ser sinalizado ao método a qual objeto a invocação está referindo-se. Por exemplo</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pPr lvl="2" eaLnBrk="1" hangingPunct="1"/>
            <a:r>
              <a:rPr lang="pt-BR" altLang="pt-BR" sz="2000">
                <a:latin typeface="Times New Roman" panose="02020603050405020304" pitchFamily="18" charset="0"/>
                <a:cs typeface="Times New Roman" panose="02020603050405020304" pitchFamily="18" charset="0"/>
              </a:rPr>
              <a:t>String s1 = </a:t>
            </a:r>
            <a:r>
              <a:rPr lang="en-US" altLang="pt-BR" sz="2000">
                <a:solidFill>
                  <a:srgbClr val="FF3300"/>
                </a:solidFill>
                <a:latin typeface="Times New Roman" panose="02020603050405020304" pitchFamily="18" charset="0"/>
                <a:cs typeface="Times New Roman" panose="02020603050405020304" pitchFamily="18" charset="0"/>
              </a:rPr>
              <a:t>“</a:t>
            </a:r>
            <a:r>
              <a:rPr lang="pt-BR" altLang="pt-BR" sz="2000">
                <a:solidFill>
                  <a:srgbClr val="FF3300"/>
                </a:solidFill>
                <a:latin typeface="Times New Roman" panose="02020603050405020304" pitchFamily="18" charset="0"/>
                <a:cs typeface="Times New Roman" panose="02020603050405020304" pitchFamily="18" charset="0"/>
              </a:rPr>
              <a:t>java</a:t>
            </a:r>
            <a:r>
              <a:rPr lang="en-US" altLang="pt-BR" sz="2000">
                <a:solidFill>
                  <a:srgbClr val="FF3300"/>
                </a:solidFill>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lvl="2" eaLnBrk="1" hangingPunct="1"/>
            <a:r>
              <a:rPr lang="pt-BR" altLang="pt-BR" sz="2000">
                <a:latin typeface="Times New Roman" panose="02020603050405020304" pitchFamily="18" charset="0"/>
                <a:cs typeface="Times New Roman" panose="02020603050405020304" pitchFamily="18" charset="0"/>
              </a:rPr>
              <a:t>String s2 = </a:t>
            </a:r>
            <a:r>
              <a:rPr lang="en-US" altLang="pt-BR" sz="2000">
                <a:solidFill>
                  <a:srgbClr val="FF3300"/>
                </a:solidFill>
                <a:latin typeface="Times New Roman" panose="02020603050405020304" pitchFamily="18" charset="0"/>
                <a:cs typeface="Times New Roman" panose="02020603050405020304" pitchFamily="18" charset="0"/>
              </a:rPr>
              <a:t>“l</a:t>
            </a:r>
            <a:r>
              <a:rPr lang="pt-BR" altLang="pt-BR" sz="2000">
                <a:solidFill>
                  <a:srgbClr val="FF3300"/>
                </a:solidFill>
                <a:latin typeface="Times New Roman" panose="02020603050405020304" pitchFamily="18" charset="0"/>
                <a:cs typeface="Times New Roman" panose="02020603050405020304" pitchFamily="18" charset="0"/>
              </a:rPr>
              <a:t>inguagem de programação orientada a objetos</a:t>
            </a:r>
            <a:r>
              <a:rPr lang="en-US" altLang="pt-BR" sz="2000">
                <a:solidFill>
                  <a:srgbClr val="FF3300"/>
                </a:solidFill>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lvl="2" eaLnBrk="1" hangingPunct="1"/>
            <a:r>
              <a:rPr lang="pt-BR" altLang="pt-BR" sz="2000" b="1">
                <a:latin typeface="Times New Roman" panose="02020603050405020304" pitchFamily="18" charset="0"/>
                <a:cs typeface="Times New Roman" panose="02020603050405020304" pitchFamily="18" charset="0"/>
              </a:rPr>
              <a:t>int</a:t>
            </a:r>
            <a:r>
              <a:rPr lang="pt-BR" altLang="pt-BR" sz="2000">
                <a:latin typeface="Times New Roman" panose="02020603050405020304" pitchFamily="18" charset="0"/>
                <a:cs typeface="Times New Roman" panose="02020603050405020304" pitchFamily="18" charset="0"/>
              </a:rPr>
              <a:t> x1 = s1.</a:t>
            </a:r>
            <a:r>
              <a:rPr lang="pt-BR" altLang="pt-BR" sz="2000">
                <a:solidFill>
                  <a:schemeClr val="accent2"/>
                </a:solidFill>
                <a:latin typeface="Times New Roman" panose="02020603050405020304" pitchFamily="18" charset="0"/>
                <a:cs typeface="Times New Roman" panose="02020603050405020304" pitchFamily="18" charset="0"/>
              </a:rPr>
              <a:t>length</a:t>
            </a:r>
            <a:r>
              <a:rPr lang="pt-BR" altLang="pt-BR" sz="2000">
                <a:latin typeface="Times New Roman" panose="02020603050405020304" pitchFamily="18" charset="0"/>
                <a:cs typeface="Times New Roman" panose="02020603050405020304" pitchFamily="18" charset="0"/>
              </a:rPr>
              <a:t>(); </a:t>
            </a:r>
            <a:r>
              <a:rPr lang="pt-BR" altLang="pt-BR" sz="2000" i="1">
                <a:latin typeface="Times New Roman" panose="02020603050405020304" pitchFamily="18" charset="0"/>
                <a:cs typeface="Times New Roman" panose="02020603050405020304" pitchFamily="18" charset="0"/>
              </a:rPr>
              <a:t>// </a:t>
            </a:r>
            <a:r>
              <a:rPr lang="en-US" altLang="pt-BR" sz="2000" i="1">
                <a:latin typeface="Times New Roman" panose="02020603050405020304" pitchFamily="18" charset="0"/>
                <a:cs typeface="Times New Roman" panose="02020603050405020304" pitchFamily="18" charset="0"/>
              </a:rPr>
              <a:t>tamanho da cadeia é </a:t>
            </a:r>
            <a:r>
              <a:rPr lang="pt-BR" altLang="pt-BR" sz="2000" i="1">
                <a:latin typeface="Times New Roman" panose="02020603050405020304" pitchFamily="18" charset="0"/>
                <a:cs typeface="Times New Roman" panose="02020603050405020304" pitchFamily="18" charset="0"/>
              </a:rPr>
              <a:t>4 </a:t>
            </a:r>
            <a:endParaRPr lang="en-US" altLang="pt-BR" sz="2000" i="1">
              <a:latin typeface="Times New Roman" panose="02020603050405020304" pitchFamily="18" charset="0"/>
              <a:cs typeface="Times New Roman" panose="02020603050405020304" pitchFamily="18" charset="0"/>
            </a:endParaRPr>
          </a:p>
          <a:p>
            <a:pPr lvl="2" eaLnBrk="1" hangingPunct="1"/>
            <a:r>
              <a:rPr lang="pt-BR" altLang="pt-BR" sz="2000" b="1">
                <a:latin typeface="Times New Roman" panose="02020603050405020304" pitchFamily="18" charset="0"/>
                <a:cs typeface="Times New Roman" panose="02020603050405020304" pitchFamily="18" charset="0"/>
              </a:rPr>
              <a:t>int</a:t>
            </a:r>
            <a:r>
              <a:rPr lang="pt-BR" altLang="pt-BR" sz="2000">
                <a:latin typeface="Times New Roman" panose="02020603050405020304" pitchFamily="18" charset="0"/>
                <a:cs typeface="Times New Roman" panose="02020603050405020304" pitchFamily="18" charset="0"/>
              </a:rPr>
              <a:t> x2 = s2.</a:t>
            </a:r>
            <a:r>
              <a:rPr lang="pt-BR" altLang="pt-BR" sz="2000">
                <a:solidFill>
                  <a:schemeClr val="accent2"/>
                </a:solidFill>
                <a:latin typeface="Times New Roman" panose="02020603050405020304" pitchFamily="18" charset="0"/>
                <a:cs typeface="Times New Roman" panose="02020603050405020304" pitchFamily="18" charset="0"/>
              </a:rPr>
              <a:t>length</a:t>
            </a:r>
            <a:r>
              <a:rPr lang="pt-BR" altLang="pt-BR" sz="2000">
                <a:latin typeface="Times New Roman" panose="02020603050405020304" pitchFamily="18" charset="0"/>
                <a:cs typeface="Times New Roman" panose="02020603050405020304" pitchFamily="18" charset="0"/>
              </a:rPr>
              <a:t>(); </a:t>
            </a:r>
            <a:r>
              <a:rPr lang="pt-BR" altLang="pt-BR" sz="2000" i="1">
                <a:latin typeface="Times New Roman" panose="02020603050405020304" pitchFamily="18" charset="0"/>
                <a:cs typeface="Times New Roman" panose="02020603050405020304" pitchFamily="18" charset="0"/>
              </a:rPr>
              <a:t>// </a:t>
            </a:r>
            <a:r>
              <a:rPr lang="en-US" altLang="pt-BR" sz="2000" i="1">
                <a:latin typeface="Times New Roman" panose="02020603050405020304" pitchFamily="18" charset="0"/>
                <a:cs typeface="Times New Roman" panose="02020603050405020304" pitchFamily="18" charset="0"/>
              </a:rPr>
              <a:t>tamanho da cadeia é </a:t>
            </a:r>
            <a:r>
              <a:rPr lang="pt-BR" altLang="pt-BR" sz="2000" i="1">
                <a:latin typeface="Times New Roman" panose="02020603050405020304" pitchFamily="18" charset="0"/>
                <a:cs typeface="Times New Roman" panose="02020603050405020304" pitchFamily="18" charset="0"/>
              </a:rPr>
              <a:t>44</a:t>
            </a:r>
            <a:endParaRPr lang="en-US" altLang="pt-BR" sz="2000" i="1">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Nesse exemplo, o método aplicado às duas strings é o mesmo</a:t>
            </a:r>
            <a:r>
              <a:rPr lang="en-US"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length</a:t>
            </a:r>
            <a:r>
              <a:rPr lang="pt-BR" altLang="pt-BR" sz="2000">
                <a:latin typeface="Times New Roman" panose="02020603050405020304" pitchFamily="18" charset="0"/>
                <a:cs typeface="Times New Roman" panose="02020603050405020304" pitchFamily="18" charset="0"/>
              </a:rPr>
              <a:t>(). Como o método sabe qual o objeto que ele deve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olhar</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para saber o que fazer?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Por trás da resposta a essa pergunta está a presença de um </a:t>
            </a:r>
            <a:r>
              <a:rPr lang="pt-BR" altLang="pt-BR" sz="2000">
                <a:solidFill>
                  <a:schemeClr val="accent1"/>
                </a:solidFill>
                <a:latin typeface="Times New Roman" panose="02020603050405020304" pitchFamily="18" charset="0"/>
                <a:cs typeface="Times New Roman" panose="02020603050405020304" pitchFamily="18" charset="0"/>
              </a:rPr>
              <a:t>parâmetro secreto</a:t>
            </a:r>
            <a:r>
              <a:rPr lang="pt-BR" altLang="pt-BR" sz="2000">
                <a:latin typeface="Times New Roman" panose="02020603050405020304" pitchFamily="18" charset="0"/>
                <a:cs typeface="Times New Roman" panose="02020603050405020304" pitchFamily="18" charset="0"/>
              </a:rPr>
              <a:t>, que é passado a todo método, que é uma </a:t>
            </a:r>
            <a:r>
              <a:rPr lang="pt-BR" altLang="pt-BR" sz="2000">
                <a:solidFill>
                  <a:schemeClr val="accent1"/>
                </a:solidFill>
                <a:latin typeface="Times New Roman" panose="02020603050405020304" pitchFamily="18" charset="0"/>
                <a:cs typeface="Times New Roman" panose="02020603050405020304" pitchFamily="18" charset="0"/>
              </a:rPr>
              <a:t>referência ao objeto que está realizando a invocação</a:t>
            </a:r>
            <a:r>
              <a:rPr lang="pt-BR" altLang="pt-BR" sz="2000">
                <a:latin typeface="Times New Roman" panose="02020603050405020304" pitchFamily="18" charset="0"/>
                <a:cs typeface="Times New Roman" panose="02020603050405020304" pitchFamily="18" charset="0"/>
              </a:rPr>
              <a:t>. Em termos de uma linguagem procedimental, isso seria o equivalente a ter para as duas últimas linhas do exemplo acima: </a:t>
            </a:r>
          </a:p>
          <a:p>
            <a:pPr lvl="2" eaLnBrk="1" hangingPunct="1"/>
            <a:r>
              <a:rPr lang="pt-BR" altLang="pt-BR" sz="2000" b="1">
                <a:latin typeface="Times New Roman" panose="02020603050405020304" pitchFamily="18" charset="0"/>
                <a:cs typeface="Times New Roman" panose="02020603050405020304" pitchFamily="18" charset="0"/>
              </a:rPr>
              <a:t>int</a:t>
            </a:r>
            <a:r>
              <a:rPr lang="pt-BR" altLang="pt-BR" sz="2000">
                <a:latin typeface="Times New Roman" panose="02020603050405020304" pitchFamily="18" charset="0"/>
                <a:cs typeface="Times New Roman" panose="02020603050405020304" pitchFamily="18" charset="0"/>
              </a:rPr>
              <a:t> x1 = length(s1); </a:t>
            </a:r>
            <a:endParaRPr lang="en-US" altLang="pt-BR" sz="2000">
              <a:latin typeface="Times New Roman" panose="02020603050405020304" pitchFamily="18" charset="0"/>
              <a:cs typeface="Times New Roman" panose="02020603050405020304" pitchFamily="18" charset="0"/>
            </a:endParaRPr>
          </a:p>
          <a:p>
            <a:pPr lvl="2" eaLnBrk="1" hangingPunct="1"/>
            <a:r>
              <a:rPr lang="pt-BR" altLang="pt-BR" sz="2000" b="1">
                <a:latin typeface="Times New Roman" panose="02020603050405020304" pitchFamily="18" charset="0"/>
                <a:cs typeface="Times New Roman" panose="02020603050405020304" pitchFamily="18" charset="0"/>
              </a:rPr>
              <a:t>int</a:t>
            </a:r>
            <a:r>
              <a:rPr lang="pt-BR" altLang="pt-BR" sz="2000">
                <a:latin typeface="Times New Roman" panose="02020603050405020304" pitchFamily="18" charset="0"/>
                <a:cs typeface="Times New Roman" panose="02020603050405020304" pitchFamily="18" charset="0"/>
              </a:rPr>
              <a:t> x2 = length(s2);</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Se necessário, o próprio método pode ter acesso a essa referência em seu código. Essa referência é passada através da palavra-chave </a:t>
            </a:r>
            <a:r>
              <a:rPr lang="pt-BR" altLang="pt-BR" sz="2000" u="sng">
                <a:solidFill>
                  <a:schemeClr val="accent2"/>
                </a:solidFill>
                <a:latin typeface="Times New Roman" panose="02020603050405020304" pitchFamily="18" charset="0"/>
                <a:cs typeface="Times New Roman" panose="02020603050405020304" pitchFamily="18" charset="0"/>
              </a:rPr>
              <a:t>this</a:t>
            </a:r>
            <a:r>
              <a:rPr lang="pt-BR" altLang="pt-BR" sz="2000">
                <a:latin typeface="Times New Roman" panose="02020603050405020304" pitchFamily="18" charset="0"/>
                <a:cs typeface="Times New Roman" panose="02020603050405020304" pitchFamily="18" charset="0"/>
              </a:rPr>
              <a:t>, reservada para esse propósito. </a:t>
            </a:r>
          </a:p>
        </p:txBody>
      </p:sp>
      <p:sp>
        <p:nvSpPr>
          <p:cNvPr id="198659"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8660" name="Rectangle 4"/>
          <p:cNvSpPr>
            <a:spLocks noGrp="1" noChangeArrowheads="1"/>
          </p:cNvSpPr>
          <p:nvPr>
            <p:ph type="title"/>
          </p:nvPr>
        </p:nvSpPr>
        <p:spPr>
          <a:xfrm>
            <a:off x="469900" y="152400"/>
            <a:ext cx="8305800" cy="685800"/>
          </a:xfrm>
        </p:spPr>
        <p:txBody>
          <a:bodyPr/>
          <a:lstStyle/>
          <a:p>
            <a:pPr algn="l"/>
            <a:r>
              <a:rPr lang="en-US" altLang="pt-BR" smtClean="0">
                <a:solidFill>
                  <a:schemeClr val="accent2"/>
                </a:solidFill>
              </a:rPr>
              <a:t>this</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219200" y="2438400"/>
            <a:ext cx="2743200" cy="3200400"/>
          </a:xfrm>
          <a:prstGeom prst="rect">
            <a:avLst/>
          </a:prstGeom>
          <a:solidFill>
            <a:srgbClr val="B2B2B2"/>
          </a:solidFill>
          <a:ln w="9525">
            <a:solidFill>
              <a:schemeClr val="tx1"/>
            </a:solidFill>
            <a:miter lim="800000"/>
            <a:headEnd/>
            <a:tailEnd/>
          </a:ln>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7107" name="Rectangle 3"/>
          <p:cNvSpPr>
            <a:spLocks noChangeArrowheads="1"/>
          </p:cNvSpPr>
          <p:nvPr/>
        </p:nvSpPr>
        <p:spPr bwMode="auto">
          <a:xfrm>
            <a:off x="1600200" y="3314700"/>
            <a:ext cx="1981200" cy="2095500"/>
          </a:xfrm>
          <a:prstGeom prst="rect">
            <a:avLst/>
          </a:prstGeom>
          <a:solidFill>
            <a:srgbClr val="DDDDDD"/>
          </a:solidFill>
          <a:ln w="9525">
            <a:solidFill>
              <a:schemeClr val="tx1"/>
            </a:solidFill>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7108" name="Text Box 5"/>
          <p:cNvSpPr txBox="1">
            <a:spLocks noChangeArrowheads="1"/>
          </p:cNvSpPr>
          <p:nvPr/>
        </p:nvSpPr>
        <p:spPr bwMode="auto">
          <a:xfrm>
            <a:off x="1778000" y="2622550"/>
            <a:ext cx="164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b="1"/>
              <a:t>Programa</a:t>
            </a:r>
          </a:p>
        </p:txBody>
      </p:sp>
      <p:sp>
        <p:nvSpPr>
          <p:cNvPr id="47109" name="Text Box 6"/>
          <p:cNvSpPr txBox="1">
            <a:spLocks noChangeArrowheads="1"/>
          </p:cNvSpPr>
          <p:nvPr/>
        </p:nvSpPr>
        <p:spPr bwMode="auto">
          <a:xfrm>
            <a:off x="1643063" y="3411538"/>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t>Subprograma</a:t>
            </a:r>
            <a:endParaRPr lang="pt-BR" altLang="pt-BR" sz="2000" b="1"/>
          </a:p>
        </p:txBody>
      </p:sp>
      <p:sp>
        <p:nvSpPr>
          <p:cNvPr id="47110" name="Rectangle 8"/>
          <p:cNvSpPr>
            <a:spLocks noChangeArrowheads="1"/>
          </p:cNvSpPr>
          <p:nvPr/>
        </p:nvSpPr>
        <p:spPr bwMode="auto">
          <a:xfrm>
            <a:off x="5334000" y="2438400"/>
            <a:ext cx="2743200" cy="3200400"/>
          </a:xfrm>
          <a:prstGeom prst="rect">
            <a:avLst/>
          </a:prstGeom>
          <a:solidFill>
            <a:srgbClr val="B2B2B2"/>
          </a:solidFill>
          <a:ln w="9525">
            <a:solidFill>
              <a:schemeClr val="tx1"/>
            </a:solidFill>
            <a:miter lim="800000"/>
            <a:headEnd/>
            <a:tailEnd/>
          </a:ln>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7111" name="Rectangle 9"/>
          <p:cNvSpPr>
            <a:spLocks noChangeArrowheads="1"/>
          </p:cNvSpPr>
          <p:nvPr/>
        </p:nvSpPr>
        <p:spPr bwMode="auto">
          <a:xfrm>
            <a:off x="5715000" y="3197225"/>
            <a:ext cx="1981200" cy="971550"/>
          </a:xfrm>
          <a:prstGeom prst="rect">
            <a:avLst/>
          </a:prstGeom>
          <a:solidFill>
            <a:srgbClr val="DDDDDD"/>
          </a:solidFill>
          <a:ln w="9525">
            <a:solidFill>
              <a:schemeClr val="tx1"/>
            </a:solidFill>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7112" name="Rectangle 10"/>
          <p:cNvSpPr>
            <a:spLocks noChangeArrowheads="1"/>
          </p:cNvSpPr>
          <p:nvPr/>
        </p:nvSpPr>
        <p:spPr bwMode="auto">
          <a:xfrm>
            <a:off x="5715000" y="4397375"/>
            <a:ext cx="1981200" cy="990600"/>
          </a:xfrm>
          <a:prstGeom prst="rect">
            <a:avLst/>
          </a:prstGeom>
          <a:solidFill>
            <a:schemeClr val="bg1"/>
          </a:solidFill>
          <a:ln w="9525">
            <a:solidFill>
              <a:schemeClr val="tx1"/>
            </a:solidFill>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7113" name="Text Box 11"/>
          <p:cNvSpPr txBox="1">
            <a:spLocks noChangeArrowheads="1"/>
          </p:cNvSpPr>
          <p:nvPr/>
        </p:nvSpPr>
        <p:spPr bwMode="auto">
          <a:xfrm>
            <a:off x="6035675" y="2622550"/>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b="1"/>
              <a:t>Classe</a:t>
            </a:r>
          </a:p>
        </p:txBody>
      </p:sp>
      <p:sp>
        <p:nvSpPr>
          <p:cNvPr id="47114" name="Text Box 12"/>
          <p:cNvSpPr txBox="1">
            <a:spLocks noChangeArrowheads="1"/>
          </p:cNvSpPr>
          <p:nvPr/>
        </p:nvSpPr>
        <p:spPr bwMode="auto">
          <a:xfrm>
            <a:off x="5918200" y="3508375"/>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000" b="1"/>
              <a:t>Atributos</a:t>
            </a:r>
          </a:p>
        </p:txBody>
      </p:sp>
      <p:sp>
        <p:nvSpPr>
          <p:cNvPr id="47115" name="Text Box 13"/>
          <p:cNvSpPr txBox="1">
            <a:spLocks noChangeArrowheads="1"/>
          </p:cNvSpPr>
          <p:nvPr/>
        </p:nvSpPr>
        <p:spPr bwMode="auto">
          <a:xfrm>
            <a:off x="6084888" y="4727575"/>
            <a:ext cx="126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000" b="1"/>
              <a:t>Métodos</a:t>
            </a:r>
          </a:p>
        </p:txBody>
      </p:sp>
      <p:sp>
        <p:nvSpPr>
          <p:cNvPr id="331790" name="Line 14"/>
          <p:cNvSpPr>
            <a:spLocks noChangeShapeType="1"/>
          </p:cNvSpPr>
          <p:nvPr/>
        </p:nvSpPr>
        <p:spPr bwMode="auto">
          <a:xfrm>
            <a:off x="3565525" y="2879725"/>
            <a:ext cx="2209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pt-BR"/>
          </a:p>
        </p:txBody>
      </p:sp>
      <p:sp>
        <p:nvSpPr>
          <p:cNvPr id="331791" name="Line 15"/>
          <p:cNvSpPr>
            <a:spLocks noChangeShapeType="1"/>
          </p:cNvSpPr>
          <p:nvPr/>
        </p:nvSpPr>
        <p:spPr bwMode="auto">
          <a:xfrm>
            <a:off x="3463925" y="3657600"/>
            <a:ext cx="25908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pt-BR"/>
          </a:p>
        </p:txBody>
      </p:sp>
      <p:sp>
        <p:nvSpPr>
          <p:cNvPr id="47118" name="Text Box 17"/>
          <p:cNvSpPr txBox="1">
            <a:spLocks noChangeArrowheads="1"/>
          </p:cNvSpPr>
          <p:nvPr/>
        </p:nvSpPr>
        <p:spPr bwMode="auto">
          <a:xfrm>
            <a:off x="823913" y="260350"/>
            <a:ext cx="7518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3200"/>
              <a:t>Enfoque baseado em subprograma</a:t>
            </a:r>
          </a:p>
          <a:p>
            <a:pPr algn="ctr"/>
            <a:r>
              <a:rPr lang="pt-BR" altLang="pt-BR" sz="3200" i="1"/>
              <a:t>versus</a:t>
            </a:r>
            <a:endParaRPr lang="pt-BR" altLang="pt-BR" sz="3200"/>
          </a:p>
          <a:p>
            <a:pPr algn="ctr"/>
            <a:r>
              <a:rPr lang="pt-BR" altLang="pt-BR" sz="3200"/>
              <a:t>enfoque baseado em objeto</a:t>
            </a:r>
          </a:p>
        </p:txBody>
      </p:sp>
      <p:sp>
        <p:nvSpPr>
          <p:cNvPr id="47119" name="Line 18"/>
          <p:cNvSpPr>
            <a:spLocks noChangeShapeType="1"/>
          </p:cNvSpPr>
          <p:nvPr/>
        </p:nvSpPr>
        <p:spPr bwMode="auto">
          <a:xfrm>
            <a:off x="381000" y="1905000"/>
            <a:ext cx="8382000" cy="0"/>
          </a:xfrm>
          <a:prstGeom prst="line">
            <a:avLst/>
          </a:prstGeom>
          <a:noFill/>
          <a:ln w="317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pt-BR"/>
          </a:p>
        </p:txBody>
      </p:sp>
      <p:sp>
        <p:nvSpPr>
          <p:cNvPr id="47120" name="Line 19"/>
          <p:cNvSpPr>
            <a:spLocks noChangeShapeType="1"/>
          </p:cNvSpPr>
          <p:nvPr/>
        </p:nvSpPr>
        <p:spPr bwMode="auto">
          <a:xfrm>
            <a:off x="4648200" y="1905000"/>
            <a:ext cx="0" cy="4648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pt-BR"/>
          </a:p>
        </p:txBody>
      </p:sp>
      <p:sp>
        <p:nvSpPr>
          <p:cNvPr id="47121" name="Text Box 20"/>
          <p:cNvSpPr txBox="1">
            <a:spLocks noChangeArrowheads="1"/>
          </p:cNvSpPr>
          <p:nvPr/>
        </p:nvSpPr>
        <p:spPr bwMode="auto">
          <a:xfrm>
            <a:off x="755650" y="5921375"/>
            <a:ext cx="365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a:t>Foco em Subprograma</a:t>
            </a:r>
          </a:p>
        </p:txBody>
      </p:sp>
      <p:sp>
        <p:nvSpPr>
          <p:cNvPr id="47122" name="Text Box 21"/>
          <p:cNvSpPr txBox="1">
            <a:spLocks noChangeArrowheads="1"/>
          </p:cNvSpPr>
          <p:nvPr/>
        </p:nvSpPr>
        <p:spPr bwMode="auto">
          <a:xfrm>
            <a:off x="5337175" y="592772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a:t>Foco em Objeto</a:t>
            </a:r>
          </a:p>
        </p:txBody>
      </p:sp>
      <p:grpSp>
        <p:nvGrpSpPr>
          <p:cNvPr id="2" name="Group 22"/>
          <p:cNvGrpSpPr>
            <a:grpSpLocks/>
          </p:cNvGrpSpPr>
          <p:nvPr/>
        </p:nvGrpSpPr>
        <p:grpSpPr bwMode="auto">
          <a:xfrm>
            <a:off x="1981200" y="4038600"/>
            <a:ext cx="1219200" cy="1001713"/>
            <a:chOff x="1248" y="2544"/>
            <a:chExt cx="768" cy="631"/>
          </a:xfrm>
        </p:grpSpPr>
        <p:sp>
          <p:nvSpPr>
            <p:cNvPr id="47125" name="Rectangle 4"/>
            <p:cNvSpPr>
              <a:spLocks noChangeArrowheads="1"/>
            </p:cNvSpPr>
            <p:nvPr/>
          </p:nvSpPr>
          <p:spPr bwMode="auto">
            <a:xfrm>
              <a:off x="1248" y="2544"/>
              <a:ext cx="768" cy="631"/>
            </a:xfrm>
            <a:prstGeom prst="rect">
              <a:avLst/>
            </a:prstGeom>
            <a:solidFill>
              <a:schemeClr val="bg1"/>
            </a:solidFill>
            <a:ln w="9525">
              <a:solidFill>
                <a:schemeClr val="tx1"/>
              </a:solidFill>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47126" name="Text Box 7"/>
            <p:cNvSpPr txBox="1">
              <a:spLocks noChangeArrowheads="1"/>
            </p:cNvSpPr>
            <p:nvPr/>
          </p:nvSpPr>
          <p:spPr bwMode="auto">
            <a:xfrm>
              <a:off x="1332" y="2728"/>
              <a:ext cx="59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000" b="1"/>
                <a:t>Dados</a:t>
              </a:r>
            </a:p>
          </p:txBody>
        </p:sp>
      </p:grpSp>
      <p:sp>
        <p:nvSpPr>
          <p:cNvPr id="331792" name="Line 16"/>
          <p:cNvSpPr>
            <a:spLocks noChangeShapeType="1"/>
          </p:cNvSpPr>
          <p:nvPr/>
        </p:nvSpPr>
        <p:spPr bwMode="auto">
          <a:xfrm flipV="1">
            <a:off x="3059113" y="3733800"/>
            <a:ext cx="2808287" cy="774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1"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3000"/>
                            </p:stCondLst>
                            <p:childTnLst>
                              <p:par>
                                <p:cTn id="10" presetID="22" presetClass="entr" presetSubtype="8" fill="hold" grpId="0" nodeType="afterEffect">
                                  <p:stCondLst>
                                    <p:cond delay="1000"/>
                                  </p:stCondLst>
                                  <p:childTnLst>
                                    <p:set>
                                      <p:cBhvr>
                                        <p:cTn id="11" dur="1" fill="hold">
                                          <p:stCondLst>
                                            <p:cond delay="0"/>
                                          </p:stCondLst>
                                        </p:cTn>
                                        <p:tgtEl>
                                          <p:spTgt spid="331790"/>
                                        </p:tgtEl>
                                        <p:attrNameLst>
                                          <p:attrName>style.visibility</p:attrName>
                                        </p:attrNameLst>
                                      </p:cBhvr>
                                      <p:to>
                                        <p:strVal val="visible"/>
                                      </p:to>
                                    </p:set>
                                    <p:animEffect transition="in" filter="wipe(left)">
                                      <p:cBhvr>
                                        <p:cTn id="12" dur="500"/>
                                        <p:tgtEl>
                                          <p:spTgt spid="331790"/>
                                        </p:tgtEl>
                                      </p:cBhvr>
                                    </p:animEffect>
                                  </p:childTnLst>
                                </p:cTn>
                              </p:par>
                            </p:childTnLst>
                          </p:cTn>
                        </p:par>
                        <p:par>
                          <p:cTn id="13" fill="hold" nodeType="afterGroup">
                            <p:stCondLst>
                              <p:cond delay="4500"/>
                            </p:stCondLst>
                            <p:childTnLst>
                              <p:par>
                                <p:cTn id="14" presetID="22" presetClass="entr" presetSubtype="1" fill="hold" grpId="0" nodeType="afterEffect">
                                  <p:stCondLst>
                                    <p:cond delay="0"/>
                                  </p:stCondLst>
                                  <p:childTnLst>
                                    <p:set>
                                      <p:cBhvr>
                                        <p:cTn id="15" dur="1" fill="hold">
                                          <p:stCondLst>
                                            <p:cond delay="0"/>
                                          </p:stCondLst>
                                        </p:cTn>
                                        <p:tgtEl>
                                          <p:spTgt spid="331791"/>
                                        </p:tgtEl>
                                        <p:attrNameLst>
                                          <p:attrName>style.visibility</p:attrName>
                                        </p:attrNameLst>
                                      </p:cBhvr>
                                      <p:to>
                                        <p:strVal val="visible"/>
                                      </p:to>
                                    </p:set>
                                    <p:animEffect transition="in" filter="wipe(up)">
                                      <p:cBhvr>
                                        <p:cTn id="16" dur="500"/>
                                        <p:tgtEl>
                                          <p:spTgt spid="331791"/>
                                        </p:tgtEl>
                                      </p:cBhvr>
                                    </p:animEffect>
                                  </p:childTnLst>
                                </p:cTn>
                              </p:par>
                            </p:childTnLst>
                          </p:cTn>
                        </p:par>
                        <p:par>
                          <p:cTn id="17" fill="hold" nodeType="afterGroup">
                            <p:stCondLst>
                              <p:cond delay="5000"/>
                            </p:stCondLst>
                            <p:childTnLst>
                              <p:par>
                                <p:cTn id="18" presetID="22" presetClass="entr" presetSubtype="4" fill="hold" grpId="0" nodeType="afterEffect">
                                  <p:stCondLst>
                                    <p:cond delay="0"/>
                                  </p:stCondLst>
                                  <p:childTnLst>
                                    <p:set>
                                      <p:cBhvr>
                                        <p:cTn id="19" dur="1" fill="hold">
                                          <p:stCondLst>
                                            <p:cond delay="0"/>
                                          </p:stCondLst>
                                        </p:cTn>
                                        <p:tgtEl>
                                          <p:spTgt spid="331792"/>
                                        </p:tgtEl>
                                        <p:attrNameLst>
                                          <p:attrName>style.visibility</p:attrName>
                                        </p:attrNameLst>
                                      </p:cBhvr>
                                      <p:to>
                                        <p:strVal val="visible"/>
                                      </p:to>
                                    </p:set>
                                    <p:animEffect transition="in" filter="wipe(down)">
                                      <p:cBhvr>
                                        <p:cTn id="20" dur="500"/>
                                        <p:tgtEl>
                                          <p:spTgt spid="331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0" grpId="0" animBg="1"/>
      <p:bldP spid="331791" grpId="0" animBg="1"/>
      <p:bldP spid="331792"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61963" y="1060450"/>
            <a:ext cx="8305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A palavra-chave </a:t>
            </a:r>
            <a:r>
              <a:rPr lang="pt-BR" altLang="pt-BR" sz="2000" u="sng">
                <a:solidFill>
                  <a:schemeClr val="accent2"/>
                </a:solidFill>
                <a:latin typeface="Times New Roman" panose="02020603050405020304" pitchFamily="18" charset="0"/>
                <a:cs typeface="Times New Roman" panose="02020603050405020304" pitchFamily="18" charset="0"/>
              </a:rPr>
              <a:t>this</a:t>
            </a:r>
            <a:r>
              <a:rPr lang="pt-BR" altLang="pt-BR" sz="2000">
                <a:latin typeface="Times New Roman" panose="02020603050405020304" pitchFamily="18" charset="0"/>
                <a:cs typeface="Times New Roman" panose="02020603050405020304" pitchFamily="18" charset="0"/>
              </a:rPr>
              <a:t> é utilizada principalmente em dois contextos: </a:t>
            </a:r>
          </a:p>
          <a:p>
            <a:pPr eaLnBrk="1" hangingPunct="1">
              <a:buFontTx/>
              <a:buAutoNum type="arabicPeriod"/>
            </a:pPr>
            <a:r>
              <a:rPr lang="pt-BR" altLang="pt-BR" sz="2000">
                <a:latin typeface="Times New Roman" panose="02020603050405020304" pitchFamily="18" charset="0"/>
                <a:cs typeface="Times New Roman" panose="02020603050405020304" pitchFamily="18" charset="0"/>
              </a:rPr>
              <a:t>Diferenciar atributos de objetos de parâmetros ou variáveis locais de mesmo nome; </a:t>
            </a:r>
          </a:p>
          <a:p>
            <a:pPr eaLnBrk="1" hangingPunct="1">
              <a:buFontTx/>
              <a:buAutoNum type="arabicPeriod"/>
            </a:pPr>
            <a:r>
              <a:rPr lang="pt-BR" altLang="pt-BR" sz="2000">
                <a:latin typeface="Times New Roman" panose="02020603050405020304" pitchFamily="18" charset="0"/>
                <a:cs typeface="Times New Roman" panose="02020603050405020304" pitchFamily="18" charset="0"/>
              </a:rPr>
              <a:t>Acessar o método construtor a partir de outros construtores.</a:t>
            </a:r>
          </a:p>
        </p:txBody>
      </p:sp>
      <p:sp>
        <p:nvSpPr>
          <p:cNvPr id="199683"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9684" name="Rectangle 4"/>
          <p:cNvSpPr>
            <a:spLocks noGrp="1" noChangeArrowheads="1"/>
          </p:cNvSpPr>
          <p:nvPr>
            <p:ph type="title"/>
          </p:nvPr>
        </p:nvSpPr>
        <p:spPr>
          <a:xfrm>
            <a:off x="469900" y="152400"/>
            <a:ext cx="8305800" cy="685800"/>
          </a:xfrm>
        </p:spPr>
        <p:txBody>
          <a:bodyPr/>
          <a:lstStyle/>
          <a:p>
            <a:pPr algn="l"/>
            <a:r>
              <a:rPr lang="en-US" altLang="pt-BR" smtClean="0">
                <a:solidFill>
                  <a:schemeClr val="accent2"/>
                </a:solidFill>
              </a:rPr>
              <a:t>this</a:t>
            </a:r>
            <a:r>
              <a:rPr lang="en-US" altLang="pt-BR" smtClean="0">
                <a:solidFill>
                  <a:schemeClr val="tx1"/>
                </a:solidFill>
              </a:rPr>
              <a:t> - exemplos de uso</a:t>
            </a:r>
            <a:endParaRPr lang="pt-BR" altLang="pt-BR" smtClean="0">
              <a:solidFill>
                <a:schemeClr val="tx1"/>
              </a:solidFill>
            </a:endParaRPr>
          </a:p>
        </p:txBody>
      </p:sp>
      <p:sp>
        <p:nvSpPr>
          <p:cNvPr id="199685" name="Text Box 5"/>
          <p:cNvSpPr txBox="1">
            <a:spLocks noChangeArrowheads="1"/>
          </p:cNvSpPr>
          <p:nvPr/>
        </p:nvSpPr>
        <p:spPr bwMode="auto">
          <a:xfrm>
            <a:off x="1585913" y="2498725"/>
            <a:ext cx="6019800" cy="4114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b="1" u="sng">
                <a:solidFill>
                  <a:schemeClr val="accent2"/>
                </a:solidFill>
                <a:cs typeface="Times New Roman" panose="02020603050405020304" pitchFamily="18" charset="0"/>
              </a:rPr>
              <a:t>class</a:t>
            </a:r>
            <a:r>
              <a:rPr lang="pt-BR" altLang="pt-BR" sz="2000">
                <a:cs typeface="Times New Roman" panose="02020603050405020304" pitchFamily="18" charset="0"/>
              </a:rPr>
              <a:t> ThisSample </a:t>
            </a:r>
            <a:r>
              <a:rPr lang="pt-BR" altLang="pt-BR" sz="2000" b="1">
                <a:cs typeface="Times New Roman" panose="02020603050405020304" pitchFamily="18" charset="0"/>
              </a:rPr>
              <a:t>{</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cs typeface="Times New Roman" panose="02020603050405020304" pitchFamily="18" charset="0"/>
              </a:rPr>
              <a:t>int</a:t>
            </a:r>
            <a:r>
              <a:rPr lang="pt-BR" altLang="pt-BR" sz="2000">
                <a:cs typeface="Times New Roman" panose="02020603050405020304" pitchFamily="18" charset="0"/>
              </a:rPr>
              <a:t> x</a:t>
            </a:r>
            <a:r>
              <a:rPr lang="en-US" altLang="pt-BR" sz="2000">
                <a:cs typeface="Times New Roman" panose="02020603050405020304" pitchFamily="18" charset="0"/>
              </a:rPr>
              <a:t>, </a:t>
            </a:r>
            <a:r>
              <a:rPr lang="pt-BR" altLang="pt-BR" sz="2000">
                <a:cs typeface="Times New Roman" panose="02020603050405020304" pitchFamily="18" charset="0"/>
              </a:rPr>
              <a:t>y;</a:t>
            </a:r>
            <a:endParaRPr lang="en-US" altLang="pt-BR" sz="2000">
              <a:cs typeface="Times New Roman" panose="02020603050405020304" pitchFamily="18" charset="0"/>
            </a:endParaRPr>
          </a:p>
          <a:p>
            <a:pPr eaLnBrk="1" hangingPunct="1">
              <a:spcBef>
                <a:spcPct val="60000"/>
              </a:spcBef>
            </a:pPr>
            <a:r>
              <a:rPr lang="pt-BR" altLang="pt-BR" sz="2000">
                <a:cs typeface="Times New Roman" panose="02020603050405020304" pitchFamily="18" charset="0"/>
              </a:rPr>
              <a:t>// exemplo do primeiro caso</a:t>
            </a:r>
            <a:r>
              <a:rPr lang="en-US" altLang="pt-BR" sz="2000">
                <a:cs typeface="Times New Roman" panose="02020603050405020304" pitchFamily="18" charset="0"/>
              </a:rPr>
              <a:t>:</a:t>
            </a:r>
          </a:p>
          <a:p>
            <a:pPr eaLnBrk="1" hangingPunct="1"/>
            <a:r>
              <a:rPr lang="en-US" altLang="pt-BR" sz="2000">
                <a:cs typeface="Times New Roman" panose="02020603050405020304" pitchFamily="18" charset="0"/>
              </a:rPr>
              <a:t>  </a:t>
            </a:r>
            <a:r>
              <a:rPr lang="pt-BR" altLang="pt-BR" sz="2000" b="1" u="sng">
                <a:solidFill>
                  <a:schemeClr val="accent2"/>
                </a:solidFill>
                <a:cs typeface="Times New Roman" panose="02020603050405020304" pitchFamily="18" charset="0"/>
              </a:rPr>
              <a:t>public</a:t>
            </a:r>
            <a:r>
              <a:rPr lang="pt-BR" altLang="pt-BR" sz="2000">
                <a:cs typeface="Times New Roman" panose="02020603050405020304" pitchFamily="18" charset="0"/>
              </a:rPr>
              <a:t> ThisSample(</a:t>
            </a:r>
            <a:r>
              <a:rPr lang="pt-BR" altLang="pt-BR" sz="2000" b="1">
                <a:cs typeface="Times New Roman" panose="02020603050405020304" pitchFamily="18" charset="0"/>
              </a:rPr>
              <a:t>int</a:t>
            </a:r>
            <a:r>
              <a:rPr lang="pt-BR" altLang="pt-BR" sz="2000">
                <a:cs typeface="Times New Roman" panose="02020603050405020304" pitchFamily="18" charset="0"/>
              </a:rPr>
              <a:t> x, </a:t>
            </a:r>
            <a:r>
              <a:rPr lang="pt-BR" altLang="pt-BR" sz="2000" b="1">
                <a:cs typeface="Times New Roman" panose="02020603050405020304" pitchFamily="18" charset="0"/>
              </a:rPr>
              <a:t>int</a:t>
            </a:r>
            <a:r>
              <a:rPr lang="pt-BR" altLang="pt-BR" sz="2000">
                <a:cs typeface="Times New Roman" panose="02020603050405020304" pitchFamily="18" charset="0"/>
              </a:rPr>
              <a:t> y)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this</a:t>
            </a:r>
            <a:r>
              <a:rPr lang="pt-BR" altLang="pt-BR" sz="2000">
                <a:cs typeface="Times New Roman" panose="02020603050405020304" pitchFamily="18" charset="0"/>
              </a:rPr>
              <a:t>.x = x;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this</a:t>
            </a:r>
            <a:r>
              <a:rPr lang="pt-BR" altLang="pt-BR" sz="2000">
                <a:cs typeface="Times New Roman" panose="02020603050405020304" pitchFamily="18" charset="0"/>
              </a:rPr>
              <a:t>.y = y;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spcBef>
                <a:spcPct val="60000"/>
              </a:spcBef>
            </a:pPr>
            <a:r>
              <a:rPr lang="pt-BR" altLang="pt-BR" sz="2000">
                <a:cs typeface="Times New Roman" panose="02020603050405020304" pitchFamily="18" charset="0"/>
              </a:rPr>
              <a:t>// exemplo do segundo caso:</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u="sng">
                <a:solidFill>
                  <a:schemeClr val="accent2"/>
                </a:solidFill>
                <a:cs typeface="Times New Roman" panose="02020603050405020304" pitchFamily="18" charset="0"/>
              </a:rPr>
              <a:t>public</a:t>
            </a:r>
            <a:r>
              <a:rPr lang="pt-BR" altLang="pt-BR" sz="2000">
                <a:cs typeface="Times New Roman" panose="02020603050405020304" pitchFamily="18" charset="0"/>
              </a:rPr>
              <a:t> ThisSample() {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solidFill>
                  <a:schemeClr val="accent2"/>
                </a:solidFill>
                <a:cs typeface="Times New Roman" panose="02020603050405020304" pitchFamily="18" charset="0"/>
              </a:rPr>
              <a:t>this</a:t>
            </a:r>
            <a:r>
              <a:rPr lang="pt-BR" altLang="pt-BR" sz="2000">
                <a:cs typeface="Times New Roman" panose="02020603050405020304" pitchFamily="18" charset="0"/>
              </a:rPr>
              <a:t>(1, 1);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pt-BR" altLang="pt-BR" sz="2000" b="1">
                <a:cs typeface="Times New Roman" panose="02020603050405020304" pitchFamily="18" charset="0"/>
              </a:rPr>
              <a:t>}</a:t>
            </a:r>
            <a:r>
              <a:rPr lang="pt-BR" altLang="pt-BR" sz="200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461963" y="10604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O uso de polimorfismo está intimamente relacionado ao mecanismo de </a:t>
            </a:r>
            <a:r>
              <a:rPr lang="pt-BR" altLang="pt-BR" sz="2000" i="1">
                <a:latin typeface="Times New Roman" panose="02020603050405020304" pitchFamily="18" charset="0"/>
                <a:cs typeface="Times New Roman" panose="02020603050405020304" pitchFamily="18" charset="0"/>
              </a:rPr>
              <a:t>upcast</a:t>
            </a:r>
            <a:r>
              <a:rPr lang="pt-BR" altLang="pt-BR" sz="2000">
                <a:latin typeface="Times New Roman" panose="02020603050405020304" pitchFamily="18" charset="0"/>
                <a:cs typeface="Times New Roman" panose="02020603050405020304" pitchFamily="18" charset="0"/>
              </a:rPr>
              <a:t>, onde parte da informação sobre um objeto torna-se inacessível</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ou seja, informação é momentaneamente perdida. Esse processo é seguro do ponto de vista da orientação a objetos pois a </a:t>
            </a:r>
            <a:r>
              <a:rPr lang="pt-BR" altLang="pt-BR" sz="2000" u="sng">
                <a:latin typeface="Times New Roman" panose="02020603050405020304" pitchFamily="18" charset="0"/>
                <a:cs typeface="Times New Roman" panose="02020603050405020304" pitchFamily="18" charset="0"/>
              </a:rPr>
              <a:t>interface da classe base nunca é maior que a interface da classe derivada</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eaLnBrk="1" hangingPunct="1"/>
            <a:endParaRPr lang="pt-BR"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Há situações onde é interessante recuperar a referência para o tipo original</a:t>
            </a:r>
            <a:r>
              <a:rPr lang="en-US" altLang="pt-BR" sz="2000">
                <a:latin typeface="Times New Roman" panose="02020603050405020304" pitchFamily="18" charset="0"/>
                <a:cs typeface="Times New Roman" panose="02020603050405020304" pitchFamily="18" charset="0"/>
              </a:rPr>
              <a:t> (ou classe pai)</a:t>
            </a:r>
            <a:r>
              <a:rPr lang="pt-BR" altLang="pt-BR" sz="2000">
                <a:latin typeface="Times New Roman" panose="02020603050405020304" pitchFamily="18" charset="0"/>
                <a:cs typeface="Times New Roman" panose="02020603050405020304" pitchFamily="18" charset="0"/>
              </a:rPr>
              <a:t> de um objeto, de modo a obter acesso à sua funcionalidade completa. Para tanto, o mecanismo de </a:t>
            </a:r>
            <a:r>
              <a:rPr lang="pt-BR" altLang="pt-BR" sz="2000" i="1">
                <a:latin typeface="Times New Roman" panose="02020603050405020304" pitchFamily="18" charset="0"/>
                <a:cs typeface="Times New Roman" panose="02020603050405020304" pitchFamily="18" charset="0"/>
              </a:rPr>
              <a:t>downcast</a:t>
            </a:r>
            <a:r>
              <a:rPr lang="pt-BR" altLang="pt-BR" sz="2000">
                <a:latin typeface="Times New Roman" panose="02020603050405020304" pitchFamily="18" charset="0"/>
                <a:cs typeface="Times New Roman" panose="02020603050405020304" pitchFamily="18" charset="0"/>
              </a:rPr>
              <a:t> precisa ser utilizado: </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Tipo</a:t>
            </a:r>
            <a:r>
              <a:rPr lang="pt-BR" altLang="pt-BR" sz="2000">
                <a:solidFill>
                  <a:srgbClr val="FF3300"/>
                </a:solidFill>
                <a:latin typeface="Times New Roman" panose="02020603050405020304" pitchFamily="18" charset="0"/>
                <a:cs typeface="Times New Roman" panose="02020603050405020304" pitchFamily="18" charset="0"/>
              </a:rPr>
              <a:t>_orig </a:t>
            </a:r>
            <a:r>
              <a:rPr lang="en-US" altLang="pt-BR" sz="2000">
                <a:solidFill>
                  <a:schemeClr val="accent2"/>
                </a:solidFill>
                <a:latin typeface="Times New Roman" panose="02020603050405020304" pitchFamily="18" charset="0"/>
                <a:cs typeface="Times New Roman" panose="02020603050405020304" pitchFamily="18" charset="0"/>
              </a:rPr>
              <a:t>novoObjeto</a:t>
            </a:r>
            <a:r>
              <a:rPr lang="en-US" altLang="pt-BR" sz="2000">
                <a:solidFill>
                  <a:srgbClr val="FF3300"/>
                </a:solidFill>
                <a:latin typeface="Times New Roman" panose="02020603050405020304" pitchFamily="18" charset="0"/>
                <a:cs typeface="Times New Roman" panose="02020603050405020304" pitchFamily="18" charset="0"/>
              </a:rPr>
              <a:t> </a:t>
            </a:r>
            <a:r>
              <a:rPr lang="pt-BR" altLang="pt-BR" sz="2000" b="1">
                <a:latin typeface="Times New Roman" panose="02020603050405020304" pitchFamily="18" charset="0"/>
                <a:cs typeface="Times New Roman" panose="02020603050405020304" pitchFamily="18" charset="0"/>
              </a:rPr>
              <a:t>=</a:t>
            </a:r>
            <a:r>
              <a:rPr lang="pt-BR" altLang="pt-BR" sz="2000">
                <a:solidFill>
                  <a:srgbClr val="FF3300"/>
                </a:solidFill>
                <a:latin typeface="Times New Roman" panose="02020603050405020304" pitchFamily="18" charset="0"/>
                <a:cs typeface="Times New Roman" panose="02020603050405020304" pitchFamily="18" charset="0"/>
              </a:rPr>
              <a:t> </a:t>
            </a:r>
            <a:r>
              <a:rPr lang="pt-BR" altLang="pt-BR" sz="2000" b="1">
                <a:latin typeface="Times New Roman" panose="02020603050405020304" pitchFamily="18" charset="0"/>
                <a:cs typeface="Times New Roman" panose="02020603050405020304" pitchFamily="18" charset="0"/>
              </a:rPr>
              <a:t>(</a:t>
            </a:r>
            <a:r>
              <a:rPr lang="pt-BR" altLang="pt-BR" sz="2000">
                <a:solidFill>
                  <a:srgbClr val="FF3300"/>
                </a:solidFill>
                <a:latin typeface="Times New Roman" panose="02020603050405020304" pitchFamily="18" charset="0"/>
                <a:cs typeface="Times New Roman" panose="02020603050405020304" pitchFamily="18" charset="0"/>
              </a:rPr>
              <a:t>Tipo_orig</a:t>
            </a:r>
            <a:r>
              <a:rPr lang="pt-BR" altLang="pt-BR" sz="2000" b="1">
                <a:latin typeface="Times New Roman" panose="02020603050405020304" pitchFamily="18" charset="0"/>
                <a:cs typeface="Times New Roman" panose="02020603050405020304" pitchFamily="18" charset="0"/>
              </a:rPr>
              <a:t>)</a:t>
            </a:r>
            <a:r>
              <a:rPr lang="pt-BR" altLang="pt-BR" sz="2000">
                <a:solidFill>
                  <a:srgbClr val="FF3300"/>
                </a:solidFill>
                <a:latin typeface="Times New Roman" panose="02020603050405020304" pitchFamily="18" charset="0"/>
                <a:cs typeface="Times New Roman" panose="02020603050405020304" pitchFamily="18" charset="0"/>
              </a:rPr>
              <a:t> </a:t>
            </a:r>
            <a:r>
              <a:rPr lang="pt-BR" altLang="pt-BR" sz="2000">
                <a:solidFill>
                  <a:schemeClr val="accent1"/>
                </a:solidFill>
                <a:latin typeface="Times New Roman" panose="02020603050405020304" pitchFamily="18" charset="0"/>
                <a:cs typeface="Times New Roman" panose="02020603050405020304" pitchFamily="18" charset="0"/>
              </a:rPr>
              <a:t>Ref_</a:t>
            </a:r>
            <a:r>
              <a:rPr lang="en-US" altLang="pt-BR" sz="2000">
                <a:solidFill>
                  <a:schemeClr val="accent1"/>
                </a:solidFill>
                <a:latin typeface="Times New Roman" panose="02020603050405020304" pitchFamily="18" charset="0"/>
                <a:cs typeface="Times New Roman" panose="02020603050405020304" pitchFamily="18" charset="0"/>
              </a:rPr>
              <a:t>atual</a:t>
            </a:r>
            <a:r>
              <a:rPr lang="pt-BR" altLang="pt-BR" sz="2000" b="1">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O problema com </a:t>
            </a:r>
            <a:r>
              <a:rPr lang="pt-BR" altLang="pt-BR" sz="2000" i="1">
                <a:latin typeface="Times New Roman" panose="02020603050405020304" pitchFamily="18" charset="0"/>
                <a:cs typeface="Times New Roman" panose="02020603050405020304" pitchFamily="18" charset="0"/>
              </a:rPr>
              <a:t>downcasting</a:t>
            </a:r>
            <a:r>
              <a:rPr lang="pt-BR" altLang="pt-BR" sz="2000">
                <a:latin typeface="Times New Roman" panose="02020603050405020304" pitchFamily="18" charset="0"/>
                <a:cs typeface="Times New Roman" panose="02020603050405020304" pitchFamily="18" charset="0"/>
              </a:rPr>
              <a:t> é que é preciso verificar</a:t>
            </a:r>
            <a:r>
              <a:rPr lang="en-US" altLang="pt-BR" sz="2000">
                <a:latin typeface="Times New Roman" panose="02020603050405020304" pitchFamily="18" charset="0"/>
                <a:cs typeface="Times New Roman" panose="02020603050405020304" pitchFamily="18" charset="0"/>
              </a:rPr>
              <a:t>, através do operador </a:t>
            </a:r>
            <a:r>
              <a:rPr lang="en-US" altLang="pt-BR" sz="2000">
                <a:solidFill>
                  <a:schemeClr val="accent2"/>
                </a:solidFill>
                <a:latin typeface="Times New Roman" panose="02020603050405020304" pitchFamily="18" charset="0"/>
                <a:cs typeface="Times New Roman" panose="02020603050405020304" pitchFamily="18" charset="0"/>
              </a:rPr>
              <a:t>instanceof</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se o objeto que está tendo sua referência convertida é realmente do tipo especificado, ou caso contrário seria impossível garantir sua manipulação correta após a conversão.</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Em Java, todas as operações de </a:t>
            </a:r>
            <a:r>
              <a:rPr lang="pt-BR" altLang="pt-BR" sz="2000" i="1">
                <a:latin typeface="Times New Roman" panose="02020603050405020304" pitchFamily="18" charset="0"/>
                <a:cs typeface="Times New Roman" panose="02020603050405020304" pitchFamily="18" charset="0"/>
              </a:rPr>
              <a:t>downcasting</a:t>
            </a:r>
            <a:r>
              <a:rPr lang="pt-BR" altLang="pt-BR" sz="2000">
                <a:latin typeface="Times New Roman" panose="02020603050405020304" pitchFamily="18" charset="0"/>
                <a:cs typeface="Times New Roman" panose="02020603050405020304" pitchFamily="18" charset="0"/>
              </a:rPr>
              <a:t> são verificadas através do mecanismo de </a:t>
            </a:r>
            <a:r>
              <a:rPr lang="en-US" altLang="pt-BR" sz="2000">
                <a:latin typeface="Times New Roman" panose="02020603050405020304" pitchFamily="18" charset="0"/>
                <a:cs typeface="Times New Roman" panose="02020603050405020304" pitchFamily="18" charset="0"/>
              </a:rPr>
              <a:t>RTTI, </a:t>
            </a:r>
            <a:r>
              <a:rPr lang="pt-BR" altLang="pt-BR" sz="2000" i="1">
                <a:latin typeface="Times New Roman" panose="02020603050405020304" pitchFamily="18" charset="0"/>
                <a:cs typeface="Times New Roman" panose="02020603050405020304" pitchFamily="18" charset="0"/>
              </a:rPr>
              <a:t>Run-Time Type Identification</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suportado pela linguagem.</a:t>
            </a:r>
          </a:p>
        </p:txBody>
      </p:sp>
      <p:sp>
        <p:nvSpPr>
          <p:cNvPr id="200707"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00708" name="Rectangle 4"/>
          <p:cNvSpPr>
            <a:spLocks noGrp="1" noChangeArrowheads="1"/>
          </p:cNvSpPr>
          <p:nvPr>
            <p:ph type="title"/>
          </p:nvPr>
        </p:nvSpPr>
        <p:spPr>
          <a:xfrm>
            <a:off x="469900" y="152400"/>
            <a:ext cx="8305800" cy="685800"/>
          </a:xfrm>
        </p:spPr>
        <p:txBody>
          <a:bodyPr/>
          <a:lstStyle/>
          <a:p>
            <a:pPr algn="l"/>
            <a:r>
              <a:rPr lang="en-US" altLang="pt-BR" smtClean="0">
                <a:solidFill>
                  <a:schemeClr val="tx1"/>
                </a:solidFill>
              </a:rPr>
              <a:t>Coerção (</a:t>
            </a:r>
            <a:r>
              <a:rPr lang="en-US" altLang="pt-BR" smtClean="0">
                <a:solidFill>
                  <a:schemeClr val="accent2"/>
                </a:solidFill>
              </a:rPr>
              <a:t>cast</a:t>
            </a:r>
            <a:r>
              <a:rPr lang="en-US" altLang="pt-BR" smtClean="0">
                <a:solidFill>
                  <a:schemeClr val="tx1"/>
                </a:solidFill>
              </a:rPr>
              <a:t>) em objetos (1/2)</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1963" y="1060450"/>
            <a:ext cx="83058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1123950" indent="-45720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Como é possível deslocar objetos utilizando referências às respectivas classes pai, em determinados momentos convém saber o que realmente esta acessível. Essa é a finalidade do operador </a:t>
            </a:r>
            <a:r>
              <a:rPr lang="en-US" altLang="pt-BR" sz="2000">
                <a:solidFill>
                  <a:schemeClr val="accent2"/>
                </a:solidFill>
                <a:latin typeface="Times New Roman" panose="02020603050405020304" pitchFamily="18" charset="0"/>
                <a:cs typeface="Times New Roman" panose="02020603050405020304" pitchFamily="18" charset="0"/>
              </a:rPr>
              <a:t>instanceof</a:t>
            </a:r>
            <a:r>
              <a:rPr lang="en-US" altLang="pt-BR" sz="2000">
                <a:latin typeface="Times New Roman" panose="02020603050405020304" pitchFamily="18" charset="0"/>
                <a:cs typeface="Times New Roman" panose="02020603050405020304" pitchFamily="18" charset="0"/>
              </a:rPr>
              <a:t>. Vamos supor que nossa hierarquia de classes seja ampliada da seguinte maneira:</a:t>
            </a:r>
          </a:p>
          <a:p>
            <a:pPr lvl="1" eaLnBrk="1" hangingPunct="1"/>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class</a:t>
            </a:r>
            <a:r>
              <a:rPr lang="en-US" altLang="pt-BR" sz="2000">
                <a:latin typeface="Times New Roman" panose="02020603050405020304" pitchFamily="18" charset="0"/>
                <a:cs typeface="Times New Roman" panose="02020603050405020304" pitchFamily="18" charset="0"/>
              </a:rPr>
              <a:t> </a:t>
            </a:r>
            <a:r>
              <a:rPr lang="en-US" altLang="pt-BR" sz="2000">
                <a:solidFill>
                  <a:srgbClr val="99CCFF"/>
                </a:solidFill>
                <a:latin typeface="Times New Roman" panose="02020603050405020304" pitchFamily="18" charset="0"/>
                <a:cs typeface="Times New Roman" panose="02020603050405020304" pitchFamily="18" charset="0"/>
              </a:rPr>
              <a:t>Empregado</a:t>
            </a:r>
            <a:r>
              <a:rPr lang="en-US" altLang="pt-BR" sz="2000">
                <a:latin typeface="Times New Roman" panose="02020603050405020304" pitchFamily="18" charset="0"/>
                <a:cs typeface="Times New Roman" panose="02020603050405020304" pitchFamily="18" charset="0"/>
              </a:rPr>
              <a:t>; // implicitamente estende a classe raiz (</a:t>
            </a:r>
            <a:r>
              <a:rPr lang="en-US" altLang="pt-BR" sz="2000">
                <a:solidFill>
                  <a:schemeClr val="accent2"/>
                </a:solidFill>
                <a:latin typeface="Times New Roman" panose="02020603050405020304" pitchFamily="18" charset="0"/>
                <a:cs typeface="Times New Roman" panose="02020603050405020304" pitchFamily="18" charset="0"/>
              </a:rPr>
              <a:t>Object</a:t>
            </a:r>
            <a:r>
              <a:rPr lang="en-US" altLang="pt-BR" sz="2000">
                <a:latin typeface="Times New Roman" panose="02020603050405020304" pitchFamily="18" charset="0"/>
                <a:cs typeface="Times New Roman" panose="02020603050405020304" pitchFamily="18" charset="0"/>
              </a:rPr>
              <a:t>)</a:t>
            </a:r>
          </a:p>
          <a:p>
            <a:pPr lvl="1" eaLnBrk="1" hangingPunct="1"/>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class</a:t>
            </a:r>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Gerente</a:t>
            </a:r>
            <a:r>
              <a:rPr lang="en-US" altLang="pt-BR" sz="2000">
                <a:latin typeface="Times New Roman" panose="02020603050405020304" pitchFamily="18" charset="0"/>
                <a:cs typeface="Times New Roman" panose="02020603050405020304" pitchFamily="18" charset="0"/>
              </a:rPr>
              <a:t> </a:t>
            </a:r>
            <a:r>
              <a:rPr lang="en-US" altLang="pt-BR" sz="2000" u="sng">
                <a:solidFill>
                  <a:schemeClr val="accent2"/>
                </a:solidFill>
                <a:latin typeface="Times New Roman" panose="02020603050405020304" pitchFamily="18" charset="0"/>
                <a:cs typeface="Times New Roman" panose="02020603050405020304" pitchFamily="18" charset="0"/>
              </a:rPr>
              <a:t>extends</a:t>
            </a:r>
            <a:r>
              <a:rPr lang="en-US" altLang="pt-BR" sz="2000">
                <a:latin typeface="Times New Roman" panose="02020603050405020304" pitchFamily="18" charset="0"/>
                <a:cs typeface="Times New Roman" panose="02020603050405020304" pitchFamily="18" charset="0"/>
              </a:rPr>
              <a:t> </a:t>
            </a:r>
            <a:r>
              <a:rPr lang="en-US" altLang="pt-BR" sz="2000">
                <a:solidFill>
                  <a:srgbClr val="99CCFF"/>
                </a:solidFill>
                <a:latin typeface="Times New Roman" panose="02020603050405020304" pitchFamily="18" charset="0"/>
                <a:cs typeface="Times New Roman" panose="02020603050405020304" pitchFamily="18" charset="0"/>
              </a:rPr>
              <a:t>Empregado</a:t>
            </a:r>
            <a:r>
              <a:rPr lang="en-US" altLang="pt-BR" sz="2000">
                <a:latin typeface="Times New Roman" panose="02020603050405020304" pitchFamily="18" charset="0"/>
                <a:cs typeface="Times New Roman" panose="02020603050405020304" pitchFamily="18" charset="0"/>
              </a:rPr>
              <a:t>;</a:t>
            </a:r>
          </a:p>
          <a:p>
            <a:pPr lvl="1" eaLnBrk="1" hangingPunct="1"/>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class</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1"/>
                </a:solidFill>
                <a:latin typeface="Times New Roman" panose="02020603050405020304" pitchFamily="18" charset="0"/>
                <a:cs typeface="Times New Roman" panose="02020603050405020304" pitchFamily="18" charset="0"/>
              </a:rPr>
              <a:t>Contato</a:t>
            </a:r>
            <a:r>
              <a:rPr lang="en-US" altLang="pt-BR" sz="2000">
                <a:latin typeface="Times New Roman" panose="02020603050405020304" pitchFamily="18" charset="0"/>
                <a:cs typeface="Times New Roman" panose="02020603050405020304" pitchFamily="18" charset="0"/>
              </a:rPr>
              <a:t> </a:t>
            </a:r>
            <a:r>
              <a:rPr lang="en-US" altLang="pt-BR" sz="2000" u="sng">
                <a:solidFill>
                  <a:schemeClr val="accent2"/>
                </a:solidFill>
                <a:latin typeface="Times New Roman" panose="02020603050405020304" pitchFamily="18" charset="0"/>
                <a:cs typeface="Times New Roman" panose="02020603050405020304" pitchFamily="18" charset="0"/>
              </a:rPr>
              <a:t>extends</a:t>
            </a:r>
            <a:r>
              <a:rPr lang="en-US" altLang="pt-BR" sz="2000">
                <a:latin typeface="Times New Roman" panose="02020603050405020304" pitchFamily="18" charset="0"/>
                <a:cs typeface="Times New Roman" panose="02020603050405020304" pitchFamily="18" charset="0"/>
              </a:rPr>
              <a:t> </a:t>
            </a:r>
            <a:r>
              <a:rPr lang="en-US" altLang="pt-BR" sz="2000">
                <a:solidFill>
                  <a:srgbClr val="99CCFF"/>
                </a:solidFill>
                <a:latin typeface="Times New Roman" panose="02020603050405020304" pitchFamily="18" charset="0"/>
                <a:cs typeface="Times New Roman" panose="02020603050405020304" pitchFamily="18" charset="0"/>
              </a:rPr>
              <a:t>Empregado</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Se objeto enviado através de uma referência do tipo </a:t>
            </a:r>
            <a:r>
              <a:rPr lang="en-US" altLang="pt-BR" sz="2000">
                <a:solidFill>
                  <a:srgbClr val="99CCFF"/>
                </a:solidFill>
                <a:latin typeface="Times New Roman" panose="02020603050405020304" pitchFamily="18" charset="0"/>
                <a:cs typeface="Times New Roman" panose="02020603050405020304" pitchFamily="18" charset="0"/>
              </a:rPr>
              <a:t>Empregado</a:t>
            </a:r>
            <a:r>
              <a:rPr lang="en-US" altLang="pt-BR" sz="2000">
                <a:latin typeface="Times New Roman" panose="02020603050405020304" pitchFamily="18" charset="0"/>
                <a:cs typeface="Times New Roman" panose="02020603050405020304" pitchFamily="18" charset="0"/>
              </a:rPr>
              <a:t>, pode ser que ele venha a ser ou não um </a:t>
            </a:r>
            <a:r>
              <a:rPr lang="en-US" altLang="pt-BR" sz="2000">
                <a:solidFill>
                  <a:srgbClr val="FF3300"/>
                </a:solidFill>
                <a:latin typeface="Times New Roman" panose="02020603050405020304" pitchFamily="18" charset="0"/>
                <a:cs typeface="Times New Roman" panose="02020603050405020304" pitchFamily="18" charset="0"/>
              </a:rPr>
              <a:t>Gerente</a:t>
            </a:r>
            <a:r>
              <a:rPr lang="en-US" altLang="pt-BR" sz="2000">
                <a:latin typeface="Times New Roman" panose="02020603050405020304" pitchFamily="18" charset="0"/>
                <a:cs typeface="Times New Roman" panose="02020603050405020304" pitchFamily="18" charset="0"/>
              </a:rPr>
              <a:t> ou um </a:t>
            </a:r>
            <a:r>
              <a:rPr lang="en-US" altLang="pt-BR" sz="2000">
                <a:solidFill>
                  <a:schemeClr val="accent1"/>
                </a:solidFill>
                <a:latin typeface="Times New Roman" panose="02020603050405020304" pitchFamily="18" charset="0"/>
                <a:cs typeface="Times New Roman" panose="02020603050405020304" pitchFamily="18" charset="0"/>
              </a:rPr>
              <a:t>Contato</a:t>
            </a:r>
            <a:r>
              <a:rPr lang="en-US" altLang="pt-BR" sz="2000">
                <a:latin typeface="Times New Roman" panose="02020603050405020304" pitchFamily="18" charset="0"/>
                <a:cs typeface="Times New Roman" panose="02020603050405020304" pitchFamily="18" charset="0"/>
              </a:rPr>
              <a:t>:</a:t>
            </a:r>
          </a:p>
          <a:p>
            <a:pPr lvl="1" eaLnBrk="1" hangingPunct="1"/>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void</a:t>
            </a:r>
            <a:r>
              <a:rPr lang="en-US" altLang="pt-BR" sz="2000">
                <a:latin typeface="Times New Roman" panose="02020603050405020304" pitchFamily="18" charset="0"/>
                <a:cs typeface="Times New Roman" panose="02020603050405020304" pitchFamily="18" charset="0"/>
              </a:rPr>
              <a:t> metodo(</a:t>
            </a:r>
            <a:r>
              <a:rPr lang="en-US" altLang="pt-BR" sz="2000">
                <a:solidFill>
                  <a:srgbClr val="99CCFF"/>
                </a:solidFill>
                <a:latin typeface="Times New Roman" panose="02020603050405020304" pitchFamily="18" charset="0"/>
                <a:cs typeface="Times New Roman" panose="02020603050405020304" pitchFamily="18" charset="0"/>
              </a:rPr>
              <a:t>Empregado</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emp</a:t>
            </a:r>
            <a:r>
              <a:rPr lang="en-US" altLang="pt-BR" sz="2000">
                <a:latin typeface="Times New Roman" panose="02020603050405020304" pitchFamily="18" charset="0"/>
                <a:cs typeface="Times New Roman" panose="02020603050405020304" pitchFamily="18" charset="0"/>
              </a:rPr>
              <a:t>) {</a:t>
            </a:r>
          </a:p>
          <a:p>
            <a:pPr lvl="1"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if</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emp</a:t>
            </a:r>
            <a:r>
              <a:rPr lang="en-US" altLang="pt-BR" sz="2000">
                <a:latin typeface="Times New Roman" panose="02020603050405020304" pitchFamily="18" charset="0"/>
                <a:cs typeface="Times New Roman" panose="02020603050405020304" pitchFamily="18" charset="0"/>
              </a:rPr>
              <a:t> </a:t>
            </a:r>
            <a:r>
              <a:rPr lang="en-US" altLang="pt-BR" sz="2000" u="sng">
                <a:solidFill>
                  <a:schemeClr val="accent2"/>
                </a:solidFill>
                <a:latin typeface="Times New Roman" panose="02020603050405020304" pitchFamily="18" charset="0"/>
                <a:cs typeface="Times New Roman" panose="02020603050405020304" pitchFamily="18" charset="0"/>
              </a:rPr>
              <a:t>instanceof</a:t>
            </a:r>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Gerente</a:t>
            </a:r>
            <a:r>
              <a:rPr lang="en-US" altLang="pt-BR" sz="2000">
                <a:latin typeface="Times New Roman" panose="02020603050405020304" pitchFamily="18" charset="0"/>
                <a:cs typeface="Times New Roman" panose="02020603050405020304" pitchFamily="18" charset="0"/>
              </a:rPr>
              <a:t>) {</a:t>
            </a:r>
          </a:p>
          <a:p>
            <a:pPr lvl="1" eaLnBrk="1" hangingPunct="1"/>
            <a:r>
              <a:rPr lang="en-US" altLang="pt-BR" sz="2000">
                <a:latin typeface="Times New Roman" panose="02020603050405020304" pitchFamily="18" charset="0"/>
                <a:cs typeface="Times New Roman" panose="02020603050405020304" pitchFamily="18" charset="0"/>
              </a:rPr>
              <a:t>	// tratá-lo como um objeto Gerente: (</a:t>
            </a:r>
            <a:r>
              <a:rPr lang="en-US" altLang="pt-BR" sz="2000">
                <a:solidFill>
                  <a:srgbClr val="FF3300"/>
                </a:solidFill>
                <a:latin typeface="Times New Roman" panose="02020603050405020304" pitchFamily="18" charset="0"/>
                <a:cs typeface="Times New Roman" panose="02020603050405020304" pitchFamily="18" charset="0"/>
              </a:rPr>
              <a:t>Gerente</a:t>
            </a:r>
            <a:r>
              <a:rPr lang="en-US" altLang="pt-BR" sz="2000">
                <a:latin typeface="Times New Roman" panose="02020603050405020304" pitchFamily="18" charset="0"/>
                <a:cs typeface="Times New Roman" panose="02020603050405020304" pitchFamily="18" charset="0"/>
              </a:rPr>
              <a:t>)</a:t>
            </a:r>
            <a:r>
              <a:rPr lang="en-US" altLang="pt-BR" sz="2000" b="1">
                <a:latin typeface="Times New Roman" panose="02020603050405020304" pitchFamily="18" charset="0"/>
                <a:cs typeface="Times New Roman" panose="02020603050405020304" pitchFamily="18" charset="0"/>
              </a:rPr>
              <a:t>emp</a:t>
            </a:r>
            <a:r>
              <a:rPr lang="en-US" altLang="pt-BR" sz="2000">
                <a:latin typeface="Times New Roman" panose="02020603050405020304" pitchFamily="18" charset="0"/>
                <a:cs typeface="Times New Roman" panose="02020603050405020304" pitchFamily="18" charset="0"/>
              </a:rPr>
              <a:t> }</a:t>
            </a:r>
          </a:p>
          <a:p>
            <a:pPr lvl="1"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else</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if</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emp</a:t>
            </a:r>
            <a:r>
              <a:rPr lang="en-US" altLang="pt-BR" sz="2000">
                <a:latin typeface="Times New Roman" panose="02020603050405020304" pitchFamily="18" charset="0"/>
                <a:cs typeface="Times New Roman" panose="02020603050405020304" pitchFamily="18" charset="0"/>
              </a:rPr>
              <a:t> </a:t>
            </a:r>
            <a:r>
              <a:rPr lang="en-US" altLang="pt-BR" sz="2000" u="sng">
                <a:solidFill>
                  <a:schemeClr val="accent2"/>
                </a:solidFill>
                <a:latin typeface="Times New Roman" panose="02020603050405020304" pitchFamily="18" charset="0"/>
                <a:cs typeface="Times New Roman" panose="02020603050405020304" pitchFamily="18" charset="0"/>
              </a:rPr>
              <a:t>instanceof</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1"/>
                </a:solidFill>
                <a:latin typeface="Times New Roman" panose="02020603050405020304" pitchFamily="18" charset="0"/>
                <a:cs typeface="Times New Roman" panose="02020603050405020304" pitchFamily="18" charset="0"/>
              </a:rPr>
              <a:t>Contato</a:t>
            </a:r>
            <a:r>
              <a:rPr lang="en-US" altLang="pt-BR" sz="2000">
                <a:latin typeface="Times New Roman" panose="02020603050405020304" pitchFamily="18" charset="0"/>
                <a:cs typeface="Times New Roman" panose="02020603050405020304" pitchFamily="18" charset="0"/>
              </a:rPr>
              <a:t>) {</a:t>
            </a:r>
          </a:p>
          <a:p>
            <a:pPr lvl="1" eaLnBrk="1" hangingPunct="1"/>
            <a:r>
              <a:rPr lang="en-US" altLang="pt-BR" sz="2000">
                <a:latin typeface="Times New Roman" panose="02020603050405020304" pitchFamily="18" charset="0"/>
                <a:cs typeface="Times New Roman" panose="02020603050405020304" pitchFamily="18" charset="0"/>
              </a:rPr>
              <a:t>	// tratá-lo como um objeto Contato: (</a:t>
            </a:r>
            <a:r>
              <a:rPr lang="en-US" altLang="pt-BR" sz="2000">
                <a:solidFill>
                  <a:schemeClr val="accent1"/>
                </a:solidFill>
                <a:latin typeface="Times New Roman" panose="02020603050405020304" pitchFamily="18" charset="0"/>
                <a:cs typeface="Times New Roman" panose="02020603050405020304" pitchFamily="18" charset="0"/>
              </a:rPr>
              <a:t>Contato</a:t>
            </a:r>
            <a:r>
              <a:rPr lang="en-US" altLang="pt-BR" sz="2000">
                <a:latin typeface="Times New Roman" panose="02020603050405020304" pitchFamily="18" charset="0"/>
                <a:cs typeface="Times New Roman" panose="02020603050405020304" pitchFamily="18" charset="0"/>
              </a:rPr>
              <a:t>)</a:t>
            </a:r>
            <a:r>
              <a:rPr lang="en-US" altLang="pt-BR" sz="2000" b="1">
                <a:latin typeface="Times New Roman" panose="02020603050405020304" pitchFamily="18" charset="0"/>
                <a:cs typeface="Times New Roman" panose="02020603050405020304" pitchFamily="18" charset="0"/>
              </a:rPr>
              <a:t>emp</a:t>
            </a:r>
            <a:r>
              <a:rPr lang="en-US" altLang="pt-BR" sz="2000">
                <a:latin typeface="Times New Roman" panose="02020603050405020304" pitchFamily="18" charset="0"/>
                <a:cs typeface="Times New Roman" panose="02020603050405020304" pitchFamily="18" charset="0"/>
              </a:rPr>
              <a:t> } </a:t>
            </a:r>
          </a:p>
          <a:p>
            <a:pPr lvl="1"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else</a:t>
            </a:r>
            <a:r>
              <a:rPr lang="en-US" altLang="pt-BR" sz="2000">
                <a:latin typeface="Times New Roman" panose="02020603050405020304" pitchFamily="18" charset="0"/>
                <a:cs typeface="Times New Roman" panose="02020603050405020304" pitchFamily="18" charset="0"/>
              </a:rPr>
              <a:t> // tratá-lo como um objeto Empregado: </a:t>
            </a:r>
            <a:r>
              <a:rPr lang="en-US" altLang="pt-BR" sz="2000" b="1">
                <a:latin typeface="Times New Roman" panose="02020603050405020304" pitchFamily="18" charset="0"/>
                <a:cs typeface="Times New Roman" panose="02020603050405020304" pitchFamily="18" charset="0"/>
              </a:rPr>
              <a:t>emp</a:t>
            </a:r>
          </a:p>
          <a:p>
            <a:pPr lvl="1" eaLnBrk="1" hangingPunct="1"/>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p:txBody>
      </p:sp>
      <p:sp>
        <p:nvSpPr>
          <p:cNvPr id="201731"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01732" name="Rectangle 4"/>
          <p:cNvSpPr>
            <a:spLocks noGrp="1" noChangeArrowheads="1"/>
          </p:cNvSpPr>
          <p:nvPr>
            <p:ph type="title"/>
          </p:nvPr>
        </p:nvSpPr>
        <p:spPr>
          <a:xfrm>
            <a:off x="469900" y="152400"/>
            <a:ext cx="8305800" cy="685800"/>
          </a:xfrm>
        </p:spPr>
        <p:txBody>
          <a:bodyPr/>
          <a:lstStyle/>
          <a:p>
            <a:pPr algn="l"/>
            <a:r>
              <a:rPr lang="en-US" altLang="pt-BR" smtClean="0">
                <a:solidFill>
                  <a:schemeClr val="tx1"/>
                </a:solidFill>
              </a:rPr>
              <a:t>O operador </a:t>
            </a:r>
            <a:r>
              <a:rPr lang="en-US" altLang="pt-BR" smtClean="0">
                <a:solidFill>
                  <a:schemeClr val="accent2"/>
                </a:solidFill>
              </a:rPr>
              <a:t>instanceof</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a:extLst>
              <a:ext uri="{FF2B5EF4-FFF2-40B4-BE49-F238E27FC236}"/>
            </a:extLst>
          </p:cNvPr>
          <p:cNvSpPr txBox="1">
            <a:spLocks noChangeArrowheads="1"/>
          </p:cNvSpPr>
          <p:nvPr/>
        </p:nvSpPr>
        <p:spPr bwMode="auto">
          <a:xfrm>
            <a:off x="461963" y="1060450"/>
            <a:ext cx="8305800" cy="5324475"/>
          </a:xfrm>
          <a:prstGeom prst="rect">
            <a:avLst/>
          </a:prstGeom>
          <a:noFill/>
          <a:ln>
            <a:noFill/>
          </a:ln>
          <a:effectLs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defRPr/>
            </a:pPr>
            <a:r>
              <a:rPr lang="en-US" altLang="pt-BR" sz="2000">
                <a:cs typeface="Times New Roman" panose="02020603050405020304" pitchFamily="18" charset="0"/>
              </a:rPr>
              <a:t>o </a:t>
            </a:r>
            <a:r>
              <a:rPr lang="en-US" altLang="pt-BR" sz="2000" i="1">
                <a:cs typeface="Times New Roman" panose="02020603050405020304" pitchFamily="18" charset="0"/>
              </a:rPr>
              <a:t>casting</a:t>
            </a:r>
            <a:r>
              <a:rPr lang="en-US" altLang="pt-BR" sz="2000">
                <a:cs typeface="Times New Roman" panose="02020603050405020304" pitchFamily="18" charset="0"/>
              </a:rPr>
              <a:t> não transforma objetos, só os “reclassifica”</a:t>
            </a:r>
          </a:p>
          <a:p>
            <a:pPr eaLnBrk="1" hangingPunct="1">
              <a:spcBef>
                <a:spcPct val="0"/>
              </a:spcBef>
              <a:buFontTx/>
              <a:buNone/>
              <a:defRPr/>
            </a:pPr>
            <a:endParaRPr lang="en-US" altLang="pt-BR" sz="2000">
              <a:cs typeface="Times New Roman" panose="02020603050405020304" pitchFamily="18" charset="0"/>
            </a:endParaRPr>
          </a:p>
          <a:p>
            <a:pPr marL="342900" indent="-342900" eaLnBrk="1" hangingPunct="1">
              <a:spcBef>
                <a:spcPct val="0"/>
              </a:spcBef>
              <a:defRPr/>
            </a:pPr>
            <a:r>
              <a:rPr lang="en-US" altLang="pt-BR" sz="2000">
                <a:cs typeface="Times New Roman" panose="02020603050405020304" pitchFamily="18" charset="0"/>
              </a:rPr>
              <a:t>os cast “para cima” na hierarquia de classes são sempre válidos e, na verdade,    não exigem o operador de cast, podendo ser efetuadas através de uma simples atribuição:		</a:t>
            </a:r>
            <a:r>
              <a:rPr lang="en-US" altLang="pt-BR" sz="2000">
                <a:solidFill>
                  <a:srgbClr val="99CCFF"/>
                </a:solidFill>
                <a:cs typeface="Times New Roman" panose="02020603050405020304" pitchFamily="18" charset="0"/>
              </a:rPr>
              <a:t>Empregado</a:t>
            </a:r>
            <a:r>
              <a:rPr lang="en-US" altLang="pt-BR" sz="2000">
                <a:cs typeface="Times New Roman" panose="02020603050405020304" pitchFamily="18" charset="0"/>
              </a:rPr>
              <a:t> = </a:t>
            </a:r>
            <a:r>
              <a:rPr lang="en-US" altLang="pt-BR" sz="2000">
                <a:solidFill>
                  <a:srgbClr val="FF3300"/>
                </a:solidFill>
                <a:cs typeface="Times New Roman" panose="02020603050405020304" pitchFamily="18" charset="0"/>
              </a:rPr>
              <a:t>Gerente</a:t>
            </a:r>
            <a:r>
              <a:rPr lang="en-US" altLang="pt-BR" sz="2000">
                <a:cs typeface="Times New Roman" panose="02020603050405020304" pitchFamily="18" charset="0"/>
              </a:rPr>
              <a:t>; // funciona</a:t>
            </a:r>
          </a:p>
          <a:p>
            <a:pPr eaLnBrk="1" hangingPunct="1">
              <a:spcBef>
                <a:spcPct val="0"/>
              </a:spcBef>
              <a:buFontTx/>
              <a:buNone/>
              <a:defRPr/>
            </a:pPr>
            <a:endParaRPr lang="en-US" altLang="pt-BR" sz="2000">
              <a:cs typeface="Times New Roman" panose="02020603050405020304" pitchFamily="18" charset="0"/>
            </a:endParaRPr>
          </a:p>
          <a:p>
            <a:pPr marL="342900" indent="-342900" eaLnBrk="1" hangingPunct="1">
              <a:spcBef>
                <a:spcPct val="0"/>
              </a:spcBef>
              <a:defRPr/>
            </a:pPr>
            <a:r>
              <a:rPr lang="en-US" altLang="pt-BR" sz="2000">
                <a:cs typeface="Times New Roman" panose="02020603050405020304" pitchFamily="18" charset="0"/>
              </a:rPr>
              <a:t>para cast “para baixo”, o compilador precisa estar certo de que o cast seja, pelo menos, possível:	</a:t>
            </a:r>
            <a:r>
              <a:rPr lang="en-US" altLang="pt-BR" sz="2000">
                <a:solidFill>
                  <a:srgbClr val="FF3300"/>
                </a:solidFill>
                <a:cs typeface="Times New Roman" panose="02020603050405020304" pitchFamily="18" charset="0"/>
              </a:rPr>
              <a:t>Gerente</a:t>
            </a:r>
            <a:r>
              <a:rPr lang="en-US" altLang="pt-BR" sz="2000">
                <a:cs typeface="Times New Roman" panose="02020603050405020304" pitchFamily="18" charset="0"/>
              </a:rPr>
              <a:t> = </a:t>
            </a:r>
            <a:r>
              <a:rPr lang="en-US" altLang="pt-BR" sz="2000">
                <a:solidFill>
                  <a:schemeClr val="accent1"/>
                </a:solidFill>
                <a:cs typeface="Times New Roman" panose="02020603050405020304" pitchFamily="18" charset="0"/>
              </a:rPr>
              <a:t>Contato</a:t>
            </a:r>
            <a:r>
              <a:rPr lang="en-US" altLang="pt-BR" sz="2000">
                <a:cs typeface="Times New Roman" panose="02020603050405020304" pitchFamily="18" charset="0"/>
              </a:rPr>
              <a:t>; // inválido</a:t>
            </a:r>
          </a:p>
          <a:p>
            <a:pPr eaLnBrk="1" hangingPunct="1">
              <a:spcBef>
                <a:spcPct val="0"/>
              </a:spcBef>
              <a:buFontTx/>
              <a:buNone/>
              <a:defRPr/>
            </a:pPr>
            <a:endParaRPr lang="en-US" altLang="pt-BR" sz="2000">
              <a:cs typeface="Times New Roman" panose="02020603050405020304" pitchFamily="18" charset="0"/>
            </a:endParaRPr>
          </a:p>
          <a:p>
            <a:pPr marL="342900" indent="-342900" eaLnBrk="1" hangingPunct="1">
              <a:spcBef>
                <a:spcPct val="0"/>
              </a:spcBef>
              <a:defRPr/>
            </a:pPr>
            <a:r>
              <a:rPr lang="en-US" altLang="pt-BR" sz="2000">
                <a:cs typeface="Times New Roman" panose="02020603050405020304" pitchFamily="18" charset="0"/>
              </a:rPr>
              <a:t>A classe para a qual a coerção está sendo efetuada deve ser subclasse do tipo de referência atual, ou seja, </a:t>
            </a:r>
            <a:r>
              <a:rPr lang="en-US" altLang="pt-BR" sz="2000">
                <a:solidFill>
                  <a:schemeClr val="accent1"/>
                </a:solidFill>
                <a:cs typeface="Times New Roman" panose="02020603050405020304" pitchFamily="18" charset="0"/>
              </a:rPr>
              <a:t>Contato</a:t>
            </a:r>
            <a:r>
              <a:rPr lang="en-US" altLang="pt-BR" sz="2000">
                <a:cs typeface="Times New Roman" panose="02020603050405020304" pitchFamily="18" charset="0"/>
              </a:rPr>
              <a:t> é subclasse da classe </a:t>
            </a:r>
            <a:r>
              <a:rPr lang="en-US" altLang="pt-BR" sz="2000">
                <a:solidFill>
                  <a:srgbClr val="99CCFF"/>
                </a:solidFill>
                <a:cs typeface="Times New Roman" panose="02020603050405020304" pitchFamily="18" charset="0"/>
              </a:rPr>
              <a:t>Empregado</a:t>
            </a:r>
            <a:r>
              <a:rPr lang="en-US" altLang="pt-BR" sz="2000">
                <a:cs typeface="Times New Roman" panose="02020603050405020304" pitchFamily="18" charset="0"/>
              </a:rPr>
              <a:t> e não da classe </a:t>
            </a:r>
            <a:r>
              <a:rPr lang="en-US" altLang="pt-BR" sz="2000">
                <a:solidFill>
                  <a:srgbClr val="FF3300"/>
                </a:solidFill>
                <a:cs typeface="Times New Roman" panose="02020603050405020304" pitchFamily="18" charset="0"/>
              </a:rPr>
              <a:t>Gerente</a:t>
            </a:r>
            <a:r>
              <a:rPr lang="en-US" altLang="pt-BR" sz="2000">
                <a:cs typeface="Times New Roman" panose="02020603050405020304" pitchFamily="18" charset="0"/>
              </a:rPr>
              <a:t>.</a:t>
            </a:r>
          </a:p>
          <a:p>
            <a:pPr eaLnBrk="1" hangingPunct="1">
              <a:spcBef>
                <a:spcPct val="0"/>
              </a:spcBef>
              <a:buFontTx/>
              <a:buNone/>
              <a:defRPr/>
            </a:pPr>
            <a:endParaRPr lang="en-US" altLang="pt-BR" sz="2000">
              <a:cs typeface="Times New Roman" panose="02020603050405020304" pitchFamily="18" charset="0"/>
            </a:endParaRPr>
          </a:p>
          <a:p>
            <a:pPr marL="342900" indent="-342900" eaLnBrk="1" hangingPunct="1">
              <a:spcBef>
                <a:spcPct val="0"/>
              </a:spcBef>
              <a:defRPr/>
            </a:pPr>
            <a:r>
              <a:rPr lang="en-US" altLang="pt-BR" sz="2000">
                <a:cs typeface="Times New Roman" panose="02020603050405020304" pitchFamily="18" charset="0"/>
              </a:rPr>
              <a:t>Se o compilador permitiu a coerção, o tipo de referência será verificado em tempo de execução. Se a verificação com o operador </a:t>
            </a:r>
            <a:r>
              <a:rPr lang="en-US" altLang="pt-BR" sz="2000">
                <a:solidFill>
                  <a:schemeClr val="accent2"/>
                </a:solidFill>
                <a:cs typeface="Times New Roman" panose="02020603050405020304" pitchFamily="18" charset="0"/>
              </a:rPr>
              <a:t>instanceof</a:t>
            </a:r>
            <a:r>
              <a:rPr lang="en-US" altLang="pt-BR" sz="2000">
                <a:cs typeface="Times New Roman" panose="02020603050405020304" pitchFamily="18" charset="0"/>
              </a:rPr>
              <a:t> for omitida e o objeto que está sofrendo a coerção não é de fato um objeto do tipo da classe que irá recebê-lo, ocorrerá uma “exceção” (</a:t>
            </a:r>
            <a:r>
              <a:rPr lang="en-US" altLang="pt-BR" sz="2000" i="1">
                <a:cs typeface="Times New Roman" panose="02020603050405020304" pitchFamily="18" charset="0"/>
              </a:rPr>
              <a:t>rum-time error</a:t>
            </a:r>
            <a:r>
              <a:rPr lang="en-US" altLang="pt-BR" sz="2000">
                <a:cs typeface="Times New Roman" panose="02020603050405020304" pitchFamily="18" charset="0"/>
              </a:rPr>
              <a:t>).</a:t>
            </a:r>
            <a:endParaRPr lang="pt-BR" altLang="pt-BR" sz="2000">
              <a:cs typeface="Times New Roman" panose="02020603050405020304" pitchFamily="18" charset="0"/>
            </a:endParaRPr>
          </a:p>
        </p:txBody>
      </p:sp>
      <p:sp>
        <p:nvSpPr>
          <p:cNvPr id="202755"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02756" name="Rectangle 4"/>
          <p:cNvSpPr>
            <a:spLocks noGrp="1" noChangeArrowheads="1"/>
          </p:cNvSpPr>
          <p:nvPr>
            <p:ph type="title"/>
          </p:nvPr>
        </p:nvSpPr>
        <p:spPr>
          <a:xfrm>
            <a:off x="469900" y="152400"/>
            <a:ext cx="8305800" cy="685800"/>
          </a:xfrm>
        </p:spPr>
        <p:txBody>
          <a:bodyPr/>
          <a:lstStyle/>
          <a:p>
            <a:pPr algn="l"/>
            <a:r>
              <a:rPr lang="en-US" altLang="pt-BR" smtClean="0">
                <a:solidFill>
                  <a:schemeClr val="tx1"/>
                </a:solidFill>
              </a:rPr>
              <a:t>Coerção (</a:t>
            </a:r>
            <a:r>
              <a:rPr lang="en-US" altLang="pt-BR" smtClean="0">
                <a:solidFill>
                  <a:schemeClr val="accent2"/>
                </a:solidFill>
              </a:rPr>
              <a:t>cast</a:t>
            </a:r>
            <a:r>
              <a:rPr lang="en-US" altLang="pt-BR" smtClean="0">
                <a:solidFill>
                  <a:schemeClr val="tx1"/>
                </a:solidFill>
              </a:rPr>
              <a:t>) em objetos (2/2)</a:t>
            </a:r>
            <a:endParaRPr lang="pt-BR" altLang="pt-BR" smtClean="0">
              <a:solidFill>
                <a:schemeClr val="accent2"/>
              </a:solidFil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l"/>
            <a:r>
              <a:rPr lang="pt-BR" altLang="pt-BR" smtClean="0"/>
              <a:t>Vocabulário da POO, Parte I</a:t>
            </a:r>
            <a:r>
              <a:rPr lang="en-US" altLang="pt-BR" smtClean="0"/>
              <a:t>V</a:t>
            </a:r>
            <a:endParaRPr lang="pt-BR" altLang="pt-BR" smtClean="0"/>
          </a:p>
        </p:txBody>
      </p:sp>
      <p:sp>
        <p:nvSpPr>
          <p:cNvPr id="203779" name="Rectangle 3"/>
          <p:cNvSpPr>
            <a:spLocks noGrp="1" noChangeArrowheads="1"/>
          </p:cNvSpPr>
          <p:nvPr>
            <p:ph type="body" idx="1"/>
          </p:nvPr>
        </p:nvSpPr>
        <p:spPr/>
        <p:txBody>
          <a:bodyPr/>
          <a:lstStyle/>
          <a:p>
            <a:r>
              <a:rPr lang="pt-BR" altLang="pt-BR" smtClean="0"/>
              <a:t>Protocolo</a:t>
            </a:r>
          </a:p>
          <a:p>
            <a:pPr lvl="1"/>
            <a:r>
              <a:rPr lang="pt-BR" altLang="pt-BR" smtClean="0"/>
              <a:t>conjunto de métodos implementados por uma classe</a:t>
            </a:r>
          </a:p>
          <a:p>
            <a:r>
              <a:rPr lang="pt-BR" altLang="pt-BR" smtClean="0"/>
              <a:t>Variáveis de instância</a:t>
            </a:r>
          </a:p>
          <a:p>
            <a:pPr lvl="1"/>
            <a:r>
              <a:rPr lang="pt-BR" altLang="pt-BR" smtClean="0"/>
              <a:t>coleção de dados privados de uma classe</a:t>
            </a:r>
          </a:p>
          <a:p>
            <a:r>
              <a:rPr lang="pt-BR" altLang="pt-BR" smtClean="0"/>
              <a:t>Estado interno</a:t>
            </a:r>
          </a:p>
          <a:p>
            <a:pPr lvl="1"/>
            <a:r>
              <a:rPr lang="pt-BR" altLang="pt-BR" smtClean="0"/>
              <a:t>conjunto de valores assumidos pelas variáveis de instância de um objeto</a:t>
            </a:r>
          </a:p>
        </p:txBody>
      </p:sp>
      <p:sp>
        <p:nvSpPr>
          <p:cNvPr id="20378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(1/7)</a:t>
            </a:r>
            <a:endParaRPr lang="pt-BR" altLang="pt-BR" sz="3200" smtClean="0"/>
          </a:p>
        </p:txBody>
      </p:sp>
      <p:sp>
        <p:nvSpPr>
          <p:cNvPr id="204803" name="Text Box 3"/>
          <p:cNvSpPr txBox="1">
            <a:spLocks noChangeArrowheads="1"/>
          </p:cNvSpPr>
          <p:nvPr/>
        </p:nvSpPr>
        <p:spPr bwMode="auto">
          <a:xfrm>
            <a:off x="533400" y="1060450"/>
            <a:ext cx="8153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latin typeface="Times New Roman" panose="02020603050405020304" pitchFamily="18" charset="0"/>
                <a:cs typeface="Times New Roman" panose="02020603050405020304" pitchFamily="18" charset="0"/>
              </a:rPr>
              <a:t>1.</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Mantenha os atributos da classe com acesso privado</a:t>
            </a:r>
            <a:r>
              <a:rPr lang="en-US" altLang="pt-BR" sz="2000">
                <a:latin typeface="Times New Roman" panose="02020603050405020304" pitchFamily="18" charset="0"/>
                <a:cs typeface="Times New Roman" panose="02020603050405020304" pitchFamily="18" charset="0"/>
              </a:rPr>
              <a:t>. Dados privados seguem à risca o conceito de encapsulamento, pois são inacessíveis aos usuários da classe que, dessa forma, não podem atribuir valores inconsistentes aos atributos assim especificados.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Tornam-se necessários métodos denominados de acesso, isto é, métodos que permitam ler (</a:t>
            </a:r>
            <a:r>
              <a:rPr lang="en-US" altLang="pt-BR" sz="2000">
                <a:solidFill>
                  <a:schemeClr val="accent2"/>
                </a:solidFill>
                <a:latin typeface="Times New Roman" panose="02020603050405020304" pitchFamily="18" charset="0"/>
                <a:cs typeface="Times New Roman" panose="02020603050405020304" pitchFamily="18" charset="0"/>
              </a:rPr>
              <a:t>get</a:t>
            </a:r>
            <a:r>
              <a:rPr lang="en-US" altLang="pt-BR" sz="2000">
                <a:latin typeface="Times New Roman" panose="02020603050405020304" pitchFamily="18" charset="0"/>
                <a:cs typeface="Times New Roman" panose="02020603050405020304" pitchFamily="18" charset="0"/>
              </a:rPr>
              <a:t>) o conteúdo desses atributos privados e métodos que permitam modificar (</a:t>
            </a:r>
            <a:r>
              <a:rPr lang="en-US" altLang="pt-BR" sz="2000">
                <a:solidFill>
                  <a:schemeClr val="accent2"/>
                </a:solidFill>
                <a:latin typeface="Times New Roman" panose="02020603050405020304" pitchFamily="18" charset="0"/>
                <a:cs typeface="Times New Roman" panose="02020603050405020304" pitchFamily="18" charset="0"/>
              </a:rPr>
              <a:t>set</a:t>
            </a:r>
            <a:r>
              <a:rPr lang="en-US" altLang="pt-BR" sz="2000">
                <a:latin typeface="Times New Roman" panose="02020603050405020304" pitchFamily="18" charset="0"/>
                <a:cs typeface="Times New Roman" panose="02020603050405020304" pitchFamily="18" charset="0"/>
              </a:rPr>
              <a:t>) o conteúdo desses atributos.</a:t>
            </a:r>
          </a:p>
        </p:txBody>
      </p:sp>
      <p:sp>
        <p:nvSpPr>
          <p:cNvPr id="20480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04805" name="Rectangle 5"/>
          <p:cNvSpPr>
            <a:spLocks noChangeArrowheads="1"/>
          </p:cNvSpPr>
          <p:nvPr/>
        </p:nvSpPr>
        <p:spPr bwMode="auto">
          <a:xfrm>
            <a:off x="228600" y="3873500"/>
            <a:ext cx="4829175" cy="2781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b="1">
                <a:solidFill>
                  <a:schemeClr val="accent2"/>
                </a:solidFill>
                <a:cs typeface="Times New Roman" panose="02020603050405020304" pitchFamily="18" charset="0"/>
              </a:rPr>
              <a:t>private</a:t>
            </a:r>
            <a:r>
              <a:rPr lang="en-US" altLang="pt-BR" sz="1600">
                <a:cs typeface="Times New Roman" panose="02020603050405020304" pitchFamily="18" charset="0"/>
              </a:rPr>
              <a:t> </a:t>
            </a:r>
            <a:r>
              <a:rPr lang="en-US" altLang="pt-BR" sz="1600" b="1">
                <a:cs typeface="Times New Roman" panose="02020603050405020304" pitchFamily="18" charset="0"/>
              </a:rPr>
              <a:t>double</a:t>
            </a:r>
            <a:r>
              <a:rPr lang="en-US" altLang="pt-BR" sz="1600">
                <a:cs typeface="Times New Roman" panose="02020603050405020304" pitchFamily="18" charset="0"/>
              </a:rPr>
              <a:t> </a:t>
            </a:r>
            <a:r>
              <a:rPr lang="en-US" altLang="pt-BR" sz="1600">
                <a:solidFill>
                  <a:srgbClr val="FF3300"/>
                </a:solidFill>
                <a:cs typeface="Times New Roman" panose="02020603050405020304" pitchFamily="18" charset="0"/>
              </a:rPr>
              <a:t>frequencia</a:t>
            </a:r>
            <a:r>
              <a:rPr lang="en-US" altLang="pt-BR" sz="1600">
                <a:cs typeface="Times New Roman" panose="02020603050405020304" pitchFamily="18" charset="0"/>
              </a:rPr>
              <a:t>; // atributo</a:t>
            </a:r>
          </a:p>
          <a:p>
            <a:pPr eaLnBrk="1" hangingPunct="1"/>
            <a:r>
              <a:rPr lang="en-US" altLang="pt-BR" sz="1600">
                <a:cs typeface="Times New Roman" panose="02020603050405020304" pitchFamily="18" charset="0"/>
              </a:rPr>
              <a:t>// método de escrita (</a:t>
            </a:r>
            <a:r>
              <a:rPr lang="en-US" altLang="pt-BR" sz="1600" b="1" i="1">
                <a:cs typeface="Times New Roman" panose="02020603050405020304" pitchFamily="18" charset="0"/>
              </a:rPr>
              <a:t>mutator method</a:t>
            </a:r>
            <a:r>
              <a:rPr lang="en-US" altLang="pt-BR" sz="1600">
                <a:cs typeface="Times New Roman" panose="02020603050405020304" pitchFamily="18" charset="0"/>
              </a:rPr>
              <a:t>)</a:t>
            </a:r>
          </a:p>
          <a:p>
            <a:pPr eaLnBrk="1" hangingPunct="1"/>
            <a:r>
              <a:rPr lang="pt-BR" altLang="pt-BR" sz="1600" b="1">
                <a:solidFill>
                  <a:schemeClr val="accent2"/>
                </a:solidFill>
                <a:cs typeface="Times New Roman" panose="02020603050405020304" pitchFamily="18" charset="0"/>
              </a:rPr>
              <a:t>p</a:t>
            </a:r>
            <a:r>
              <a:rPr lang="en-US" altLang="pt-BR" sz="1600" b="1">
                <a:solidFill>
                  <a:schemeClr val="accent2"/>
                </a:solidFill>
                <a:cs typeface="Times New Roman" panose="02020603050405020304" pitchFamily="18" charset="0"/>
              </a:rPr>
              <a:t>ublic</a:t>
            </a:r>
            <a:r>
              <a:rPr lang="pt-BR" altLang="pt-BR" sz="1600">
                <a:cs typeface="Times New Roman" panose="02020603050405020304" pitchFamily="18" charset="0"/>
              </a:rPr>
              <a:t> </a:t>
            </a:r>
            <a:r>
              <a:rPr lang="en-US" altLang="pt-BR" sz="1600" b="1">
                <a:cs typeface="Times New Roman" panose="02020603050405020304" pitchFamily="18" charset="0"/>
              </a:rPr>
              <a:t>void</a:t>
            </a:r>
            <a:r>
              <a:rPr lang="pt-BR" altLang="pt-BR" sz="1600">
                <a:cs typeface="Times New Roman" panose="02020603050405020304" pitchFamily="18" charset="0"/>
              </a:rPr>
              <a:t> </a:t>
            </a:r>
            <a:r>
              <a:rPr lang="en-US" altLang="pt-BR" sz="1600" b="1">
                <a:solidFill>
                  <a:srgbClr val="FF3300"/>
                </a:solidFill>
                <a:cs typeface="Times New Roman" panose="02020603050405020304" pitchFamily="18" charset="0"/>
              </a:rPr>
              <a:t>set</a:t>
            </a:r>
            <a:r>
              <a:rPr lang="en-US" altLang="pt-BR" sz="1600">
                <a:solidFill>
                  <a:srgbClr val="FF3300"/>
                </a:solidFill>
                <a:cs typeface="Times New Roman" panose="02020603050405020304" pitchFamily="18" charset="0"/>
              </a:rPr>
              <a:t>Frequencia</a:t>
            </a:r>
            <a:r>
              <a:rPr lang="pt-BR" altLang="pt-BR" sz="1600">
                <a:cs typeface="Times New Roman" panose="02020603050405020304" pitchFamily="18" charset="0"/>
              </a:rPr>
              <a:t>(</a:t>
            </a:r>
            <a:r>
              <a:rPr lang="en-US" altLang="pt-BR" sz="1600" b="1">
                <a:cs typeface="Times New Roman" panose="02020603050405020304" pitchFamily="18" charset="0"/>
              </a:rPr>
              <a:t>double</a:t>
            </a:r>
            <a:r>
              <a:rPr lang="pt-BR" altLang="pt-BR" sz="1600">
                <a:cs typeface="Times New Roman" panose="02020603050405020304" pitchFamily="18" charset="0"/>
              </a:rPr>
              <a:t> </a:t>
            </a:r>
            <a:r>
              <a:rPr lang="en-US" altLang="pt-BR" sz="1600">
                <a:cs typeface="Times New Roman" panose="02020603050405020304" pitchFamily="18" charset="0"/>
              </a:rPr>
              <a:t>f</a:t>
            </a:r>
            <a:r>
              <a:rPr lang="pt-BR" altLang="pt-BR" sz="1600">
                <a:cs typeface="Times New Roman" panose="02020603050405020304" pitchFamily="18" charset="0"/>
              </a:rPr>
              <a:t>)</a:t>
            </a:r>
            <a:r>
              <a:rPr lang="en-US" altLang="pt-BR" sz="1600">
                <a:cs typeface="Times New Roman" panose="02020603050405020304" pitchFamily="18" charset="0"/>
              </a:rPr>
              <a:t> </a:t>
            </a:r>
            <a:r>
              <a:rPr lang="en-US" altLang="pt-BR" sz="1600" b="1">
                <a:cs typeface="Times New Roman" panose="02020603050405020304" pitchFamily="18" charset="0"/>
              </a:rPr>
              <a:t>{</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if</a:t>
            </a:r>
            <a:r>
              <a:rPr lang="en-US" altLang="pt-BR" sz="1600">
                <a:cs typeface="Times New Roman" panose="02020603050405020304" pitchFamily="18" charset="0"/>
              </a:rPr>
              <a:t> (f &gt;= 0)</a:t>
            </a:r>
          </a:p>
          <a:p>
            <a:pPr eaLnBrk="1" hangingPunct="1"/>
            <a:r>
              <a:rPr lang="en-US" altLang="pt-BR" sz="1600">
                <a:cs typeface="Times New Roman" panose="02020603050405020304" pitchFamily="18" charset="0"/>
              </a:rPr>
              <a:t>     frequencia = f;</a:t>
            </a:r>
          </a:p>
          <a:p>
            <a:pPr eaLnBrk="1" hangingPunct="1"/>
            <a:r>
              <a:rPr lang="en-US" altLang="pt-BR" sz="1600" b="1">
                <a:cs typeface="Times New Roman" panose="02020603050405020304" pitchFamily="18" charset="0"/>
              </a:rPr>
              <a:t>}</a:t>
            </a:r>
          </a:p>
          <a:p>
            <a:pPr eaLnBrk="1" hangingPunct="1"/>
            <a:endParaRPr lang="en-US" altLang="pt-BR" sz="1600">
              <a:cs typeface="Times New Roman" panose="02020603050405020304" pitchFamily="18" charset="0"/>
            </a:endParaRPr>
          </a:p>
          <a:p>
            <a:pPr eaLnBrk="1" hangingPunct="1"/>
            <a:r>
              <a:rPr lang="en-US" altLang="pt-BR" sz="1600">
                <a:cs typeface="Times New Roman" panose="02020603050405020304" pitchFamily="18" charset="0"/>
              </a:rPr>
              <a:t>// método de leitura (</a:t>
            </a:r>
            <a:r>
              <a:rPr lang="en-US" altLang="pt-BR" sz="1600" b="1" i="1">
                <a:cs typeface="Times New Roman" panose="02020603050405020304" pitchFamily="18" charset="0"/>
              </a:rPr>
              <a:t>acessor method</a:t>
            </a:r>
            <a:r>
              <a:rPr lang="en-US" altLang="pt-BR" sz="1600">
                <a:cs typeface="Times New Roman" panose="02020603050405020304" pitchFamily="18" charset="0"/>
              </a:rPr>
              <a:t>)</a:t>
            </a:r>
          </a:p>
          <a:p>
            <a:pPr eaLnBrk="1" hangingPunct="1"/>
            <a:r>
              <a:rPr lang="pt-BR" altLang="pt-BR" sz="1600" b="1">
                <a:solidFill>
                  <a:schemeClr val="accent2"/>
                </a:solidFill>
                <a:cs typeface="Times New Roman" panose="02020603050405020304" pitchFamily="18" charset="0"/>
              </a:rPr>
              <a:t>p</a:t>
            </a:r>
            <a:r>
              <a:rPr lang="en-US" altLang="pt-BR" sz="1600" b="1">
                <a:solidFill>
                  <a:schemeClr val="accent2"/>
                </a:solidFill>
                <a:cs typeface="Times New Roman" panose="02020603050405020304" pitchFamily="18" charset="0"/>
              </a:rPr>
              <a:t>ublic</a:t>
            </a:r>
            <a:r>
              <a:rPr lang="pt-BR" altLang="pt-BR" sz="1600">
                <a:cs typeface="Times New Roman" panose="02020603050405020304" pitchFamily="18" charset="0"/>
              </a:rPr>
              <a:t> </a:t>
            </a:r>
            <a:r>
              <a:rPr lang="en-US" altLang="pt-BR" sz="1600" b="1">
                <a:cs typeface="Times New Roman" panose="02020603050405020304" pitchFamily="18" charset="0"/>
              </a:rPr>
              <a:t>double</a:t>
            </a:r>
            <a:r>
              <a:rPr lang="pt-BR" altLang="pt-BR" sz="1600">
                <a:cs typeface="Times New Roman" panose="02020603050405020304" pitchFamily="18" charset="0"/>
              </a:rPr>
              <a:t> </a:t>
            </a:r>
            <a:r>
              <a:rPr lang="en-US" altLang="pt-BR" sz="1600" b="1">
                <a:solidFill>
                  <a:srgbClr val="FF3300"/>
                </a:solidFill>
                <a:cs typeface="Times New Roman" panose="02020603050405020304" pitchFamily="18" charset="0"/>
              </a:rPr>
              <a:t>get</a:t>
            </a:r>
            <a:r>
              <a:rPr lang="en-US" altLang="pt-BR" sz="1600">
                <a:solidFill>
                  <a:srgbClr val="FF3300"/>
                </a:solidFill>
                <a:cs typeface="Times New Roman" panose="02020603050405020304" pitchFamily="18" charset="0"/>
              </a:rPr>
              <a:t>Frequencia</a:t>
            </a:r>
            <a:r>
              <a:rPr lang="pt-BR" altLang="pt-BR" sz="1600">
                <a:cs typeface="Times New Roman" panose="02020603050405020304" pitchFamily="18" charset="0"/>
              </a:rPr>
              <a:t>()</a:t>
            </a:r>
            <a:r>
              <a:rPr lang="en-US" altLang="pt-BR" sz="1600">
                <a:cs typeface="Times New Roman" panose="02020603050405020304" pitchFamily="18" charset="0"/>
              </a:rPr>
              <a:t> </a:t>
            </a:r>
            <a:r>
              <a:rPr lang="en-US" altLang="pt-BR" sz="1600" b="1">
                <a:cs typeface="Times New Roman" panose="02020603050405020304" pitchFamily="18" charset="0"/>
              </a:rPr>
              <a:t>{</a:t>
            </a:r>
          </a:p>
          <a:p>
            <a:pPr eaLnBrk="1" hangingPunct="1"/>
            <a:r>
              <a:rPr lang="en-US" altLang="pt-BR" sz="1600">
                <a:cs typeface="Times New Roman" panose="02020603050405020304" pitchFamily="18" charset="0"/>
              </a:rPr>
              <a:t>  </a:t>
            </a:r>
            <a:r>
              <a:rPr lang="en-US" altLang="pt-BR" sz="1600" b="1">
                <a:solidFill>
                  <a:schemeClr val="accent2"/>
                </a:solidFill>
                <a:cs typeface="Times New Roman" panose="02020603050405020304" pitchFamily="18" charset="0"/>
              </a:rPr>
              <a:t>return</a:t>
            </a:r>
            <a:r>
              <a:rPr lang="en-US" altLang="pt-BR" sz="1600">
                <a:cs typeface="Times New Roman" panose="02020603050405020304" pitchFamily="18" charset="0"/>
              </a:rPr>
              <a:t> (frequencia);</a:t>
            </a:r>
          </a:p>
          <a:p>
            <a:pPr eaLnBrk="1" hangingPunct="1"/>
            <a:r>
              <a:rPr lang="en-US" altLang="pt-BR" sz="1600" b="1">
                <a:cs typeface="Times New Roman" panose="02020603050405020304" pitchFamily="18" charset="0"/>
              </a:rPr>
              <a:t>}</a:t>
            </a:r>
          </a:p>
        </p:txBody>
      </p:sp>
      <p:sp>
        <p:nvSpPr>
          <p:cNvPr id="204806" name="Rectangle 6"/>
          <p:cNvSpPr>
            <a:spLocks noChangeArrowheads="1"/>
          </p:cNvSpPr>
          <p:nvPr/>
        </p:nvSpPr>
        <p:spPr bwMode="auto">
          <a:xfrm>
            <a:off x="5211763" y="4354513"/>
            <a:ext cx="3729037" cy="18034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cs typeface="Times New Roman" panose="02020603050405020304" pitchFamily="18" charset="0"/>
              </a:rPr>
              <a:t>Para um atributo denominado </a:t>
            </a:r>
          </a:p>
          <a:p>
            <a:pPr eaLnBrk="1" hangingPunct="1"/>
            <a:r>
              <a:rPr lang="en-US" altLang="pt-BR" sz="1600" b="1">
                <a:solidFill>
                  <a:schemeClr val="accent2"/>
                </a:solidFill>
                <a:cs typeface="Times New Roman" panose="02020603050405020304" pitchFamily="18" charset="0"/>
              </a:rPr>
              <a:t>atributo</a:t>
            </a:r>
            <a:r>
              <a:rPr lang="en-US" altLang="pt-BR" sz="1600">
                <a:cs typeface="Times New Roman" panose="02020603050405020304" pitchFamily="18" charset="0"/>
              </a:rPr>
              <a:t>, é prática comum de</a:t>
            </a:r>
          </a:p>
          <a:p>
            <a:pPr eaLnBrk="1" hangingPunct="1"/>
            <a:r>
              <a:rPr lang="en-US" altLang="pt-BR" sz="1600">
                <a:cs typeface="Times New Roman" panose="02020603050405020304" pitchFamily="18" charset="0"/>
              </a:rPr>
              <a:t>programadores Java denominar </a:t>
            </a:r>
          </a:p>
          <a:p>
            <a:pPr eaLnBrk="1" hangingPunct="1"/>
            <a:r>
              <a:rPr lang="en-US" altLang="pt-BR" sz="1600">
                <a:cs typeface="Times New Roman" panose="02020603050405020304" pitchFamily="18" charset="0"/>
              </a:rPr>
              <a:t>seu </a:t>
            </a:r>
            <a:r>
              <a:rPr lang="en-US" altLang="pt-BR" sz="1600" i="1">
                <a:cs typeface="Times New Roman" panose="02020603050405020304" pitchFamily="18" charset="0"/>
              </a:rPr>
              <a:t>acessor method</a:t>
            </a:r>
            <a:r>
              <a:rPr lang="en-US" altLang="pt-BR" sz="1600">
                <a:cs typeface="Times New Roman" panose="02020603050405020304" pitchFamily="18" charset="0"/>
              </a:rPr>
              <a:t> como</a:t>
            </a:r>
          </a:p>
          <a:p>
            <a:pPr eaLnBrk="1" hangingPunct="1"/>
            <a:r>
              <a:rPr lang="en-US" altLang="pt-BR" sz="1600" b="1">
                <a:solidFill>
                  <a:schemeClr val="accent2"/>
                </a:solidFill>
                <a:cs typeface="Times New Roman" panose="02020603050405020304" pitchFamily="18" charset="0"/>
              </a:rPr>
              <a:t>getAtributo()</a:t>
            </a:r>
            <a:r>
              <a:rPr lang="en-US" altLang="pt-BR" sz="1600">
                <a:cs typeface="Times New Roman" panose="02020603050405020304" pitchFamily="18" charset="0"/>
              </a:rPr>
              <a:t> e seu </a:t>
            </a:r>
            <a:r>
              <a:rPr lang="en-US" altLang="pt-BR" sz="1600" i="1">
                <a:cs typeface="Times New Roman" panose="02020603050405020304" pitchFamily="18" charset="0"/>
              </a:rPr>
              <a:t>mutator</a:t>
            </a:r>
          </a:p>
          <a:p>
            <a:pPr eaLnBrk="1" hangingPunct="1"/>
            <a:r>
              <a:rPr lang="en-US" altLang="pt-BR" sz="1600" i="1">
                <a:cs typeface="Times New Roman" panose="02020603050405020304" pitchFamily="18" charset="0"/>
              </a:rPr>
              <a:t>method </a:t>
            </a:r>
            <a:r>
              <a:rPr lang="en-US" altLang="pt-BR" sz="1600">
                <a:cs typeface="Times New Roman" panose="02020603050405020304" pitchFamily="18" charset="0"/>
              </a:rPr>
              <a:t>correspondente como</a:t>
            </a:r>
          </a:p>
          <a:p>
            <a:pPr eaLnBrk="1" hangingPunct="1"/>
            <a:r>
              <a:rPr lang="en-US" altLang="pt-BR" sz="1600" b="1">
                <a:solidFill>
                  <a:schemeClr val="accent2"/>
                </a:solidFill>
                <a:cs typeface="Times New Roman" panose="02020603050405020304" pitchFamily="18" charset="0"/>
              </a:rPr>
              <a:t>setAtributo()</a:t>
            </a:r>
            <a:r>
              <a:rPr lang="en-US" altLang="pt-BR" sz="160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(2/7)</a:t>
            </a:r>
            <a:endParaRPr lang="pt-BR" altLang="pt-BR" sz="3200" smtClean="0"/>
          </a:p>
        </p:txBody>
      </p:sp>
      <p:sp>
        <p:nvSpPr>
          <p:cNvPr id="205827"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latin typeface="Times New Roman" panose="02020603050405020304" pitchFamily="18" charset="0"/>
                <a:cs typeface="Times New Roman" panose="02020603050405020304" pitchFamily="18" charset="0"/>
              </a:rPr>
              <a:t>2.</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Nem todos os atributos necessitam de métodos de acesso</a:t>
            </a:r>
            <a:r>
              <a:rPr lang="en-US" altLang="pt-BR">
                <a:latin typeface="Times New Roman" panose="02020603050405020304" pitchFamily="18" charset="0"/>
                <a:cs typeface="Times New Roman" panose="02020603050405020304" pitchFamily="18" charset="0"/>
              </a:rPr>
              <a:t>. Mesmo sendo privados, nem todos os atributos necessitam de métodos de acesso para a leitura e escrita de dados. Avalie caso a caso e implemente apenas os métodos de acesso necessários.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b="1">
                <a:latin typeface="Times New Roman" panose="02020603050405020304" pitchFamily="18" charset="0"/>
                <a:cs typeface="Times New Roman" panose="02020603050405020304" pitchFamily="18" charset="0"/>
              </a:rPr>
              <a:t>3.</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Se os atributos não podem ser definidos como privados, defina-os como protegidos</a:t>
            </a:r>
            <a:r>
              <a:rPr lang="en-US" altLang="pt-BR">
                <a:latin typeface="Times New Roman" panose="02020603050405020304" pitchFamily="18" charset="0"/>
                <a:cs typeface="Times New Roman" panose="02020603050405020304" pitchFamily="18" charset="0"/>
              </a:rPr>
              <a:t>. Se for desejável que certos atributos sejam modificados em classes derivadas ou se for necessário utilizar diretamente tais atributos em classes derivadas, escolha o nível de acesso protegido (</a:t>
            </a:r>
            <a:r>
              <a:rPr lang="en-US" altLang="pt-BR">
                <a:solidFill>
                  <a:schemeClr val="accent2"/>
                </a:solidFill>
                <a:latin typeface="Times New Roman" panose="02020603050405020304" pitchFamily="18" charset="0"/>
                <a:cs typeface="Times New Roman" panose="02020603050405020304" pitchFamily="18" charset="0"/>
              </a:rPr>
              <a:t>protected</a:t>
            </a:r>
            <a:r>
              <a:rPr lang="en-US" altLang="pt-BR">
                <a:latin typeface="Times New Roman" panose="02020603050405020304" pitchFamily="18" charset="0"/>
                <a:cs typeface="Times New Roman" panose="02020603050405020304" pitchFamily="18" charset="0"/>
              </a:rPr>
              <a:t>).</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b="1">
                <a:latin typeface="Times New Roman" panose="02020603050405020304" pitchFamily="18" charset="0"/>
                <a:cs typeface="Times New Roman" panose="02020603050405020304" pitchFamily="18" charset="0"/>
              </a:rPr>
              <a:t>4.</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Parametrize os construtores</a:t>
            </a:r>
            <a:r>
              <a:rPr lang="en-US" altLang="pt-BR">
                <a:latin typeface="Times New Roman" panose="02020603050405020304" pitchFamily="18" charset="0"/>
                <a:cs typeface="Times New Roman" panose="02020603050405020304" pitchFamily="18" charset="0"/>
              </a:rPr>
              <a:t>. Se os atributos somente são modificados na criação do objeto, crie construtores parametrizados para realizar tal tarefa.</a:t>
            </a:r>
          </a:p>
        </p:txBody>
      </p:sp>
      <p:sp>
        <p:nvSpPr>
          <p:cNvPr id="20582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(3/7)</a:t>
            </a:r>
            <a:endParaRPr lang="pt-BR" altLang="pt-BR" sz="3200" smtClean="0"/>
          </a:p>
        </p:txBody>
      </p:sp>
      <p:sp>
        <p:nvSpPr>
          <p:cNvPr id="206851"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latin typeface="Times New Roman" panose="02020603050405020304" pitchFamily="18" charset="0"/>
                <a:cs typeface="Times New Roman" panose="02020603050405020304" pitchFamily="18" charset="0"/>
              </a:rPr>
              <a:t>5.</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Sempre inicialize atributos e variáveis</a:t>
            </a:r>
            <a:r>
              <a:rPr lang="en-US" altLang="pt-BR">
                <a:latin typeface="Times New Roman" panose="02020603050405020304" pitchFamily="18" charset="0"/>
                <a:cs typeface="Times New Roman" panose="02020603050405020304" pitchFamily="18" charset="0"/>
              </a:rPr>
              <a:t>. Embora o Java inicialize as variáveis-membro de uma classe, o mesmo não acontece com as variáveis locais (declaradas dentro de um método ou bloco de código). Assim, recomenda-se a inicialização explícita de todas as variáveis nos seus respectivos blocos, métodos ou construtores. Esse procedimento torna o código mais claro e não conta com facilidades especiais da máquina virtual Java.</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b="1">
                <a:latin typeface="Times New Roman" panose="02020603050405020304" pitchFamily="18" charset="0"/>
                <a:cs typeface="Times New Roman" panose="02020603050405020304" pitchFamily="18" charset="0"/>
              </a:rPr>
              <a:t>6.</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Divida classes com muitas responsabilidades</a:t>
            </a:r>
            <a:r>
              <a:rPr lang="en-US" altLang="pt-BR">
                <a:latin typeface="Times New Roman" panose="02020603050405020304" pitchFamily="18" charset="0"/>
                <a:cs typeface="Times New Roman" panose="02020603050405020304" pitchFamily="18" charset="0"/>
              </a:rPr>
              <a:t>. Se uma classe tem muitos atributos ou métodos, estude sempre a possibilidade de dividir essa classe em duas ou três, tornando cada uma dessas classes mais simples e, ao mesmo tempo, mais especializada </a:t>
            </a:r>
            <a:r>
              <a:rPr lang="en-US" altLang="pt-BR">
                <a:solidFill>
                  <a:srgbClr val="FF3300"/>
                </a:solidFill>
                <a:latin typeface="Times New Roman" panose="02020603050405020304" pitchFamily="18" charset="0"/>
                <a:cs typeface="Times New Roman" panose="02020603050405020304" pitchFamily="18" charset="0"/>
                <a:sym typeface="Symbol" panose="05050102010706020507" pitchFamily="18" charset="2"/>
              </a:rPr>
              <a:t> Dividir-para-conquistar (gereciamento da complexidade)</a:t>
            </a:r>
            <a:r>
              <a:rPr lang="en-US" altLang="pt-BR">
                <a:latin typeface="Times New Roman" panose="02020603050405020304" pitchFamily="18" charset="0"/>
                <a:cs typeface="Times New Roman" panose="02020603050405020304" pitchFamily="18" charset="0"/>
                <a:sym typeface="Symbol" panose="05050102010706020507" pitchFamily="18" charset="2"/>
              </a:rPr>
              <a:t>.</a:t>
            </a:r>
            <a:endParaRPr lang="en-US" altLang="pt-BR">
              <a:latin typeface="Times New Roman" panose="02020603050405020304" pitchFamily="18" charset="0"/>
              <a:cs typeface="Times New Roman" panose="02020603050405020304" pitchFamily="18" charset="0"/>
            </a:endParaRPr>
          </a:p>
        </p:txBody>
      </p:sp>
      <p:sp>
        <p:nvSpPr>
          <p:cNvPr id="20685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(4/7)</a:t>
            </a:r>
            <a:endParaRPr lang="pt-BR" altLang="pt-BR" sz="3200" smtClean="0"/>
          </a:p>
        </p:txBody>
      </p:sp>
      <p:sp>
        <p:nvSpPr>
          <p:cNvPr id="207875" name="Text Box 3"/>
          <p:cNvSpPr txBox="1">
            <a:spLocks noChangeArrowheads="1"/>
          </p:cNvSpPr>
          <p:nvPr/>
        </p:nvSpPr>
        <p:spPr bwMode="auto">
          <a:xfrm>
            <a:off x="533400" y="1060450"/>
            <a:ext cx="8153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latin typeface="Times New Roman" panose="02020603050405020304" pitchFamily="18" charset="0"/>
                <a:cs typeface="Times New Roman" panose="02020603050405020304" pitchFamily="18" charset="0"/>
              </a:rPr>
              <a:t>7.</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Evite o uso de muitos tipos básicos em uma mesma classe</a:t>
            </a:r>
            <a:r>
              <a:rPr lang="en-US" altLang="pt-BR">
                <a:latin typeface="Times New Roman" panose="02020603050405020304" pitchFamily="18" charset="0"/>
                <a:cs typeface="Times New Roman" panose="02020603050405020304" pitchFamily="18" charset="0"/>
              </a:rPr>
              <a:t>. Quando vários atributos de tipos básicos declarados em um classe estão relacionados, deve ser analisada separadamente a possibilidade de transformar tais atributos em uma classe. </a:t>
            </a:r>
          </a:p>
        </p:txBody>
      </p:sp>
      <p:sp>
        <p:nvSpPr>
          <p:cNvPr id="20787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07877" name="Rectangle 5"/>
          <p:cNvSpPr>
            <a:spLocks noChangeArrowheads="1"/>
          </p:cNvSpPr>
          <p:nvPr/>
        </p:nvSpPr>
        <p:spPr bwMode="auto">
          <a:xfrm>
            <a:off x="1143000" y="2667000"/>
            <a:ext cx="6553200" cy="3937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class</a:t>
            </a:r>
            <a:r>
              <a:rPr lang="en-US" altLang="pt-BR" sz="1800">
                <a:cs typeface="Times New Roman" panose="02020603050405020304" pitchFamily="18" charset="0"/>
              </a:rPr>
              <a:t> </a:t>
            </a:r>
            <a:r>
              <a:rPr lang="en-US" altLang="pt-BR" sz="1800" b="1">
                <a:solidFill>
                  <a:schemeClr val="accent1"/>
                </a:solidFill>
                <a:cs typeface="Times New Roman" panose="02020603050405020304" pitchFamily="18" charset="0"/>
              </a:rPr>
              <a:t>Pessoa</a:t>
            </a:r>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static</a:t>
            </a:r>
            <a:r>
              <a:rPr lang="en-US" altLang="pt-BR" sz="1800">
                <a:cs typeface="Times New Roman" panose="02020603050405020304" pitchFamily="18" charset="0"/>
              </a:rPr>
              <a:t> String nome;</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static</a:t>
            </a:r>
            <a:r>
              <a:rPr lang="en-US" altLang="pt-BR" sz="1800">
                <a:cs typeface="Times New Roman" panose="02020603050405020304" pitchFamily="18" charset="0"/>
              </a:rPr>
              <a:t> </a:t>
            </a:r>
            <a:r>
              <a:rPr lang="en-US" altLang="pt-BR" sz="1800" b="1">
                <a:solidFill>
                  <a:srgbClr val="FF3300"/>
                </a:solidFill>
                <a:cs typeface="Times New Roman" panose="02020603050405020304" pitchFamily="18" charset="0"/>
              </a:rPr>
              <a:t>Data</a:t>
            </a:r>
            <a:r>
              <a:rPr lang="en-US" altLang="pt-BR" sz="1800">
                <a:cs typeface="Times New Roman" panose="02020603050405020304" pitchFamily="18" charset="0"/>
              </a:rPr>
              <a:t> dataDeNascimento;</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static</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void</a:t>
            </a:r>
            <a:r>
              <a:rPr lang="en-US" altLang="pt-BR" sz="1800">
                <a:cs typeface="Times New Roman" panose="02020603050405020304" pitchFamily="18" charset="0"/>
              </a:rPr>
              <a:t> </a:t>
            </a:r>
            <a:r>
              <a:rPr lang="en-US" altLang="pt-BR" sz="1800" b="1">
                <a:cs typeface="Times New Roman" panose="02020603050405020304" pitchFamily="18" charset="0"/>
              </a:rPr>
              <a:t>main</a:t>
            </a:r>
            <a:r>
              <a:rPr lang="en-US" altLang="pt-BR" sz="1800">
                <a:cs typeface="Times New Roman" panose="02020603050405020304" pitchFamily="18" charset="0"/>
              </a:rPr>
              <a:t>(String args[]) </a:t>
            </a:r>
            <a:r>
              <a:rPr lang="en-US" altLang="pt-BR" sz="1800" b="1">
                <a:cs typeface="Times New Roman" panose="02020603050405020304" pitchFamily="18" charset="0"/>
              </a:rPr>
              <a:t>{</a:t>
            </a:r>
          </a:p>
          <a:p>
            <a:pPr eaLnBrk="1" hangingPunct="1"/>
            <a:r>
              <a:rPr lang="en-US" altLang="pt-BR" sz="1800" b="1">
                <a:solidFill>
                  <a:schemeClr val="accent1"/>
                </a:solidFill>
                <a:cs typeface="Times New Roman" panose="02020603050405020304" pitchFamily="18" charset="0"/>
              </a:rPr>
              <a:t>    Pessoa</a:t>
            </a:r>
            <a:r>
              <a:rPr lang="en-US" altLang="pt-BR" sz="1800">
                <a:cs typeface="Times New Roman" panose="02020603050405020304" pitchFamily="18" charset="0"/>
              </a:rPr>
              <a:t> objPessoa = </a:t>
            </a:r>
            <a:r>
              <a:rPr lang="en-US" altLang="pt-BR" sz="1800" b="1">
                <a:solidFill>
                  <a:schemeClr val="accent2"/>
                </a:solidFill>
                <a:cs typeface="Times New Roman" panose="02020603050405020304" pitchFamily="18" charset="0"/>
              </a:rPr>
              <a:t>new</a:t>
            </a:r>
            <a:r>
              <a:rPr lang="en-US" altLang="pt-BR" sz="1800">
                <a:cs typeface="Times New Roman" panose="02020603050405020304" pitchFamily="18" charset="0"/>
              </a:rPr>
              <a:t> </a:t>
            </a:r>
            <a:r>
              <a:rPr lang="en-US" altLang="pt-BR" sz="1800" b="1">
                <a:solidFill>
                  <a:schemeClr val="accent1"/>
                </a:solidFill>
                <a:cs typeface="Times New Roman" panose="02020603050405020304" pitchFamily="18" charset="0"/>
              </a:rPr>
              <a:t>Pessoa</a:t>
            </a:r>
            <a:r>
              <a:rPr lang="en-US" altLang="pt-BR" sz="1800">
                <a:cs typeface="Times New Roman" panose="02020603050405020304" pitchFamily="18" charset="0"/>
              </a:rPr>
              <a:t>();</a:t>
            </a:r>
          </a:p>
          <a:p>
            <a:pPr eaLnBrk="1" hangingPunct="1"/>
            <a:r>
              <a:rPr lang="en-US" altLang="pt-BR" sz="1800">
                <a:cs typeface="Times New Roman" panose="02020603050405020304" pitchFamily="18" charset="0"/>
              </a:rPr>
              <a:t>    objPessoa.Nome = </a:t>
            </a:r>
            <a:r>
              <a:rPr lang="en-US" altLang="pt-BR" sz="1800">
                <a:solidFill>
                  <a:srgbClr val="FF3300"/>
                </a:solidFill>
                <a:cs typeface="Times New Roman" panose="02020603050405020304" pitchFamily="18" charset="0"/>
              </a:rPr>
              <a:t>"Omero Francisco Bertol"</a:t>
            </a:r>
            <a:r>
              <a:rPr lang="en-US" altLang="pt-BR" sz="1800">
                <a:cs typeface="Times New Roman" panose="02020603050405020304" pitchFamily="18" charset="0"/>
              </a:rPr>
              <a:t>;</a:t>
            </a:r>
          </a:p>
          <a:p>
            <a:pPr eaLnBrk="1" hangingPunct="1"/>
            <a:r>
              <a:rPr lang="en-US" altLang="pt-BR" sz="1800">
                <a:cs typeface="Times New Roman" panose="02020603050405020304" pitchFamily="18" charset="0"/>
              </a:rPr>
              <a:t>    objPessoa.dataDeNascimento.</a:t>
            </a:r>
            <a:r>
              <a:rPr lang="en-US" altLang="pt-BR" sz="1800" b="1">
                <a:solidFill>
                  <a:srgbClr val="FF9900"/>
                </a:solidFill>
                <a:cs typeface="Times New Roman" panose="02020603050405020304" pitchFamily="18" charset="0"/>
              </a:rPr>
              <a:t>dia</a:t>
            </a:r>
            <a:r>
              <a:rPr lang="en-US" altLang="pt-BR" sz="1800">
                <a:cs typeface="Times New Roman" panose="02020603050405020304" pitchFamily="18" charset="0"/>
              </a:rPr>
              <a:t> = 30;</a:t>
            </a:r>
          </a:p>
          <a:p>
            <a:pPr eaLnBrk="1" hangingPunct="1"/>
            <a:r>
              <a:rPr lang="en-US" altLang="pt-BR" sz="1800">
                <a:cs typeface="Times New Roman" panose="02020603050405020304" pitchFamily="18" charset="0"/>
              </a:rPr>
              <a:t>    objPessoa.dataDeNascimento.</a:t>
            </a:r>
            <a:r>
              <a:rPr lang="en-US" altLang="pt-BR" sz="1800" b="1">
                <a:solidFill>
                  <a:srgbClr val="FF9900"/>
                </a:solidFill>
                <a:cs typeface="Times New Roman" panose="02020603050405020304" pitchFamily="18" charset="0"/>
              </a:rPr>
              <a:t>mes</a:t>
            </a:r>
            <a:r>
              <a:rPr lang="en-US" altLang="pt-BR" sz="1800">
                <a:cs typeface="Times New Roman" panose="02020603050405020304" pitchFamily="18" charset="0"/>
              </a:rPr>
              <a:t> = 11;</a:t>
            </a:r>
          </a:p>
          <a:p>
            <a:pPr eaLnBrk="1" hangingPunct="1"/>
            <a:r>
              <a:rPr lang="en-US" altLang="pt-BR" sz="1800">
                <a:cs typeface="Times New Roman" panose="02020603050405020304" pitchFamily="18" charset="0"/>
              </a:rPr>
              <a:t>    objPessoa.dataDeNascimento.</a:t>
            </a:r>
            <a:r>
              <a:rPr lang="en-US" altLang="pt-BR" sz="1800" b="1">
                <a:solidFill>
                  <a:srgbClr val="FF9900"/>
                </a:solidFill>
                <a:cs typeface="Times New Roman" panose="02020603050405020304" pitchFamily="18" charset="0"/>
              </a:rPr>
              <a:t>ano</a:t>
            </a:r>
            <a:r>
              <a:rPr lang="en-US" altLang="pt-BR" sz="1800">
                <a:cs typeface="Times New Roman" panose="02020603050405020304" pitchFamily="18" charset="0"/>
              </a:rPr>
              <a:t> = 1965;</a:t>
            </a:r>
          </a:p>
          <a:p>
            <a:pPr eaLnBrk="1" hangingPunct="1"/>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b="1">
                <a:cs typeface="Times New Roman" panose="02020603050405020304" pitchFamily="18" charset="0"/>
              </a:rPr>
              <a:t>}</a:t>
            </a:r>
          </a:p>
          <a:p>
            <a:pPr eaLnBrk="1" hangingPunct="1"/>
            <a:r>
              <a:rPr lang="en-US" altLang="pt-BR" sz="1800" b="1">
                <a:solidFill>
                  <a:schemeClr val="accent2"/>
                </a:solidFill>
                <a:cs typeface="Times New Roman" panose="02020603050405020304" pitchFamily="18" charset="0"/>
              </a:rPr>
              <a:t>static</a:t>
            </a:r>
            <a:r>
              <a:rPr lang="pt-BR"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class</a:t>
            </a:r>
            <a:r>
              <a:rPr lang="en-US" altLang="pt-BR" sz="1800">
                <a:cs typeface="Times New Roman" panose="02020603050405020304" pitchFamily="18" charset="0"/>
              </a:rPr>
              <a:t> </a:t>
            </a:r>
            <a:r>
              <a:rPr lang="en-US" altLang="pt-BR" sz="1800" b="1">
                <a:solidFill>
                  <a:srgbClr val="FF3300"/>
                </a:solidFill>
                <a:cs typeface="Times New Roman" panose="02020603050405020304" pitchFamily="18" charset="0"/>
              </a:rPr>
              <a:t>Data</a:t>
            </a:r>
            <a:r>
              <a:rPr lang="en-US" altLang="pt-BR" sz="1800">
                <a:cs typeface="Times New Roman" panose="02020603050405020304" pitchFamily="18" charset="0"/>
              </a:rPr>
              <a:t> </a:t>
            </a:r>
            <a:r>
              <a:rPr lang="en-US" altLang="pt-BR" sz="1800" b="1">
                <a:cs typeface="Times New Roman" panose="02020603050405020304" pitchFamily="18" charset="0"/>
              </a:rPr>
              <a:t>{</a:t>
            </a:r>
          </a:p>
          <a:p>
            <a:pPr eaLnBrk="1" hangingPunct="1"/>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static </a:t>
            </a:r>
            <a:r>
              <a:rPr lang="en-US" altLang="pt-BR" sz="1800" b="1">
                <a:cs typeface="Times New Roman" panose="02020603050405020304" pitchFamily="18" charset="0"/>
              </a:rPr>
              <a:t>int</a:t>
            </a:r>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dia</a:t>
            </a:r>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mes</a:t>
            </a:r>
            <a:r>
              <a:rPr lang="en-US" altLang="pt-BR" sz="1800">
                <a:cs typeface="Times New Roman" panose="02020603050405020304" pitchFamily="18" charset="0"/>
              </a:rPr>
              <a:t>, </a:t>
            </a:r>
            <a:r>
              <a:rPr lang="en-US" altLang="pt-BR" sz="1800" b="1">
                <a:solidFill>
                  <a:srgbClr val="FF9900"/>
                </a:solidFill>
                <a:cs typeface="Times New Roman" panose="02020603050405020304" pitchFamily="18" charset="0"/>
              </a:rPr>
              <a:t>ano</a:t>
            </a:r>
            <a:r>
              <a:rPr lang="en-US" altLang="pt-BR" sz="1800">
                <a:cs typeface="Times New Roman" panose="02020603050405020304" pitchFamily="18" charset="0"/>
              </a:rPr>
              <a:t>;</a:t>
            </a:r>
          </a:p>
          <a:p>
            <a:pPr eaLnBrk="1" hangingPunct="1"/>
            <a:r>
              <a:rPr lang="en-US" altLang="pt-BR" sz="1800" b="1">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(5/7)</a:t>
            </a:r>
            <a:endParaRPr lang="pt-BR" altLang="pt-BR" sz="3200" smtClean="0"/>
          </a:p>
        </p:txBody>
      </p:sp>
      <p:sp>
        <p:nvSpPr>
          <p:cNvPr id="208899" name="Text Box 3"/>
          <p:cNvSpPr txBox="1">
            <a:spLocks noChangeArrowheads="1"/>
          </p:cNvSpPr>
          <p:nvPr/>
        </p:nvSpPr>
        <p:spPr bwMode="auto">
          <a:xfrm>
            <a:off x="533400" y="1060450"/>
            <a:ext cx="8153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latin typeface="Times New Roman" panose="02020603050405020304" pitchFamily="18" charset="0"/>
                <a:cs typeface="Times New Roman" panose="02020603050405020304" pitchFamily="18" charset="0"/>
              </a:rPr>
              <a:t>8.</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Padronize a estrutura de suas classes</a:t>
            </a:r>
            <a:r>
              <a:rPr lang="en-US" altLang="pt-BR">
                <a:latin typeface="Times New Roman" panose="02020603050405020304" pitchFamily="18" charset="0"/>
                <a:cs typeface="Times New Roman" panose="02020603050405020304" pitchFamily="18" charset="0"/>
              </a:rPr>
              <a:t>. Recomenda-se que as classes sejam escritas da mesma forma, ou seja, que se utilize um estilo consistente de escrita de programas para todas as classes, incluindo-se o formato dos comentários e a distribuição destes dentro do código, bem como o posicionamento da declaração de atributos e de métodos.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 declaração de atributos pode ser colocada no início da classe.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Os métodos podem ser ordenados alfabeticamente ou, como é mais útil, divididos em categorias: primeiro, os públicos; depois, os protegidos; e, finalmente, os privados.</a:t>
            </a:r>
          </a:p>
        </p:txBody>
      </p:sp>
      <p:sp>
        <p:nvSpPr>
          <p:cNvPr id="20890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98438" y="320675"/>
            <a:ext cx="8774112" cy="6308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a:defRPr sz="2400">
                <a:solidFill>
                  <a:schemeClr val="tx1"/>
                </a:solidFill>
                <a:latin typeface="Courier New" panose="02070309020205020404" pitchFamily="49" charset="0"/>
                <a:cs typeface="Arial" panose="020B0604020202020204" pitchFamily="34" charset="0"/>
              </a:defRPr>
            </a:lvl4pPr>
            <a:lvl5pPr>
              <a:defRPr sz="2400">
                <a:solidFill>
                  <a:schemeClr val="tx1"/>
                </a:solidFill>
                <a:latin typeface="Courier New" panose="02070309020205020404" pitchFamily="49" charset="0"/>
                <a:cs typeface="Arial" panose="020B0604020202020204" pitchFamily="34" charset="0"/>
              </a:defRPr>
            </a:lvl5pPr>
            <a:lvl6pPr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lvl="4"/>
            <a:endParaRPr lang="en-US" altLang="pt-BR" b="1" u="sng">
              <a:solidFill>
                <a:srgbClr val="006600"/>
              </a:solidFill>
            </a:endParaRPr>
          </a:p>
          <a:p>
            <a:pPr lvl="4"/>
            <a:r>
              <a:rPr lang="pt-BR" altLang="pt-BR" b="1" u="sng">
                <a:solidFill>
                  <a:srgbClr val="006600"/>
                </a:solidFill>
              </a:rPr>
              <a:t>Programação Estruturada</a:t>
            </a:r>
            <a:endParaRPr lang="pt-BR" altLang="pt-BR" u="sng"/>
          </a:p>
          <a:p>
            <a:endParaRPr lang="en-US" altLang="pt-BR" b="1" u="sng">
              <a:solidFill>
                <a:schemeClr val="accent2"/>
              </a:solidFill>
            </a:endParaRPr>
          </a:p>
          <a:p>
            <a:r>
              <a:rPr lang="en-US" altLang="pt-BR" b="1" u="sng">
                <a:solidFill>
                  <a:schemeClr val="accent2"/>
                </a:solidFill>
              </a:rPr>
              <a:t>void</a:t>
            </a:r>
            <a:r>
              <a:rPr lang="pt-BR" altLang="pt-BR"/>
              <a:t> </a:t>
            </a:r>
            <a:r>
              <a:rPr lang="pt-BR" altLang="pt-BR" b="1">
                <a:solidFill>
                  <a:srgbClr val="FF3300"/>
                </a:solidFill>
              </a:rPr>
              <a:t>Operacao</a:t>
            </a:r>
            <a:r>
              <a:rPr lang="pt-BR" altLang="pt-BR"/>
              <a:t>(TipoRegistro </a:t>
            </a:r>
            <a:r>
              <a:rPr lang="en-US" altLang="pt-BR" b="1"/>
              <a:t>*</a:t>
            </a:r>
            <a:r>
              <a:rPr lang="pt-BR" altLang="pt-BR" b="1">
                <a:solidFill>
                  <a:srgbClr val="00CC00"/>
                </a:solidFill>
              </a:rPr>
              <a:t>Elemento</a:t>
            </a:r>
            <a:r>
              <a:rPr lang="pt-BR" altLang="pt-BR"/>
              <a:t>);</a:t>
            </a:r>
            <a:endParaRPr lang="en-US" altLang="pt-BR"/>
          </a:p>
          <a:p>
            <a:endParaRPr lang="pt-BR" altLang="pt-BR"/>
          </a:p>
          <a:p>
            <a:r>
              <a:rPr lang="en-US" altLang="pt-BR"/>
              <a:t>			x = </a:t>
            </a:r>
            <a:r>
              <a:rPr lang="en-US" altLang="pt-BR" b="1">
                <a:solidFill>
                  <a:srgbClr val="FF3300"/>
                </a:solidFill>
              </a:rPr>
              <a:t>random</a:t>
            </a:r>
            <a:r>
              <a:rPr lang="en-US" altLang="pt-BR"/>
              <a:t>(100);		</a:t>
            </a:r>
            <a:endParaRPr lang="pt-BR" altLang="pt-BR"/>
          </a:p>
          <a:p>
            <a:r>
              <a:rPr lang="en-US" altLang="pt-BR"/>
              <a:t>			</a:t>
            </a:r>
            <a:r>
              <a:rPr lang="en-US" altLang="pt-BR" b="1">
                <a:solidFill>
                  <a:srgbClr val="FF3300"/>
                </a:solidFill>
              </a:rPr>
              <a:t>Empilha</a:t>
            </a:r>
            <a:r>
              <a:rPr lang="en-US" altLang="pt-BR"/>
              <a:t>(x, </a:t>
            </a:r>
            <a:r>
              <a:rPr lang="en-US" altLang="pt-BR" b="1"/>
              <a:t>&amp;</a:t>
            </a:r>
            <a:r>
              <a:rPr lang="en-US" altLang="pt-BR" b="1">
                <a:solidFill>
                  <a:srgbClr val="00CC00"/>
                </a:solidFill>
              </a:rPr>
              <a:t>PilhaUm</a:t>
            </a:r>
            <a:r>
              <a:rPr lang="en-US" altLang="pt-BR"/>
              <a:t>);</a:t>
            </a:r>
          </a:p>
          <a:p>
            <a:endParaRPr lang="en-US" altLang="pt-BR"/>
          </a:p>
          <a:p>
            <a:endParaRPr lang="en-US" altLang="pt-BR"/>
          </a:p>
          <a:p>
            <a:endParaRPr lang="pt-BR" altLang="pt-BR"/>
          </a:p>
          <a:p>
            <a:pPr lvl="3"/>
            <a:r>
              <a:rPr lang="pt-BR" altLang="pt-BR" b="1" u="sng">
                <a:solidFill>
                  <a:schemeClr val="accent2"/>
                </a:solidFill>
              </a:rPr>
              <a:t>Programação Orientada a Objetos</a:t>
            </a:r>
            <a:endParaRPr lang="en-US" altLang="pt-BR"/>
          </a:p>
          <a:p>
            <a:pPr lvl="3"/>
            <a:endParaRPr lang="pt-BR" altLang="pt-BR"/>
          </a:p>
          <a:p>
            <a:r>
              <a:rPr lang="pt-BR" altLang="pt-BR" b="1">
                <a:solidFill>
                  <a:srgbClr val="00CC00"/>
                </a:solidFill>
              </a:rPr>
              <a:t>Elemento</a:t>
            </a:r>
            <a:r>
              <a:rPr lang="pt-BR" altLang="pt-BR"/>
              <a:t>.</a:t>
            </a:r>
            <a:r>
              <a:rPr lang="pt-BR" altLang="pt-BR" b="1">
                <a:solidFill>
                  <a:srgbClr val="FF3300"/>
                </a:solidFill>
              </a:rPr>
              <a:t>Operacao</a:t>
            </a:r>
            <a:r>
              <a:rPr lang="pt-BR" altLang="pt-BR"/>
              <a:t>;</a:t>
            </a:r>
            <a:endParaRPr lang="en-US" altLang="pt-BR"/>
          </a:p>
          <a:p>
            <a:endParaRPr lang="en-US" altLang="pt-BR"/>
          </a:p>
          <a:p>
            <a:r>
              <a:rPr lang="en-US" altLang="pt-BR"/>
              <a:t>			double x = </a:t>
            </a:r>
            <a:r>
              <a:rPr lang="en-US" altLang="pt-BR" b="1">
                <a:solidFill>
                  <a:srgbClr val="00CC00"/>
                </a:solidFill>
              </a:rPr>
              <a:t>Math</a:t>
            </a:r>
            <a:r>
              <a:rPr lang="en-US" altLang="pt-BR"/>
              <a:t>.</a:t>
            </a:r>
            <a:r>
              <a:rPr lang="en-US" altLang="pt-BR" b="1">
                <a:solidFill>
                  <a:srgbClr val="FF3300"/>
                </a:solidFill>
              </a:rPr>
              <a:t>random</a:t>
            </a:r>
            <a:r>
              <a:rPr lang="en-US" altLang="pt-BR"/>
              <a:t>();</a:t>
            </a:r>
          </a:p>
          <a:p>
            <a:r>
              <a:rPr lang="en-US" altLang="pt-BR"/>
              <a:t>			</a:t>
            </a:r>
            <a:r>
              <a:rPr lang="en-US" altLang="pt-BR" b="1">
                <a:solidFill>
                  <a:srgbClr val="00CC00"/>
                </a:solidFill>
              </a:rPr>
              <a:t>pilhaUm</a:t>
            </a:r>
            <a:r>
              <a:rPr lang="en-US" altLang="pt-BR"/>
              <a:t>.</a:t>
            </a:r>
            <a:r>
              <a:rPr lang="en-US" altLang="pt-BR" b="1">
                <a:solidFill>
                  <a:srgbClr val="FF3300"/>
                </a:solidFill>
              </a:rPr>
              <a:t>empilha</a:t>
            </a:r>
            <a:r>
              <a:rPr lang="en-US" altLang="pt-BR"/>
              <a:t>(x);</a:t>
            </a:r>
          </a:p>
          <a:p>
            <a:endParaRPr lang="pt-BR" altLang="pt-BR"/>
          </a:p>
        </p:txBody>
      </p:sp>
      <p:cxnSp>
        <p:nvCxnSpPr>
          <p:cNvPr id="48131" name="AutoShape 3"/>
          <p:cNvCxnSpPr>
            <a:cxnSpLocks noChangeShapeType="1"/>
            <a:stCxn id="48130" idx="1"/>
            <a:endCxn id="48130" idx="3"/>
          </p:cNvCxnSpPr>
          <p:nvPr/>
        </p:nvCxnSpPr>
        <p:spPr bwMode="auto">
          <a:xfrm>
            <a:off x="198438" y="3475038"/>
            <a:ext cx="877411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(6/7)</a:t>
            </a:r>
            <a:endParaRPr lang="pt-BR" altLang="pt-BR" sz="3200" smtClean="0"/>
          </a:p>
        </p:txBody>
      </p:sp>
      <p:sp>
        <p:nvSpPr>
          <p:cNvPr id="209923" name="Text Box 3"/>
          <p:cNvSpPr txBox="1">
            <a:spLocks noChangeArrowheads="1"/>
          </p:cNvSpPr>
          <p:nvPr/>
        </p:nvSpPr>
        <p:spPr bwMode="auto">
          <a:xfrm>
            <a:off x="533400" y="1060450"/>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latin typeface="Times New Roman" panose="02020603050405020304" pitchFamily="18" charset="0"/>
                <a:cs typeface="Times New Roman" panose="02020603050405020304" pitchFamily="18" charset="0"/>
              </a:rPr>
              <a:t>9.</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Utilize nomes representativos na denominação de classes, métodos e atributos</a:t>
            </a:r>
            <a:r>
              <a:rPr lang="en-US" altLang="pt-BR">
                <a:latin typeface="Times New Roman" panose="02020603050405020304" pitchFamily="18" charset="0"/>
                <a:cs typeface="Times New Roman" panose="02020603050405020304" pitchFamily="18" charset="0"/>
              </a:rPr>
              <a:t>. Ao escolher um nome para uma classe, método ou atributo, procure um que signifique, o mais precisamente possível, o propósito desse elemento. Evite nomes incomuns, dúbios, sem significado ou abreviaturas não usuais.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As classes e os atributos devem utilizar substantivos como nomes simples ou substantivos e adjetivos como nomes duplos.</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Os métodos devem dar preferência para verbos no infinitivo ou substantivos.</a:t>
            </a:r>
          </a:p>
        </p:txBody>
      </p:sp>
      <p:sp>
        <p:nvSpPr>
          <p:cNvPr id="20992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533400" y="152400"/>
            <a:ext cx="8077200" cy="685800"/>
          </a:xfrm>
        </p:spPr>
        <p:txBody>
          <a:bodyPr/>
          <a:lstStyle/>
          <a:p>
            <a:pPr algn="l"/>
            <a:r>
              <a:rPr lang="en-US" altLang="pt-BR" sz="3200" smtClean="0"/>
              <a:t>Recomendações para o Projeto de Classes (7/7)</a:t>
            </a:r>
            <a:endParaRPr lang="pt-BR" altLang="pt-BR" sz="3200" smtClean="0"/>
          </a:p>
        </p:txBody>
      </p:sp>
      <p:sp>
        <p:nvSpPr>
          <p:cNvPr id="210947" name="Text Box 3"/>
          <p:cNvSpPr txBox="1">
            <a:spLocks noChangeArrowheads="1"/>
          </p:cNvSpPr>
          <p:nvPr/>
        </p:nvSpPr>
        <p:spPr bwMode="auto">
          <a:xfrm>
            <a:off x="533400" y="1060450"/>
            <a:ext cx="8153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latin typeface="Times New Roman" panose="02020603050405020304" pitchFamily="18" charset="0"/>
                <a:cs typeface="Times New Roman" panose="02020603050405020304" pitchFamily="18" charset="0"/>
              </a:rPr>
              <a:t>10.</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Documente</a:t>
            </a:r>
            <a:r>
              <a:rPr lang="en-US" altLang="pt-BR">
                <a:latin typeface="Times New Roman" panose="02020603050405020304" pitchFamily="18" charset="0"/>
                <a:cs typeface="Times New Roman" panose="02020603050405020304" pitchFamily="18" charset="0"/>
              </a:rPr>
              <a:t>. Não economize comentários. Anote, mesmo que de forma simples e concisa, as razões que levaram àquela implementação em particular. Dê preferência aos comentários de documentação (</a:t>
            </a:r>
            <a:r>
              <a:rPr lang="en-US" altLang="pt-BR" b="1">
                <a:solidFill>
                  <a:srgbClr val="FF3300"/>
                </a:solidFill>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 </a:t>
            </a:r>
            <a:r>
              <a:rPr lang="en-US" altLang="pt-BR" b="1">
                <a:solidFill>
                  <a:srgbClr val="FF3300"/>
                </a:solidFill>
                <a:latin typeface="Times New Roman" panose="02020603050405020304" pitchFamily="18" charset="0"/>
                <a:cs typeface="Times New Roman" panose="02020603050405020304" pitchFamily="18" charset="0"/>
              </a:rPr>
              <a:t>**/</a:t>
            </a:r>
            <a:r>
              <a:rPr lang="en-US" altLang="pt-BR">
                <a:latin typeface="Times New Roman" panose="02020603050405020304" pitchFamily="18" charset="0"/>
                <a:cs typeface="Times New Roman" panose="02020603050405020304" pitchFamily="18" charset="0"/>
              </a:rPr>
              <a:t>), que podem ser extraídos automaticamente pelo programa </a:t>
            </a:r>
            <a:r>
              <a:rPr lang="en-US" altLang="pt-BR">
                <a:solidFill>
                  <a:srgbClr val="FF3300"/>
                </a:solidFill>
                <a:latin typeface="Times New Roman" panose="02020603050405020304" pitchFamily="18" charset="0"/>
                <a:cs typeface="Times New Roman" panose="02020603050405020304" pitchFamily="18" charset="0"/>
              </a:rPr>
              <a:t>javadoc</a:t>
            </a:r>
            <a:r>
              <a:rPr lang="en-US" altLang="pt-BR">
                <a:latin typeface="Times New Roman" panose="02020603050405020304" pitchFamily="18" charset="0"/>
                <a:cs typeface="Times New Roman" panose="02020603050405020304" pitchFamily="18" charset="0"/>
              </a:rPr>
              <a:t>.</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b="1">
                <a:latin typeface="Times New Roman" panose="02020603050405020304" pitchFamily="18" charset="0"/>
                <a:cs typeface="Times New Roman" panose="02020603050405020304" pitchFamily="18" charset="0"/>
              </a:rPr>
              <a:t>11.</a:t>
            </a:r>
            <a:r>
              <a:rPr lang="en-US" altLang="pt-BR">
                <a:latin typeface="Times New Roman" panose="02020603050405020304" pitchFamily="18" charset="0"/>
                <a:cs typeface="Times New Roman" panose="02020603050405020304" pitchFamily="18" charset="0"/>
              </a:rPr>
              <a:t> </a:t>
            </a:r>
            <a:r>
              <a:rPr lang="en-US" altLang="pt-BR">
                <a:solidFill>
                  <a:schemeClr val="accent2"/>
                </a:solidFill>
                <a:latin typeface="Times New Roman" panose="02020603050405020304" pitchFamily="18" charset="0"/>
                <a:cs typeface="Times New Roman" panose="02020603050405020304" pitchFamily="18" charset="0"/>
              </a:rPr>
              <a:t>Não reinvente a roda</a:t>
            </a:r>
            <a:r>
              <a:rPr lang="en-US" altLang="pt-BR">
                <a:latin typeface="Times New Roman" panose="02020603050405020304" pitchFamily="18" charset="0"/>
                <a:cs typeface="Times New Roman" panose="02020603050405020304" pitchFamily="18" charset="0"/>
              </a:rPr>
              <a:t>. Verifique se o problema já não tem uma solução. Procure utilizar soluções conhecidas e experimentadas. Indentifique a ocorrência de padrões dentro do problema e, quando possível, utilize padrões de projeto (</a:t>
            </a:r>
            <a:r>
              <a:rPr lang="en-US" altLang="pt-BR" i="1">
                <a:latin typeface="Times New Roman" panose="02020603050405020304" pitchFamily="18" charset="0"/>
                <a:cs typeface="Times New Roman" panose="02020603050405020304" pitchFamily="18" charset="0"/>
              </a:rPr>
              <a:t>design patterns</a:t>
            </a:r>
            <a:r>
              <a:rPr lang="en-US" altLang="pt-BR">
                <a:latin typeface="Times New Roman" panose="02020603050405020304" pitchFamily="18" charset="0"/>
                <a:cs typeface="Times New Roman" panose="02020603050405020304" pitchFamily="18" charset="0"/>
              </a:rPr>
              <a:t>) proposto.</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Essas dicas não são as únicas que poderiam ser dadas nem tampouco definitivas, mas podem auxiliá-lo num bom projeto e na redação de suas classes.</a:t>
            </a:r>
          </a:p>
        </p:txBody>
      </p:sp>
      <p:sp>
        <p:nvSpPr>
          <p:cNvPr id="21094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lgn="l"/>
            <a:r>
              <a:rPr lang="pt-BR" altLang="pt-BR" smtClean="0"/>
              <a:t>Vantagens potenciais da OO</a:t>
            </a:r>
          </a:p>
        </p:txBody>
      </p:sp>
      <p:sp>
        <p:nvSpPr>
          <p:cNvPr id="211971" name="Rectangle 3"/>
          <p:cNvSpPr>
            <a:spLocks noGrp="1" noChangeArrowheads="1"/>
          </p:cNvSpPr>
          <p:nvPr>
            <p:ph type="body" idx="1"/>
          </p:nvPr>
        </p:nvSpPr>
        <p:spPr/>
        <p:txBody>
          <a:bodyPr/>
          <a:lstStyle/>
          <a:p>
            <a:pPr>
              <a:buFont typeface="Symbol" panose="05050102010706020507" pitchFamily="18" charset="2"/>
              <a:buChar char="·"/>
            </a:pPr>
            <a:r>
              <a:rPr lang="pt-BR" altLang="pt-BR" sz="2800" smtClean="0"/>
              <a:t>Reusabilidade = reutilização de código através dos conceitos de herança (</a:t>
            </a:r>
            <a:r>
              <a:rPr lang="pt-BR" altLang="pt-BR" sz="2800" i="1" smtClean="0"/>
              <a:t>Manutenibilidade</a:t>
            </a:r>
            <a:r>
              <a:rPr lang="pt-BR" altLang="pt-BR" sz="2800" smtClean="0"/>
              <a:t>)</a:t>
            </a:r>
            <a:r>
              <a:rPr lang="pt-BR" altLang="pt-BR" sz="2800" i="1" smtClean="0"/>
              <a:t>.</a:t>
            </a:r>
            <a:endParaRPr lang="pt-BR" altLang="pt-BR" sz="2800" b="1" smtClean="0"/>
          </a:p>
          <a:p>
            <a:pPr>
              <a:spcBef>
                <a:spcPts val="600"/>
              </a:spcBef>
              <a:buFont typeface="Symbol" panose="05050102010706020507" pitchFamily="18" charset="2"/>
              <a:buChar char="·"/>
            </a:pPr>
            <a:r>
              <a:rPr lang="pt-BR" altLang="pt-BR" sz="2800" smtClean="0"/>
              <a:t>Extensibilidade = reaproveitamento da implementação dos métodos da superclasse e adição de novos recursos ao sistema.</a:t>
            </a:r>
          </a:p>
          <a:p>
            <a:pPr>
              <a:spcBef>
                <a:spcPts val="600"/>
              </a:spcBef>
              <a:buFont typeface="Symbol" panose="05050102010706020507" pitchFamily="18" charset="2"/>
              <a:buChar char="·"/>
            </a:pPr>
            <a:r>
              <a:rPr lang="pt-BR" altLang="pt-BR" sz="2800" smtClean="0"/>
              <a:t>A reusabilidade, extensibilidade e manutenibilidade são benefícios técnicos que conduzem as vantagens econômicas.</a:t>
            </a:r>
          </a:p>
        </p:txBody>
      </p:sp>
      <p:sp>
        <p:nvSpPr>
          <p:cNvPr id="21197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body" idx="1"/>
          </p:nvPr>
        </p:nvSpPr>
        <p:spPr>
          <a:xfrm>
            <a:off x="685800" y="1143000"/>
            <a:ext cx="7772400" cy="5257800"/>
          </a:xfrm>
        </p:spPr>
        <p:txBody>
          <a:bodyPr/>
          <a:lstStyle/>
          <a:p>
            <a:pPr>
              <a:lnSpc>
                <a:spcPct val="90000"/>
              </a:lnSpc>
            </a:pPr>
            <a:r>
              <a:rPr lang="pt-BR" altLang="pt-BR" sz="2400" smtClean="0"/>
              <a:t>Universidade Federal de Santa Catarina</a:t>
            </a:r>
          </a:p>
          <a:p>
            <a:pPr lvl="1">
              <a:lnSpc>
                <a:spcPct val="90000"/>
              </a:lnSpc>
            </a:pPr>
            <a:r>
              <a:rPr lang="pt-BR" altLang="pt-BR" sz="2400" smtClean="0">
                <a:solidFill>
                  <a:schemeClr val="accent2"/>
                </a:solidFill>
                <a:hlinkClick r:id="rId2"/>
              </a:rPr>
              <a:t>http://www.inf.ufsc.br/poo/conceitos/index.html</a:t>
            </a:r>
            <a:endParaRPr lang="en-US" altLang="pt-BR" sz="2400" smtClean="0">
              <a:solidFill>
                <a:schemeClr val="accent2"/>
              </a:solidFill>
            </a:endParaRPr>
          </a:p>
          <a:p>
            <a:pPr>
              <a:lnSpc>
                <a:spcPct val="90000"/>
              </a:lnSpc>
            </a:pPr>
            <a:endParaRPr lang="en-US" altLang="pt-BR" sz="2400" smtClean="0"/>
          </a:p>
          <a:p>
            <a:pPr>
              <a:lnSpc>
                <a:spcPct val="90000"/>
              </a:lnSpc>
            </a:pPr>
            <a:r>
              <a:rPr lang="en-US" altLang="pt-BR" sz="2400" smtClean="0"/>
              <a:t>MundoOO</a:t>
            </a:r>
          </a:p>
          <a:p>
            <a:pPr lvl="1">
              <a:lnSpc>
                <a:spcPct val="90000"/>
              </a:lnSpc>
            </a:pPr>
            <a:r>
              <a:rPr lang="en-US" altLang="pt-BR" sz="2400" smtClean="0">
                <a:hlinkClick r:id="rId3"/>
              </a:rPr>
              <a:t>http://www.mundooo.com.br/</a:t>
            </a:r>
            <a:endParaRPr lang="en-US" altLang="pt-BR" sz="2400" smtClean="0"/>
          </a:p>
          <a:p>
            <a:pPr>
              <a:lnSpc>
                <a:spcPct val="90000"/>
              </a:lnSpc>
              <a:buFontTx/>
              <a:buNone/>
            </a:pPr>
            <a:endParaRPr lang="en-US" altLang="pt-BR" sz="2800" smtClean="0"/>
          </a:p>
          <a:p>
            <a:pPr>
              <a:lnSpc>
                <a:spcPct val="90000"/>
              </a:lnSpc>
            </a:pPr>
            <a:r>
              <a:rPr lang="en-US" altLang="pt-BR" sz="2400" smtClean="0"/>
              <a:t>Cetus Links mais de 18.000 links relacionados a Tecnologia de Objetos</a:t>
            </a:r>
          </a:p>
          <a:p>
            <a:pPr lvl="1">
              <a:lnSpc>
                <a:spcPct val="90000"/>
              </a:lnSpc>
            </a:pPr>
            <a:r>
              <a:rPr lang="en-US" altLang="pt-BR" sz="2400" smtClean="0">
                <a:hlinkClick r:id="rId4"/>
              </a:rPr>
              <a:t>http://www.cetus-links.org/</a:t>
            </a:r>
            <a:endParaRPr lang="en-US" altLang="pt-BR" sz="2400" smtClean="0"/>
          </a:p>
          <a:p>
            <a:pPr>
              <a:lnSpc>
                <a:spcPct val="90000"/>
              </a:lnSpc>
              <a:buFontTx/>
              <a:buNone/>
            </a:pPr>
            <a:endParaRPr lang="en-US" altLang="pt-BR" sz="2400" smtClean="0"/>
          </a:p>
          <a:p>
            <a:pPr>
              <a:lnSpc>
                <a:spcPct val="90000"/>
              </a:lnSpc>
            </a:pPr>
            <a:r>
              <a:rPr lang="en-US" altLang="pt-BR" sz="2400" smtClean="0"/>
              <a:t>OMG – </a:t>
            </a:r>
            <a:r>
              <a:rPr lang="en-US" altLang="pt-BR" sz="2400" i="1" smtClean="0"/>
              <a:t>Object Management Group</a:t>
            </a:r>
            <a:endParaRPr lang="pt-BR" altLang="pt-BR" sz="2400" smtClean="0"/>
          </a:p>
          <a:p>
            <a:pPr lvl="1">
              <a:lnSpc>
                <a:spcPct val="90000"/>
              </a:lnSpc>
            </a:pPr>
            <a:r>
              <a:rPr lang="pt-BR" altLang="pt-BR" sz="2400" smtClean="0">
                <a:solidFill>
                  <a:schemeClr val="accent2"/>
                </a:solidFill>
                <a:hlinkClick r:id="rId5"/>
              </a:rPr>
              <a:t>http://www.omg.org/</a:t>
            </a:r>
            <a:endParaRPr lang="pt-BR" altLang="pt-BR" sz="2400" smtClean="0">
              <a:solidFill>
                <a:schemeClr val="accent2"/>
              </a:solidFill>
            </a:endParaRPr>
          </a:p>
        </p:txBody>
      </p:sp>
      <p:sp>
        <p:nvSpPr>
          <p:cNvPr id="212995" name="Rectangle 7"/>
          <p:cNvSpPr>
            <a:spLocks noGrp="1" noChangeArrowheads="1"/>
          </p:cNvSpPr>
          <p:nvPr>
            <p:ph type="title"/>
          </p:nvPr>
        </p:nvSpPr>
        <p:spPr>
          <a:xfrm>
            <a:off x="533400" y="152400"/>
            <a:ext cx="7772400" cy="685800"/>
          </a:xfrm>
        </p:spPr>
        <p:txBody>
          <a:bodyPr/>
          <a:lstStyle/>
          <a:p>
            <a:pPr algn="l"/>
            <a:r>
              <a:rPr lang="en-US" altLang="pt-BR" smtClean="0"/>
              <a:t>Link’s Interessantes</a:t>
            </a:r>
            <a:endParaRPr lang="pt-BR" altLang="pt-BR" smtClean="0"/>
          </a:p>
        </p:txBody>
      </p:sp>
      <p:sp>
        <p:nvSpPr>
          <p:cNvPr id="212996" name="Line 8"/>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l"/>
            <a:r>
              <a:rPr lang="pt-BR" altLang="pt-BR" smtClean="0"/>
              <a:t>Referência</a:t>
            </a:r>
            <a:r>
              <a:rPr lang="en-US" altLang="pt-BR" smtClean="0"/>
              <a:t>s (1/2)</a:t>
            </a:r>
            <a:endParaRPr lang="pt-BR" altLang="pt-BR" smtClean="0"/>
          </a:p>
        </p:txBody>
      </p:sp>
      <p:sp>
        <p:nvSpPr>
          <p:cNvPr id="214019" name="Rectangle 3"/>
          <p:cNvSpPr>
            <a:spLocks noGrp="1" noChangeArrowheads="1"/>
          </p:cNvSpPr>
          <p:nvPr>
            <p:ph type="body" idx="1"/>
          </p:nvPr>
        </p:nvSpPr>
        <p:spPr>
          <a:xfrm>
            <a:off x="685800" y="1981200"/>
            <a:ext cx="8153400" cy="4114800"/>
          </a:xfrm>
        </p:spPr>
        <p:txBody>
          <a:bodyPr/>
          <a:lstStyle/>
          <a:p>
            <a:pPr>
              <a:lnSpc>
                <a:spcPct val="90000"/>
              </a:lnSpc>
            </a:pPr>
            <a:r>
              <a:rPr lang="en-US" altLang="pt-BR" smtClean="0"/>
              <a:t>Introdução ao Java</a:t>
            </a:r>
            <a:r>
              <a:rPr lang="pt-BR" altLang="pt-BR" smtClean="0"/>
              <a:t>.</a:t>
            </a:r>
          </a:p>
          <a:p>
            <a:pPr lvl="1">
              <a:lnSpc>
                <a:spcPct val="90000"/>
              </a:lnSpc>
            </a:pPr>
            <a:r>
              <a:rPr lang="en-US" altLang="pt-BR" smtClean="0"/>
              <a:t>Peter Jandl Junior</a:t>
            </a:r>
            <a:r>
              <a:rPr lang="pt-BR" altLang="pt-BR" smtClean="0"/>
              <a:t>.</a:t>
            </a:r>
          </a:p>
          <a:p>
            <a:pPr lvl="1">
              <a:lnSpc>
                <a:spcPct val="90000"/>
              </a:lnSpc>
            </a:pPr>
            <a:r>
              <a:rPr lang="pt-BR" altLang="pt-BR" smtClean="0"/>
              <a:t>São Paulo: </a:t>
            </a:r>
            <a:r>
              <a:rPr lang="en-US" altLang="pt-BR" smtClean="0"/>
              <a:t>Berkeley </a:t>
            </a:r>
            <a:r>
              <a:rPr lang="pt-BR" altLang="pt-BR" smtClean="0"/>
              <a:t>- </a:t>
            </a:r>
            <a:r>
              <a:rPr lang="en-US" altLang="pt-BR" smtClean="0"/>
              <a:t>2002</a:t>
            </a:r>
            <a:r>
              <a:rPr lang="pt-BR" altLang="pt-BR" smtClean="0"/>
              <a:t>.</a:t>
            </a:r>
            <a:endParaRPr lang="en-US" altLang="pt-BR" smtClean="0"/>
          </a:p>
          <a:p>
            <a:pPr lvl="1">
              <a:lnSpc>
                <a:spcPct val="90000"/>
              </a:lnSpc>
            </a:pPr>
            <a:r>
              <a:rPr lang="en-US" altLang="pt-BR" smtClean="0"/>
              <a:t>Capítulo 3: Java e a Orientação a Objetos, pág. 55..114.</a:t>
            </a:r>
          </a:p>
          <a:p>
            <a:pPr>
              <a:lnSpc>
                <a:spcPct val="90000"/>
              </a:lnSpc>
            </a:pPr>
            <a:r>
              <a:rPr lang="pt-BR" altLang="pt-BR" smtClean="0"/>
              <a:t>Ivan Luiz Marques Ricarte</a:t>
            </a:r>
            <a:r>
              <a:rPr lang="pt-BR" altLang="pt-BR" i="1" smtClean="0"/>
              <a:t>. </a:t>
            </a:r>
            <a:r>
              <a:rPr lang="pt-BR" altLang="pt-BR" smtClean="0"/>
              <a:t>P</a:t>
            </a:r>
            <a:r>
              <a:rPr lang="en-US" altLang="pt-BR" smtClean="0"/>
              <a:t>OO</a:t>
            </a:r>
            <a:r>
              <a:rPr lang="pt-BR" altLang="pt-BR" smtClean="0"/>
              <a:t>: uma abordagem com Java. </a:t>
            </a:r>
          </a:p>
          <a:p>
            <a:pPr lvl="1">
              <a:lnSpc>
                <a:spcPct val="90000"/>
              </a:lnSpc>
            </a:pPr>
            <a:r>
              <a:rPr lang="pt-BR" altLang="pt-BR" smtClean="0">
                <a:solidFill>
                  <a:schemeClr val="accent2"/>
                </a:solidFill>
                <a:hlinkClick r:id="rId2"/>
              </a:rPr>
              <a:t>http://www.dca.fee.unicamp.br/courses/PooJava/</a:t>
            </a:r>
            <a:endParaRPr lang="pt-BR" altLang="pt-BR" smtClean="0"/>
          </a:p>
        </p:txBody>
      </p:sp>
      <p:sp>
        <p:nvSpPr>
          <p:cNvPr id="21402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algn="l"/>
            <a:r>
              <a:rPr lang="pt-BR" altLang="pt-BR" smtClean="0"/>
              <a:t>Referência</a:t>
            </a:r>
            <a:r>
              <a:rPr lang="en-US" altLang="pt-BR" smtClean="0"/>
              <a:t>s (2/2)</a:t>
            </a:r>
            <a:endParaRPr lang="pt-BR" altLang="pt-BR" smtClean="0"/>
          </a:p>
        </p:txBody>
      </p:sp>
      <p:sp>
        <p:nvSpPr>
          <p:cNvPr id="215043" name="Rectangle 3"/>
          <p:cNvSpPr>
            <a:spLocks noGrp="1" noChangeArrowheads="1"/>
          </p:cNvSpPr>
          <p:nvPr>
            <p:ph type="body" idx="1"/>
          </p:nvPr>
        </p:nvSpPr>
        <p:spPr>
          <a:xfrm>
            <a:off x="685800" y="1981200"/>
            <a:ext cx="8153400" cy="4114800"/>
          </a:xfrm>
        </p:spPr>
        <p:txBody>
          <a:bodyPr/>
          <a:lstStyle/>
          <a:p>
            <a:pPr>
              <a:lnSpc>
                <a:spcPct val="90000"/>
              </a:lnSpc>
            </a:pPr>
            <a:r>
              <a:rPr lang="en-US" altLang="pt-BR" smtClean="0"/>
              <a:t>Programando em Java 2-Teoria &amp; Aplicações</a:t>
            </a:r>
            <a:r>
              <a:rPr lang="pt-BR" altLang="pt-BR" smtClean="0"/>
              <a:t>.</a:t>
            </a:r>
          </a:p>
          <a:p>
            <a:pPr lvl="1">
              <a:lnSpc>
                <a:spcPct val="90000"/>
              </a:lnSpc>
            </a:pPr>
            <a:r>
              <a:rPr lang="en-US" altLang="pt-BR" smtClean="0"/>
              <a:t>Rui Rossi dos Santos</a:t>
            </a:r>
            <a:r>
              <a:rPr lang="pt-BR" altLang="pt-BR" smtClean="0"/>
              <a:t>.</a:t>
            </a:r>
          </a:p>
          <a:p>
            <a:pPr lvl="1">
              <a:lnSpc>
                <a:spcPct val="90000"/>
              </a:lnSpc>
            </a:pPr>
            <a:r>
              <a:rPr lang="en-US" altLang="pt-BR" smtClean="0"/>
              <a:t>Rio de Janeiro</a:t>
            </a:r>
            <a:r>
              <a:rPr lang="pt-BR" altLang="pt-BR" smtClean="0"/>
              <a:t>: </a:t>
            </a:r>
            <a:r>
              <a:rPr lang="en-US" altLang="pt-BR" smtClean="0"/>
              <a:t>Axcel Books </a:t>
            </a:r>
            <a:r>
              <a:rPr lang="pt-BR" altLang="pt-BR" smtClean="0"/>
              <a:t>- </a:t>
            </a:r>
            <a:r>
              <a:rPr lang="en-US" altLang="pt-BR" smtClean="0"/>
              <a:t>2004</a:t>
            </a:r>
            <a:r>
              <a:rPr lang="pt-BR" altLang="pt-BR" smtClean="0"/>
              <a:t>.</a:t>
            </a:r>
            <a:endParaRPr lang="en-US" altLang="pt-BR" smtClean="0"/>
          </a:p>
          <a:p>
            <a:pPr lvl="1">
              <a:lnSpc>
                <a:spcPct val="90000"/>
              </a:lnSpc>
            </a:pPr>
            <a:r>
              <a:rPr lang="en-US" altLang="pt-BR" smtClean="0"/>
              <a:t>Capítulo 4: Programação Orientada a Objetos, pág. 143..241.</a:t>
            </a:r>
          </a:p>
          <a:p>
            <a:pPr>
              <a:lnSpc>
                <a:spcPct val="90000"/>
              </a:lnSpc>
            </a:pPr>
            <a:r>
              <a:rPr lang="en-US" altLang="pt-BR" smtClean="0"/>
              <a:t>Java: como Programar.</a:t>
            </a:r>
          </a:p>
          <a:p>
            <a:pPr lvl="1">
              <a:lnSpc>
                <a:spcPct val="90000"/>
              </a:lnSpc>
            </a:pPr>
            <a:r>
              <a:rPr lang="en-US" altLang="pt-BR" smtClean="0"/>
              <a:t>Deitel &amp; Deitel.</a:t>
            </a:r>
          </a:p>
          <a:p>
            <a:pPr lvl="1">
              <a:lnSpc>
                <a:spcPct val="90000"/>
              </a:lnSpc>
            </a:pPr>
            <a:r>
              <a:rPr lang="en-US" altLang="pt-BR" smtClean="0"/>
              <a:t>Pearson Prentice Hall, 2005.</a:t>
            </a:r>
          </a:p>
        </p:txBody>
      </p:sp>
      <p:sp>
        <p:nvSpPr>
          <p:cNvPr id="215044"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pt-BR" altLang="pt-BR" smtClean="0"/>
              <a:t>Histórico</a:t>
            </a:r>
          </a:p>
        </p:txBody>
      </p:sp>
      <p:sp>
        <p:nvSpPr>
          <p:cNvPr id="49155" name="Rectangle 3"/>
          <p:cNvSpPr>
            <a:spLocks noGrp="1" noChangeArrowheads="1"/>
          </p:cNvSpPr>
          <p:nvPr>
            <p:ph type="body" idx="1"/>
          </p:nvPr>
        </p:nvSpPr>
        <p:spPr/>
        <p:txBody>
          <a:bodyPr/>
          <a:lstStyle/>
          <a:p>
            <a:r>
              <a:rPr lang="pt-BR" altLang="pt-BR" sz="2800" smtClean="0"/>
              <a:t>Área acadêmica</a:t>
            </a:r>
          </a:p>
          <a:p>
            <a:r>
              <a:rPr lang="pt-BR" altLang="pt-BR" sz="2800" smtClean="0"/>
              <a:t>1967, Simula</a:t>
            </a:r>
          </a:p>
          <a:p>
            <a:r>
              <a:rPr lang="pt-BR" altLang="pt-BR" sz="2800" smtClean="0"/>
              <a:t>1980, </a:t>
            </a:r>
            <a:r>
              <a:rPr lang="pt-BR" altLang="pt-BR" sz="2800" smtClean="0">
                <a:hlinkClick r:id="rId2"/>
              </a:rPr>
              <a:t>Smalltalk</a:t>
            </a:r>
            <a:r>
              <a:rPr lang="pt-BR" altLang="pt-BR" sz="2800" smtClean="0"/>
              <a:t>, a primeira linguagem a ter uma implementação completa do conceito de POO. </a:t>
            </a:r>
          </a:p>
          <a:p>
            <a:r>
              <a:rPr lang="pt-BR" altLang="pt-BR" sz="2800" smtClean="0"/>
              <a:t>Linguagens híbridas = linguagens POO montadas sobre as linguagens existentes</a:t>
            </a:r>
          </a:p>
          <a:p>
            <a:pPr lvl="1"/>
            <a:r>
              <a:rPr lang="pt-BR" altLang="pt-BR" smtClean="0"/>
              <a:t>C			C++</a:t>
            </a:r>
          </a:p>
          <a:p>
            <a:pPr lvl="1"/>
            <a:r>
              <a:rPr lang="pt-BR" altLang="pt-BR" smtClean="0"/>
              <a:t>Pascal			Object Pascal (Delphi).</a:t>
            </a:r>
          </a:p>
        </p:txBody>
      </p:sp>
      <p:sp>
        <p:nvSpPr>
          <p:cNvPr id="49156" name="Line 4"/>
          <p:cNvSpPr>
            <a:spLocks noChangeShapeType="1"/>
          </p:cNvSpPr>
          <p:nvPr/>
        </p:nvSpPr>
        <p:spPr bwMode="auto">
          <a:xfrm>
            <a:off x="533400" y="16764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727075" y="762000"/>
            <a:ext cx="7737475" cy="14319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4400" u="sng">
                <a:latin typeface="Times New Roman" panose="02020603050405020304" pitchFamily="18" charset="0"/>
              </a:rPr>
              <a:t>POO</a:t>
            </a:r>
            <a:r>
              <a:rPr lang="pt-BR" altLang="pt-BR" sz="4400">
                <a:latin typeface="Times New Roman" panose="02020603050405020304" pitchFamily="18" charset="0"/>
              </a:rPr>
              <a:t> </a:t>
            </a:r>
          </a:p>
          <a:p>
            <a:pPr algn="ctr"/>
            <a:r>
              <a:rPr lang="pt-BR" altLang="pt-BR" sz="4400">
                <a:latin typeface="Times New Roman" panose="02020603050405020304" pitchFamily="18" charset="0"/>
              </a:rPr>
              <a:t>Programação Orientada a Objetos</a:t>
            </a:r>
          </a:p>
        </p:txBody>
      </p:sp>
      <p:sp>
        <p:nvSpPr>
          <p:cNvPr id="69635" name="Text Box 3"/>
          <p:cNvSpPr txBox="1">
            <a:spLocks noChangeArrowheads="1"/>
          </p:cNvSpPr>
          <p:nvPr/>
        </p:nvSpPr>
        <p:spPr bwMode="auto">
          <a:xfrm>
            <a:off x="1235075" y="4816475"/>
            <a:ext cx="6716713" cy="1431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pt-BR" altLang="pt-BR" sz="4400" u="sng">
                <a:latin typeface="Times New Roman" panose="02020603050405020304" pitchFamily="18" charset="0"/>
              </a:rPr>
              <a:t>OOP</a:t>
            </a:r>
            <a:endParaRPr lang="pt-BR" altLang="pt-BR" sz="4400">
              <a:latin typeface="Times New Roman" panose="02020603050405020304" pitchFamily="18" charset="0"/>
            </a:endParaRPr>
          </a:p>
          <a:p>
            <a:pPr algn="ctr"/>
            <a:r>
              <a:rPr lang="pt-BR" altLang="pt-BR" sz="4400" i="1">
                <a:latin typeface="Times New Roman" panose="02020603050405020304" pitchFamily="18" charset="0"/>
              </a:rPr>
              <a:t>Object-Oriented Programing</a:t>
            </a:r>
            <a:endParaRPr lang="pt-BR" altLang="pt-BR" sz="4400">
              <a:latin typeface="Times New Roman" panose="02020603050405020304" pitchFamily="18" charset="0"/>
            </a:endParaRPr>
          </a:p>
        </p:txBody>
      </p:sp>
      <p:sp>
        <p:nvSpPr>
          <p:cNvPr id="69637" name="AutoShape 5"/>
          <p:cNvSpPr>
            <a:spLocks noChangeArrowheads="1"/>
          </p:cNvSpPr>
          <p:nvPr/>
        </p:nvSpPr>
        <p:spPr bwMode="auto">
          <a:xfrm>
            <a:off x="4191000" y="2514600"/>
            <a:ext cx="762000" cy="1981200"/>
          </a:xfrm>
          <a:prstGeom prst="upDownArrow">
            <a:avLst>
              <a:gd name="adj1" fmla="val 50000"/>
              <a:gd name="adj2" fmla="val 52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up)">
                                      <p:cBhvr>
                                        <p:cTn id="7" dur="500"/>
                                        <p:tgtEl>
                                          <p:spTgt spid="696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9635"/>
                                        </p:tgtEl>
                                        <p:attrNameLst>
                                          <p:attrName>style.visibility</p:attrName>
                                        </p:attrNameLst>
                                      </p:cBhvr>
                                      <p:to>
                                        <p:strVal val="visible"/>
                                      </p:to>
                                    </p:set>
                                    <p:animEffect transition="in" filter="wipe(up)">
                                      <p:cBhvr>
                                        <p:cTn id="11"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autoUpdateAnimBg="0"/>
      <p:bldP spid="696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a:r>
              <a:rPr lang="pt-BR" altLang="pt-BR" smtClean="0"/>
              <a:t>Vocabulário da POO, Parte I</a:t>
            </a:r>
          </a:p>
        </p:txBody>
      </p:sp>
      <p:sp>
        <p:nvSpPr>
          <p:cNvPr id="50179" name="Rectangle 3"/>
          <p:cNvSpPr>
            <a:spLocks noGrp="1" noChangeArrowheads="1"/>
          </p:cNvSpPr>
          <p:nvPr>
            <p:ph type="body" idx="1"/>
          </p:nvPr>
        </p:nvSpPr>
        <p:spPr/>
        <p:txBody>
          <a:bodyPr/>
          <a:lstStyle/>
          <a:p>
            <a:pPr>
              <a:lnSpc>
                <a:spcPct val="90000"/>
              </a:lnSpc>
            </a:pPr>
            <a:r>
              <a:rPr lang="pt-BR" altLang="pt-BR" sz="3600" smtClean="0"/>
              <a:t>Classe</a:t>
            </a:r>
          </a:p>
          <a:p>
            <a:pPr>
              <a:lnSpc>
                <a:spcPct val="90000"/>
              </a:lnSpc>
            </a:pPr>
            <a:r>
              <a:rPr lang="pt-BR" altLang="pt-BR" sz="3600" smtClean="0"/>
              <a:t>Atributos,</a:t>
            </a:r>
            <a:r>
              <a:rPr lang="en-US" altLang="pt-BR" sz="3600" smtClean="0"/>
              <a:t> </a:t>
            </a:r>
            <a:r>
              <a:rPr lang="pt-BR" altLang="pt-BR" sz="3600" smtClean="0"/>
              <a:t>ou propriedades</a:t>
            </a:r>
          </a:p>
          <a:p>
            <a:pPr>
              <a:lnSpc>
                <a:spcPct val="90000"/>
              </a:lnSpc>
            </a:pPr>
            <a:r>
              <a:rPr lang="en-US" altLang="pt-BR" sz="3600" smtClean="0"/>
              <a:t>Métodos, ou o</a:t>
            </a:r>
            <a:r>
              <a:rPr lang="pt-BR" altLang="pt-BR" sz="3600" smtClean="0"/>
              <a:t>perações</a:t>
            </a:r>
            <a:endParaRPr lang="en-US" altLang="pt-BR" sz="3600" smtClean="0"/>
          </a:p>
          <a:p>
            <a:pPr>
              <a:lnSpc>
                <a:spcPct val="90000"/>
              </a:lnSpc>
            </a:pPr>
            <a:r>
              <a:rPr lang="pt-BR" altLang="pt-BR" sz="3600" smtClean="0"/>
              <a:t>Objeto</a:t>
            </a:r>
            <a:r>
              <a:rPr lang="en-US" altLang="pt-BR" sz="3600" smtClean="0"/>
              <a:t>, ou instância</a:t>
            </a:r>
          </a:p>
          <a:p>
            <a:pPr lvl="1">
              <a:lnSpc>
                <a:spcPct val="90000"/>
              </a:lnSpc>
            </a:pPr>
            <a:r>
              <a:rPr lang="en-US" altLang="pt-BR" sz="3200" smtClean="0"/>
              <a:t>construtores</a:t>
            </a:r>
          </a:p>
          <a:p>
            <a:pPr lvl="1">
              <a:lnSpc>
                <a:spcPct val="90000"/>
              </a:lnSpc>
            </a:pPr>
            <a:r>
              <a:rPr lang="en-US" altLang="pt-BR" sz="3200" smtClean="0"/>
              <a:t>destrutores (coleta de lixo)</a:t>
            </a:r>
          </a:p>
          <a:p>
            <a:pPr>
              <a:lnSpc>
                <a:spcPct val="90000"/>
              </a:lnSpc>
            </a:pPr>
            <a:r>
              <a:rPr lang="en-US" altLang="pt-BR" sz="3600" smtClean="0"/>
              <a:t>package (pacote)</a:t>
            </a:r>
            <a:endParaRPr lang="pt-BR" altLang="pt-BR" sz="3600" smtClean="0"/>
          </a:p>
        </p:txBody>
      </p:sp>
      <p:sp>
        <p:nvSpPr>
          <p:cNvPr id="5018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152400"/>
            <a:ext cx="7772400" cy="685800"/>
          </a:xfrm>
        </p:spPr>
        <p:txBody>
          <a:bodyPr/>
          <a:lstStyle/>
          <a:p>
            <a:pPr algn="l"/>
            <a:r>
              <a:rPr lang="en-US" altLang="pt-BR" smtClean="0"/>
              <a:t>Classe (1/3)</a:t>
            </a:r>
            <a:endParaRPr lang="pt-BR" altLang="pt-BR" smtClean="0"/>
          </a:p>
        </p:txBody>
      </p:sp>
      <p:sp>
        <p:nvSpPr>
          <p:cNvPr id="51203" name="Text Box 3"/>
          <p:cNvSpPr txBox="1">
            <a:spLocks noChangeArrowheads="1"/>
          </p:cNvSpPr>
          <p:nvPr/>
        </p:nvSpPr>
        <p:spPr bwMode="auto">
          <a:xfrm>
            <a:off x="533400" y="1060450"/>
            <a:ext cx="8153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A definição de um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modelo conceitual</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para o domínio da aplicação, contemplando as classes relevantes e suas associações, é um dos principais resultados das etapas de</a:t>
            </a:r>
            <a:r>
              <a:rPr lang="en-US" altLang="pt-BR" sz="2000">
                <a:latin typeface="Times New Roman" panose="02020603050405020304" pitchFamily="18" charset="0"/>
                <a:cs typeface="Times New Roman" panose="02020603050405020304" pitchFamily="18" charset="0"/>
              </a:rPr>
              <a:t> análise e projeto </a:t>
            </a:r>
            <a:r>
              <a:rPr lang="pt-BR" altLang="pt-BR" sz="2000">
                <a:latin typeface="Times New Roman" panose="02020603050405020304" pitchFamily="18" charset="0"/>
                <a:cs typeface="Times New Roman" panose="02020603050405020304" pitchFamily="18" charset="0"/>
              </a:rPr>
              <a:t>orientado a objetos. A adoção de uma linguagem de modelagem, tal como o diagrama de</a:t>
            </a:r>
            <a:r>
              <a:rPr lang="en-US" altLang="pt-BR" sz="2000">
                <a:latin typeface="Times New Roman" panose="02020603050405020304" pitchFamily="18" charset="0"/>
                <a:cs typeface="Times New Roman" panose="02020603050405020304" pitchFamily="18" charset="0"/>
              </a:rPr>
              <a:t> classes UML,</a:t>
            </a:r>
            <a:r>
              <a:rPr lang="pt-BR" altLang="pt-BR" sz="2000">
                <a:latin typeface="Times New Roman" panose="02020603050405020304" pitchFamily="18" charset="0"/>
                <a:cs typeface="Times New Roman" panose="02020603050405020304" pitchFamily="18" charset="0"/>
              </a:rPr>
              <a:t> permite expressar esse resultado de maneira organizada e padronizada.</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Uma classe é um </a:t>
            </a:r>
            <a:r>
              <a:rPr lang="pt-BR" altLang="pt-BR" sz="2000" u="sng">
                <a:latin typeface="Times New Roman" panose="02020603050405020304" pitchFamily="18" charset="0"/>
                <a:cs typeface="Times New Roman" panose="02020603050405020304" pitchFamily="18" charset="0"/>
              </a:rPr>
              <a:t>gabarito</a:t>
            </a:r>
            <a:r>
              <a:rPr lang="pt-BR" altLang="pt-BR" sz="2000">
                <a:latin typeface="Times New Roman" panose="02020603050405020304" pitchFamily="18" charset="0"/>
                <a:cs typeface="Times New Roman" panose="02020603050405020304" pitchFamily="18" charset="0"/>
              </a:rPr>
              <a:t> para a definição de objetos. Através da definição de uma classe, descreve-se que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propriedades</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ou atributos</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o objeto terá.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Além da especificação de atributos, a definição de uma classe descreve também qual o comportamento de objetos da classe, ou seja, que funcionalidades podem ser aplicadas a objetos da classe. Essas funcionalidades são descritas através de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métodos</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Um método nada mais é que o equivalente a um procedimento ou função, com a restrição que ele manipula apenas suas variáveis locais e os atributos que foram definidos para um objeto desse tipo. </a:t>
            </a:r>
          </a:p>
        </p:txBody>
      </p:sp>
      <p:sp>
        <p:nvSpPr>
          <p:cNvPr id="5120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685800" y="1168400"/>
            <a:ext cx="7772400" cy="5410200"/>
          </a:xfrm>
        </p:spPr>
        <p:txBody>
          <a:bodyPr/>
          <a:lstStyle/>
          <a:p>
            <a:pPr>
              <a:lnSpc>
                <a:spcPct val="90000"/>
              </a:lnSpc>
            </a:pPr>
            <a:r>
              <a:rPr lang="pt-BR" altLang="pt-BR" sz="2800" smtClean="0"/>
              <a:t>Classe</a:t>
            </a:r>
            <a:r>
              <a:rPr lang="pt-BR" altLang="pt-BR" sz="2800" i="1" smtClean="0"/>
              <a:t> </a:t>
            </a:r>
            <a:r>
              <a:rPr lang="pt-BR" altLang="pt-BR" sz="2800" smtClean="0"/>
              <a:t>é um </a:t>
            </a:r>
            <a:r>
              <a:rPr lang="pt-BR" altLang="pt-BR" sz="2800" u="sng" smtClean="0"/>
              <a:t>tipo de dados</a:t>
            </a:r>
            <a:r>
              <a:rPr lang="pt-BR" altLang="pt-BR" sz="2800" smtClean="0"/>
              <a:t> definido pelo usuário que tem alguns dados internos e alguns métodos, na forma de procedimentos ou funções, que atuam sobre estes dados. </a:t>
            </a:r>
          </a:p>
          <a:p>
            <a:pPr>
              <a:lnSpc>
                <a:spcPct val="90000"/>
              </a:lnSpc>
            </a:pPr>
            <a:r>
              <a:rPr lang="pt-BR" altLang="pt-BR" sz="2800" smtClean="0"/>
              <a:t>A classe é o modelo a partir do qual são criados os objetos. </a:t>
            </a:r>
          </a:p>
          <a:p>
            <a:pPr>
              <a:lnSpc>
                <a:spcPct val="90000"/>
              </a:lnSpc>
            </a:pPr>
            <a:r>
              <a:rPr lang="pt-BR" altLang="pt-BR" sz="2800" smtClean="0"/>
              <a:t>Uma classe é um agrupamento de objetos que revelam profundas semelhanças entre si, tanto no aspecto estrutural quanto funcional.</a:t>
            </a:r>
            <a:endParaRPr lang="en-US" altLang="pt-BR" sz="2800" smtClean="0"/>
          </a:p>
          <a:p>
            <a:pPr>
              <a:lnSpc>
                <a:spcPct val="90000"/>
              </a:lnSpc>
            </a:pPr>
            <a:r>
              <a:rPr lang="en-US" altLang="pt-BR" sz="2800" smtClean="0">
                <a:solidFill>
                  <a:schemeClr val="accent2"/>
                </a:solidFill>
              </a:rPr>
              <a:t>Classe</a:t>
            </a:r>
            <a:r>
              <a:rPr lang="en-US" altLang="pt-BR" sz="2800" smtClean="0"/>
              <a:t> é uma </a:t>
            </a:r>
            <a:r>
              <a:rPr lang="en-US" altLang="pt-BR" sz="2800" u="sng" smtClean="0"/>
              <a:t>abstração</a:t>
            </a:r>
            <a:r>
              <a:rPr lang="en-US" altLang="pt-BR" sz="2800" smtClean="0"/>
              <a:t> que descreve as </a:t>
            </a:r>
            <a:r>
              <a:rPr lang="en-US" altLang="pt-BR" sz="2800" u="sng" smtClean="0"/>
              <a:t>propriedades relevantes</a:t>
            </a:r>
            <a:r>
              <a:rPr lang="en-US" altLang="pt-BR" sz="2800" smtClean="0"/>
              <a:t> de uma “aplicação” em termos de sua estrutura (dados) e de seu comportamento (operações) </a:t>
            </a:r>
            <a:r>
              <a:rPr lang="en-US" altLang="pt-BR" sz="2800" smtClean="0">
                <a:sym typeface="Symbol" panose="05050102010706020507" pitchFamily="18" charset="2"/>
              </a:rPr>
              <a:t> </a:t>
            </a:r>
            <a:r>
              <a:rPr lang="en-US" altLang="pt-BR" sz="2800" smtClean="0">
                <a:solidFill>
                  <a:srgbClr val="FF3300"/>
                </a:solidFill>
              </a:rPr>
              <a:t>Programa</a:t>
            </a:r>
            <a:r>
              <a:rPr lang="en-US" altLang="pt-BR" sz="2800" smtClean="0"/>
              <a:t>.</a:t>
            </a:r>
            <a:endParaRPr lang="pt-BR" altLang="pt-BR" sz="2800" smtClean="0"/>
          </a:p>
        </p:txBody>
      </p:sp>
      <p:sp>
        <p:nvSpPr>
          <p:cNvPr id="52227"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2228" name="Rectangle 6"/>
          <p:cNvSpPr>
            <a:spLocks noGrp="1" noChangeArrowheads="1"/>
          </p:cNvSpPr>
          <p:nvPr>
            <p:ph type="title"/>
          </p:nvPr>
        </p:nvSpPr>
        <p:spPr>
          <a:xfrm>
            <a:off x="533400" y="152400"/>
            <a:ext cx="7772400" cy="685800"/>
          </a:xfrm>
        </p:spPr>
        <p:txBody>
          <a:bodyPr/>
          <a:lstStyle/>
          <a:p>
            <a:pPr algn="l"/>
            <a:r>
              <a:rPr lang="en-US" altLang="pt-BR" smtClean="0"/>
              <a:t>Classe (2/3)</a:t>
            </a:r>
            <a:endParaRPr lang="pt-BR" altLang="pt-BR"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3251" name="Rectangle 4"/>
          <p:cNvSpPr>
            <a:spLocks noGrp="1" noChangeArrowheads="1"/>
          </p:cNvSpPr>
          <p:nvPr>
            <p:ph type="title"/>
          </p:nvPr>
        </p:nvSpPr>
        <p:spPr>
          <a:xfrm>
            <a:off x="533400" y="152400"/>
            <a:ext cx="7772400" cy="685800"/>
          </a:xfrm>
        </p:spPr>
        <p:txBody>
          <a:bodyPr/>
          <a:lstStyle/>
          <a:p>
            <a:pPr algn="l"/>
            <a:r>
              <a:rPr lang="en-US" altLang="pt-BR" smtClean="0"/>
              <a:t>Operações de Abstração</a:t>
            </a:r>
            <a:endParaRPr lang="pt-BR" altLang="pt-BR" smtClean="0"/>
          </a:p>
        </p:txBody>
      </p:sp>
      <p:sp>
        <p:nvSpPr>
          <p:cNvPr id="53252" name="Text Box 7"/>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Em um sistema cuja tarefa principal seja administrar uma base de dados cadastrais de clientes, é evidente que os principais objetos envolvidos são os próprios clientes. O processo de abstração começa com a criação de uma classe para representar esse conjunto de objetos dentro do sistema.</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As classes não devem incluir todos os atributos dos objetos e tampouco devem incluir todas as suas ações e serviços. Somente devem incluir os atributos e as ações (ou serviços) pertinentes ao papel a ser desempenhado dentro do programa.</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 </a:t>
            </a:r>
            <a:r>
              <a:rPr lang="en-US" altLang="pt-BR" sz="2000" u="sng">
                <a:latin typeface="Times New Roman" panose="02020603050405020304" pitchFamily="18" charset="0"/>
                <a:cs typeface="Times New Roman" panose="02020603050405020304" pitchFamily="18" charset="0"/>
              </a:rPr>
              <a:t>processo de abstração</a:t>
            </a:r>
            <a:r>
              <a:rPr lang="en-US" altLang="pt-BR" sz="2000">
                <a:latin typeface="Times New Roman" panose="02020603050405020304" pitchFamily="18" charset="0"/>
                <a:cs typeface="Times New Roman" panose="02020603050405020304" pitchFamily="18" charset="0"/>
              </a:rPr>
              <a:t> compõe-se de um conjunto de operações realizadas com a finalidade de </a:t>
            </a:r>
            <a:r>
              <a:rPr lang="en-US" altLang="pt-BR" sz="2000" u="sng">
                <a:latin typeface="Times New Roman" panose="02020603050405020304" pitchFamily="18" charset="0"/>
                <a:cs typeface="Times New Roman" panose="02020603050405020304" pitchFamily="18" charset="0"/>
              </a:rPr>
              <a:t>representar</a:t>
            </a:r>
            <a:r>
              <a:rPr lang="en-US" altLang="pt-BR" sz="2000">
                <a:latin typeface="Times New Roman" panose="02020603050405020304" pitchFamily="18" charset="0"/>
                <a:cs typeface="Times New Roman" panose="02020603050405020304" pitchFamily="18" charset="0"/>
              </a:rPr>
              <a:t> objetos do mundo real na forma de classes, de modo que eles possam interagir em um programa para realizar determinadas tarefas.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Um primeiro esforço deve ser empreendido no sentido de </a:t>
            </a:r>
            <a:r>
              <a:rPr lang="en-US" altLang="pt-BR" sz="2000" u="sng">
                <a:latin typeface="Times New Roman" panose="02020603050405020304" pitchFamily="18" charset="0"/>
                <a:cs typeface="Times New Roman" panose="02020603050405020304" pitchFamily="18" charset="0"/>
              </a:rPr>
              <a:t>identificar os atributos e métodos relevantes</a:t>
            </a:r>
            <a:r>
              <a:rPr lang="en-US" altLang="pt-BR" sz="2000">
                <a:latin typeface="Times New Roman" panose="02020603050405020304" pitchFamily="18" charset="0"/>
                <a:cs typeface="Times New Roman" panose="02020603050405020304" pitchFamily="18" charset="0"/>
              </a:rPr>
              <a:t> de cada classe e para </a:t>
            </a:r>
            <a:r>
              <a:rPr lang="en-US" altLang="pt-BR" sz="2000" u="sng">
                <a:latin typeface="Times New Roman" panose="02020603050405020304" pitchFamily="18" charset="0"/>
                <a:cs typeface="Times New Roman" panose="02020603050405020304" pitchFamily="18" charset="0"/>
              </a:rPr>
              <a:t>eliminar atributos e métodos desnecessários</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4275" name="Rectangle 3"/>
          <p:cNvSpPr>
            <a:spLocks noChangeArrowheads="1"/>
          </p:cNvSpPr>
          <p:nvPr/>
        </p:nvSpPr>
        <p:spPr bwMode="auto">
          <a:xfrm>
            <a:off x="5334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4400">
                <a:solidFill>
                  <a:schemeClr val="tx2"/>
                </a:solidFill>
                <a:latin typeface="Times New Roman" panose="02020603050405020304" pitchFamily="18" charset="0"/>
              </a:rPr>
              <a:t>Processo de Abstração</a:t>
            </a:r>
            <a:endParaRPr lang="pt-BR" altLang="pt-BR" sz="4400">
              <a:solidFill>
                <a:schemeClr val="tx2"/>
              </a:solidFill>
              <a:latin typeface="Times New Roman" panose="02020603050405020304" pitchFamily="18" charset="0"/>
            </a:endParaRPr>
          </a:p>
        </p:txBody>
      </p:sp>
      <p:sp>
        <p:nvSpPr>
          <p:cNvPr id="54276" name="Text Box 6"/>
          <p:cNvSpPr txBox="1">
            <a:spLocks noChangeArrowheads="1"/>
          </p:cNvSpPr>
          <p:nvPr/>
        </p:nvSpPr>
        <p:spPr bwMode="auto">
          <a:xfrm>
            <a:off x="533400" y="1184275"/>
            <a:ext cx="2968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b="1"/>
              <a:t>Cliente</a:t>
            </a:r>
            <a:endParaRPr lang="pt-BR" altLang="pt-BR" b="1"/>
          </a:p>
        </p:txBody>
      </p:sp>
      <p:sp>
        <p:nvSpPr>
          <p:cNvPr id="54277" name="Text Box 7"/>
          <p:cNvSpPr txBox="1">
            <a:spLocks noChangeArrowheads="1"/>
          </p:cNvSpPr>
          <p:nvPr/>
        </p:nvSpPr>
        <p:spPr bwMode="auto">
          <a:xfrm>
            <a:off x="533400" y="1654175"/>
            <a:ext cx="2968625" cy="4975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Nome</a:t>
            </a:r>
          </a:p>
          <a:p>
            <a:r>
              <a:rPr lang="en-US" altLang="pt-BR" sz="2000"/>
              <a:t>Altura</a:t>
            </a:r>
          </a:p>
          <a:p>
            <a:r>
              <a:rPr lang="en-US" altLang="pt-BR" sz="2000"/>
              <a:t>Peso</a:t>
            </a:r>
          </a:p>
          <a:p>
            <a:r>
              <a:rPr lang="en-US" altLang="pt-BR" sz="2000"/>
              <a:t>Religião</a:t>
            </a:r>
          </a:p>
          <a:p>
            <a:r>
              <a:rPr lang="en-US" altLang="pt-BR" sz="2000"/>
              <a:t>Endereço</a:t>
            </a:r>
          </a:p>
          <a:p>
            <a:r>
              <a:rPr lang="en-US" altLang="pt-BR" sz="2000"/>
              <a:t>Telefone</a:t>
            </a:r>
          </a:p>
          <a:p>
            <a:r>
              <a:rPr lang="en-US" altLang="pt-BR" sz="2000"/>
              <a:t>e-mail</a:t>
            </a:r>
          </a:p>
          <a:p>
            <a:r>
              <a:rPr lang="en-US" altLang="pt-BR" sz="2000"/>
              <a:t>CPF</a:t>
            </a:r>
          </a:p>
          <a:p>
            <a:r>
              <a:rPr lang="en-US" altLang="pt-BR" sz="2000"/>
              <a:t>RG</a:t>
            </a:r>
          </a:p>
          <a:p>
            <a:r>
              <a:rPr lang="en-US" altLang="pt-BR" sz="2000"/>
              <a:t>Data de Nascimento</a:t>
            </a:r>
          </a:p>
          <a:p>
            <a:r>
              <a:rPr lang="en-US" altLang="pt-BR" sz="2000"/>
              <a:t>Fala()</a:t>
            </a:r>
          </a:p>
          <a:p>
            <a:r>
              <a:rPr lang="en-US" altLang="pt-BR" sz="2000"/>
              <a:t>Anda()</a:t>
            </a:r>
          </a:p>
          <a:p>
            <a:r>
              <a:rPr lang="en-US" altLang="pt-BR" sz="2000"/>
              <a:t>Respira()</a:t>
            </a:r>
          </a:p>
          <a:p>
            <a:r>
              <a:rPr lang="en-US" altLang="pt-BR" sz="2000"/>
              <a:t>Compra()</a:t>
            </a:r>
          </a:p>
          <a:p>
            <a:r>
              <a:rPr lang="en-US" altLang="pt-BR" sz="2000"/>
              <a:t>Paga()</a:t>
            </a:r>
          </a:p>
          <a:p>
            <a:r>
              <a:rPr lang="en-US" altLang="pt-BR" sz="2000"/>
              <a:t>Devolve()</a:t>
            </a:r>
            <a:endParaRPr lang="pt-BR" altLang="pt-BR"/>
          </a:p>
        </p:txBody>
      </p:sp>
      <p:cxnSp>
        <p:nvCxnSpPr>
          <p:cNvPr id="54278" name="AutoShape 8"/>
          <p:cNvCxnSpPr>
            <a:cxnSpLocks noChangeShapeType="1"/>
          </p:cNvCxnSpPr>
          <p:nvPr/>
        </p:nvCxnSpPr>
        <p:spPr bwMode="auto">
          <a:xfrm>
            <a:off x="533400" y="4737100"/>
            <a:ext cx="29686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4279" name="Text Box 9"/>
          <p:cNvSpPr txBox="1">
            <a:spLocks noChangeArrowheads="1"/>
          </p:cNvSpPr>
          <p:nvPr/>
        </p:nvSpPr>
        <p:spPr bwMode="auto">
          <a:xfrm>
            <a:off x="5680075" y="2057400"/>
            <a:ext cx="2968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b="1"/>
              <a:t>Cliente</a:t>
            </a:r>
            <a:endParaRPr lang="pt-BR" altLang="pt-BR" b="1"/>
          </a:p>
        </p:txBody>
      </p:sp>
      <p:sp>
        <p:nvSpPr>
          <p:cNvPr id="54280" name="Text Box 10"/>
          <p:cNvSpPr txBox="1">
            <a:spLocks noChangeArrowheads="1"/>
          </p:cNvSpPr>
          <p:nvPr/>
        </p:nvSpPr>
        <p:spPr bwMode="auto">
          <a:xfrm>
            <a:off x="5680075" y="2527300"/>
            <a:ext cx="2968625" cy="3070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Nome</a:t>
            </a:r>
          </a:p>
          <a:p>
            <a:r>
              <a:rPr lang="en-US" altLang="pt-BR" sz="2000"/>
              <a:t>Endereço</a:t>
            </a:r>
          </a:p>
          <a:p>
            <a:r>
              <a:rPr lang="en-US" altLang="pt-BR" sz="2000"/>
              <a:t>Telefone</a:t>
            </a:r>
          </a:p>
          <a:p>
            <a:r>
              <a:rPr lang="en-US" altLang="pt-BR" sz="2000"/>
              <a:t>e-mail</a:t>
            </a:r>
          </a:p>
          <a:p>
            <a:r>
              <a:rPr lang="en-US" altLang="pt-BR" sz="2000"/>
              <a:t>CPF</a:t>
            </a:r>
          </a:p>
          <a:p>
            <a:r>
              <a:rPr lang="en-US" altLang="pt-BR" sz="2000"/>
              <a:t>RG</a:t>
            </a:r>
          </a:p>
          <a:p>
            <a:r>
              <a:rPr lang="en-US" altLang="pt-BR" sz="2000"/>
              <a:t>Data de Nascimento</a:t>
            </a:r>
          </a:p>
          <a:p>
            <a:r>
              <a:rPr lang="en-US" altLang="pt-BR" sz="2000"/>
              <a:t>Compra()</a:t>
            </a:r>
          </a:p>
          <a:p>
            <a:r>
              <a:rPr lang="en-US" altLang="pt-BR" sz="2000"/>
              <a:t>Paga()</a:t>
            </a:r>
          </a:p>
          <a:p>
            <a:r>
              <a:rPr lang="en-US" altLang="pt-BR" sz="2000"/>
              <a:t>Devolve()</a:t>
            </a:r>
            <a:endParaRPr lang="pt-BR" altLang="pt-BR"/>
          </a:p>
        </p:txBody>
      </p:sp>
      <p:cxnSp>
        <p:nvCxnSpPr>
          <p:cNvPr id="54281" name="AutoShape 11"/>
          <p:cNvCxnSpPr>
            <a:cxnSpLocks noChangeShapeType="1"/>
          </p:cNvCxnSpPr>
          <p:nvPr/>
        </p:nvCxnSpPr>
        <p:spPr bwMode="auto">
          <a:xfrm>
            <a:off x="5680075" y="4737100"/>
            <a:ext cx="29686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4282" name="Line 12"/>
          <p:cNvSpPr>
            <a:spLocks noChangeShapeType="1"/>
          </p:cNvSpPr>
          <p:nvPr/>
        </p:nvSpPr>
        <p:spPr bwMode="auto">
          <a:xfrm>
            <a:off x="3657600" y="33909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54283" name="Text Box 13"/>
          <p:cNvSpPr txBox="1">
            <a:spLocks noChangeArrowheads="1"/>
          </p:cNvSpPr>
          <p:nvPr/>
        </p:nvSpPr>
        <p:spPr bwMode="auto">
          <a:xfrm>
            <a:off x="3810000" y="2994025"/>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Abstração</a:t>
            </a:r>
            <a:endParaRPr lang="pt-BR" altLang="pt-BR"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a:xfrm>
            <a:off x="685800" y="1168400"/>
            <a:ext cx="7772400" cy="4470400"/>
          </a:xfrm>
        </p:spPr>
        <p:txBody>
          <a:bodyPr/>
          <a:lstStyle/>
          <a:p>
            <a:pPr>
              <a:lnSpc>
                <a:spcPct val="90000"/>
              </a:lnSpc>
            </a:pPr>
            <a:r>
              <a:rPr lang="en-US" altLang="pt-BR" smtClean="0"/>
              <a:t>O que deve ser ressaltado é que a “Classe” propõe o que é denominado de “modelo conceitual” para os objetos analisados.</a:t>
            </a:r>
          </a:p>
          <a:p>
            <a:pPr>
              <a:lnSpc>
                <a:spcPct val="90000"/>
              </a:lnSpc>
            </a:pPr>
            <a:r>
              <a:rPr lang="en-US" altLang="pt-BR" smtClean="0"/>
              <a:t>É a representação da ideia (processo de abstração):</a:t>
            </a:r>
          </a:p>
          <a:p>
            <a:pPr lvl="1">
              <a:lnSpc>
                <a:spcPct val="90000"/>
              </a:lnSpc>
              <a:buFontTx/>
              <a:buChar char="•"/>
            </a:pPr>
            <a:r>
              <a:rPr lang="en-US" altLang="pt-BR" smtClean="0"/>
              <a:t>de como os objetos </a:t>
            </a:r>
            <a:r>
              <a:rPr lang="en-US" altLang="pt-BR" u="sng" smtClean="0"/>
              <a:t>são</a:t>
            </a:r>
            <a:r>
              <a:rPr lang="en-US" altLang="pt-BR" smtClean="0"/>
              <a:t> (características = dados = propriedades = </a:t>
            </a:r>
            <a:r>
              <a:rPr lang="en-US" altLang="pt-BR" smtClean="0">
                <a:solidFill>
                  <a:srgbClr val="FF0000"/>
                </a:solidFill>
              </a:rPr>
              <a:t>atributos</a:t>
            </a:r>
            <a:r>
              <a:rPr lang="en-US" altLang="pt-BR" smtClean="0"/>
              <a:t>) </a:t>
            </a:r>
          </a:p>
          <a:p>
            <a:pPr lvl="1">
              <a:lnSpc>
                <a:spcPct val="90000"/>
              </a:lnSpc>
              <a:buFontTx/>
              <a:buChar char="•"/>
            </a:pPr>
            <a:r>
              <a:rPr lang="en-US" altLang="pt-BR" smtClean="0"/>
              <a:t>e o que os objetos </a:t>
            </a:r>
            <a:r>
              <a:rPr lang="en-US" altLang="pt-BR" u="sng" smtClean="0"/>
              <a:t>fazem</a:t>
            </a:r>
            <a:r>
              <a:rPr lang="en-US" altLang="pt-BR" smtClean="0"/>
              <a:t> (comportamento = operações = algoritmos = funções = </a:t>
            </a:r>
            <a:r>
              <a:rPr lang="en-US" altLang="pt-BR" smtClean="0">
                <a:solidFill>
                  <a:srgbClr val="FF0000"/>
                </a:solidFill>
              </a:rPr>
              <a:t>métodos</a:t>
            </a:r>
            <a:r>
              <a:rPr lang="en-US" altLang="pt-BR" smtClean="0"/>
              <a:t>).</a:t>
            </a:r>
            <a:endParaRPr lang="pt-BR" altLang="pt-BR" smtClean="0"/>
          </a:p>
        </p:txBody>
      </p:sp>
      <p:sp>
        <p:nvSpPr>
          <p:cNvPr id="2053"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054" name="Rectangle 4"/>
          <p:cNvSpPr>
            <a:spLocks noGrp="1" noChangeArrowheads="1"/>
          </p:cNvSpPr>
          <p:nvPr>
            <p:ph type="title"/>
          </p:nvPr>
        </p:nvSpPr>
        <p:spPr>
          <a:xfrm>
            <a:off x="533400" y="152400"/>
            <a:ext cx="7772400" cy="685800"/>
          </a:xfrm>
        </p:spPr>
        <p:txBody>
          <a:bodyPr/>
          <a:lstStyle/>
          <a:p>
            <a:pPr algn="l"/>
            <a:r>
              <a:rPr lang="en-US" altLang="pt-BR" smtClean="0"/>
              <a:t>Classe (3/3)</a:t>
            </a:r>
            <a:endParaRPr lang="pt-BR" altLang="pt-BR" smtClean="0"/>
          </a:p>
        </p:txBody>
      </p:sp>
      <p:sp>
        <p:nvSpPr>
          <p:cNvPr id="27653" name="Rectangle 10">
            <a:extLst>
              <a:ext uri="{FF2B5EF4-FFF2-40B4-BE49-F238E27FC236}"/>
            </a:extLst>
          </p:cNvPr>
          <p:cNvSpPr>
            <a:spLocks noChangeArrowheads="1"/>
          </p:cNvSpPr>
          <p:nvPr/>
        </p:nvSpPr>
        <p:spPr bwMode="auto">
          <a:xfrm>
            <a:off x="1981200" y="5727700"/>
            <a:ext cx="4876800" cy="838200"/>
          </a:xfrm>
          <a:prstGeom prst="rect">
            <a:avLst/>
          </a:prstGeom>
          <a:solidFill>
            <a:schemeClr val="accent3"/>
          </a:solidFill>
          <a:ln w="9525">
            <a:solidFill>
              <a:schemeClr val="tx1"/>
            </a:solidFill>
            <a:miter lim="800000"/>
            <a:headEnd/>
            <a:tailEnd/>
          </a:ln>
          <a:effectLst/>
        </p:spPr>
        <p:txBody>
          <a:bodyPr wrap="none" anchor="ctr">
            <a:spAutoFit/>
          </a:bodyPr>
          <a:lstStyle/>
          <a:p>
            <a:pPr>
              <a:defRPr/>
            </a:pPr>
            <a:endParaRPr lang="pt-BR">
              <a:cs typeface="Arial" charset="0"/>
            </a:endParaRPr>
          </a:p>
        </p:txBody>
      </p:sp>
      <p:graphicFrame>
        <p:nvGraphicFramePr>
          <p:cNvPr id="2050" name="Object 11"/>
          <p:cNvGraphicFramePr>
            <a:graphicFrameLocks noChangeAspect="1"/>
          </p:cNvGraphicFramePr>
          <p:nvPr/>
        </p:nvGraphicFramePr>
        <p:xfrm>
          <a:off x="2143125" y="5940425"/>
          <a:ext cx="1362075" cy="485775"/>
        </p:xfrm>
        <a:graphic>
          <a:graphicData uri="http://schemas.openxmlformats.org/presentationml/2006/ole">
            <mc:AlternateContent xmlns:mc="http://schemas.openxmlformats.org/markup-compatibility/2006">
              <mc:Choice xmlns:v="urn:schemas-microsoft-com:vml" Requires="v">
                <p:oleObj spid="_x0000_s2059" name="Imagem de bitmap" r:id="rId3" imgW="1362265" imgH="485586" progId="Paint.Picture">
                  <p:embed/>
                </p:oleObj>
              </mc:Choice>
              <mc:Fallback>
                <p:oleObj name="Imagem de bitmap" r:id="rId3" imgW="1362265" imgH="485586" progId="Paint.Picture">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5940425"/>
                        <a:ext cx="1362075" cy="485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12"/>
          <p:cNvGraphicFramePr>
            <a:graphicFrameLocks noChangeAspect="1"/>
          </p:cNvGraphicFramePr>
          <p:nvPr/>
        </p:nvGraphicFramePr>
        <p:xfrm>
          <a:off x="5638800" y="5972175"/>
          <a:ext cx="876300" cy="504825"/>
        </p:xfrm>
        <a:graphic>
          <a:graphicData uri="http://schemas.openxmlformats.org/presentationml/2006/ole">
            <mc:AlternateContent xmlns:mc="http://schemas.openxmlformats.org/markup-compatibility/2006">
              <mc:Choice xmlns:v="urn:schemas-microsoft-com:vml" Requires="v">
                <p:oleObj spid="_x0000_s2060" name="Imagem de bitmap" r:id="rId5" imgW="876190" imgH="504762" progId="Paint.Picture">
                  <p:embed/>
                </p:oleObj>
              </mc:Choice>
              <mc:Fallback>
                <p:oleObj name="Imagem de bitmap" r:id="rId5" imgW="876190" imgH="504762" progId="Paint.Picture">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972175"/>
                        <a:ext cx="876300" cy="504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Line 13"/>
          <p:cNvSpPr>
            <a:spLocks noChangeShapeType="1"/>
          </p:cNvSpPr>
          <p:nvPr/>
        </p:nvSpPr>
        <p:spPr bwMode="auto">
          <a:xfrm>
            <a:off x="3657600" y="625475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2057" name="Text Box 14"/>
          <p:cNvSpPr txBox="1">
            <a:spLocks noChangeArrowheads="1"/>
          </p:cNvSpPr>
          <p:nvPr/>
        </p:nvSpPr>
        <p:spPr bwMode="auto">
          <a:xfrm>
            <a:off x="3810000" y="5857875"/>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Abstração</a:t>
            </a:r>
            <a:endParaRPr lang="pt-BR" altLang="pt-BR" sz="2000"/>
          </a:p>
        </p:txBody>
      </p:sp>
      <p:sp>
        <p:nvSpPr>
          <p:cNvPr id="2058" name="Line 15"/>
          <p:cNvSpPr>
            <a:spLocks noChangeShapeType="1"/>
          </p:cNvSpPr>
          <p:nvPr/>
        </p:nvSpPr>
        <p:spPr bwMode="auto">
          <a:xfrm>
            <a:off x="533400" y="54864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5299" name="Rectangle 4"/>
          <p:cNvSpPr>
            <a:spLocks noGrp="1" noChangeArrowheads="1"/>
          </p:cNvSpPr>
          <p:nvPr>
            <p:ph type="title"/>
          </p:nvPr>
        </p:nvSpPr>
        <p:spPr>
          <a:xfrm>
            <a:off x="533400" y="152400"/>
            <a:ext cx="7772400" cy="685800"/>
          </a:xfrm>
        </p:spPr>
        <p:txBody>
          <a:bodyPr/>
          <a:lstStyle/>
          <a:p>
            <a:pPr algn="l"/>
            <a:r>
              <a:rPr lang="en-US" altLang="pt-BR" smtClean="0"/>
              <a:t>Classe em UML (1/2)</a:t>
            </a:r>
            <a:endParaRPr lang="pt-BR" altLang="pt-BR" smtClean="0"/>
          </a:p>
        </p:txBody>
      </p:sp>
      <p:grpSp>
        <p:nvGrpSpPr>
          <p:cNvPr id="55300" name="Grupo 3"/>
          <p:cNvGrpSpPr>
            <a:grpSpLocks/>
          </p:cNvGrpSpPr>
          <p:nvPr/>
        </p:nvGrpSpPr>
        <p:grpSpPr bwMode="auto">
          <a:xfrm>
            <a:off x="798513" y="3016250"/>
            <a:ext cx="7589837" cy="2500313"/>
            <a:chOff x="522642" y="1124744"/>
            <a:chExt cx="7590539" cy="2499776"/>
          </a:xfrm>
        </p:grpSpPr>
        <p:sp>
          <p:nvSpPr>
            <p:cNvPr id="55302" name="CaixaDeTexto 2"/>
            <p:cNvSpPr txBox="1">
              <a:spLocks noChangeArrowheads="1"/>
            </p:cNvSpPr>
            <p:nvPr/>
          </p:nvSpPr>
          <p:spPr bwMode="auto">
            <a:xfrm>
              <a:off x="528794" y="1124744"/>
              <a:ext cx="7584387" cy="3385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eaLnBrk="1" hangingPunct="1"/>
              <a:r>
                <a:rPr lang="en-US" altLang="pt-BR" sz="1600" b="1">
                  <a:solidFill>
                    <a:srgbClr val="00B050"/>
                  </a:solidFill>
                </a:rPr>
                <a:t>NomeDaClasse</a:t>
              </a:r>
              <a:endParaRPr lang="pt-BR" altLang="pt-BR" sz="1600" b="1">
                <a:solidFill>
                  <a:srgbClr val="00B050"/>
                </a:solidFill>
              </a:endParaRPr>
            </a:p>
          </p:txBody>
        </p:sp>
        <p:sp>
          <p:nvSpPr>
            <p:cNvPr id="55303" name="CaixaDeTexto 13"/>
            <p:cNvSpPr txBox="1">
              <a:spLocks noChangeArrowheads="1"/>
            </p:cNvSpPr>
            <p:nvPr/>
          </p:nvSpPr>
          <p:spPr bwMode="auto">
            <a:xfrm>
              <a:off x="528794" y="1467430"/>
              <a:ext cx="7584387" cy="1077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t>visibilidade </a:t>
              </a:r>
              <a:r>
                <a:rPr lang="en-US" altLang="pt-BR" sz="1600" b="1">
                  <a:solidFill>
                    <a:schemeClr val="accent2"/>
                  </a:solidFill>
                </a:rPr>
                <a:t>nomeDoAtributo1</a:t>
              </a:r>
              <a:r>
                <a:rPr lang="en-US" altLang="pt-BR" sz="1600"/>
                <a:t>: tipo = valor_default</a:t>
              </a:r>
            </a:p>
            <a:p>
              <a:pPr eaLnBrk="1" hangingPunct="1"/>
              <a:r>
                <a:rPr lang="en-US" altLang="pt-BR" sz="1600"/>
                <a:t>visibilidade </a:t>
              </a:r>
              <a:r>
                <a:rPr lang="en-US" altLang="pt-BR" sz="1600" b="1">
                  <a:solidFill>
                    <a:schemeClr val="accent2"/>
                  </a:solidFill>
                </a:rPr>
                <a:t>nomeDoAtributo2</a:t>
              </a:r>
              <a:r>
                <a:rPr lang="en-US" altLang="pt-BR" sz="1600"/>
                <a:t>: tipo = valor_default</a:t>
              </a:r>
              <a:endParaRPr lang="pt-BR" altLang="pt-BR" sz="1600"/>
            </a:p>
            <a:p>
              <a:pPr eaLnBrk="1" hangingPunct="1"/>
              <a:r>
                <a:rPr lang="en-US" altLang="pt-BR" sz="1600"/>
                <a:t>...</a:t>
              </a:r>
            </a:p>
            <a:p>
              <a:pPr eaLnBrk="1" hangingPunct="1"/>
              <a:r>
                <a:rPr lang="en-US" altLang="pt-BR" sz="1600"/>
                <a:t>visibilidade </a:t>
              </a:r>
              <a:r>
                <a:rPr lang="en-US" altLang="pt-BR" sz="1600" b="1">
                  <a:solidFill>
                    <a:schemeClr val="accent2"/>
                  </a:solidFill>
                </a:rPr>
                <a:t>nomeDoAtributoN</a:t>
              </a:r>
              <a:r>
                <a:rPr lang="en-US" altLang="pt-BR" sz="1600"/>
                <a:t>: tipo = valor_default</a:t>
              </a:r>
            </a:p>
          </p:txBody>
        </p:sp>
        <p:sp>
          <p:nvSpPr>
            <p:cNvPr id="55304" name="CaixaDeTexto 14"/>
            <p:cNvSpPr txBox="1">
              <a:spLocks noChangeArrowheads="1"/>
            </p:cNvSpPr>
            <p:nvPr/>
          </p:nvSpPr>
          <p:spPr bwMode="auto">
            <a:xfrm>
              <a:off x="522642" y="2547302"/>
              <a:ext cx="7590539" cy="1077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t>visibilidade </a:t>
              </a:r>
              <a:r>
                <a:rPr lang="en-US" altLang="pt-BR" sz="1600" b="1">
                  <a:solidFill>
                    <a:srgbClr val="FF0000"/>
                  </a:solidFill>
                </a:rPr>
                <a:t>nomeDoMétodo1</a:t>
              </a:r>
              <a:r>
                <a:rPr lang="en-US" altLang="pt-BR" sz="1600"/>
                <a:t>(listaDeArgumentos): tipoDeRetorno</a:t>
              </a:r>
              <a:endParaRPr lang="pt-BR" altLang="pt-BR" sz="1600"/>
            </a:p>
            <a:p>
              <a:pPr eaLnBrk="1" hangingPunct="1"/>
              <a:r>
                <a:rPr lang="en-US" altLang="pt-BR" sz="1600"/>
                <a:t>visibilidade </a:t>
              </a:r>
              <a:r>
                <a:rPr lang="en-US" altLang="pt-BR" sz="1600" b="1">
                  <a:solidFill>
                    <a:srgbClr val="FF0000"/>
                  </a:solidFill>
                </a:rPr>
                <a:t>nomeDoMétodo2</a:t>
              </a:r>
              <a:r>
                <a:rPr lang="en-US" altLang="pt-BR" sz="1600"/>
                <a:t>(listaDeArgumentos): tipoDeRetorno</a:t>
              </a:r>
              <a:endParaRPr lang="pt-BR" altLang="pt-BR" sz="1600"/>
            </a:p>
            <a:p>
              <a:pPr eaLnBrk="1" hangingPunct="1"/>
              <a:r>
                <a:rPr lang="en-US" altLang="pt-BR" sz="1600"/>
                <a:t>...</a:t>
              </a:r>
            </a:p>
            <a:p>
              <a:pPr eaLnBrk="1" hangingPunct="1"/>
              <a:r>
                <a:rPr lang="en-US" altLang="pt-BR" sz="1600"/>
                <a:t>visibilidade </a:t>
              </a:r>
              <a:r>
                <a:rPr lang="en-US" altLang="pt-BR" sz="1600" b="1">
                  <a:solidFill>
                    <a:srgbClr val="FF0000"/>
                  </a:solidFill>
                </a:rPr>
                <a:t>nomeDoMétodoN</a:t>
              </a:r>
              <a:r>
                <a:rPr lang="en-US" altLang="pt-BR" sz="1600"/>
                <a:t>(listaDeArgumentos): tipoDeRetorno</a:t>
              </a:r>
              <a:endParaRPr lang="pt-BR" altLang="pt-BR" sz="1600"/>
            </a:p>
          </p:txBody>
        </p:sp>
      </p:grpSp>
      <p:sp>
        <p:nvSpPr>
          <p:cNvPr id="55301" name="Rectangle 2"/>
          <p:cNvSpPr txBox="1">
            <a:spLocks noChangeArrowheads="1"/>
          </p:cNvSpPr>
          <p:nvPr/>
        </p:nvSpPr>
        <p:spPr bwMode="auto">
          <a:xfrm>
            <a:off x="685800" y="1168400"/>
            <a:ext cx="77724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spcBef>
                <a:spcPct val="20000"/>
              </a:spcBef>
            </a:pPr>
            <a:r>
              <a:rPr lang="pt-BR" altLang="pt-BR" sz="3200">
                <a:latin typeface="Times New Roman" panose="02020603050405020304" pitchFamily="18" charset="0"/>
              </a:rPr>
              <a:t>Estruturar atributos e operações em classes é </a:t>
            </a:r>
            <a:r>
              <a:rPr lang="pt-BR" altLang="pt-BR" sz="3200" u="sng">
                <a:latin typeface="Times New Roman" panose="02020603050405020304" pitchFamily="18" charset="0"/>
              </a:rPr>
              <a:t>fundamental</a:t>
            </a:r>
            <a:r>
              <a:rPr lang="pt-BR" altLang="pt-BR" sz="3200">
                <a:latin typeface="Times New Roman" panose="02020603050405020304" pitchFamily="18" charset="0"/>
              </a:rPr>
              <a:t> para o trabalho de modelagem através do enfoque da orientação a objetos.</a:t>
            </a:r>
          </a:p>
          <a:p>
            <a:pPr>
              <a:lnSpc>
                <a:spcPct val="90000"/>
              </a:lnSpc>
              <a:spcBef>
                <a:spcPct val="20000"/>
              </a:spcBef>
            </a:pPr>
            <a:endParaRPr lang="pt-BR" altLang="pt-BR" sz="32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upo 2"/>
          <p:cNvGrpSpPr>
            <a:grpSpLocks/>
          </p:cNvGrpSpPr>
          <p:nvPr/>
        </p:nvGrpSpPr>
        <p:grpSpPr bwMode="auto">
          <a:xfrm>
            <a:off x="596900" y="1300163"/>
            <a:ext cx="2895600" cy="1833562"/>
            <a:chOff x="596280" y="1196752"/>
            <a:chExt cx="2895600" cy="1833424"/>
          </a:xfrm>
        </p:grpSpPr>
        <p:sp>
          <p:nvSpPr>
            <p:cNvPr id="56345" name="Text Box 3"/>
            <p:cNvSpPr txBox="1">
              <a:spLocks noChangeArrowheads="1"/>
            </p:cNvSpPr>
            <p:nvPr/>
          </p:nvSpPr>
          <p:spPr bwMode="auto">
            <a:xfrm>
              <a:off x="596280" y="1196752"/>
              <a:ext cx="28956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spcBef>
                  <a:spcPct val="50000"/>
                </a:spcBef>
              </a:pPr>
              <a:r>
                <a:rPr lang="pt-BR" altLang="pt-BR" sz="1800" b="1">
                  <a:solidFill>
                    <a:srgbClr val="000000"/>
                  </a:solidFill>
                  <a:cs typeface="Courier New" panose="02070309020205020404" pitchFamily="49" charset="0"/>
                </a:rPr>
                <a:t>Nome da Classe</a:t>
              </a:r>
            </a:p>
          </p:txBody>
        </p:sp>
        <p:sp>
          <p:nvSpPr>
            <p:cNvPr id="56346" name="Text Box 4"/>
            <p:cNvSpPr txBox="1">
              <a:spLocks noChangeArrowheads="1"/>
            </p:cNvSpPr>
            <p:nvPr/>
          </p:nvSpPr>
          <p:spPr bwMode="auto">
            <a:xfrm>
              <a:off x="596280" y="1571315"/>
              <a:ext cx="2895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lnSpc>
                  <a:spcPct val="80000"/>
                </a:lnSpc>
                <a:spcBef>
                  <a:spcPct val="50000"/>
                </a:spcBef>
              </a:pPr>
              <a:r>
                <a:rPr lang="pt-BR" altLang="pt-BR" sz="1800">
                  <a:solidFill>
                    <a:srgbClr val="000000"/>
                  </a:solidFill>
                  <a:cs typeface="Courier New" panose="02070309020205020404" pitchFamily="49" charset="0"/>
                </a:rPr>
                <a:t>atributos da classe</a:t>
              </a:r>
            </a:p>
            <a:p>
              <a:pPr algn="ctr">
                <a:lnSpc>
                  <a:spcPct val="80000"/>
                </a:lnSpc>
                <a:spcBef>
                  <a:spcPct val="50000"/>
                </a:spcBef>
              </a:pPr>
              <a:r>
                <a:rPr lang="pt-BR" altLang="pt-BR" sz="1800">
                  <a:solidFill>
                    <a:srgbClr val="000000"/>
                  </a:solidFill>
                  <a:cs typeface="Courier New" panose="02070309020205020404" pitchFamily="49" charset="0"/>
                </a:rPr>
                <a:t>(opcional)</a:t>
              </a:r>
              <a:endParaRPr lang="pt-BR" altLang="pt-BR" sz="1800" b="1">
                <a:solidFill>
                  <a:srgbClr val="000000"/>
                </a:solidFill>
                <a:cs typeface="Courier New" panose="02070309020205020404" pitchFamily="49" charset="0"/>
              </a:endParaRPr>
            </a:p>
          </p:txBody>
        </p:sp>
        <p:sp>
          <p:nvSpPr>
            <p:cNvPr id="56347" name="Text Box 5"/>
            <p:cNvSpPr txBox="1">
              <a:spLocks noChangeArrowheads="1"/>
            </p:cNvSpPr>
            <p:nvPr/>
          </p:nvSpPr>
          <p:spPr bwMode="auto">
            <a:xfrm>
              <a:off x="596280" y="2245346"/>
              <a:ext cx="2895600" cy="7848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spcBef>
                  <a:spcPct val="50000"/>
                </a:spcBef>
              </a:pPr>
              <a:r>
                <a:rPr lang="pt-BR" altLang="pt-BR" sz="1800">
                  <a:solidFill>
                    <a:srgbClr val="000000"/>
                  </a:solidFill>
                  <a:cs typeface="Courier New" panose="02070309020205020404" pitchFamily="49" charset="0"/>
                </a:rPr>
                <a:t>operações da classe</a:t>
              </a:r>
            </a:p>
            <a:p>
              <a:pPr algn="ctr">
                <a:spcBef>
                  <a:spcPct val="50000"/>
                </a:spcBef>
              </a:pPr>
              <a:r>
                <a:rPr lang="pt-BR" altLang="pt-BR" sz="1800">
                  <a:solidFill>
                    <a:srgbClr val="000000"/>
                  </a:solidFill>
                  <a:cs typeface="Courier New" panose="02070309020205020404" pitchFamily="49" charset="0"/>
                </a:rPr>
                <a:t>(opcional)</a:t>
              </a:r>
              <a:endParaRPr lang="pt-BR" altLang="pt-BR" sz="1800" b="1">
                <a:solidFill>
                  <a:srgbClr val="000000"/>
                </a:solidFill>
                <a:cs typeface="Courier New" panose="02070309020205020404" pitchFamily="49" charset="0"/>
              </a:endParaRPr>
            </a:p>
          </p:txBody>
        </p:sp>
      </p:grpSp>
      <p:sp>
        <p:nvSpPr>
          <p:cNvPr id="89103" name="Text Box 15">
            <a:extLst>
              <a:ext uri="{FF2B5EF4-FFF2-40B4-BE49-F238E27FC236}"/>
            </a:extLst>
          </p:cNvPr>
          <p:cNvSpPr txBox="1">
            <a:spLocks noChangeArrowheads="1"/>
          </p:cNvSpPr>
          <p:nvPr/>
        </p:nvSpPr>
        <p:spPr bwMode="auto">
          <a:xfrm>
            <a:off x="4933950" y="2967038"/>
            <a:ext cx="3397250" cy="242887"/>
          </a:xfrm>
          <a:prstGeom prst="rect">
            <a:avLst/>
          </a:prstGeom>
          <a:noFill/>
          <a:ln w="9525">
            <a:solidFill>
              <a:schemeClr val="tx1"/>
            </a:solidFill>
            <a:miter lim="800000"/>
            <a:headEnd/>
            <a:tailEnd/>
          </a:ln>
          <a:effectLst/>
          <a:extLst/>
        </p:spPr>
        <p:txBody>
          <a:bodyPr>
            <a:spAutoFit/>
          </a:bodyPr>
          <a:lstStyle/>
          <a:p>
            <a:pPr>
              <a:lnSpc>
                <a:spcPct val="70000"/>
              </a:lnSpc>
              <a:spcBef>
                <a:spcPct val="50000"/>
              </a:spcBef>
              <a:defRPr/>
            </a:pPr>
            <a:endParaRPr lang="pt-BR" sz="1400" b="1">
              <a:solidFill>
                <a:srgbClr val="000000"/>
              </a:solidFill>
              <a:latin typeface="Times New Roman" pitchFamily="18" charset="0"/>
              <a:cs typeface="+mn-cs"/>
            </a:endParaRPr>
          </a:p>
        </p:txBody>
      </p:sp>
      <p:sp>
        <p:nvSpPr>
          <p:cNvPr id="89094" name="Text Box 6">
            <a:extLst>
              <a:ext uri="{FF2B5EF4-FFF2-40B4-BE49-F238E27FC236}"/>
            </a:extLst>
          </p:cNvPr>
          <p:cNvSpPr txBox="1">
            <a:spLocks noChangeArrowheads="1"/>
          </p:cNvSpPr>
          <p:nvPr/>
        </p:nvSpPr>
        <p:spPr bwMode="auto">
          <a:xfrm>
            <a:off x="4933950" y="1352550"/>
            <a:ext cx="3397250" cy="307975"/>
          </a:xfrm>
          <a:prstGeom prst="rect">
            <a:avLst/>
          </a:prstGeom>
          <a:noFill/>
          <a:ln w="9525">
            <a:solidFill>
              <a:schemeClr val="tx1"/>
            </a:solidFill>
            <a:miter lim="800000"/>
            <a:headEnd/>
            <a:tailEnd/>
          </a:ln>
          <a:effectLst/>
          <a:extLst/>
        </p:spPr>
        <p:txBody>
          <a:bodyPr>
            <a:spAutoFit/>
          </a:bodyPr>
          <a:lstStyle/>
          <a:p>
            <a:pPr algn="ctr">
              <a:spcBef>
                <a:spcPct val="50000"/>
              </a:spcBef>
              <a:defRPr/>
            </a:pPr>
            <a:r>
              <a:rPr lang="pt-BR" sz="1400" b="1">
                <a:solidFill>
                  <a:srgbClr val="000000"/>
                </a:solidFill>
                <a:latin typeface="Times New Roman" pitchFamily="18" charset="0"/>
                <a:cs typeface="+mn-cs"/>
              </a:rPr>
              <a:t>Indivíduo</a:t>
            </a:r>
          </a:p>
        </p:txBody>
      </p:sp>
      <p:sp>
        <p:nvSpPr>
          <p:cNvPr id="89097" name="Text Box 9">
            <a:extLst>
              <a:ext uri="{FF2B5EF4-FFF2-40B4-BE49-F238E27FC236}"/>
            </a:extLst>
          </p:cNvPr>
          <p:cNvSpPr txBox="1">
            <a:spLocks noChangeArrowheads="1"/>
          </p:cNvSpPr>
          <p:nvPr/>
        </p:nvSpPr>
        <p:spPr bwMode="auto">
          <a:xfrm>
            <a:off x="4933950" y="1903413"/>
            <a:ext cx="3397250" cy="307975"/>
          </a:xfrm>
          <a:prstGeom prst="rect">
            <a:avLst/>
          </a:prstGeom>
          <a:noFill/>
          <a:ln w="9525">
            <a:solidFill>
              <a:schemeClr val="tx1"/>
            </a:solidFill>
            <a:miter lim="800000"/>
            <a:headEnd/>
            <a:tailEnd/>
          </a:ln>
          <a:effectLst/>
          <a:extLst/>
        </p:spPr>
        <p:txBody>
          <a:bodyPr>
            <a:spAutoFit/>
          </a:bodyPr>
          <a:lstStyle/>
          <a:p>
            <a:pPr algn="ctr">
              <a:spcBef>
                <a:spcPct val="50000"/>
              </a:spcBef>
              <a:defRPr/>
            </a:pPr>
            <a:r>
              <a:rPr lang="pt-BR" sz="1400" b="1">
                <a:solidFill>
                  <a:srgbClr val="000000"/>
                </a:solidFill>
                <a:latin typeface="Times New Roman" pitchFamily="18" charset="0"/>
                <a:cs typeface="+mn-cs"/>
              </a:rPr>
              <a:t>Indivíduo</a:t>
            </a:r>
          </a:p>
        </p:txBody>
      </p:sp>
      <p:sp>
        <p:nvSpPr>
          <p:cNvPr id="89100" name="Text Box 12">
            <a:extLst>
              <a:ext uri="{FF2B5EF4-FFF2-40B4-BE49-F238E27FC236}"/>
            </a:extLst>
          </p:cNvPr>
          <p:cNvSpPr txBox="1">
            <a:spLocks noChangeArrowheads="1"/>
          </p:cNvSpPr>
          <p:nvPr/>
        </p:nvSpPr>
        <p:spPr bwMode="auto">
          <a:xfrm>
            <a:off x="4933950" y="3468688"/>
            <a:ext cx="3397250" cy="307975"/>
          </a:xfrm>
          <a:prstGeom prst="rect">
            <a:avLst/>
          </a:prstGeom>
          <a:noFill/>
          <a:ln w="9525">
            <a:solidFill>
              <a:schemeClr val="tx1"/>
            </a:solidFill>
            <a:miter lim="800000"/>
            <a:headEnd/>
            <a:tailEnd/>
          </a:ln>
          <a:effectLst/>
          <a:extLst/>
        </p:spPr>
        <p:txBody>
          <a:bodyPr>
            <a:spAutoFit/>
          </a:bodyPr>
          <a:lstStyle/>
          <a:p>
            <a:pPr algn="ctr">
              <a:spcBef>
                <a:spcPct val="50000"/>
              </a:spcBef>
              <a:defRPr/>
            </a:pPr>
            <a:r>
              <a:rPr lang="pt-BR" sz="1400" b="1">
                <a:solidFill>
                  <a:srgbClr val="000000"/>
                </a:solidFill>
                <a:latin typeface="Times New Roman" pitchFamily="18" charset="0"/>
                <a:cs typeface="+mn-cs"/>
              </a:rPr>
              <a:t>Indivíduo</a:t>
            </a:r>
          </a:p>
        </p:txBody>
      </p:sp>
      <p:sp>
        <p:nvSpPr>
          <p:cNvPr id="89101" name="Text Box 13">
            <a:extLst>
              <a:ext uri="{FF2B5EF4-FFF2-40B4-BE49-F238E27FC236}"/>
            </a:extLst>
          </p:cNvPr>
          <p:cNvSpPr txBox="1">
            <a:spLocks noChangeArrowheads="1"/>
          </p:cNvSpPr>
          <p:nvPr/>
        </p:nvSpPr>
        <p:spPr bwMode="auto">
          <a:xfrm>
            <a:off x="4933950" y="3778250"/>
            <a:ext cx="3397250" cy="242888"/>
          </a:xfrm>
          <a:prstGeom prst="rect">
            <a:avLst/>
          </a:prstGeom>
          <a:noFill/>
          <a:ln w="9525">
            <a:solidFill>
              <a:schemeClr val="tx1"/>
            </a:solidFill>
            <a:miter lim="800000"/>
            <a:headEnd/>
            <a:tailEnd/>
          </a:ln>
          <a:effectLst/>
          <a:extLst/>
        </p:spPr>
        <p:txBody>
          <a:bodyPr>
            <a:spAutoFit/>
          </a:bodyPr>
          <a:lstStyle/>
          <a:p>
            <a:pPr>
              <a:lnSpc>
                <a:spcPct val="70000"/>
              </a:lnSpc>
              <a:spcBef>
                <a:spcPct val="50000"/>
              </a:spcBef>
              <a:defRPr/>
            </a:pPr>
            <a:endParaRPr lang="pt-BR" sz="1400" b="1">
              <a:solidFill>
                <a:srgbClr val="000000"/>
              </a:solidFill>
              <a:latin typeface="Times New Roman" pitchFamily="18" charset="0"/>
              <a:cs typeface="+mn-cs"/>
            </a:endParaRPr>
          </a:p>
        </p:txBody>
      </p:sp>
      <p:sp>
        <p:nvSpPr>
          <p:cNvPr id="89102" name="Text Box 14">
            <a:extLst>
              <a:ext uri="{FF2B5EF4-FFF2-40B4-BE49-F238E27FC236}"/>
            </a:extLst>
          </p:cNvPr>
          <p:cNvSpPr txBox="1">
            <a:spLocks noChangeArrowheads="1"/>
          </p:cNvSpPr>
          <p:nvPr/>
        </p:nvSpPr>
        <p:spPr bwMode="auto">
          <a:xfrm>
            <a:off x="4933950" y="4021138"/>
            <a:ext cx="3397250" cy="631825"/>
          </a:xfrm>
          <a:prstGeom prst="rect">
            <a:avLst/>
          </a:prstGeom>
          <a:noFill/>
          <a:ln w="9525">
            <a:solidFill>
              <a:schemeClr val="tx1"/>
            </a:solidFill>
            <a:miter lim="800000"/>
            <a:headEnd/>
            <a:tailEnd/>
          </a:ln>
          <a:effectLst/>
          <a:extLst/>
        </p:spPr>
        <p:txBody>
          <a:bodyPr>
            <a:spAutoFit/>
          </a:bodyPr>
          <a:lstStyle/>
          <a:p>
            <a:pPr>
              <a:spcBef>
                <a:spcPct val="50000"/>
              </a:spcBef>
              <a:defRPr/>
            </a:pPr>
            <a:r>
              <a:rPr lang="pt-BR" sz="1400" b="1">
                <a:solidFill>
                  <a:srgbClr val="000000"/>
                </a:solidFill>
                <a:latin typeface="Times New Roman" pitchFamily="18" charset="0"/>
                <a:cs typeface="+mn-cs"/>
              </a:rPr>
              <a:t>+</a:t>
            </a:r>
            <a:r>
              <a:rPr lang="pt-BR" sz="1400">
                <a:solidFill>
                  <a:srgbClr val="000000"/>
                </a:solidFill>
                <a:latin typeface="Times New Roman" pitchFamily="18" charset="0"/>
                <a:cs typeface="+mn-cs"/>
              </a:rPr>
              <a:t>incluirIndivíduo(códigoDoIndivíduo)</a:t>
            </a:r>
          </a:p>
          <a:p>
            <a:pPr>
              <a:spcBef>
                <a:spcPct val="50000"/>
              </a:spcBef>
              <a:defRPr/>
            </a:pPr>
            <a:r>
              <a:rPr lang="pt-BR" sz="1400" b="1">
                <a:solidFill>
                  <a:srgbClr val="000000"/>
                </a:solidFill>
                <a:latin typeface="Times New Roman" pitchFamily="18" charset="0"/>
                <a:cs typeface="+mn-cs"/>
              </a:rPr>
              <a:t>+</a:t>
            </a:r>
            <a:r>
              <a:rPr lang="pt-BR" sz="1400">
                <a:solidFill>
                  <a:srgbClr val="000000"/>
                </a:solidFill>
                <a:latin typeface="Times New Roman" pitchFamily="18" charset="0"/>
                <a:cs typeface="+mn-cs"/>
              </a:rPr>
              <a:t>destruirIndivíduo(códigoDoIndivíduo)</a:t>
            </a:r>
          </a:p>
        </p:txBody>
      </p:sp>
      <p:sp>
        <p:nvSpPr>
          <p:cNvPr id="89105" name="Text Box 17">
            <a:extLst>
              <a:ext uri="{FF2B5EF4-FFF2-40B4-BE49-F238E27FC236}"/>
            </a:extLst>
          </p:cNvPr>
          <p:cNvSpPr txBox="1">
            <a:spLocks noChangeArrowheads="1"/>
          </p:cNvSpPr>
          <p:nvPr/>
        </p:nvSpPr>
        <p:spPr bwMode="auto">
          <a:xfrm>
            <a:off x="4933950" y="4891088"/>
            <a:ext cx="3397250" cy="307975"/>
          </a:xfrm>
          <a:prstGeom prst="rect">
            <a:avLst/>
          </a:prstGeom>
          <a:noFill/>
          <a:ln w="9525">
            <a:solidFill>
              <a:schemeClr val="tx1"/>
            </a:solidFill>
            <a:miter lim="800000"/>
            <a:headEnd/>
            <a:tailEnd/>
          </a:ln>
          <a:effectLst/>
          <a:extLst/>
        </p:spPr>
        <p:txBody>
          <a:bodyPr>
            <a:spAutoFit/>
          </a:bodyPr>
          <a:lstStyle/>
          <a:p>
            <a:pPr algn="ctr">
              <a:spcBef>
                <a:spcPct val="50000"/>
              </a:spcBef>
              <a:defRPr/>
            </a:pPr>
            <a:r>
              <a:rPr lang="pt-BR" sz="1400" b="1">
                <a:solidFill>
                  <a:srgbClr val="000000"/>
                </a:solidFill>
                <a:latin typeface="Times New Roman" pitchFamily="18" charset="0"/>
                <a:cs typeface="+mn-cs"/>
              </a:rPr>
              <a:t>Indivíduo</a:t>
            </a:r>
          </a:p>
        </p:txBody>
      </p:sp>
      <p:sp>
        <p:nvSpPr>
          <p:cNvPr id="89106" name="Text Box 18">
            <a:extLst>
              <a:ext uri="{FF2B5EF4-FFF2-40B4-BE49-F238E27FC236}"/>
            </a:extLst>
          </p:cNvPr>
          <p:cNvSpPr txBox="1">
            <a:spLocks noChangeArrowheads="1"/>
          </p:cNvSpPr>
          <p:nvPr/>
        </p:nvSpPr>
        <p:spPr bwMode="auto">
          <a:xfrm>
            <a:off x="4933950" y="5199063"/>
            <a:ext cx="3397250" cy="760412"/>
          </a:xfrm>
          <a:prstGeom prst="rect">
            <a:avLst/>
          </a:prstGeom>
          <a:noFill/>
          <a:ln w="9525">
            <a:solidFill>
              <a:schemeClr val="tx1"/>
            </a:solidFill>
            <a:miter lim="800000"/>
            <a:headEnd/>
            <a:tailEnd/>
          </a:ln>
          <a:effectLst/>
          <a:extLst/>
        </p:spPr>
        <p:txBody>
          <a:bodyPr>
            <a:spAutoFit/>
          </a:bodyPr>
          <a:lstStyle/>
          <a:p>
            <a:pPr>
              <a:lnSpc>
                <a:spcPct val="70000"/>
              </a:lnSpc>
              <a:spcBef>
                <a:spcPct val="50000"/>
              </a:spcBef>
              <a:defRPr/>
            </a:pPr>
            <a:r>
              <a:rPr lang="pt-BR" sz="1400">
                <a:solidFill>
                  <a:srgbClr val="000000"/>
                </a:solidFill>
                <a:latin typeface="Times New Roman" pitchFamily="18" charset="0"/>
                <a:cs typeface="+mn-cs"/>
              </a:rPr>
              <a:t>+códigoDoIndivíduo:</a:t>
            </a:r>
            <a:r>
              <a:rPr lang="pt-BR" sz="1400" i="1">
                <a:solidFill>
                  <a:srgbClr val="000000"/>
                </a:solidFill>
                <a:latin typeface="Times New Roman" pitchFamily="18" charset="0"/>
                <a:cs typeface="+mn-cs"/>
              </a:rPr>
              <a:t>long</a:t>
            </a:r>
            <a:endParaRPr lang="pt-BR" sz="1400">
              <a:solidFill>
                <a:srgbClr val="000000"/>
              </a:solidFill>
              <a:latin typeface="Times New Roman" pitchFamily="18" charset="0"/>
              <a:cs typeface="+mn-cs"/>
            </a:endParaRPr>
          </a:p>
          <a:p>
            <a:pPr>
              <a:lnSpc>
                <a:spcPct val="70000"/>
              </a:lnSpc>
              <a:spcBef>
                <a:spcPct val="50000"/>
              </a:spcBef>
              <a:defRPr/>
            </a:pPr>
            <a:r>
              <a:rPr lang="pt-BR" sz="1400">
                <a:solidFill>
                  <a:srgbClr val="000000"/>
                </a:solidFill>
                <a:latin typeface="Times New Roman" pitchFamily="18" charset="0"/>
                <a:cs typeface="+mn-cs"/>
              </a:rPr>
              <a:t>+sexo: M ou F</a:t>
            </a:r>
          </a:p>
          <a:p>
            <a:pPr>
              <a:lnSpc>
                <a:spcPct val="70000"/>
              </a:lnSpc>
              <a:spcBef>
                <a:spcPct val="50000"/>
              </a:spcBef>
              <a:defRPr/>
            </a:pPr>
            <a:r>
              <a:rPr lang="pt-BR" sz="1400">
                <a:solidFill>
                  <a:srgbClr val="000000"/>
                </a:solidFill>
                <a:latin typeface="Times New Roman" pitchFamily="18" charset="0"/>
                <a:cs typeface="+mn-cs"/>
              </a:rPr>
              <a:t>+dataDoNascimento: data</a:t>
            </a:r>
            <a:endParaRPr lang="pt-BR" sz="1400" b="1">
              <a:solidFill>
                <a:srgbClr val="000000"/>
              </a:solidFill>
              <a:latin typeface="Times New Roman" pitchFamily="18" charset="0"/>
              <a:cs typeface="+mn-cs"/>
            </a:endParaRPr>
          </a:p>
        </p:txBody>
      </p:sp>
      <p:sp>
        <p:nvSpPr>
          <p:cNvPr id="89107" name="Text Box 19">
            <a:extLst>
              <a:ext uri="{FF2B5EF4-FFF2-40B4-BE49-F238E27FC236}"/>
            </a:extLst>
          </p:cNvPr>
          <p:cNvSpPr txBox="1">
            <a:spLocks noChangeArrowheads="1"/>
          </p:cNvSpPr>
          <p:nvPr/>
        </p:nvSpPr>
        <p:spPr bwMode="auto">
          <a:xfrm>
            <a:off x="4933950" y="5957888"/>
            <a:ext cx="3397250" cy="630237"/>
          </a:xfrm>
          <a:prstGeom prst="rect">
            <a:avLst/>
          </a:prstGeom>
          <a:noFill/>
          <a:ln w="9525">
            <a:solidFill>
              <a:schemeClr val="tx1"/>
            </a:solidFill>
            <a:miter lim="800000"/>
            <a:headEnd/>
            <a:tailEnd/>
          </a:ln>
          <a:effectLst/>
          <a:extLst/>
        </p:spPr>
        <p:txBody>
          <a:bodyPr>
            <a:spAutoFit/>
          </a:bodyPr>
          <a:lstStyle/>
          <a:p>
            <a:pPr>
              <a:spcBef>
                <a:spcPct val="50000"/>
              </a:spcBef>
              <a:defRPr/>
            </a:pPr>
            <a:r>
              <a:rPr lang="pt-BR" sz="1400" b="1">
                <a:solidFill>
                  <a:srgbClr val="000000"/>
                </a:solidFill>
                <a:latin typeface="Times New Roman" pitchFamily="18" charset="0"/>
                <a:cs typeface="+mn-cs"/>
              </a:rPr>
              <a:t>+</a:t>
            </a:r>
            <a:r>
              <a:rPr lang="pt-BR" sz="1400">
                <a:solidFill>
                  <a:srgbClr val="000000"/>
                </a:solidFill>
                <a:latin typeface="Times New Roman" pitchFamily="18" charset="0"/>
                <a:cs typeface="+mn-cs"/>
              </a:rPr>
              <a:t>incluirIndivíduo(códigoDoIndivíduo)</a:t>
            </a:r>
          </a:p>
          <a:p>
            <a:pPr>
              <a:spcBef>
                <a:spcPct val="50000"/>
              </a:spcBef>
              <a:defRPr/>
            </a:pPr>
            <a:r>
              <a:rPr lang="pt-BR" sz="1400" b="1">
                <a:solidFill>
                  <a:srgbClr val="000000"/>
                </a:solidFill>
                <a:latin typeface="Times New Roman" pitchFamily="18" charset="0"/>
                <a:cs typeface="+mn-cs"/>
              </a:rPr>
              <a:t>+</a:t>
            </a:r>
            <a:r>
              <a:rPr lang="pt-BR" sz="1400">
                <a:solidFill>
                  <a:srgbClr val="000000"/>
                </a:solidFill>
                <a:latin typeface="Times New Roman" pitchFamily="18" charset="0"/>
                <a:cs typeface="+mn-cs"/>
              </a:rPr>
              <a:t>destruirIndivíduo(códigoDoIndivíduo)</a:t>
            </a:r>
          </a:p>
        </p:txBody>
      </p:sp>
      <p:sp>
        <p:nvSpPr>
          <p:cNvPr id="89098" name="Text Box 10">
            <a:extLst>
              <a:ext uri="{FF2B5EF4-FFF2-40B4-BE49-F238E27FC236}"/>
            </a:extLst>
          </p:cNvPr>
          <p:cNvSpPr txBox="1">
            <a:spLocks noChangeArrowheads="1"/>
          </p:cNvSpPr>
          <p:nvPr/>
        </p:nvSpPr>
        <p:spPr bwMode="auto">
          <a:xfrm>
            <a:off x="4933950" y="2208213"/>
            <a:ext cx="3397250" cy="760412"/>
          </a:xfrm>
          <a:prstGeom prst="rect">
            <a:avLst/>
          </a:prstGeom>
          <a:solidFill>
            <a:schemeClr val="bg1"/>
          </a:solidFill>
          <a:ln w="9525">
            <a:solidFill>
              <a:schemeClr val="tx1"/>
            </a:solidFill>
            <a:miter lim="800000"/>
            <a:headEnd/>
            <a:tailEnd/>
          </a:ln>
          <a:effectLst/>
          <a:extLst/>
        </p:spPr>
        <p:txBody>
          <a:bodyPr>
            <a:spAutoFit/>
          </a:bodyPr>
          <a:lstStyle/>
          <a:p>
            <a:pPr>
              <a:lnSpc>
                <a:spcPct val="70000"/>
              </a:lnSpc>
              <a:spcBef>
                <a:spcPct val="50000"/>
              </a:spcBef>
              <a:defRPr/>
            </a:pPr>
            <a:r>
              <a:rPr lang="pt-BR" sz="1400" dirty="0">
                <a:solidFill>
                  <a:srgbClr val="000000"/>
                </a:solidFill>
                <a:latin typeface="Times New Roman" pitchFamily="18" charset="0"/>
                <a:cs typeface="+mn-cs"/>
              </a:rPr>
              <a:t>+</a:t>
            </a:r>
            <a:r>
              <a:rPr lang="pt-BR" sz="1400" dirty="0" err="1">
                <a:solidFill>
                  <a:srgbClr val="000000"/>
                </a:solidFill>
                <a:latin typeface="Times New Roman" pitchFamily="18" charset="0"/>
                <a:cs typeface="+mn-cs"/>
              </a:rPr>
              <a:t>códigoDoIndivíduo:</a:t>
            </a:r>
            <a:r>
              <a:rPr lang="pt-BR" sz="1400" i="1" dirty="0" err="1">
                <a:solidFill>
                  <a:srgbClr val="000000"/>
                </a:solidFill>
                <a:latin typeface="Times New Roman" pitchFamily="18" charset="0"/>
                <a:cs typeface="+mn-cs"/>
              </a:rPr>
              <a:t>long</a:t>
            </a:r>
            <a:endParaRPr lang="pt-BR" sz="1400" dirty="0">
              <a:solidFill>
                <a:srgbClr val="000000"/>
              </a:solidFill>
              <a:latin typeface="Times New Roman" pitchFamily="18" charset="0"/>
              <a:cs typeface="+mn-cs"/>
            </a:endParaRPr>
          </a:p>
          <a:p>
            <a:pPr>
              <a:lnSpc>
                <a:spcPct val="70000"/>
              </a:lnSpc>
              <a:spcBef>
                <a:spcPct val="50000"/>
              </a:spcBef>
              <a:defRPr/>
            </a:pPr>
            <a:r>
              <a:rPr lang="pt-BR" sz="1400" dirty="0">
                <a:solidFill>
                  <a:srgbClr val="000000"/>
                </a:solidFill>
                <a:latin typeface="Times New Roman" pitchFamily="18" charset="0"/>
                <a:cs typeface="+mn-cs"/>
              </a:rPr>
              <a:t>+sexo: M ou F</a:t>
            </a:r>
          </a:p>
          <a:p>
            <a:pPr>
              <a:lnSpc>
                <a:spcPct val="70000"/>
              </a:lnSpc>
              <a:spcBef>
                <a:spcPct val="50000"/>
              </a:spcBef>
              <a:defRPr/>
            </a:pPr>
            <a:r>
              <a:rPr lang="pt-BR" sz="1400" dirty="0">
                <a:solidFill>
                  <a:srgbClr val="000000"/>
                </a:solidFill>
                <a:latin typeface="Times New Roman" pitchFamily="18" charset="0"/>
                <a:cs typeface="+mn-cs"/>
              </a:rPr>
              <a:t>+</a:t>
            </a:r>
            <a:r>
              <a:rPr lang="pt-BR" sz="1400" dirty="0" err="1">
                <a:solidFill>
                  <a:srgbClr val="000000"/>
                </a:solidFill>
                <a:latin typeface="Times New Roman" pitchFamily="18" charset="0"/>
                <a:cs typeface="+mn-cs"/>
              </a:rPr>
              <a:t>dataDoNascimento</a:t>
            </a:r>
            <a:r>
              <a:rPr lang="pt-BR" sz="1400" dirty="0">
                <a:solidFill>
                  <a:srgbClr val="000000"/>
                </a:solidFill>
                <a:latin typeface="Times New Roman" pitchFamily="18" charset="0"/>
                <a:cs typeface="+mn-cs"/>
              </a:rPr>
              <a:t>: data</a:t>
            </a:r>
            <a:endParaRPr lang="pt-BR" sz="1400" b="1" dirty="0">
              <a:solidFill>
                <a:srgbClr val="000000"/>
              </a:solidFill>
              <a:latin typeface="Times New Roman" pitchFamily="18" charset="0"/>
              <a:cs typeface="+mn-cs"/>
            </a:endParaRPr>
          </a:p>
        </p:txBody>
      </p:sp>
      <p:sp>
        <p:nvSpPr>
          <p:cNvPr id="56333" name="Rectangle 20"/>
          <p:cNvSpPr>
            <a:spLocks noChangeArrowheads="1"/>
          </p:cNvSpPr>
          <p:nvPr/>
        </p:nvSpPr>
        <p:spPr bwMode="auto">
          <a:xfrm>
            <a:off x="4284663" y="1196975"/>
            <a:ext cx="4402137" cy="548640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sz="1800">
              <a:solidFill>
                <a:srgbClr val="000000"/>
              </a:solidFill>
              <a:cs typeface="Courier New" panose="02070309020205020404" pitchFamily="49" charset="0"/>
            </a:endParaRPr>
          </a:p>
        </p:txBody>
      </p:sp>
      <p:sp>
        <p:nvSpPr>
          <p:cNvPr id="89109" name="Text Box 21">
            <a:extLst>
              <a:ext uri="{FF2B5EF4-FFF2-40B4-BE49-F238E27FC236}"/>
            </a:extLst>
          </p:cNvPr>
          <p:cNvSpPr txBox="1">
            <a:spLocks noChangeArrowheads="1"/>
          </p:cNvSpPr>
          <p:nvPr/>
        </p:nvSpPr>
        <p:spPr bwMode="auto">
          <a:xfrm>
            <a:off x="4411663" y="1366838"/>
            <a:ext cx="333375" cy="307975"/>
          </a:xfrm>
          <a:prstGeom prst="rect">
            <a:avLst/>
          </a:prstGeom>
          <a:noFill/>
          <a:ln>
            <a:noFill/>
          </a:ln>
          <a:effectLst/>
          <a:extLst/>
        </p:spPr>
        <p:txBody>
          <a:bodyPr wrap="none">
            <a:spAutoFit/>
          </a:bodyPr>
          <a:lstStyle/>
          <a:p>
            <a:pPr>
              <a:defRPr/>
            </a:pPr>
            <a:r>
              <a:rPr lang="pt-BR" sz="1400" b="1">
                <a:solidFill>
                  <a:srgbClr val="000000"/>
                </a:solidFill>
                <a:latin typeface="Times New Roman" pitchFamily="18" charset="0"/>
                <a:cs typeface="+mn-cs"/>
              </a:rPr>
              <a:t>1)</a:t>
            </a:r>
            <a:endParaRPr lang="pt-BR" sz="1400">
              <a:solidFill>
                <a:srgbClr val="000000"/>
              </a:solidFill>
              <a:latin typeface="Times New Roman" pitchFamily="18" charset="0"/>
              <a:cs typeface="+mn-cs"/>
            </a:endParaRPr>
          </a:p>
        </p:txBody>
      </p:sp>
      <p:sp>
        <p:nvSpPr>
          <p:cNvPr id="89110" name="Text Box 22">
            <a:extLst>
              <a:ext uri="{FF2B5EF4-FFF2-40B4-BE49-F238E27FC236}"/>
            </a:extLst>
          </p:cNvPr>
          <p:cNvSpPr txBox="1">
            <a:spLocks noChangeArrowheads="1"/>
          </p:cNvSpPr>
          <p:nvPr/>
        </p:nvSpPr>
        <p:spPr bwMode="auto">
          <a:xfrm>
            <a:off x="4406900" y="2454275"/>
            <a:ext cx="334963" cy="307975"/>
          </a:xfrm>
          <a:prstGeom prst="rect">
            <a:avLst/>
          </a:prstGeom>
          <a:noFill/>
          <a:ln>
            <a:noFill/>
          </a:ln>
          <a:effectLst/>
          <a:extLst/>
        </p:spPr>
        <p:txBody>
          <a:bodyPr wrap="none">
            <a:spAutoFit/>
          </a:bodyPr>
          <a:lstStyle/>
          <a:p>
            <a:pPr>
              <a:defRPr/>
            </a:pPr>
            <a:r>
              <a:rPr lang="pt-BR" sz="1400" b="1">
                <a:solidFill>
                  <a:srgbClr val="000000"/>
                </a:solidFill>
                <a:latin typeface="Times New Roman" pitchFamily="18" charset="0"/>
                <a:cs typeface="+mn-cs"/>
              </a:rPr>
              <a:t>2)</a:t>
            </a:r>
            <a:endParaRPr lang="pt-BR" sz="1400">
              <a:solidFill>
                <a:srgbClr val="000000"/>
              </a:solidFill>
              <a:latin typeface="Times New Roman" pitchFamily="18" charset="0"/>
              <a:cs typeface="+mn-cs"/>
            </a:endParaRPr>
          </a:p>
        </p:txBody>
      </p:sp>
      <p:sp>
        <p:nvSpPr>
          <p:cNvPr id="89111" name="Text Box 23">
            <a:extLst>
              <a:ext uri="{FF2B5EF4-FFF2-40B4-BE49-F238E27FC236}"/>
            </a:extLst>
          </p:cNvPr>
          <p:cNvSpPr txBox="1">
            <a:spLocks noChangeArrowheads="1"/>
          </p:cNvSpPr>
          <p:nvPr/>
        </p:nvSpPr>
        <p:spPr bwMode="auto">
          <a:xfrm>
            <a:off x="4406900" y="3841750"/>
            <a:ext cx="334963" cy="307975"/>
          </a:xfrm>
          <a:prstGeom prst="rect">
            <a:avLst/>
          </a:prstGeom>
          <a:noFill/>
          <a:ln>
            <a:noFill/>
          </a:ln>
          <a:effectLst/>
          <a:extLst/>
        </p:spPr>
        <p:txBody>
          <a:bodyPr wrap="none">
            <a:spAutoFit/>
          </a:bodyPr>
          <a:lstStyle/>
          <a:p>
            <a:pPr>
              <a:defRPr/>
            </a:pPr>
            <a:r>
              <a:rPr lang="pt-BR" sz="1400" b="1">
                <a:solidFill>
                  <a:srgbClr val="000000"/>
                </a:solidFill>
                <a:latin typeface="Times New Roman" pitchFamily="18" charset="0"/>
                <a:cs typeface="+mn-cs"/>
              </a:rPr>
              <a:t>3)</a:t>
            </a:r>
            <a:endParaRPr lang="pt-BR" sz="1400">
              <a:solidFill>
                <a:srgbClr val="000000"/>
              </a:solidFill>
              <a:latin typeface="Times New Roman" pitchFamily="18" charset="0"/>
              <a:cs typeface="+mn-cs"/>
            </a:endParaRPr>
          </a:p>
        </p:txBody>
      </p:sp>
      <p:sp>
        <p:nvSpPr>
          <p:cNvPr id="89112" name="Text Box 24">
            <a:extLst>
              <a:ext uri="{FF2B5EF4-FFF2-40B4-BE49-F238E27FC236}"/>
            </a:extLst>
          </p:cNvPr>
          <p:cNvSpPr txBox="1">
            <a:spLocks noChangeArrowheads="1"/>
          </p:cNvSpPr>
          <p:nvPr/>
        </p:nvSpPr>
        <p:spPr bwMode="auto">
          <a:xfrm>
            <a:off x="4406900" y="5481638"/>
            <a:ext cx="334963" cy="306387"/>
          </a:xfrm>
          <a:prstGeom prst="rect">
            <a:avLst/>
          </a:prstGeom>
          <a:noFill/>
          <a:ln>
            <a:noFill/>
          </a:ln>
          <a:effectLst/>
          <a:extLst/>
        </p:spPr>
        <p:txBody>
          <a:bodyPr wrap="none">
            <a:spAutoFit/>
          </a:bodyPr>
          <a:lstStyle/>
          <a:p>
            <a:pPr>
              <a:defRPr/>
            </a:pPr>
            <a:r>
              <a:rPr lang="pt-BR" sz="1400" b="1">
                <a:solidFill>
                  <a:srgbClr val="000000"/>
                </a:solidFill>
                <a:latin typeface="Times New Roman" pitchFamily="18" charset="0"/>
                <a:cs typeface="+mn-cs"/>
              </a:rPr>
              <a:t>4)</a:t>
            </a:r>
            <a:endParaRPr lang="pt-BR" sz="1400">
              <a:solidFill>
                <a:srgbClr val="000000"/>
              </a:solidFill>
              <a:latin typeface="Times New Roman" pitchFamily="18" charset="0"/>
              <a:cs typeface="+mn-cs"/>
            </a:endParaRPr>
          </a:p>
        </p:txBody>
      </p:sp>
      <p:cxnSp>
        <p:nvCxnSpPr>
          <p:cNvPr id="56338" name="AutoShape 25"/>
          <p:cNvCxnSpPr>
            <a:cxnSpLocks noChangeShapeType="1"/>
          </p:cNvCxnSpPr>
          <p:nvPr/>
        </p:nvCxnSpPr>
        <p:spPr bwMode="auto">
          <a:xfrm>
            <a:off x="4284663" y="1836738"/>
            <a:ext cx="4402137" cy="0"/>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6339" name="AutoShape 26"/>
          <p:cNvCxnSpPr>
            <a:cxnSpLocks noChangeShapeType="1"/>
          </p:cNvCxnSpPr>
          <p:nvPr/>
        </p:nvCxnSpPr>
        <p:spPr bwMode="auto">
          <a:xfrm>
            <a:off x="4284663" y="3365500"/>
            <a:ext cx="4402137" cy="0"/>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6340" name="AutoShape 27"/>
          <p:cNvCxnSpPr>
            <a:cxnSpLocks noChangeShapeType="1"/>
          </p:cNvCxnSpPr>
          <p:nvPr/>
        </p:nvCxnSpPr>
        <p:spPr bwMode="auto">
          <a:xfrm>
            <a:off x="4284663" y="4752975"/>
            <a:ext cx="4402137" cy="0"/>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sp>
        <p:nvSpPr>
          <p:cNvPr id="56341" name="Line 3"/>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6342" name="Rectangle 4"/>
          <p:cNvSpPr txBox="1">
            <a:spLocks noChangeArrowheads="1"/>
          </p:cNvSpPr>
          <p:nvPr/>
        </p:nvSpPr>
        <p:spPr bwMode="auto">
          <a:xfrm>
            <a:off x="5334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4400">
                <a:solidFill>
                  <a:schemeClr val="tx2"/>
                </a:solidFill>
                <a:latin typeface="Times New Roman" panose="02020603050405020304" pitchFamily="18" charset="0"/>
              </a:rPr>
              <a:t>Classe em UML (2/2)</a:t>
            </a:r>
            <a:endParaRPr lang="pt-BR" altLang="pt-BR" sz="4400">
              <a:solidFill>
                <a:schemeClr val="tx2"/>
              </a:solidFill>
              <a:latin typeface="Times New Roman" panose="02020603050405020304" pitchFamily="18" charset="0"/>
            </a:endParaRPr>
          </a:p>
        </p:txBody>
      </p:sp>
      <p:sp>
        <p:nvSpPr>
          <p:cNvPr id="56343" name="CaixaDeTexto 3"/>
          <p:cNvSpPr txBox="1">
            <a:spLocks noChangeArrowheads="1"/>
          </p:cNvSpPr>
          <p:nvPr/>
        </p:nvSpPr>
        <p:spPr bwMode="auto">
          <a:xfrm>
            <a:off x="619125" y="4406900"/>
            <a:ext cx="1843088" cy="461963"/>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t>variações</a:t>
            </a:r>
            <a:endParaRPr lang="pt-BR" altLang="pt-BR"/>
          </a:p>
        </p:txBody>
      </p:sp>
      <p:cxnSp>
        <p:nvCxnSpPr>
          <p:cNvPr id="56344" name="Conector de seta reta 5"/>
          <p:cNvCxnSpPr>
            <a:cxnSpLocks noChangeShapeType="1"/>
          </p:cNvCxnSpPr>
          <p:nvPr/>
        </p:nvCxnSpPr>
        <p:spPr bwMode="auto">
          <a:xfrm>
            <a:off x="630238" y="4868863"/>
            <a:ext cx="3509962"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7347" name="Rectangle 3"/>
          <p:cNvSpPr>
            <a:spLocks noGrp="1" noChangeArrowheads="1"/>
          </p:cNvSpPr>
          <p:nvPr>
            <p:ph type="title"/>
          </p:nvPr>
        </p:nvSpPr>
        <p:spPr>
          <a:xfrm>
            <a:off x="533400" y="152400"/>
            <a:ext cx="7772400" cy="685800"/>
          </a:xfrm>
        </p:spPr>
        <p:txBody>
          <a:bodyPr/>
          <a:lstStyle/>
          <a:p>
            <a:pPr algn="l"/>
            <a:r>
              <a:rPr lang="en-US" altLang="pt-BR" smtClean="0"/>
              <a:t>Processo de Abstração</a:t>
            </a:r>
            <a:endParaRPr lang="pt-BR" altLang="pt-BR" smtClean="0"/>
          </a:p>
        </p:txBody>
      </p:sp>
      <p:sp>
        <p:nvSpPr>
          <p:cNvPr id="57348" name="Text Box 4"/>
          <p:cNvSpPr txBox="1">
            <a:spLocks noChangeArrowheads="1"/>
          </p:cNvSpPr>
          <p:nvPr/>
        </p:nvSpPr>
        <p:spPr bwMode="auto">
          <a:xfrm>
            <a:off x="533400" y="1060450"/>
            <a:ext cx="81534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800">
                <a:latin typeface="Times New Roman" panose="02020603050405020304" pitchFamily="18" charset="0"/>
                <a:cs typeface="Times New Roman" panose="02020603050405020304" pitchFamily="18" charset="0"/>
              </a:rPr>
              <a:t>Criar classes que representam os aspectos relevantes de objetos é apenas um passo no contexto do processo de abstração. Há, na verdade, seis operações de abstração distintas a serem analizadas:</a:t>
            </a:r>
          </a:p>
          <a:p>
            <a:pPr eaLnBrk="1" hangingPunct="1"/>
            <a:endParaRPr lang="en-US" altLang="pt-BR" sz="2800">
              <a:latin typeface="Times New Roman" panose="02020603050405020304" pitchFamily="18" charset="0"/>
              <a:cs typeface="Times New Roman" panose="02020603050405020304" pitchFamily="18" charset="0"/>
            </a:endParaRPr>
          </a:p>
          <a:p>
            <a:pPr eaLnBrk="1" hangingPunct="1"/>
            <a:r>
              <a:rPr lang="en-US" altLang="pt-BR" sz="2800">
                <a:latin typeface="Times New Roman" panose="02020603050405020304" pitchFamily="18" charset="0"/>
                <a:cs typeface="Times New Roman" panose="02020603050405020304" pitchFamily="18" charset="0"/>
              </a:rPr>
              <a:t>1. Classificação</a:t>
            </a:r>
          </a:p>
          <a:p>
            <a:pPr eaLnBrk="1" hangingPunct="1"/>
            <a:r>
              <a:rPr lang="en-US" altLang="pt-BR" sz="2800">
                <a:latin typeface="Times New Roman" panose="02020603050405020304" pitchFamily="18" charset="0"/>
                <a:cs typeface="Times New Roman" panose="02020603050405020304" pitchFamily="18" charset="0"/>
              </a:rPr>
              <a:t>2. Instanciação</a:t>
            </a:r>
          </a:p>
          <a:p>
            <a:pPr eaLnBrk="1" hangingPunct="1"/>
            <a:r>
              <a:rPr lang="en-US" altLang="pt-BR" sz="2800">
                <a:latin typeface="Times New Roman" panose="02020603050405020304" pitchFamily="18" charset="0"/>
                <a:cs typeface="Times New Roman" panose="02020603050405020304" pitchFamily="18" charset="0"/>
              </a:rPr>
              <a:t>3. Generalização</a:t>
            </a:r>
          </a:p>
          <a:p>
            <a:pPr eaLnBrk="1" hangingPunct="1"/>
            <a:r>
              <a:rPr lang="en-US" altLang="pt-BR" sz="2800">
                <a:latin typeface="Times New Roman" panose="02020603050405020304" pitchFamily="18" charset="0"/>
                <a:cs typeface="Times New Roman" panose="02020603050405020304" pitchFamily="18" charset="0"/>
              </a:rPr>
              <a:t>4. Especialização</a:t>
            </a:r>
          </a:p>
          <a:p>
            <a:pPr eaLnBrk="1" hangingPunct="1"/>
            <a:r>
              <a:rPr lang="en-US" altLang="pt-BR" sz="2800">
                <a:latin typeface="Times New Roman" panose="02020603050405020304" pitchFamily="18" charset="0"/>
                <a:cs typeface="Times New Roman" panose="02020603050405020304" pitchFamily="18" charset="0"/>
              </a:rPr>
              <a:t>5. Agregação</a:t>
            </a:r>
          </a:p>
          <a:p>
            <a:pPr eaLnBrk="1" hangingPunct="1"/>
            <a:r>
              <a:rPr lang="en-US" altLang="pt-BR" sz="2800">
                <a:latin typeface="Times New Roman" panose="02020603050405020304" pitchFamily="18" charset="0"/>
                <a:cs typeface="Times New Roman" panose="02020603050405020304" pitchFamily="18" charset="0"/>
              </a:rPr>
              <a:t>6. Decomposição</a:t>
            </a:r>
            <a:endParaRPr lang="pt-BR" altLang="pt-BR"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8371" name="Rectangle 3"/>
          <p:cNvSpPr>
            <a:spLocks noGrp="1" noChangeArrowheads="1"/>
          </p:cNvSpPr>
          <p:nvPr>
            <p:ph type="title"/>
          </p:nvPr>
        </p:nvSpPr>
        <p:spPr>
          <a:xfrm>
            <a:off x="533400" y="152400"/>
            <a:ext cx="7772400" cy="685800"/>
          </a:xfrm>
        </p:spPr>
        <p:txBody>
          <a:bodyPr/>
          <a:lstStyle/>
          <a:p>
            <a:pPr algn="l"/>
            <a:r>
              <a:rPr lang="en-US" altLang="pt-BR" smtClean="0"/>
              <a:t>Classificação</a:t>
            </a:r>
            <a:endParaRPr lang="pt-BR" altLang="pt-BR" smtClean="0"/>
          </a:p>
        </p:txBody>
      </p:sp>
      <p:sp>
        <p:nvSpPr>
          <p:cNvPr id="58372" name="Text Box 4"/>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classificação é a operação de abstração através da qual são analisados os objetos do mundo real para identificar suas características comuns e definir a que classe cada um deles pertence. Na prática, a </a:t>
            </a:r>
            <a:r>
              <a:rPr lang="en-US" altLang="pt-BR" sz="2000" u="sng">
                <a:latin typeface="Times New Roman" panose="02020603050405020304" pitchFamily="18" charset="0"/>
                <a:cs typeface="Times New Roman" panose="02020603050405020304" pitchFamily="18" charset="0"/>
              </a:rPr>
              <a:t>operação de classificação</a:t>
            </a:r>
            <a:r>
              <a:rPr lang="en-US" altLang="pt-BR" sz="2000">
                <a:latin typeface="Times New Roman" panose="02020603050405020304" pitchFamily="18" charset="0"/>
                <a:cs typeface="Times New Roman" panose="02020603050405020304" pitchFamily="18" charset="0"/>
              </a:rPr>
              <a:t> refere-se à </a:t>
            </a:r>
            <a:r>
              <a:rPr lang="en-US" altLang="pt-BR" sz="2000" u="sng">
                <a:latin typeface="Times New Roman" panose="02020603050405020304" pitchFamily="18" charset="0"/>
                <a:cs typeface="Times New Roman" panose="02020603050405020304" pitchFamily="18" charset="0"/>
              </a:rPr>
              <a:t>criação de uma classe para representar vários objetos que possuem os mesmos atributos e realizam as mesmas ações</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operação de classificação inicia-se com a percepção de que alguns objetos possuem as mesmas características e manifestam o mesmo comportamento. Pode-se, por exemplo, perceber que existem algumas características comuns entre os veículos: todos possuem uma marca, um modelo, um ano, uma cor, uma placa, um chassi, etc. Além disso, todos eles realizam algumas ações comuns: ligar-se, desligar-se, mover-se, acender e apagar faróis, ligar e desligar setas de direção, trocar marchas, etc. Sendo assim, todos eles podem ser classificados dentro de uma mesma categoria. O passo seguinte da operação de classificação seria a criação de uma classe para representar as características e o comportamento comuns identificados nesses objetos (os veículos). </a:t>
            </a:r>
            <a:endParaRPr lang="pt-BR" altLang="pt-BR"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152400"/>
            <a:ext cx="7772400" cy="685800"/>
          </a:xfrm>
        </p:spPr>
        <p:txBody>
          <a:bodyPr/>
          <a:lstStyle/>
          <a:p>
            <a:pPr algn="l"/>
            <a:r>
              <a:rPr lang="en-US" altLang="pt-BR" smtClean="0">
                <a:solidFill>
                  <a:schemeClr val="tx1"/>
                </a:solidFill>
              </a:rPr>
              <a:t>Analisando o “</a:t>
            </a:r>
            <a:r>
              <a:rPr lang="en-US" altLang="pt-BR" smtClean="0">
                <a:solidFill>
                  <a:schemeClr val="accent2"/>
                </a:solidFill>
              </a:rPr>
              <a:t>Objeto</a:t>
            </a:r>
            <a:r>
              <a:rPr lang="en-US" altLang="pt-BR" smtClean="0"/>
              <a:t> Rádio”</a:t>
            </a:r>
            <a:endParaRPr lang="pt-BR" altLang="pt-BR" smtClean="0"/>
          </a:p>
        </p:txBody>
      </p:sp>
      <p:sp>
        <p:nvSpPr>
          <p:cNvPr id="32771" name="Text Box 3"/>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rPr>
              <a:t>Como utilizamos esse aparelho ? Por meio dos controles existentes em sua parte externa, como o botão de liga/desliga, o controle de volume, o seletor de estações e, conforme o modelo, outros controles. Isso significa que o rádio pode ser controlado pelas operações de ligar, desligar, sintonizar e aumentar ou diminuir seu volume. Mesmo sem saber como funciona internamente esse aparelho ou quais são os princípios físicos envolvidos na radiodifusão, as pessoas são capazes de usá-lo corretamente. Os detalhes de sua estrutura ficam ocultos dentro de sua “carcaça”, pois temos acesso apenas aos controles que o projetista julgou necessários para seu uso doméstico. Outro aspecto é o estado do rádio, que pode estar desligado ou ligado. Estando ligado, pode ser sintonizado em diferentes frequências e ter o volume ajustado de forma distinta. O rádio portátil, o rádio-relógio e muitos outros, também são semelhantes ao rádio que acabamos de descrever. </a:t>
            </a:r>
          </a:p>
          <a:p>
            <a:pPr eaLnBrk="1" hangingPunct="1"/>
            <a:endParaRPr lang="en-US" altLang="pt-BR" sz="2000">
              <a:latin typeface="Times New Roman" panose="02020603050405020304" pitchFamily="18" charset="0"/>
            </a:endParaRPr>
          </a:p>
          <a:p>
            <a:pPr eaLnBrk="1" hangingPunct="1"/>
            <a:r>
              <a:rPr lang="en-US" altLang="pt-BR" sz="2000">
                <a:latin typeface="Times New Roman" panose="02020603050405020304" pitchFamily="18" charset="0"/>
              </a:rPr>
              <a:t>Por meio desse exemplo cotidiano, descrevemos informalmente algumas das características da Programação Orientada a Objetos (POO):</a:t>
            </a:r>
          </a:p>
          <a:p>
            <a:pPr eaLnBrk="1" hangingPunct="1"/>
            <a:r>
              <a:rPr lang="en-US" altLang="pt-BR" sz="2000">
                <a:solidFill>
                  <a:schemeClr val="accent2"/>
                </a:solidFill>
                <a:latin typeface="Times New Roman" panose="02020603050405020304" pitchFamily="18" charset="0"/>
              </a:rPr>
              <a:t>Classificação</a:t>
            </a:r>
            <a:r>
              <a:rPr lang="en-US" altLang="pt-BR" sz="2000">
                <a:latin typeface="Times New Roman" panose="02020603050405020304" pitchFamily="18" charset="0"/>
              </a:rPr>
              <a:t>, </a:t>
            </a:r>
            <a:r>
              <a:rPr lang="en-US" altLang="pt-BR" sz="2000">
                <a:solidFill>
                  <a:schemeClr val="accent2"/>
                </a:solidFill>
                <a:latin typeface="Times New Roman" panose="02020603050405020304" pitchFamily="18" charset="0"/>
              </a:rPr>
              <a:t>Identidade</a:t>
            </a:r>
            <a:r>
              <a:rPr lang="en-US" altLang="pt-BR" sz="2000">
                <a:latin typeface="Times New Roman" panose="02020603050405020304" pitchFamily="18" charset="0"/>
              </a:rPr>
              <a:t>, </a:t>
            </a:r>
            <a:r>
              <a:rPr lang="en-US" altLang="pt-BR" sz="2000">
                <a:solidFill>
                  <a:schemeClr val="accent2"/>
                </a:solidFill>
                <a:latin typeface="Times New Roman" panose="02020603050405020304" pitchFamily="18" charset="0"/>
              </a:rPr>
              <a:t>Encapsulamento</a:t>
            </a:r>
            <a:r>
              <a:rPr lang="en-US" altLang="pt-BR" sz="2000">
                <a:latin typeface="Times New Roman" panose="02020603050405020304" pitchFamily="18" charset="0"/>
              </a:rPr>
              <a:t> e </a:t>
            </a:r>
            <a:r>
              <a:rPr lang="en-US" altLang="pt-BR" sz="2000">
                <a:solidFill>
                  <a:schemeClr val="accent2"/>
                </a:solidFill>
                <a:latin typeface="Times New Roman" panose="02020603050405020304" pitchFamily="18" charset="0"/>
              </a:rPr>
              <a:t>Herança</a:t>
            </a:r>
            <a:r>
              <a:rPr lang="en-US" altLang="pt-BR" sz="2000">
                <a:latin typeface="Times New Roman" panose="02020603050405020304" pitchFamily="18" charset="0"/>
              </a:rPr>
              <a:t>.</a:t>
            </a:r>
          </a:p>
        </p:txBody>
      </p:sp>
      <p:sp>
        <p:nvSpPr>
          <p:cNvPr id="3277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59395" name="Rectangle 3"/>
          <p:cNvSpPr>
            <a:spLocks noGrp="1" noChangeArrowheads="1"/>
          </p:cNvSpPr>
          <p:nvPr>
            <p:ph type="title"/>
          </p:nvPr>
        </p:nvSpPr>
        <p:spPr>
          <a:xfrm>
            <a:off x="533400" y="152400"/>
            <a:ext cx="7772400" cy="685800"/>
          </a:xfrm>
        </p:spPr>
        <p:txBody>
          <a:bodyPr/>
          <a:lstStyle/>
          <a:p>
            <a:pPr algn="l"/>
            <a:r>
              <a:rPr lang="en-US" altLang="pt-BR" smtClean="0"/>
              <a:t>Instanciação</a:t>
            </a:r>
            <a:endParaRPr lang="pt-BR" altLang="pt-BR" smtClean="0"/>
          </a:p>
        </p:txBody>
      </p:sp>
      <p:sp>
        <p:nvSpPr>
          <p:cNvPr id="59396" name="Text Box 4"/>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operação de instanciação segue o caminho inverso: ela é caracterizada pela criação de objetos a partir de uma classe já existente.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Depois que uma classe é criada para representar um grupo de objetos, você poderá utilizá-la para criar objetos dentro de um programa. É possível criar a quantidade de objetos que for necessária a partir de uma mesma classe. </a:t>
            </a:r>
            <a:r>
              <a:rPr lang="en-US" altLang="pt-BR" sz="2000" u="sng">
                <a:latin typeface="Times New Roman" panose="02020603050405020304" pitchFamily="18" charset="0"/>
                <a:cs typeface="Times New Roman" panose="02020603050405020304" pitchFamily="18" charset="0"/>
              </a:rPr>
              <a:t>Instanciar uma classe significa criar um objeto com os seus atributos e métodos</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Objetos são instâncias de classes e são entidades concretas. Quando um programa é executado, os objetos ocupam memória para armazenar dados em seus atributos e para representar seus métodos. A relação existente entre classes e objetos é a mesma que existe entre os tipos de dados e as variáveis.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u="sng">
                <a:latin typeface="Times New Roman" panose="02020603050405020304" pitchFamily="18" charset="0"/>
                <a:cs typeface="Times New Roman" panose="02020603050405020304" pitchFamily="18" charset="0"/>
              </a:rPr>
              <a:t>Instância é do tipo definido pela Classe</a:t>
            </a:r>
          </a:p>
          <a:p>
            <a:pPr eaLnBrk="1" hangingPunct="1"/>
            <a:r>
              <a:rPr lang="en-US" altLang="pt-BR" sz="2000">
                <a:latin typeface="Times New Roman" panose="02020603050405020304" pitchFamily="18" charset="0"/>
                <a:cs typeface="Times New Roman" panose="02020603050405020304" pitchFamily="18" charset="0"/>
              </a:rPr>
              <a:t>João da Silva </a:t>
            </a:r>
            <a:r>
              <a:rPr lang="en-US" altLang="pt-BR" sz="2000" i="1">
                <a:latin typeface="Times New Roman" panose="02020603050405020304" pitchFamily="18" charset="0"/>
                <a:cs typeface="Times New Roman" panose="02020603050405020304" pitchFamily="18" charset="0"/>
              </a:rPr>
              <a:t>é um</a:t>
            </a:r>
            <a:r>
              <a:rPr lang="en-US" altLang="pt-BR" sz="2000">
                <a:latin typeface="Times New Roman" panose="02020603050405020304" pitchFamily="18" charset="0"/>
                <a:cs typeface="Times New Roman" panose="02020603050405020304" pitchFamily="18" charset="0"/>
              </a:rPr>
              <a:t> Cliente</a:t>
            </a:r>
          </a:p>
          <a:p>
            <a:pPr eaLnBrk="1" hangingPunct="1"/>
            <a:r>
              <a:rPr lang="en-US" altLang="pt-BR" sz="2000">
                <a:latin typeface="Times New Roman" panose="02020603050405020304" pitchFamily="18" charset="0"/>
                <a:cs typeface="Times New Roman" panose="02020603050405020304" pitchFamily="18" charset="0"/>
              </a:rPr>
              <a:t>Mari dos Santos </a:t>
            </a:r>
            <a:r>
              <a:rPr lang="en-US" altLang="pt-BR" sz="2000" i="1">
                <a:latin typeface="Times New Roman" panose="02020603050405020304" pitchFamily="18" charset="0"/>
                <a:cs typeface="Times New Roman" panose="02020603050405020304" pitchFamily="18" charset="0"/>
              </a:rPr>
              <a:t>é uma</a:t>
            </a:r>
            <a:r>
              <a:rPr lang="en-US" altLang="pt-BR" sz="2000">
                <a:latin typeface="Times New Roman" panose="02020603050405020304" pitchFamily="18" charset="0"/>
                <a:cs typeface="Times New Roman" panose="02020603050405020304" pitchFamily="18" charset="0"/>
              </a:rPr>
              <a:t> Cliente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0419" name="Rectangle 3"/>
          <p:cNvSpPr>
            <a:spLocks noChangeArrowheads="1"/>
          </p:cNvSpPr>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4400">
                <a:solidFill>
                  <a:schemeClr val="accent2"/>
                </a:solidFill>
                <a:latin typeface="Times New Roman" panose="02020603050405020304" pitchFamily="18" charset="0"/>
              </a:rPr>
              <a:t>Classificação</a:t>
            </a:r>
            <a:r>
              <a:rPr lang="en-US" altLang="pt-BR" sz="4400">
                <a:solidFill>
                  <a:schemeClr val="tx2"/>
                </a:solidFill>
                <a:latin typeface="Times New Roman" panose="02020603050405020304" pitchFamily="18" charset="0"/>
              </a:rPr>
              <a:t> e </a:t>
            </a:r>
            <a:r>
              <a:rPr lang="en-US" altLang="pt-BR" sz="4400">
                <a:solidFill>
                  <a:srgbClr val="FF3300"/>
                </a:solidFill>
                <a:latin typeface="Times New Roman" panose="02020603050405020304" pitchFamily="18" charset="0"/>
              </a:rPr>
              <a:t>Instanciação</a:t>
            </a:r>
            <a:endParaRPr lang="pt-BR" altLang="pt-BR" sz="4400">
              <a:solidFill>
                <a:srgbClr val="FF3300"/>
              </a:solidFill>
              <a:latin typeface="Times New Roman" panose="02020603050405020304" pitchFamily="18" charset="0"/>
            </a:endParaRPr>
          </a:p>
        </p:txBody>
      </p:sp>
      <p:sp>
        <p:nvSpPr>
          <p:cNvPr id="60420" name="Text Box 7"/>
          <p:cNvSpPr txBox="1">
            <a:spLocks noChangeArrowheads="1"/>
          </p:cNvSpPr>
          <p:nvPr/>
        </p:nvSpPr>
        <p:spPr bwMode="auto">
          <a:xfrm>
            <a:off x="4033838" y="1206500"/>
            <a:ext cx="2968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b="1"/>
              <a:t>Cliente</a:t>
            </a:r>
            <a:endParaRPr lang="pt-BR" altLang="pt-BR" b="1"/>
          </a:p>
        </p:txBody>
      </p:sp>
      <p:sp>
        <p:nvSpPr>
          <p:cNvPr id="60421" name="Text Box 8"/>
          <p:cNvSpPr txBox="1">
            <a:spLocks noChangeArrowheads="1"/>
          </p:cNvSpPr>
          <p:nvPr/>
        </p:nvSpPr>
        <p:spPr bwMode="auto">
          <a:xfrm>
            <a:off x="4033838" y="1676400"/>
            <a:ext cx="2968625" cy="3070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Nome</a:t>
            </a:r>
          </a:p>
          <a:p>
            <a:r>
              <a:rPr lang="en-US" altLang="pt-BR" sz="2000"/>
              <a:t>Endereço</a:t>
            </a:r>
          </a:p>
          <a:p>
            <a:r>
              <a:rPr lang="en-US" altLang="pt-BR" sz="2000"/>
              <a:t>Telefone</a:t>
            </a:r>
          </a:p>
          <a:p>
            <a:r>
              <a:rPr lang="en-US" altLang="pt-BR" sz="2000"/>
              <a:t>e-mail</a:t>
            </a:r>
          </a:p>
          <a:p>
            <a:r>
              <a:rPr lang="en-US" altLang="pt-BR" sz="2000"/>
              <a:t>CPF</a:t>
            </a:r>
          </a:p>
          <a:p>
            <a:r>
              <a:rPr lang="en-US" altLang="pt-BR" sz="2000"/>
              <a:t>RG</a:t>
            </a:r>
          </a:p>
          <a:p>
            <a:r>
              <a:rPr lang="en-US" altLang="pt-BR" sz="2000"/>
              <a:t>Data de Nascimento</a:t>
            </a:r>
          </a:p>
          <a:p>
            <a:r>
              <a:rPr lang="en-US" altLang="pt-BR" sz="2000"/>
              <a:t>Compra()</a:t>
            </a:r>
          </a:p>
          <a:p>
            <a:r>
              <a:rPr lang="en-US" altLang="pt-BR" sz="2000"/>
              <a:t>Paga()</a:t>
            </a:r>
          </a:p>
          <a:p>
            <a:r>
              <a:rPr lang="en-US" altLang="pt-BR" sz="2000"/>
              <a:t>Devolve()</a:t>
            </a:r>
            <a:endParaRPr lang="pt-BR" altLang="pt-BR"/>
          </a:p>
        </p:txBody>
      </p:sp>
      <p:cxnSp>
        <p:nvCxnSpPr>
          <p:cNvPr id="60422" name="AutoShape 9"/>
          <p:cNvCxnSpPr>
            <a:cxnSpLocks noChangeShapeType="1"/>
          </p:cNvCxnSpPr>
          <p:nvPr/>
        </p:nvCxnSpPr>
        <p:spPr bwMode="auto">
          <a:xfrm>
            <a:off x="4033838" y="3886200"/>
            <a:ext cx="29686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0423" name="Oval 12"/>
          <p:cNvSpPr>
            <a:spLocks noChangeArrowheads="1"/>
          </p:cNvSpPr>
          <p:nvPr/>
        </p:nvSpPr>
        <p:spPr bwMode="auto">
          <a:xfrm>
            <a:off x="2940050" y="5646738"/>
            <a:ext cx="2208213" cy="965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2000"/>
              <a:t>João da Silva</a:t>
            </a:r>
            <a:endParaRPr lang="pt-BR" altLang="pt-BR" sz="2000"/>
          </a:p>
        </p:txBody>
      </p:sp>
      <p:sp>
        <p:nvSpPr>
          <p:cNvPr id="60424" name="Oval 14"/>
          <p:cNvSpPr>
            <a:spLocks noChangeArrowheads="1"/>
          </p:cNvSpPr>
          <p:nvPr/>
        </p:nvSpPr>
        <p:spPr bwMode="auto">
          <a:xfrm>
            <a:off x="5892800" y="5645150"/>
            <a:ext cx="2208213" cy="965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2000"/>
              <a:t>Maria dos Santos</a:t>
            </a:r>
            <a:endParaRPr lang="pt-BR" altLang="pt-BR" sz="2000"/>
          </a:p>
        </p:txBody>
      </p:sp>
      <p:cxnSp>
        <p:nvCxnSpPr>
          <p:cNvPr id="60425" name="AutoShape 15"/>
          <p:cNvCxnSpPr>
            <a:cxnSpLocks noChangeShapeType="1"/>
            <a:stCxn id="60421" idx="2"/>
            <a:endCxn id="60423" idx="0"/>
          </p:cNvCxnSpPr>
          <p:nvPr/>
        </p:nvCxnSpPr>
        <p:spPr bwMode="auto">
          <a:xfrm flipH="1">
            <a:off x="4044950" y="4746625"/>
            <a:ext cx="1473200" cy="900113"/>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60426" name="AutoShape 16"/>
          <p:cNvCxnSpPr>
            <a:cxnSpLocks noChangeShapeType="1"/>
            <a:stCxn id="60421" idx="2"/>
            <a:endCxn id="60424" idx="0"/>
          </p:cNvCxnSpPr>
          <p:nvPr/>
        </p:nvCxnSpPr>
        <p:spPr bwMode="auto">
          <a:xfrm>
            <a:off x="5518150" y="4746625"/>
            <a:ext cx="1479550" cy="898525"/>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sp>
        <p:nvSpPr>
          <p:cNvPr id="317457" name="Line 17"/>
          <p:cNvSpPr>
            <a:spLocks noChangeShapeType="1"/>
          </p:cNvSpPr>
          <p:nvPr/>
        </p:nvSpPr>
        <p:spPr bwMode="auto">
          <a:xfrm flipV="1">
            <a:off x="2868613" y="2997200"/>
            <a:ext cx="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17458" name="Text Box 18"/>
          <p:cNvSpPr txBox="1">
            <a:spLocks noChangeArrowheads="1"/>
          </p:cNvSpPr>
          <p:nvPr/>
        </p:nvSpPr>
        <p:spPr bwMode="auto">
          <a:xfrm rot="-5400000">
            <a:off x="1600201" y="4098925"/>
            <a:ext cx="216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chemeClr val="accent2"/>
                </a:solidFill>
              </a:rPr>
              <a:t>Classificação</a:t>
            </a:r>
            <a:endParaRPr lang="pt-BR" altLang="pt-BR" sz="2000" b="1">
              <a:solidFill>
                <a:schemeClr val="accent2"/>
              </a:solidFill>
            </a:endParaRPr>
          </a:p>
        </p:txBody>
      </p:sp>
      <p:sp>
        <p:nvSpPr>
          <p:cNvPr id="317459" name="Line 19"/>
          <p:cNvSpPr>
            <a:spLocks noChangeShapeType="1"/>
          </p:cNvSpPr>
          <p:nvPr/>
        </p:nvSpPr>
        <p:spPr bwMode="auto">
          <a:xfrm flipV="1">
            <a:off x="8104188" y="3001963"/>
            <a:ext cx="0" cy="2514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317460" name="Text Box 20"/>
          <p:cNvSpPr txBox="1">
            <a:spLocks noChangeArrowheads="1"/>
          </p:cNvSpPr>
          <p:nvPr/>
        </p:nvSpPr>
        <p:spPr bwMode="auto">
          <a:xfrm rot="5400000">
            <a:off x="7292976" y="396240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rgbClr val="FF3300"/>
                </a:solidFill>
              </a:rPr>
              <a:t>Instanciação</a:t>
            </a:r>
            <a:endParaRPr lang="pt-BR" altLang="pt-BR" sz="2000" b="1">
              <a:solidFill>
                <a:srgbClr val="FF3300"/>
              </a:solidFill>
            </a:endParaRPr>
          </a:p>
        </p:txBody>
      </p:sp>
      <p:sp>
        <p:nvSpPr>
          <p:cNvPr id="60431" name="Text Box 21"/>
          <p:cNvSpPr txBox="1">
            <a:spLocks noChangeArrowheads="1"/>
          </p:cNvSpPr>
          <p:nvPr/>
        </p:nvSpPr>
        <p:spPr bwMode="auto">
          <a:xfrm>
            <a:off x="509588" y="1217613"/>
            <a:ext cx="1992312" cy="5175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400" b="1"/>
              <a:t>Entidade Abstrata</a:t>
            </a:r>
          </a:p>
          <a:p>
            <a:pPr algn="ctr"/>
            <a:r>
              <a:rPr lang="en-US" altLang="pt-BR" sz="1400" b="1"/>
              <a:t>(Tipo de Dados)</a:t>
            </a:r>
            <a:endParaRPr lang="pt-BR" altLang="pt-BR" sz="1400" b="1"/>
          </a:p>
        </p:txBody>
      </p:sp>
      <p:sp>
        <p:nvSpPr>
          <p:cNvPr id="60432" name="Text Box 22"/>
          <p:cNvSpPr txBox="1">
            <a:spLocks noChangeArrowheads="1"/>
          </p:cNvSpPr>
          <p:nvPr/>
        </p:nvSpPr>
        <p:spPr bwMode="auto">
          <a:xfrm>
            <a:off x="398463" y="5880100"/>
            <a:ext cx="2205037" cy="5175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400" b="1"/>
              <a:t>Entidades Concretas</a:t>
            </a:r>
          </a:p>
          <a:p>
            <a:pPr algn="ctr"/>
            <a:r>
              <a:rPr lang="en-US" altLang="pt-BR" sz="1400" b="1"/>
              <a:t>(Variáveis)</a:t>
            </a:r>
            <a:endParaRPr lang="pt-BR" altLang="pt-BR" sz="1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2000"/>
                                  </p:stCondLst>
                                  <p:childTnLst>
                                    <p:set>
                                      <p:cBhvr>
                                        <p:cTn id="6" dur="1" fill="hold">
                                          <p:stCondLst>
                                            <p:cond delay="0"/>
                                          </p:stCondLst>
                                        </p:cTn>
                                        <p:tgtEl>
                                          <p:spTgt spid="317457"/>
                                        </p:tgtEl>
                                        <p:attrNameLst>
                                          <p:attrName>style.visibility</p:attrName>
                                        </p:attrNameLst>
                                      </p:cBhvr>
                                      <p:to>
                                        <p:strVal val="visible"/>
                                      </p:to>
                                    </p:set>
                                    <p:animEffect transition="in" filter="wipe(down)">
                                      <p:cBhvr>
                                        <p:cTn id="7" dur="500"/>
                                        <p:tgtEl>
                                          <p:spTgt spid="317457"/>
                                        </p:tgtEl>
                                      </p:cBhvr>
                                    </p:animEffect>
                                  </p:childTnLst>
                                </p:cTn>
                              </p:par>
                            </p:childTnLst>
                          </p:cTn>
                        </p:par>
                        <p:par>
                          <p:cTn id="8" fill="hold" nodeType="afterGroup">
                            <p:stCondLst>
                              <p:cond delay="2500"/>
                            </p:stCondLst>
                            <p:childTnLst>
                              <p:par>
                                <p:cTn id="9" presetID="22" presetClass="entr" presetSubtype="4" fill="hold" grpId="0" nodeType="afterEffect">
                                  <p:stCondLst>
                                    <p:cond delay="0"/>
                                  </p:stCondLst>
                                  <p:childTnLst>
                                    <p:set>
                                      <p:cBhvr>
                                        <p:cTn id="10" dur="1" fill="hold">
                                          <p:stCondLst>
                                            <p:cond delay="0"/>
                                          </p:stCondLst>
                                        </p:cTn>
                                        <p:tgtEl>
                                          <p:spTgt spid="317458"/>
                                        </p:tgtEl>
                                        <p:attrNameLst>
                                          <p:attrName>style.visibility</p:attrName>
                                        </p:attrNameLst>
                                      </p:cBhvr>
                                      <p:to>
                                        <p:strVal val="visible"/>
                                      </p:to>
                                    </p:set>
                                    <p:animEffect transition="in" filter="wipe(down)">
                                      <p:cBhvr>
                                        <p:cTn id="11" dur="500"/>
                                        <p:tgtEl>
                                          <p:spTgt spid="317458"/>
                                        </p:tgtEl>
                                      </p:cBhvr>
                                    </p:animEffect>
                                  </p:childTnLst>
                                </p:cTn>
                              </p:par>
                            </p:childTnLst>
                          </p:cTn>
                        </p:par>
                        <p:par>
                          <p:cTn id="12" fill="hold" nodeType="afterGroup">
                            <p:stCondLst>
                              <p:cond delay="3000"/>
                            </p:stCondLst>
                            <p:childTnLst>
                              <p:par>
                                <p:cTn id="13" presetID="22" presetClass="entr" presetSubtype="1" fill="hold" grpId="0" nodeType="afterEffect">
                                  <p:stCondLst>
                                    <p:cond delay="2000"/>
                                  </p:stCondLst>
                                  <p:childTnLst>
                                    <p:set>
                                      <p:cBhvr>
                                        <p:cTn id="14" dur="1" fill="hold">
                                          <p:stCondLst>
                                            <p:cond delay="0"/>
                                          </p:stCondLst>
                                        </p:cTn>
                                        <p:tgtEl>
                                          <p:spTgt spid="317459"/>
                                        </p:tgtEl>
                                        <p:attrNameLst>
                                          <p:attrName>style.visibility</p:attrName>
                                        </p:attrNameLst>
                                      </p:cBhvr>
                                      <p:to>
                                        <p:strVal val="visible"/>
                                      </p:to>
                                    </p:set>
                                    <p:animEffect transition="in" filter="wipe(up)">
                                      <p:cBhvr>
                                        <p:cTn id="15" dur="500"/>
                                        <p:tgtEl>
                                          <p:spTgt spid="317459"/>
                                        </p:tgtEl>
                                      </p:cBhvr>
                                    </p:animEffect>
                                  </p:childTnLst>
                                </p:cTn>
                              </p:par>
                            </p:childTnLst>
                          </p:cTn>
                        </p:par>
                        <p:par>
                          <p:cTn id="16" fill="hold" nodeType="afterGroup">
                            <p:stCondLst>
                              <p:cond delay="5500"/>
                            </p:stCondLst>
                            <p:childTnLst>
                              <p:par>
                                <p:cTn id="17" presetID="22" presetClass="entr" presetSubtype="1" fill="hold" grpId="0" nodeType="afterEffect">
                                  <p:stCondLst>
                                    <p:cond delay="0"/>
                                  </p:stCondLst>
                                  <p:childTnLst>
                                    <p:set>
                                      <p:cBhvr>
                                        <p:cTn id="18" dur="1" fill="hold">
                                          <p:stCondLst>
                                            <p:cond delay="0"/>
                                          </p:stCondLst>
                                        </p:cTn>
                                        <p:tgtEl>
                                          <p:spTgt spid="317460"/>
                                        </p:tgtEl>
                                        <p:attrNameLst>
                                          <p:attrName>style.visibility</p:attrName>
                                        </p:attrNameLst>
                                      </p:cBhvr>
                                      <p:to>
                                        <p:strVal val="visible"/>
                                      </p:to>
                                    </p:set>
                                    <p:animEffect transition="in" filter="wipe(up)">
                                      <p:cBhvr>
                                        <p:cTn id="19" dur="500"/>
                                        <p:tgtEl>
                                          <p:spTgt spid="31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7" grpId="0" animBg="1"/>
      <p:bldP spid="317458" grpId="0" autoUpdateAnimBg="0"/>
      <p:bldP spid="317459" grpId="0" animBg="1"/>
      <p:bldP spid="31746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1443" name="Rectangle 3"/>
          <p:cNvSpPr>
            <a:spLocks noGrp="1" noChangeArrowheads="1"/>
          </p:cNvSpPr>
          <p:nvPr>
            <p:ph type="title"/>
          </p:nvPr>
        </p:nvSpPr>
        <p:spPr>
          <a:xfrm>
            <a:off x="609600" y="152400"/>
            <a:ext cx="8001000" cy="685800"/>
          </a:xfrm>
        </p:spPr>
        <p:txBody>
          <a:bodyPr/>
          <a:lstStyle/>
          <a:p>
            <a:r>
              <a:rPr lang="en-US" altLang="pt-BR" sz="4000" smtClean="0"/>
              <a:t>Generalização </a:t>
            </a:r>
            <a:r>
              <a:rPr lang="en-US" altLang="pt-BR" sz="4000" i="1" smtClean="0"/>
              <a:t>versus</a:t>
            </a:r>
            <a:r>
              <a:rPr lang="en-US" altLang="pt-BR" sz="4000" smtClean="0"/>
              <a:t> Especialização</a:t>
            </a:r>
            <a:endParaRPr lang="pt-BR" altLang="pt-BR" sz="4000" smtClean="0"/>
          </a:p>
        </p:txBody>
      </p:sp>
      <p:sp>
        <p:nvSpPr>
          <p:cNvPr id="61444" name="Text Box 4"/>
          <p:cNvSpPr txBox="1">
            <a:spLocks noChangeArrowheads="1"/>
          </p:cNvSpPr>
          <p:nvPr/>
        </p:nvSpPr>
        <p:spPr bwMode="auto">
          <a:xfrm>
            <a:off x="533400" y="1060450"/>
            <a:ext cx="8153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a:t>
            </a:r>
            <a:r>
              <a:rPr lang="en-US" altLang="pt-BR" sz="2000" u="sng">
                <a:latin typeface="Times New Roman" panose="02020603050405020304" pitchFamily="18" charset="0"/>
                <a:cs typeface="Times New Roman" panose="02020603050405020304" pitchFamily="18" charset="0"/>
              </a:rPr>
              <a:t>generalização</a:t>
            </a:r>
            <a:r>
              <a:rPr lang="en-US" altLang="pt-BR" sz="2000">
                <a:latin typeface="Times New Roman" panose="02020603050405020304" pitchFamily="18" charset="0"/>
                <a:cs typeface="Times New Roman" panose="02020603050405020304" pitchFamily="18" charset="0"/>
              </a:rPr>
              <a:t> é a operação de abstração através da qual se procede a análise de um conjunto de classes e a identificação de características comuns entre elas. O objetivo dessa operação é a </a:t>
            </a:r>
            <a:r>
              <a:rPr lang="en-US" altLang="pt-BR" sz="2000" u="sng">
                <a:latin typeface="Times New Roman" panose="02020603050405020304" pitchFamily="18" charset="0"/>
                <a:cs typeface="Times New Roman" panose="02020603050405020304" pitchFamily="18" charset="0"/>
              </a:rPr>
              <a:t>criação de uma classe mais “genérica”</a:t>
            </a:r>
            <a:r>
              <a:rPr lang="en-US" altLang="pt-BR" sz="2000">
                <a:latin typeface="Times New Roman" panose="02020603050405020304" pitchFamily="18" charset="0"/>
                <a:cs typeface="Times New Roman" panose="02020603050405020304" pitchFamily="18" charset="0"/>
              </a:rPr>
              <a:t> para representar os atributos e métodos existentes em duas ou mais classes específicas.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a:t>
            </a:r>
            <a:r>
              <a:rPr lang="en-US" altLang="pt-BR" sz="2000" u="sng">
                <a:latin typeface="Times New Roman" panose="02020603050405020304" pitchFamily="18" charset="0"/>
                <a:cs typeface="Times New Roman" panose="02020603050405020304" pitchFamily="18" charset="0"/>
              </a:rPr>
              <a:t>especialização</a:t>
            </a:r>
            <a:r>
              <a:rPr lang="en-US" altLang="pt-BR" sz="2000">
                <a:latin typeface="Times New Roman" panose="02020603050405020304" pitchFamily="18" charset="0"/>
                <a:cs typeface="Times New Roman" panose="02020603050405020304" pitchFamily="18" charset="0"/>
              </a:rPr>
              <a:t> segue no caminho inverso da generalização. Ela se caracteriza pela </a:t>
            </a:r>
            <a:r>
              <a:rPr lang="en-US" altLang="pt-BR" sz="2000" u="sng">
                <a:latin typeface="Times New Roman" panose="02020603050405020304" pitchFamily="18" charset="0"/>
                <a:cs typeface="Times New Roman" panose="02020603050405020304" pitchFamily="18" charset="0"/>
              </a:rPr>
              <a:t>criação de duas ou mais classes “específicas” a partir de uma classe genérica</a:t>
            </a:r>
            <a:r>
              <a:rPr lang="en-US" altLang="pt-BR" sz="2000">
                <a:latin typeface="Times New Roman" panose="02020603050405020304" pitchFamily="18" charset="0"/>
                <a:cs typeface="Times New Roman" panose="02020603050405020304" pitchFamily="18" charset="0"/>
              </a:rPr>
              <a:t> para representar atributos e métodos que são “distintos” entre elas.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u="sng">
                <a:latin typeface="Times New Roman" panose="02020603050405020304" pitchFamily="18" charset="0"/>
                <a:cs typeface="Times New Roman" panose="02020603050405020304" pitchFamily="18" charset="0"/>
              </a:rPr>
              <a:t>Especialização representa um tipo da Classe Genérica</a:t>
            </a:r>
          </a:p>
          <a:p>
            <a:pPr eaLnBrk="1" hangingPunct="1"/>
            <a:r>
              <a:rPr lang="en-US" altLang="pt-BR" sz="2000">
                <a:latin typeface="Times New Roman" panose="02020603050405020304" pitchFamily="18" charset="0"/>
                <a:cs typeface="Times New Roman" panose="02020603050405020304" pitchFamily="18" charset="0"/>
              </a:rPr>
              <a:t>ClientePessoa representa </a:t>
            </a:r>
            <a:r>
              <a:rPr lang="en-US" altLang="pt-BR" sz="2000" i="1">
                <a:latin typeface="Times New Roman" panose="02020603050405020304" pitchFamily="18" charset="0"/>
                <a:cs typeface="Times New Roman" panose="02020603050405020304" pitchFamily="18" charset="0"/>
              </a:rPr>
              <a:t>um tipo</a:t>
            </a:r>
            <a:r>
              <a:rPr lang="en-US" altLang="pt-BR" sz="2000">
                <a:latin typeface="Times New Roman" panose="02020603050405020304" pitchFamily="18" charset="0"/>
                <a:cs typeface="Times New Roman" panose="02020603050405020304" pitchFamily="18" charset="0"/>
              </a:rPr>
              <a:t> de Cliente</a:t>
            </a:r>
          </a:p>
          <a:p>
            <a:pPr eaLnBrk="1" hangingPunct="1"/>
            <a:r>
              <a:rPr lang="en-US" altLang="pt-BR" sz="2000">
                <a:latin typeface="Times New Roman" panose="02020603050405020304" pitchFamily="18" charset="0"/>
                <a:cs typeface="Times New Roman" panose="02020603050405020304" pitchFamily="18" charset="0"/>
              </a:rPr>
              <a:t>ClienteEmpresa representa </a:t>
            </a:r>
            <a:r>
              <a:rPr lang="en-US" altLang="pt-BR" sz="2000" i="1">
                <a:latin typeface="Times New Roman" panose="02020603050405020304" pitchFamily="18" charset="0"/>
                <a:cs typeface="Times New Roman" panose="02020603050405020304" pitchFamily="18" charset="0"/>
              </a:rPr>
              <a:t>um tipo</a:t>
            </a:r>
            <a:r>
              <a:rPr lang="en-US" altLang="pt-BR" sz="2000">
                <a:latin typeface="Times New Roman" panose="02020603050405020304" pitchFamily="18" charset="0"/>
                <a:cs typeface="Times New Roman" panose="02020603050405020304" pitchFamily="18" charset="0"/>
              </a:rPr>
              <a:t> de Cliente</a:t>
            </a:r>
            <a:endParaRPr lang="pt-BR" altLang="pt-BR"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2467" name="Text Box 4"/>
          <p:cNvSpPr txBox="1">
            <a:spLocks noChangeArrowheads="1"/>
          </p:cNvSpPr>
          <p:nvPr/>
        </p:nvSpPr>
        <p:spPr bwMode="auto">
          <a:xfrm>
            <a:off x="2895600" y="1206500"/>
            <a:ext cx="2968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b="1"/>
              <a:t>Cliente</a:t>
            </a:r>
            <a:endParaRPr lang="pt-BR" altLang="pt-BR" b="1"/>
          </a:p>
        </p:txBody>
      </p:sp>
      <p:sp>
        <p:nvSpPr>
          <p:cNvPr id="62468" name="Text Box 5"/>
          <p:cNvSpPr txBox="1">
            <a:spLocks noChangeArrowheads="1"/>
          </p:cNvSpPr>
          <p:nvPr/>
        </p:nvSpPr>
        <p:spPr bwMode="auto">
          <a:xfrm>
            <a:off x="2895600" y="1676400"/>
            <a:ext cx="2968625"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Nome</a:t>
            </a:r>
          </a:p>
          <a:p>
            <a:r>
              <a:rPr lang="en-US" altLang="pt-BR" sz="2000"/>
              <a:t>Endereço</a:t>
            </a:r>
          </a:p>
          <a:p>
            <a:r>
              <a:rPr lang="en-US" altLang="pt-BR" sz="2000"/>
              <a:t>Telefone</a:t>
            </a:r>
          </a:p>
          <a:p>
            <a:r>
              <a:rPr lang="en-US" altLang="pt-BR" sz="2000"/>
              <a:t>e-mail</a:t>
            </a:r>
          </a:p>
          <a:p>
            <a:r>
              <a:rPr lang="en-US" altLang="pt-BR" sz="2000"/>
              <a:t>Compra()</a:t>
            </a:r>
          </a:p>
          <a:p>
            <a:r>
              <a:rPr lang="en-US" altLang="pt-BR" sz="2000"/>
              <a:t>Paga()</a:t>
            </a:r>
          </a:p>
          <a:p>
            <a:r>
              <a:rPr lang="en-US" altLang="pt-BR" sz="2000"/>
              <a:t>Devolve()</a:t>
            </a:r>
            <a:endParaRPr lang="pt-BR" altLang="pt-BR"/>
          </a:p>
        </p:txBody>
      </p:sp>
      <p:cxnSp>
        <p:nvCxnSpPr>
          <p:cNvPr id="62469" name="AutoShape 6"/>
          <p:cNvCxnSpPr>
            <a:cxnSpLocks noChangeShapeType="1"/>
          </p:cNvCxnSpPr>
          <p:nvPr/>
        </p:nvCxnSpPr>
        <p:spPr bwMode="auto">
          <a:xfrm>
            <a:off x="2895600" y="2946400"/>
            <a:ext cx="29686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21543" name="Line 7"/>
          <p:cNvSpPr>
            <a:spLocks noChangeShapeType="1"/>
          </p:cNvSpPr>
          <p:nvPr/>
        </p:nvSpPr>
        <p:spPr bwMode="auto">
          <a:xfrm flipV="1">
            <a:off x="1295400" y="1676400"/>
            <a:ext cx="0" cy="2514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21544" name="Text Box 8"/>
          <p:cNvSpPr txBox="1">
            <a:spLocks noChangeArrowheads="1"/>
          </p:cNvSpPr>
          <p:nvPr/>
        </p:nvSpPr>
        <p:spPr bwMode="auto">
          <a:xfrm rot="-5400000">
            <a:off x="25401" y="2776537"/>
            <a:ext cx="216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chemeClr val="accent2"/>
                </a:solidFill>
              </a:rPr>
              <a:t>Generalização</a:t>
            </a:r>
            <a:endParaRPr lang="pt-BR" altLang="pt-BR" sz="2000" b="1">
              <a:solidFill>
                <a:schemeClr val="accent2"/>
              </a:solidFill>
            </a:endParaRPr>
          </a:p>
        </p:txBody>
      </p:sp>
      <p:sp>
        <p:nvSpPr>
          <p:cNvPr id="321545" name="Line 9"/>
          <p:cNvSpPr>
            <a:spLocks noChangeShapeType="1"/>
          </p:cNvSpPr>
          <p:nvPr/>
        </p:nvSpPr>
        <p:spPr bwMode="auto">
          <a:xfrm flipV="1">
            <a:off x="7385050" y="1676400"/>
            <a:ext cx="0" cy="2514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321546" name="Text Box 10"/>
          <p:cNvSpPr txBox="1">
            <a:spLocks noChangeArrowheads="1"/>
          </p:cNvSpPr>
          <p:nvPr/>
        </p:nvSpPr>
        <p:spPr bwMode="auto">
          <a:xfrm rot="5400000">
            <a:off x="6419851" y="2787650"/>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rgbClr val="FF3300"/>
                </a:solidFill>
              </a:rPr>
              <a:t>Especialização</a:t>
            </a:r>
            <a:endParaRPr lang="pt-BR" altLang="pt-BR" sz="2000" b="1">
              <a:solidFill>
                <a:srgbClr val="FF3300"/>
              </a:solidFill>
            </a:endParaRPr>
          </a:p>
        </p:txBody>
      </p:sp>
      <p:sp>
        <p:nvSpPr>
          <p:cNvPr id="62474" name="Text Box 11"/>
          <p:cNvSpPr txBox="1">
            <a:spLocks noChangeArrowheads="1"/>
          </p:cNvSpPr>
          <p:nvPr/>
        </p:nvSpPr>
        <p:spPr bwMode="auto">
          <a:xfrm>
            <a:off x="512763" y="4797425"/>
            <a:ext cx="2968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b="1"/>
              <a:t>ClientePessoa</a:t>
            </a:r>
            <a:endParaRPr lang="pt-BR" altLang="pt-BR" b="1"/>
          </a:p>
        </p:txBody>
      </p:sp>
      <p:sp>
        <p:nvSpPr>
          <p:cNvPr id="62475" name="Text Box 12"/>
          <p:cNvSpPr txBox="1">
            <a:spLocks noChangeArrowheads="1"/>
          </p:cNvSpPr>
          <p:nvPr/>
        </p:nvSpPr>
        <p:spPr bwMode="auto">
          <a:xfrm>
            <a:off x="512763" y="5267325"/>
            <a:ext cx="2968625"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CPF</a:t>
            </a:r>
          </a:p>
          <a:p>
            <a:r>
              <a:rPr lang="en-US" altLang="pt-BR" sz="2000"/>
              <a:t>RG</a:t>
            </a:r>
          </a:p>
          <a:p>
            <a:r>
              <a:rPr lang="en-US" altLang="pt-BR" sz="2000"/>
              <a:t>Data de Nascimento</a:t>
            </a:r>
            <a:endParaRPr lang="pt-BR" altLang="pt-BR"/>
          </a:p>
        </p:txBody>
      </p:sp>
      <p:cxnSp>
        <p:nvCxnSpPr>
          <p:cNvPr id="62476" name="AutoShape 13"/>
          <p:cNvCxnSpPr>
            <a:cxnSpLocks noChangeShapeType="1"/>
          </p:cNvCxnSpPr>
          <p:nvPr/>
        </p:nvCxnSpPr>
        <p:spPr bwMode="auto">
          <a:xfrm>
            <a:off x="512763" y="6257925"/>
            <a:ext cx="29686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477" name="Text Box 14"/>
          <p:cNvSpPr txBox="1">
            <a:spLocks noChangeArrowheads="1"/>
          </p:cNvSpPr>
          <p:nvPr/>
        </p:nvSpPr>
        <p:spPr bwMode="auto">
          <a:xfrm>
            <a:off x="5184775" y="4810125"/>
            <a:ext cx="2968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b="1"/>
              <a:t>ClienteEmpresa</a:t>
            </a:r>
            <a:endParaRPr lang="pt-BR" altLang="pt-BR" b="1"/>
          </a:p>
        </p:txBody>
      </p:sp>
      <p:sp>
        <p:nvSpPr>
          <p:cNvPr id="62478" name="Text Box 15"/>
          <p:cNvSpPr txBox="1">
            <a:spLocks noChangeArrowheads="1"/>
          </p:cNvSpPr>
          <p:nvPr/>
        </p:nvSpPr>
        <p:spPr bwMode="auto">
          <a:xfrm>
            <a:off x="5184775" y="5280025"/>
            <a:ext cx="2968625" cy="1130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Inscrição Estadual</a:t>
            </a:r>
          </a:p>
          <a:p>
            <a:r>
              <a:rPr lang="en-US" altLang="pt-BR" sz="2000"/>
              <a:t>CNPJ</a:t>
            </a:r>
            <a:endParaRPr lang="pt-BR" altLang="pt-BR"/>
          </a:p>
        </p:txBody>
      </p:sp>
      <p:cxnSp>
        <p:nvCxnSpPr>
          <p:cNvPr id="62479" name="AutoShape 16"/>
          <p:cNvCxnSpPr>
            <a:cxnSpLocks noChangeShapeType="1"/>
          </p:cNvCxnSpPr>
          <p:nvPr/>
        </p:nvCxnSpPr>
        <p:spPr bwMode="auto">
          <a:xfrm>
            <a:off x="5184775" y="5953125"/>
            <a:ext cx="296862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480" name="Rectangle 19"/>
          <p:cNvSpPr>
            <a:spLocks noChangeArrowheads="1"/>
          </p:cNvSpPr>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4400">
                <a:solidFill>
                  <a:schemeClr val="accent2"/>
                </a:solidFill>
                <a:latin typeface="Times New Roman" panose="02020603050405020304" pitchFamily="18" charset="0"/>
              </a:rPr>
              <a:t>Generalização</a:t>
            </a:r>
            <a:r>
              <a:rPr lang="en-US" altLang="pt-BR" sz="4400">
                <a:solidFill>
                  <a:schemeClr val="tx2"/>
                </a:solidFill>
                <a:latin typeface="Times New Roman" panose="02020603050405020304" pitchFamily="18" charset="0"/>
              </a:rPr>
              <a:t> e </a:t>
            </a:r>
            <a:r>
              <a:rPr lang="en-US" altLang="pt-BR" sz="4400">
                <a:solidFill>
                  <a:srgbClr val="FF3300"/>
                </a:solidFill>
                <a:latin typeface="Times New Roman" panose="02020603050405020304" pitchFamily="18" charset="0"/>
              </a:rPr>
              <a:t>Especialização</a:t>
            </a:r>
            <a:endParaRPr lang="pt-BR" altLang="pt-BR" sz="4400">
              <a:solidFill>
                <a:srgbClr val="FF3300"/>
              </a:solidFill>
              <a:latin typeface="Times New Roman" panose="02020603050405020304" pitchFamily="18" charset="0"/>
            </a:endParaRPr>
          </a:p>
        </p:txBody>
      </p:sp>
      <p:grpSp>
        <p:nvGrpSpPr>
          <p:cNvPr id="62481" name="Group 27"/>
          <p:cNvGrpSpPr>
            <a:grpSpLocks/>
          </p:cNvGrpSpPr>
          <p:nvPr/>
        </p:nvGrpSpPr>
        <p:grpSpPr bwMode="auto">
          <a:xfrm>
            <a:off x="2962275" y="3916363"/>
            <a:ext cx="457200" cy="881062"/>
            <a:chOff x="1866" y="2467"/>
            <a:chExt cx="288" cy="555"/>
          </a:xfrm>
        </p:grpSpPr>
        <p:sp>
          <p:nvSpPr>
            <p:cNvPr id="62485" name="AutoShape 23"/>
            <p:cNvSpPr>
              <a:spLocks noChangeArrowheads="1"/>
            </p:cNvSpPr>
            <p:nvPr/>
          </p:nvSpPr>
          <p:spPr bwMode="auto">
            <a:xfrm>
              <a:off x="1866" y="2467"/>
              <a:ext cx="288"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62486" name="Line 26"/>
            <p:cNvSpPr>
              <a:spLocks noChangeShapeType="1"/>
            </p:cNvSpPr>
            <p:nvPr/>
          </p:nvSpPr>
          <p:spPr bwMode="auto">
            <a:xfrm>
              <a:off x="2011" y="2659"/>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grpSp>
        <p:nvGrpSpPr>
          <p:cNvPr id="62482" name="Group 28"/>
          <p:cNvGrpSpPr>
            <a:grpSpLocks/>
          </p:cNvGrpSpPr>
          <p:nvPr/>
        </p:nvGrpSpPr>
        <p:grpSpPr bwMode="auto">
          <a:xfrm>
            <a:off x="5354638" y="3922713"/>
            <a:ext cx="457200" cy="881062"/>
            <a:chOff x="1866" y="2467"/>
            <a:chExt cx="288" cy="555"/>
          </a:xfrm>
        </p:grpSpPr>
        <p:sp>
          <p:nvSpPr>
            <p:cNvPr id="62483" name="AutoShape 29"/>
            <p:cNvSpPr>
              <a:spLocks noChangeArrowheads="1"/>
            </p:cNvSpPr>
            <p:nvPr/>
          </p:nvSpPr>
          <p:spPr bwMode="auto">
            <a:xfrm>
              <a:off x="1866" y="2467"/>
              <a:ext cx="288"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62484" name="Line 30"/>
            <p:cNvSpPr>
              <a:spLocks noChangeShapeType="1"/>
            </p:cNvSpPr>
            <p:nvPr/>
          </p:nvSpPr>
          <p:spPr bwMode="auto">
            <a:xfrm>
              <a:off x="2011" y="2659"/>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2000"/>
                                  </p:stCondLst>
                                  <p:childTnLst>
                                    <p:set>
                                      <p:cBhvr>
                                        <p:cTn id="6" dur="1" fill="hold">
                                          <p:stCondLst>
                                            <p:cond delay="0"/>
                                          </p:stCondLst>
                                        </p:cTn>
                                        <p:tgtEl>
                                          <p:spTgt spid="321543"/>
                                        </p:tgtEl>
                                        <p:attrNameLst>
                                          <p:attrName>style.visibility</p:attrName>
                                        </p:attrNameLst>
                                      </p:cBhvr>
                                      <p:to>
                                        <p:strVal val="visible"/>
                                      </p:to>
                                    </p:set>
                                    <p:animEffect transition="in" filter="wipe(down)">
                                      <p:cBhvr>
                                        <p:cTn id="7" dur="500"/>
                                        <p:tgtEl>
                                          <p:spTgt spid="321543"/>
                                        </p:tgtEl>
                                      </p:cBhvr>
                                    </p:animEffect>
                                  </p:childTnLst>
                                </p:cTn>
                              </p:par>
                            </p:childTnLst>
                          </p:cTn>
                        </p:par>
                        <p:par>
                          <p:cTn id="8" fill="hold" nodeType="afterGroup">
                            <p:stCondLst>
                              <p:cond delay="2500"/>
                            </p:stCondLst>
                            <p:childTnLst>
                              <p:par>
                                <p:cTn id="9" presetID="22" presetClass="entr" presetSubtype="4" fill="hold" grpId="0" nodeType="afterEffect">
                                  <p:stCondLst>
                                    <p:cond delay="0"/>
                                  </p:stCondLst>
                                  <p:childTnLst>
                                    <p:set>
                                      <p:cBhvr>
                                        <p:cTn id="10" dur="1" fill="hold">
                                          <p:stCondLst>
                                            <p:cond delay="0"/>
                                          </p:stCondLst>
                                        </p:cTn>
                                        <p:tgtEl>
                                          <p:spTgt spid="321544"/>
                                        </p:tgtEl>
                                        <p:attrNameLst>
                                          <p:attrName>style.visibility</p:attrName>
                                        </p:attrNameLst>
                                      </p:cBhvr>
                                      <p:to>
                                        <p:strVal val="visible"/>
                                      </p:to>
                                    </p:set>
                                    <p:animEffect transition="in" filter="wipe(down)">
                                      <p:cBhvr>
                                        <p:cTn id="11" dur="500"/>
                                        <p:tgtEl>
                                          <p:spTgt spid="321544"/>
                                        </p:tgtEl>
                                      </p:cBhvr>
                                    </p:animEffect>
                                  </p:childTnLst>
                                </p:cTn>
                              </p:par>
                            </p:childTnLst>
                          </p:cTn>
                        </p:par>
                        <p:par>
                          <p:cTn id="12" fill="hold" nodeType="afterGroup">
                            <p:stCondLst>
                              <p:cond delay="3000"/>
                            </p:stCondLst>
                            <p:childTnLst>
                              <p:par>
                                <p:cTn id="13" presetID="22" presetClass="entr" presetSubtype="1" fill="hold" grpId="0" nodeType="afterEffect">
                                  <p:stCondLst>
                                    <p:cond delay="2000"/>
                                  </p:stCondLst>
                                  <p:childTnLst>
                                    <p:set>
                                      <p:cBhvr>
                                        <p:cTn id="14" dur="1" fill="hold">
                                          <p:stCondLst>
                                            <p:cond delay="0"/>
                                          </p:stCondLst>
                                        </p:cTn>
                                        <p:tgtEl>
                                          <p:spTgt spid="321545"/>
                                        </p:tgtEl>
                                        <p:attrNameLst>
                                          <p:attrName>style.visibility</p:attrName>
                                        </p:attrNameLst>
                                      </p:cBhvr>
                                      <p:to>
                                        <p:strVal val="visible"/>
                                      </p:to>
                                    </p:set>
                                    <p:animEffect transition="in" filter="wipe(up)">
                                      <p:cBhvr>
                                        <p:cTn id="15" dur="500"/>
                                        <p:tgtEl>
                                          <p:spTgt spid="321545"/>
                                        </p:tgtEl>
                                      </p:cBhvr>
                                    </p:animEffect>
                                  </p:childTnLst>
                                </p:cTn>
                              </p:par>
                            </p:childTnLst>
                          </p:cTn>
                        </p:par>
                        <p:par>
                          <p:cTn id="16" fill="hold" nodeType="afterGroup">
                            <p:stCondLst>
                              <p:cond delay="5500"/>
                            </p:stCondLst>
                            <p:childTnLst>
                              <p:par>
                                <p:cTn id="17" presetID="22" presetClass="entr" presetSubtype="1" fill="hold" grpId="0" nodeType="afterEffect">
                                  <p:stCondLst>
                                    <p:cond delay="0"/>
                                  </p:stCondLst>
                                  <p:childTnLst>
                                    <p:set>
                                      <p:cBhvr>
                                        <p:cTn id="18" dur="1" fill="hold">
                                          <p:stCondLst>
                                            <p:cond delay="0"/>
                                          </p:stCondLst>
                                        </p:cTn>
                                        <p:tgtEl>
                                          <p:spTgt spid="321546"/>
                                        </p:tgtEl>
                                        <p:attrNameLst>
                                          <p:attrName>style.visibility</p:attrName>
                                        </p:attrNameLst>
                                      </p:cBhvr>
                                      <p:to>
                                        <p:strVal val="visible"/>
                                      </p:to>
                                    </p:set>
                                    <p:animEffect transition="in" filter="wipe(up)">
                                      <p:cBhvr>
                                        <p:cTn id="19" dur="500"/>
                                        <p:tgtEl>
                                          <p:spTgt spid="321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3" grpId="0" animBg="1"/>
      <p:bldP spid="321544" grpId="0" autoUpdateAnimBg="0"/>
      <p:bldP spid="321545" grpId="0" animBg="1"/>
      <p:bldP spid="3215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533400" y="6731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3491" name="Text Box 4"/>
          <p:cNvSpPr txBox="1">
            <a:spLocks noChangeArrowheads="1"/>
          </p:cNvSpPr>
          <p:nvPr/>
        </p:nvSpPr>
        <p:spPr bwMode="auto">
          <a:xfrm>
            <a:off x="609600" y="3035300"/>
            <a:ext cx="1600200"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200" b="1"/>
              <a:t>Cliente</a:t>
            </a:r>
            <a:endParaRPr lang="pt-BR" altLang="pt-BR" sz="1200" b="1"/>
          </a:p>
        </p:txBody>
      </p:sp>
      <p:sp>
        <p:nvSpPr>
          <p:cNvPr id="63492" name="Text Box 5"/>
          <p:cNvSpPr txBox="1">
            <a:spLocks noChangeArrowheads="1"/>
          </p:cNvSpPr>
          <p:nvPr/>
        </p:nvSpPr>
        <p:spPr bwMode="auto">
          <a:xfrm>
            <a:off x="609600" y="3289300"/>
            <a:ext cx="1600200" cy="1358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200"/>
              <a:t>Nome</a:t>
            </a:r>
          </a:p>
          <a:p>
            <a:r>
              <a:rPr lang="en-US" altLang="pt-BR" sz="1200"/>
              <a:t>Endereço</a:t>
            </a:r>
          </a:p>
          <a:p>
            <a:r>
              <a:rPr lang="en-US" altLang="pt-BR" sz="1200"/>
              <a:t>Telefone</a:t>
            </a:r>
          </a:p>
          <a:p>
            <a:r>
              <a:rPr lang="en-US" altLang="pt-BR" sz="1200"/>
              <a:t>e-mail</a:t>
            </a:r>
          </a:p>
          <a:p>
            <a:r>
              <a:rPr lang="en-US" altLang="pt-BR" sz="1200"/>
              <a:t>Compra()</a:t>
            </a:r>
          </a:p>
          <a:p>
            <a:r>
              <a:rPr lang="en-US" altLang="pt-BR" sz="1200"/>
              <a:t>Paga()</a:t>
            </a:r>
          </a:p>
          <a:p>
            <a:r>
              <a:rPr lang="en-US" altLang="pt-BR" sz="1200"/>
              <a:t>Devolve()</a:t>
            </a:r>
            <a:endParaRPr lang="pt-BR" altLang="pt-BR" sz="1200"/>
          </a:p>
        </p:txBody>
      </p:sp>
      <p:cxnSp>
        <p:nvCxnSpPr>
          <p:cNvPr id="63493" name="AutoShape 6"/>
          <p:cNvCxnSpPr>
            <a:cxnSpLocks noChangeShapeType="1"/>
          </p:cNvCxnSpPr>
          <p:nvPr/>
        </p:nvCxnSpPr>
        <p:spPr bwMode="auto">
          <a:xfrm>
            <a:off x="609600" y="4064000"/>
            <a:ext cx="16002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3494" name="Text Box 23"/>
          <p:cNvSpPr txBox="1">
            <a:spLocks noChangeArrowheads="1"/>
          </p:cNvSpPr>
          <p:nvPr/>
        </p:nvSpPr>
        <p:spPr bwMode="auto">
          <a:xfrm>
            <a:off x="6781800" y="3175000"/>
            <a:ext cx="1600200"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200" b="1"/>
              <a:t>Endereço</a:t>
            </a:r>
            <a:endParaRPr lang="pt-BR" altLang="pt-BR" sz="1200" b="1"/>
          </a:p>
        </p:txBody>
      </p:sp>
      <p:sp>
        <p:nvSpPr>
          <p:cNvPr id="63495" name="Text Box 24"/>
          <p:cNvSpPr txBox="1">
            <a:spLocks noChangeArrowheads="1"/>
          </p:cNvSpPr>
          <p:nvPr/>
        </p:nvSpPr>
        <p:spPr bwMode="auto">
          <a:xfrm>
            <a:off x="6781800" y="3429000"/>
            <a:ext cx="1600200" cy="158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200"/>
              <a:t>Logradouro</a:t>
            </a:r>
          </a:p>
          <a:p>
            <a:r>
              <a:rPr lang="en-US" altLang="pt-BR" sz="1200"/>
              <a:t>Número</a:t>
            </a:r>
          </a:p>
          <a:p>
            <a:r>
              <a:rPr lang="en-US" altLang="pt-BR" sz="1200"/>
              <a:t>Complemento</a:t>
            </a:r>
          </a:p>
          <a:p>
            <a:r>
              <a:rPr lang="en-US" altLang="pt-BR" sz="1200"/>
              <a:t>Bairro</a:t>
            </a:r>
          </a:p>
          <a:p>
            <a:r>
              <a:rPr lang="en-US" altLang="pt-BR" sz="1200"/>
              <a:t>Cep</a:t>
            </a:r>
          </a:p>
          <a:p>
            <a:r>
              <a:rPr lang="en-US" altLang="pt-BR" sz="1200"/>
              <a:t>Cidade</a:t>
            </a:r>
          </a:p>
          <a:p>
            <a:r>
              <a:rPr lang="en-US" altLang="pt-BR" sz="1200"/>
              <a:t>UF</a:t>
            </a:r>
            <a:endParaRPr lang="pt-BR" altLang="pt-BR" sz="1200"/>
          </a:p>
        </p:txBody>
      </p:sp>
      <p:cxnSp>
        <p:nvCxnSpPr>
          <p:cNvPr id="63496" name="AutoShape 25"/>
          <p:cNvCxnSpPr>
            <a:cxnSpLocks noChangeShapeType="1"/>
          </p:cNvCxnSpPr>
          <p:nvPr/>
        </p:nvCxnSpPr>
        <p:spPr bwMode="auto">
          <a:xfrm>
            <a:off x="6781800" y="4787900"/>
            <a:ext cx="1600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3497" name="Text Box 26"/>
          <p:cNvSpPr txBox="1">
            <a:spLocks noChangeArrowheads="1"/>
          </p:cNvSpPr>
          <p:nvPr/>
        </p:nvSpPr>
        <p:spPr bwMode="auto">
          <a:xfrm>
            <a:off x="4191000" y="2819400"/>
            <a:ext cx="1600200" cy="25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200" b="1"/>
              <a:t>Telefone</a:t>
            </a:r>
            <a:endParaRPr lang="pt-BR" altLang="pt-BR" sz="1200" b="1"/>
          </a:p>
        </p:txBody>
      </p:sp>
      <p:sp>
        <p:nvSpPr>
          <p:cNvPr id="63498" name="Text Box 27"/>
          <p:cNvSpPr txBox="1">
            <a:spLocks noChangeArrowheads="1"/>
          </p:cNvSpPr>
          <p:nvPr/>
        </p:nvSpPr>
        <p:spPr bwMode="auto">
          <a:xfrm>
            <a:off x="4191000" y="3073400"/>
            <a:ext cx="1600200" cy="104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200"/>
              <a:t>Comercial</a:t>
            </a:r>
          </a:p>
          <a:p>
            <a:r>
              <a:rPr lang="en-US" altLang="pt-BR" sz="1200"/>
              <a:t>Residencial</a:t>
            </a:r>
          </a:p>
          <a:p>
            <a:r>
              <a:rPr lang="en-US" altLang="pt-BR" sz="1200"/>
              <a:t>Celular</a:t>
            </a:r>
          </a:p>
          <a:p>
            <a:r>
              <a:rPr lang="en-US" altLang="pt-BR" sz="1200"/>
              <a:t>Fax</a:t>
            </a:r>
            <a:endParaRPr lang="pt-BR" altLang="pt-BR" sz="1200"/>
          </a:p>
        </p:txBody>
      </p:sp>
      <p:cxnSp>
        <p:nvCxnSpPr>
          <p:cNvPr id="63499" name="AutoShape 28"/>
          <p:cNvCxnSpPr>
            <a:cxnSpLocks noChangeShapeType="1"/>
          </p:cNvCxnSpPr>
          <p:nvPr/>
        </p:nvCxnSpPr>
        <p:spPr bwMode="auto">
          <a:xfrm>
            <a:off x="4191000" y="3873500"/>
            <a:ext cx="1600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3500" name="Oval 29"/>
          <p:cNvSpPr>
            <a:spLocks noChangeArrowheads="1"/>
          </p:cNvSpPr>
          <p:nvPr/>
        </p:nvSpPr>
        <p:spPr bwMode="auto">
          <a:xfrm>
            <a:off x="4267200" y="5791200"/>
            <a:ext cx="1979613" cy="619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200"/>
              <a:t>Endereço de João da Silva</a:t>
            </a:r>
            <a:endParaRPr lang="pt-BR" altLang="pt-BR" sz="1200"/>
          </a:p>
        </p:txBody>
      </p:sp>
      <p:sp>
        <p:nvSpPr>
          <p:cNvPr id="63501" name="Oval 30"/>
          <p:cNvSpPr>
            <a:spLocks noChangeArrowheads="1"/>
          </p:cNvSpPr>
          <p:nvPr/>
        </p:nvSpPr>
        <p:spPr bwMode="auto">
          <a:xfrm>
            <a:off x="2819400" y="5257800"/>
            <a:ext cx="1903413" cy="6191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1200"/>
              <a:t>Telefone do João da Silva</a:t>
            </a:r>
            <a:endParaRPr lang="pt-BR" altLang="pt-BR" sz="1200"/>
          </a:p>
        </p:txBody>
      </p:sp>
      <p:sp>
        <p:nvSpPr>
          <p:cNvPr id="63502" name="Oval 31"/>
          <p:cNvSpPr>
            <a:spLocks noChangeArrowheads="1"/>
          </p:cNvSpPr>
          <p:nvPr/>
        </p:nvSpPr>
        <p:spPr bwMode="auto">
          <a:xfrm>
            <a:off x="2362200" y="5029200"/>
            <a:ext cx="4114800" cy="167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63503" name="Text Box 32"/>
          <p:cNvSpPr txBox="1">
            <a:spLocks noChangeArrowheads="1"/>
          </p:cNvSpPr>
          <p:nvPr/>
        </p:nvSpPr>
        <p:spPr bwMode="auto">
          <a:xfrm>
            <a:off x="2657475" y="6096000"/>
            <a:ext cx="1381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200"/>
              <a:t>João da Silva</a:t>
            </a:r>
            <a:endParaRPr lang="pt-BR" altLang="pt-BR" sz="1200"/>
          </a:p>
        </p:txBody>
      </p:sp>
      <p:sp>
        <p:nvSpPr>
          <p:cNvPr id="63504" name="Rectangle 33"/>
          <p:cNvSpPr>
            <a:spLocks noChangeArrowheads="1"/>
          </p:cNvSpPr>
          <p:nvPr/>
        </p:nvSpPr>
        <p:spPr bwMode="auto">
          <a:xfrm>
            <a:off x="711200" y="88900"/>
            <a:ext cx="7772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4400">
                <a:solidFill>
                  <a:schemeClr val="accent2"/>
                </a:solidFill>
                <a:latin typeface="Times New Roman" panose="02020603050405020304" pitchFamily="18" charset="0"/>
              </a:rPr>
              <a:t>Agregação</a:t>
            </a:r>
            <a:r>
              <a:rPr lang="en-US" altLang="pt-BR" sz="4400">
                <a:solidFill>
                  <a:schemeClr val="tx2"/>
                </a:solidFill>
                <a:latin typeface="Times New Roman" panose="02020603050405020304" pitchFamily="18" charset="0"/>
              </a:rPr>
              <a:t> e </a:t>
            </a:r>
            <a:r>
              <a:rPr lang="en-US" altLang="pt-BR" sz="4400">
                <a:solidFill>
                  <a:srgbClr val="FF3300"/>
                </a:solidFill>
                <a:latin typeface="Times New Roman" panose="02020603050405020304" pitchFamily="18" charset="0"/>
              </a:rPr>
              <a:t>Decomposição</a:t>
            </a:r>
            <a:endParaRPr lang="pt-BR" altLang="pt-BR" sz="4400">
              <a:solidFill>
                <a:srgbClr val="FF3300"/>
              </a:solidFill>
              <a:latin typeface="Times New Roman" panose="02020603050405020304" pitchFamily="18" charset="0"/>
            </a:endParaRPr>
          </a:p>
        </p:txBody>
      </p:sp>
      <p:sp>
        <p:nvSpPr>
          <p:cNvPr id="63505" name="Text Box 34"/>
          <p:cNvSpPr txBox="1">
            <a:spLocks noChangeArrowheads="1"/>
          </p:cNvSpPr>
          <p:nvPr/>
        </p:nvSpPr>
        <p:spPr bwMode="auto">
          <a:xfrm>
            <a:off x="533400" y="685800"/>
            <a:ext cx="815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Uma operação de agregação é realizada quando um objeto é utilizado como parte da composição de outro objeto. Uma operação de decomposição, por outro lado, diz respeito à atividade voltada para a separação dos objetos que compõem outro objeto, isolando-os.</a:t>
            </a:r>
            <a:endParaRPr lang="pt-BR" altLang="pt-BR" sz="2000">
              <a:latin typeface="Times New Roman" panose="02020603050405020304" pitchFamily="18" charset="0"/>
              <a:cs typeface="Times New Roman" panose="02020603050405020304" pitchFamily="18" charset="0"/>
            </a:endParaRPr>
          </a:p>
        </p:txBody>
      </p:sp>
      <p:sp>
        <p:nvSpPr>
          <p:cNvPr id="320548" name="Text Box 36"/>
          <p:cNvSpPr txBox="1">
            <a:spLocks noChangeArrowheads="1"/>
          </p:cNvSpPr>
          <p:nvPr/>
        </p:nvSpPr>
        <p:spPr bwMode="auto">
          <a:xfrm>
            <a:off x="3794125" y="1933575"/>
            <a:ext cx="1284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b="1">
                <a:solidFill>
                  <a:schemeClr val="accent2"/>
                </a:solidFill>
              </a:rPr>
              <a:t>Agregação</a:t>
            </a:r>
            <a:endParaRPr lang="pt-BR" altLang="pt-BR" sz="1600" b="1">
              <a:solidFill>
                <a:schemeClr val="accent2"/>
              </a:solidFill>
            </a:endParaRPr>
          </a:p>
        </p:txBody>
      </p:sp>
      <p:sp>
        <p:nvSpPr>
          <p:cNvPr id="320549" name="Text Box 37"/>
          <p:cNvSpPr txBox="1">
            <a:spLocks noChangeArrowheads="1"/>
          </p:cNvSpPr>
          <p:nvPr/>
        </p:nvSpPr>
        <p:spPr bwMode="auto">
          <a:xfrm>
            <a:off x="3657600" y="2327275"/>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b="1">
                <a:solidFill>
                  <a:schemeClr val="accent2"/>
                </a:solidFill>
              </a:rPr>
              <a:t>Decomposição</a:t>
            </a:r>
            <a:endParaRPr lang="pt-BR" altLang="pt-BR" sz="1600" b="1">
              <a:solidFill>
                <a:schemeClr val="accent2"/>
              </a:solidFill>
            </a:endParaRPr>
          </a:p>
        </p:txBody>
      </p:sp>
      <p:sp>
        <p:nvSpPr>
          <p:cNvPr id="320550" name="Line 38"/>
          <p:cNvSpPr>
            <a:spLocks noChangeShapeType="1"/>
          </p:cNvSpPr>
          <p:nvPr/>
        </p:nvSpPr>
        <p:spPr bwMode="auto">
          <a:xfrm>
            <a:off x="1295400" y="2260600"/>
            <a:ext cx="6553200"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320551" name="Line 39"/>
          <p:cNvSpPr>
            <a:spLocks noChangeShapeType="1"/>
          </p:cNvSpPr>
          <p:nvPr/>
        </p:nvSpPr>
        <p:spPr bwMode="auto">
          <a:xfrm>
            <a:off x="1295400" y="2362200"/>
            <a:ext cx="6553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63510" name="Line 43"/>
          <p:cNvSpPr>
            <a:spLocks noChangeShapeType="1"/>
          </p:cNvSpPr>
          <p:nvPr/>
        </p:nvSpPr>
        <p:spPr bwMode="auto">
          <a:xfrm>
            <a:off x="2209800" y="3429000"/>
            <a:ext cx="1981200" cy="0"/>
          </a:xfrm>
          <a:prstGeom prst="line">
            <a:avLst/>
          </a:prstGeom>
          <a:noFill/>
          <a:ln w="9525">
            <a:solidFill>
              <a:schemeClr val="tx1"/>
            </a:solidFill>
            <a:round/>
            <a:headEnd type="diamond"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63511" name="Line 47"/>
          <p:cNvSpPr>
            <a:spLocks noChangeShapeType="1"/>
          </p:cNvSpPr>
          <p:nvPr/>
        </p:nvSpPr>
        <p:spPr bwMode="auto">
          <a:xfrm>
            <a:off x="2209800" y="4343400"/>
            <a:ext cx="4572000" cy="0"/>
          </a:xfrm>
          <a:prstGeom prst="line">
            <a:avLst/>
          </a:prstGeom>
          <a:noFill/>
          <a:ln w="9525">
            <a:solidFill>
              <a:schemeClr val="tx1"/>
            </a:solidFill>
            <a:round/>
            <a:headEnd type="diamond" w="med" len="med"/>
            <a:tailEnd/>
          </a:ln>
          <a:extLst>
            <a:ext uri="{909E8E84-426E-40DD-AFC4-6F175D3DCCD1}">
              <a14:hiddenFill xmlns:a14="http://schemas.microsoft.com/office/drawing/2010/main">
                <a:noFill/>
              </a14:hiddenFill>
            </a:ext>
          </a:extLst>
        </p:spPr>
        <p:txBody>
          <a:bodyPr>
            <a:spAutoFit/>
          </a:bodyPr>
          <a:lstStyle/>
          <a:p>
            <a:endParaRPr lang="pt-BR"/>
          </a:p>
        </p:txBody>
      </p:sp>
      <p:cxnSp>
        <p:nvCxnSpPr>
          <p:cNvPr id="63512" name="AutoShape 48"/>
          <p:cNvCxnSpPr>
            <a:cxnSpLocks noChangeShapeType="1"/>
            <a:stCxn id="63502" idx="1"/>
            <a:endCxn id="63492" idx="2"/>
          </p:cNvCxnSpPr>
          <p:nvPr/>
        </p:nvCxnSpPr>
        <p:spPr bwMode="auto">
          <a:xfrm flipH="1" flipV="1">
            <a:off x="1409700" y="4648200"/>
            <a:ext cx="1555750" cy="627063"/>
          </a:xfrm>
          <a:prstGeom prst="straightConnector1">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sp>
        <p:nvSpPr>
          <p:cNvPr id="63513" name="Line 52"/>
          <p:cNvSpPr>
            <a:spLocks noChangeShapeType="1"/>
          </p:cNvSpPr>
          <p:nvPr/>
        </p:nvSpPr>
        <p:spPr bwMode="auto">
          <a:xfrm flipV="1">
            <a:off x="3962400" y="4114800"/>
            <a:ext cx="990600" cy="1143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63514" name="Line 53"/>
          <p:cNvSpPr>
            <a:spLocks noChangeShapeType="1"/>
          </p:cNvSpPr>
          <p:nvPr/>
        </p:nvSpPr>
        <p:spPr bwMode="auto">
          <a:xfrm flipV="1">
            <a:off x="5486400" y="5029200"/>
            <a:ext cx="198120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2000"/>
                                  </p:stCondLst>
                                  <p:childTnLst>
                                    <p:set>
                                      <p:cBhvr>
                                        <p:cTn id="6" dur="1" fill="hold">
                                          <p:stCondLst>
                                            <p:cond delay="0"/>
                                          </p:stCondLst>
                                        </p:cTn>
                                        <p:tgtEl>
                                          <p:spTgt spid="320550"/>
                                        </p:tgtEl>
                                        <p:attrNameLst>
                                          <p:attrName>style.visibility</p:attrName>
                                        </p:attrNameLst>
                                      </p:cBhvr>
                                      <p:to>
                                        <p:strVal val="visible"/>
                                      </p:to>
                                    </p:set>
                                    <p:animEffect transition="in" filter="wipe(right)">
                                      <p:cBhvr>
                                        <p:cTn id="7" dur="500"/>
                                        <p:tgtEl>
                                          <p:spTgt spid="320550"/>
                                        </p:tgtEl>
                                      </p:cBhvr>
                                    </p:animEffect>
                                  </p:childTnLst>
                                </p:cTn>
                              </p:par>
                            </p:childTnLst>
                          </p:cTn>
                        </p:par>
                        <p:par>
                          <p:cTn id="8" fill="hold" nodeType="afterGroup">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20548"/>
                                        </p:tgtEl>
                                        <p:attrNameLst>
                                          <p:attrName>style.visibility</p:attrName>
                                        </p:attrNameLst>
                                      </p:cBhvr>
                                      <p:to>
                                        <p:strVal val="visible"/>
                                      </p:to>
                                    </p:set>
                                    <p:animEffect transition="in" filter="wipe(left)">
                                      <p:cBhvr>
                                        <p:cTn id="11" dur="500"/>
                                        <p:tgtEl>
                                          <p:spTgt spid="320548"/>
                                        </p:tgtEl>
                                      </p:cBhvr>
                                    </p:animEffect>
                                  </p:childTnLst>
                                </p:cTn>
                              </p:par>
                            </p:childTnLst>
                          </p:cTn>
                        </p:par>
                        <p:par>
                          <p:cTn id="12" fill="hold" nodeType="afterGroup">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20551"/>
                                        </p:tgtEl>
                                        <p:attrNameLst>
                                          <p:attrName>style.visibility</p:attrName>
                                        </p:attrNameLst>
                                      </p:cBhvr>
                                      <p:to>
                                        <p:strVal val="visible"/>
                                      </p:to>
                                    </p:set>
                                    <p:animEffect transition="in" filter="wipe(left)">
                                      <p:cBhvr>
                                        <p:cTn id="15" dur="500"/>
                                        <p:tgtEl>
                                          <p:spTgt spid="320551"/>
                                        </p:tgtEl>
                                      </p:cBhvr>
                                    </p:animEffect>
                                  </p:childTnLst>
                                </p:cTn>
                              </p:par>
                            </p:childTnLst>
                          </p:cTn>
                        </p:par>
                        <p:par>
                          <p:cTn id="16" fill="hold" nodeType="afterGroup">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20549"/>
                                        </p:tgtEl>
                                        <p:attrNameLst>
                                          <p:attrName>style.visibility</p:attrName>
                                        </p:attrNameLst>
                                      </p:cBhvr>
                                      <p:to>
                                        <p:strVal val="visible"/>
                                      </p:to>
                                    </p:set>
                                    <p:animEffect transition="in" filter="wipe(left)">
                                      <p:cBhvr>
                                        <p:cTn id="19" dur="500"/>
                                        <p:tgtEl>
                                          <p:spTgt spid="32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8" grpId="0" autoUpdateAnimBg="0"/>
      <p:bldP spid="320549" grpId="0" autoUpdateAnimBg="0"/>
      <p:bldP spid="320550" grpId="0" animBg="1"/>
      <p:bldP spid="3205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152400"/>
            <a:ext cx="8077200" cy="685800"/>
          </a:xfrm>
        </p:spPr>
        <p:txBody>
          <a:bodyPr/>
          <a:lstStyle/>
          <a:p>
            <a:pPr algn="l"/>
            <a:r>
              <a:rPr lang="en-US" altLang="pt-BR" b="1" smtClean="0">
                <a:solidFill>
                  <a:srgbClr val="33CCCC"/>
                </a:solidFill>
              </a:rPr>
              <a:t>1.</a:t>
            </a:r>
            <a:r>
              <a:rPr lang="en-US" altLang="pt-BR" smtClean="0"/>
              <a:t> Definição de Classes em Java</a:t>
            </a:r>
            <a:endParaRPr lang="pt-BR" altLang="pt-BR" smtClean="0">
              <a:solidFill>
                <a:srgbClr val="99CCFF"/>
              </a:solidFill>
            </a:endParaRPr>
          </a:p>
        </p:txBody>
      </p:sp>
      <p:sp>
        <p:nvSpPr>
          <p:cNvPr id="64515" name="Text Box 3"/>
          <p:cNvSpPr txBox="1">
            <a:spLocks noChangeArrowheads="1"/>
          </p:cNvSpPr>
          <p:nvPr/>
        </p:nvSpPr>
        <p:spPr bwMode="auto">
          <a:xfrm>
            <a:off x="533400" y="1060450"/>
            <a:ext cx="8153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Como foi demonstrado, uma classe tem dois grupos de elementos:</a:t>
            </a:r>
          </a:p>
          <a:p>
            <a:pPr eaLnBrk="1" hangingPunct="1"/>
            <a:r>
              <a:rPr lang="en-US" altLang="pt-BR" sz="2000">
                <a:latin typeface="Times New Roman" panose="02020603050405020304" pitchFamily="18" charset="0"/>
                <a:cs typeface="Times New Roman" panose="02020603050405020304" pitchFamily="18" charset="0"/>
              </a:rPr>
              <a:t>• seus </a:t>
            </a:r>
            <a:r>
              <a:rPr lang="en-US" altLang="pt-BR" sz="2000">
                <a:solidFill>
                  <a:schemeClr val="accent2"/>
                </a:solidFill>
                <a:latin typeface="Times New Roman" panose="02020603050405020304" pitchFamily="18" charset="0"/>
                <a:cs typeface="Times New Roman" panose="02020603050405020304" pitchFamily="18" charset="0"/>
              </a:rPr>
              <a:t>Atributos</a:t>
            </a:r>
            <a:r>
              <a:rPr lang="en-US" altLang="pt-BR" sz="2000">
                <a:latin typeface="Times New Roman" panose="02020603050405020304" pitchFamily="18" charset="0"/>
                <a:cs typeface="Times New Roman" panose="02020603050405020304" pitchFamily="18" charset="0"/>
              </a:rPr>
              <a:t>, também denominados de variáveis-membro ou campos; e</a:t>
            </a:r>
          </a:p>
          <a:p>
            <a:pPr eaLnBrk="1" hangingPunct="1"/>
            <a:r>
              <a:rPr lang="en-US" altLang="pt-BR" sz="2000">
                <a:latin typeface="Times New Roman" panose="02020603050405020304" pitchFamily="18" charset="0"/>
                <a:cs typeface="Times New Roman" panose="02020603050405020304" pitchFamily="18" charset="0"/>
              </a:rPr>
              <a:t>• seus </a:t>
            </a:r>
            <a:r>
              <a:rPr lang="en-US" altLang="pt-BR" sz="2000">
                <a:solidFill>
                  <a:schemeClr val="accent2"/>
                </a:solidFill>
                <a:latin typeface="Times New Roman" panose="02020603050405020304" pitchFamily="18" charset="0"/>
                <a:cs typeface="Times New Roman" panose="02020603050405020304" pitchFamily="18" charset="0"/>
              </a:rPr>
              <a:t>Métodos</a:t>
            </a:r>
            <a:r>
              <a:rPr lang="en-US" altLang="pt-BR" sz="2000">
                <a:latin typeface="Times New Roman" panose="02020603050405020304" pitchFamily="18" charset="0"/>
                <a:cs typeface="Times New Roman" panose="02020603050405020304" pitchFamily="18" charset="0"/>
              </a:rPr>
              <a:t>, operações ou funções-membro.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sintaxe Java para a definição de uma “</a:t>
            </a:r>
            <a:r>
              <a:rPr lang="en-US" altLang="pt-BR" sz="2000">
                <a:solidFill>
                  <a:schemeClr val="accent2"/>
                </a:solidFill>
                <a:latin typeface="Times New Roman" panose="02020603050405020304" pitchFamily="18" charset="0"/>
                <a:cs typeface="Times New Roman" panose="02020603050405020304" pitchFamily="18" charset="0"/>
              </a:rPr>
              <a:t>classe elementar</a:t>
            </a:r>
            <a:r>
              <a:rPr lang="en-US" altLang="pt-BR" sz="2000">
                <a:latin typeface="Times New Roman" panose="02020603050405020304" pitchFamily="18" charset="0"/>
                <a:cs typeface="Times New Roman" panose="02020603050405020304" pitchFamily="18" charset="0"/>
              </a:rPr>
              <a:t>” é bastante simples, constituindo-se de uma declaração seguida de um corpo delimitado por chaves, no qual residem as declarações de todos os atributos e métodos da classe, como mostra a seguinte estrutura de código:</a:t>
            </a:r>
            <a:endParaRPr lang="pt-BR" altLang="pt-BR" sz="2000">
              <a:latin typeface="Times New Roman" panose="02020603050405020304" pitchFamily="18" charset="0"/>
              <a:cs typeface="Times New Roman" panose="02020603050405020304" pitchFamily="18" charset="0"/>
            </a:endParaRPr>
          </a:p>
        </p:txBody>
      </p:sp>
      <p:sp>
        <p:nvSpPr>
          <p:cNvPr id="6451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4517" name="Text Box 5"/>
          <p:cNvSpPr txBox="1">
            <a:spLocks noChangeArrowheads="1"/>
          </p:cNvSpPr>
          <p:nvPr/>
        </p:nvSpPr>
        <p:spPr bwMode="auto">
          <a:xfrm>
            <a:off x="1066800" y="3886200"/>
            <a:ext cx="6858000" cy="2530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t>[</a:t>
            </a:r>
            <a:r>
              <a:rPr lang="en-US" altLang="pt-BR" sz="2000" b="1">
                <a:solidFill>
                  <a:schemeClr val="accent2"/>
                </a:solidFill>
              </a:rPr>
              <a:t>Modificador</a:t>
            </a:r>
            <a:r>
              <a:rPr lang="en-US" altLang="pt-BR" sz="2000" b="1"/>
              <a:t>] </a:t>
            </a:r>
            <a:r>
              <a:rPr lang="en-US" altLang="pt-BR" sz="2000" b="1" u="sng">
                <a:solidFill>
                  <a:schemeClr val="accent2"/>
                </a:solidFill>
              </a:rPr>
              <a:t>class</a:t>
            </a:r>
            <a:r>
              <a:rPr lang="en-US" altLang="pt-BR" sz="2000" b="1"/>
              <a:t> NomeDaClasse </a:t>
            </a:r>
            <a:r>
              <a:rPr lang="en-US" altLang="pt-BR" sz="2000" b="1">
                <a:solidFill>
                  <a:srgbClr val="FF3300"/>
                </a:solidFill>
              </a:rPr>
              <a:t>{</a:t>
            </a:r>
          </a:p>
          <a:p>
            <a:r>
              <a:rPr lang="en-US" altLang="pt-BR" sz="2000"/>
              <a:t>// Corpo da Classe</a:t>
            </a:r>
          </a:p>
          <a:p>
            <a:r>
              <a:rPr lang="en-US" altLang="pt-BR" sz="2000"/>
              <a:t>// ----------------------------------------</a:t>
            </a:r>
          </a:p>
          <a:p>
            <a:r>
              <a:rPr lang="en-US" altLang="pt-BR" sz="2000"/>
              <a:t>// Atributos, ou variáveis da Classe</a:t>
            </a:r>
          </a:p>
          <a:p>
            <a:r>
              <a:rPr lang="en-US" altLang="pt-BR" sz="2000"/>
              <a:t>:</a:t>
            </a:r>
          </a:p>
          <a:p>
            <a:r>
              <a:rPr lang="en-US" altLang="pt-BR" sz="2000"/>
              <a:t>// Métodos, ou funções da Classe</a:t>
            </a:r>
          </a:p>
          <a:p>
            <a:r>
              <a:rPr lang="en-US" altLang="pt-BR" sz="2000"/>
              <a:t>:</a:t>
            </a:r>
          </a:p>
          <a:p>
            <a:r>
              <a:rPr lang="en-US" altLang="pt-BR" sz="2000" b="1">
                <a:solidFill>
                  <a:srgbClr val="FF3300"/>
                </a:solidFill>
              </a:rPr>
              <a:t>}</a:t>
            </a:r>
            <a:endParaRPr lang="pt-BR" altLang="pt-BR" sz="2000" b="1">
              <a:solidFill>
                <a:srgbClr val="FF33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152400"/>
            <a:ext cx="7772400" cy="685800"/>
          </a:xfrm>
        </p:spPr>
        <p:txBody>
          <a:bodyPr/>
          <a:lstStyle/>
          <a:p>
            <a:pPr algn="l"/>
            <a:r>
              <a:rPr lang="en-US" altLang="pt-BR" smtClean="0"/>
              <a:t>PrimeiraClasse.</a:t>
            </a:r>
            <a:r>
              <a:rPr lang="en-US" altLang="pt-BR" smtClean="0">
                <a:solidFill>
                  <a:srgbClr val="FF3300"/>
                </a:solidFill>
              </a:rPr>
              <a:t>java</a:t>
            </a:r>
            <a:endParaRPr lang="pt-BR" altLang="pt-BR" smtClean="0">
              <a:solidFill>
                <a:srgbClr val="FF3300"/>
              </a:solidFill>
            </a:endParaRPr>
          </a:p>
        </p:txBody>
      </p:sp>
      <p:sp>
        <p:nvSpPr>
          <p:cNvPr id="65539" name="Text Box 3"/>
          <p:cNvSpPr txBox="1">
            <a:spLocks noChangeArrowheads="1"/>
          </p:cNvSpPr>
          <p:nvPr/>
        </p:nvSpPr>
        <p:spPr bwMode="auto">
          <a:xfrm>
            <a:off x="533400" y="1060450"/>
            <a:ext cx="81534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 </a:t>
            </a:r>
            <a:r>
              <a:rPr lang="en-US" altLang="pt-BR" sz="2000">
                <a:solidFill>
                  <a:schemeClr val="accent2"/>
                </a:solidFill>
                <a:latin typeface="Times New Roman" panose="02020603050405020304" pitchFamily="18" charset="0"/>
                <a:cs typeface="Times New Roman" panose="02020603050405020304" pitchFamily="18" charset="0"/>
              </a:rPr>
              <a:t>Modificador</a:t>
            </a:r>
            <a:r>
              <a:rPr lang="en-US" altLang="pt-BR" sz="2000">
                <a:latin typeface="Times New Roman" panose="02020603050405020304" pitchFamily="18" charset="0"/>
                <a:cs typeface="Times New Roman" panose="02020603050405020304" pitchFamily="18" charset="0"/>
              </a:rPr>
              <a:t> especifica a acessibilidade da classe (opcional), se presente, pode ser </a:t>
            </a:r>
            <a:r>
              <a:rPr lang="pt-BR" altLang="pt-BR" sz="2000">
                <a:latin typeface="Times New Roman" panose="02020603050405020304" pitchFamily="18" charset="0"/>
                <a:cs typeface="Times New Roman" panose="02020603050405020304" pitchFamily="18" charset="0"/>
              </a:rPr>
              <a:t>uma combinação d</a:t>
            </a:r>
            <a:r>
              <a:rPr lang="en-US" altLang="pt-BR" sz="2000">
                <a:latin typeface="Times New Roman" panose="02020603050405020304" pitchFamily="18" charset="0"/>
                <a:cs typeface="Times New Roman" panose="02020603050405020304" pitchFamily="18" charset="0"/>
              </a:rPr>
              <a:t>e </a:t>
            </a:r>
            <a:r>
              <a:rPr lang="en-US" altLang="pt-BR" sz="2000">
                <a:solidFill>
                  <a:schemeClr val="accent2"/>
                </a:solidFill>
                <a:latin typeface="Times New Roman" panose="02020603050405020304" pitchFamily="18" charset="0"/>
                <a:cs typeface="Times New Roman" panose="02020603050405020304" pitchFamily="18" charset="0"/>
              </a:rPr>
              <a:t>public </a:t>
            </a:r>
            <a:r>
              <a:rPr lang="en-US" altLang="pt-BR" sz="2000">
                <a:latin typeface="Times New Roman" panose="02020603050405020304" pitchFamily="18" charset="0"/>
                <a:cs typeface="Times New Roman" panose="02020603050405020304" pitchFamily="18" charset="0"/>
              </a:rPr>
              <a:t>e </a:t>
            </a:r>
            <a:r>
              <a:rPr lang="en-US" altLang="pt-BR" sz="2000">
                <a:solidFill>
                  <a:schemeClr val="accent2"/>
                </a:solidFill>
                <a:latin typeface="Times New Roman" panose="02020603050405020304" pitchFamily="18" charset="0"/>
                <a:cs typeface="Times New Roman" panose="02020603050405020304" pitchFamily="18" charset="0"/>
              </a:rPr>
              <a:t>abstract</a:t>
            </a:r>
            <a:r>
              <a:rPr lang="en-US" altLang="pt-BR" sz="2000">
                <a:latin typeface="Times New Roman" panose="02020603050405020304" pitchFamily="18" charset="0"/>
                <a:cs typeface="Times New Roman" panose="02020603050405020304" pitchFamily="18" charset="0"/>
              </a:rPr>
              <a:t> ou </a:t>
            </a:r>
            <a:r>
              <a:rPr lang="en-US" altLang="pt-BR" sz="2000">
                <a:solidFill>
                  <a:schemeClr val="accent2"/>
                </a:solidFill>
                <a:latin typeface="Times New Roman" panose="02020603050405020304" pitchFamily="18" charset="0"/>
                <a:cs typeface="Times New Roman" panose="02020603050405020304" pitchFamily="18" charset="0"/>
              </a:rPr>
              <a:t>final</a:t>
            </a:r>
            <a:r>
              <a:rPr lang="en-US"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No momento, é necessário entender que uma classe declarada com um especificador de acesso </a:t>
            </a:r>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indica que todo o conteúdo (atributos e métodos) público da classe pode ser utilizado livremente (sem restrições) pelas classes das aplicações, por outras classes do mesmo pacote (</a:t>
            </a:r>
            <a:r>
              <a:rPr lang="en-US" altLang="pt-BR" sz="2000">
                <a:solidFill>
                  <a:schemeClr val="accent2"/>
                </a:solidFill>
                <a:latin typeface="Times New Roman" panose="02020603050405020304" pitchFamily="18" charset="0"/>
                <a:cs typeface="Times New Roman" panose="02020603050405020304" pitchFamily="18" charset="0"/>
              </a:rPr>
              <a:t>package</a:t>
            </a:r>
            <a:r>
              <a:rPr lang="en-US" altLang="pt-BR" sz="2000">
                <a:latin typeface="Times New Roman" panose="02020603050405020304" pitchFamily="18" charset="0"/>
                <a:cs typeface="Times New Roman" panose="02020603050405020304" pitchFamily="18" charset="0"/>
              </a:rPr>
              <a:t>) ou de outro pacote. Veja, a seguir, a construção de uma nova classe pública, denominada </a:t>
            </a:r>
            <a:r>
              <a:rPr lang="en-US" altLang="pt-BR" sz="2000" b="1">
                <a:solidFill>
                  <a:schemeClr val="accent1"/>
                </a:solidFill>
                <a:latin typeface="Times New Roman" panose="02020603050405020304" pitchFamily="18" charset="0"/>
                <a:cs typeface="Times New Roman" panose="02020603050405020304" pitchFamily="18" charset="0"/>
              </a:rPr>
              <a:t>PrimeiraClasse</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p:txBody>
      </p:sp>
      <p:sp>
        <p:nvSpPr>
          <p:cNvPr id="6554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5541" name="Text Box 5"/>
          <p:cNvSpPr txBox="1">
            <a:spLocks noChangeArrowheads="1"/>
          </p:cNvSpPr>
          <p:nvPr/>
        </p:nvSpPr>
        <p:spPr bwMode="auto">
          <a:xfrm>
            <a:off x="1066800" y="4038600"/>
            <a:ext cx="6858000" cy="2530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u="sng">
                <a:solidFill>
                  <a:schemeClr val="accent2"/>
                </a:solidFill>
              </a:rPr>
              <a:t>public</a:t>
            </a:r>
            <a:r>
              <a:rPr lang="en-US" altLang="pt-BR" sz="2000" b="1"/>
              <a:t> </a:t>
            </a:r>
            <a:r>
              <a:rPr lang="en-US" altLang="pt-BR" sz="2000" b="1" u="sng">
                <a:solidFill>
                  <a:schemeClr val="accent2"/>
                </a:solidFill>
              </a:rPr>
              <a:t>class</a:t>
            </a:r>
            <a:r>
              <a:rPr lang="en-US" altLang="pt-BR" sz="2000" b="1"/>
              <a:t> </a:t>
            </a:r>
            <a:r>
              <a:rPr lang="en-US" altLang="pt-BR" sz="2000" b="1">
                <a:solidFill>
                  <a:schemeClr val="accent1"/>
                </a:solidFill>
              </a:rPr>
              <a:t>PrimeiraClasse</a:t>
            </a:r>
            <a:r>
              <a:rPr lang="en-US" altLang="pt-BR" sz="2000" b="1"/>
              <a:t> </a:t>
            </a:r>
            <a:r>
              <a:rPr lang="en-US" altLang="pt-BR" sz="2000" b="1">
                <a:solidFill>
                  <a:srgbClr val="FF3300"/>
                </a:solidFill>
              </a:rPr>
              <a:t>{</a:t>
            </a:r>
          </a:p>
          <a:p>
            <a:r>
              <a:rPr lang="en-US" altLang="pt-BR" sz="2000"/>
              <a:t>// Corpo da Classe</a:t>
            </a:r>
          </a:p>
          <a:p>
            <a:r>
              <a:rPr lang="en-US" altLang="pt-BR" sz="2000"/>
              <a:t>// ----------------------------------------</a:t>
            </a:r>
          </a:p>
          <a:p>
            <a:r>
              <a:rPr lang="en-US" altLang="pt-BR" sz="2000"/>
              <a:t>// Declaração de Atributos</a:t>
            </a:r>
          </a:p>
          <a:p>
            <a:r>
              <a:rPr lang="en-US" altLang="pt-BR" sz="2000"/>
              <a:t>:</a:t>
            </a:r>
          </a:p>
          <a:p>
            <a:r>
              <a:rPr lang="en-US" altLang="pt-BR" sz="2000"/>
              <a:t>// Declaração de Métodos</a:t>
            </a:r>
          </a:p>
          <a:p>
            <a:r>
              <a:rPr lang="en-US" altLang="pt-BR" sz="2000"/>
              <a:t>:</a:t>
            </a:r>
          </a:p>
          <a:p>
            <a:r>
              <a:rPr lang="en-US" altLang="pt-BR" sz="2000" b="1">
                <a:solidFill>
                  <a:srgbClr val="FF3300"/>
                </a:solidFill>
              </a:rPr>
              <a:t>}</a:t>
            </a:r>
            <a:endParaRPr lang="pt-BR" altLang="pt-BR" sz="2000" b="1">
              <a:solidFill>
                <a:srgbClr val="FF33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074"/>
          <p:cNvSpPr>
            <a:spLocks noGrp="1" noChangeArrowheads="1"/>
          </p:cNvSpPr>
          <p:nvPr>
            <p:ph type="title"/>
          </p:nvPr>
        </p:nvSpPr>
        <p:spPr>
          <a:xfrm>
            <a:off x="533400" y="152400"/>
            <a:ext cx="7772400" cy="685800"/>
          </a:xfrm>
        </p:spPr>
        <p:txBody>
          <a:bodyPr/>
          <a:lstStyle/>
          <a:p>
            <a:pPr algn="l"/>
            <a:r>
              <a:rPr lang="en-US" altLang="pt-BR" smtClean="0"/>
              <a:t>Salvando o Código da Classe</a:t>
            </a:r>
            <a:endParaRPr lang="pt-BR" altLang="pt-BR" smtClean="0">
              <a:solidFill>
                <a:srgbClr val="FF3300"/>
              </a:solidFill>
            </a:endParaRPr>
          </a:p>
        </p:txBody>
      </p:sp>
      <p:sp>
        <p:nvSpPr>
          <p:cNvPr id="66563" name="Text Box 3075"/>
          <p:cNvSpPr txBox="1">
            <a:spLocks noChangeArrowheads="1"/>
          </p:cNvSpPr>
          <p:nvPr/>
        </p:nvSpPr>
        <p:spPr bwMode="auto">
          <a:xfrm>
            <a:off x="533400" y="1060450"/>
            <a:ext cx="8153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Ao salvar o código correspondente a uma classe em um arquivo, deve-se ter</a:t>
            </a:r>
          </a:p>
          <a:p>
            <a:pPr eaLnBrk="1" hangingPunct="1"/>
            <a:r>
              <a:rPr lang="en-US" altLang="pt-BR" sz="2000">
                <a:latin typeface="Times New Roman" panose="02020603050405020304" pitchFamily="18" charset="0"/>
                <a:cs typeface="Times New Roman" panose="02020603050405020304" pitchFamily="18" charset="0"/>
              </a:rPr>
              <a:t>os seguintes cuidados:</a:t>
            </a:r>
          </a:p>
          <a:p>
            <a:pPr eaLnBrk="1" hangingPunct="1">
              <a:buFontTx/>
              <a:buAutoNum type="arabicPeriod"/>
            </a:pPr>
            <a:r>
              <a:rPr lang="en-US" altLang="pt-BR" sz="2000">
                <a:latin typeface="Times New Roman" panose="02020603050405020304" pitchFamily="18" charset="0"/>
                <a:cs typeface="Times New Roman" panose="02020603050405020304" pitchFamily="18" charset="0"/>
              </a:rPr>
              <a:t>Em um arquivo fonte Java, pode existir várias definições diferentes de classes, mas </a:t>
            </a:r>
            <a:r>
              <a:rPr lang="en-US" altLang="pt-BR" sz="2000" u="sng">
                <a:latin typeface="Times New Roman" panose="02020603050405020304" pitchFamily="18" charset="0"/>
                <a:cs typeface="Times New Roman" panose="02020603050405020304" pitchFamily="18" charset="0"/>
              </a:rPr>
              <a:t>apenas uma</a:t>
            </a:r>
            <a:r>
              <a:rPr lang="en-US" altLang="pt-BR" sz="2000">
                <a:latin typeface="Times New Roman" panose="02020603050405020304" pitchFamily="18" charset="0"/>
                <a:cs typeface="Times New Roman" panose="02020603050405020304" pitchFamily="18" charset="0"/>
              </a:rPr>
              <a:t> delas pode ser </a:t>
            </a:r>
            <a:r>
              <a:rPr lang="en-US" altLang="pt-BR" sz="2000" u="sng">
                <a:latin typeface="Times New Roman" panose="02020603050405020304" pitchFamily="18" charset="0"/>
                <a:cs typeface="Times New Roman" panose="02020603050405020304" pitchFamily="18" charset="0"/>
              </a:rPr>
              <a:t>pública</a:t>
            </a:r>
            <a:r>
              <a:rPr lang="en-US" altLang="pt-BR" sz="2000">
                <a:latin typeface="Times New Roman" panose="02020603050405020304" pitchFamily="18" charset="0"/>
                <a:cs typeface="Times New Roman" panose="02020603050405020304" pitchFamily="18" charset="0"/>
              </a:rPr>
              <a:t>. Se desejarmos várias classes públicas, então, cada uma delas deverá ser salva, </a:t>
            </a:r>
            <a:r>
              <a:rPr lang="en-US" altLang="pt-BR" sz="2000">
                <a:latin typeface="Times New Roman" panose="02020603050405020304" pitchFamily="18" charset="0"/>
              </a:rPr>
              <a:t>separadamente,</a:t>
            </a:r>
            <a:r>
              <a:rPr lang="en-US" altLang="pt-BR" sz="2000">
                <a:latin typeface="Times New Roman" panose="02020603050405020304" pitchFamily="18" charset="0"/>
                <a:cs typeface="Times New Roman" panose="02020603050405020304" pitchFamily="18" charset="0"/>
              </a:rPr>
              <a:t> em arquivos distintos.</a:t>
            </a:r>
          </a:p>
          <a:p>
            <a:pPr eaLnBrk="1" hangingPunct="1">
              <a:buFontTx/>
              <a:buAutoNum type="arabicPeriod"/>
            </a:pPr>
            <a:r>
              <a:rPr lang="en-US" altLang="pt-BR" sz="2000">
                <a:latin typeface="Times New Roman" panose="02020603050405020304" pitchFamily="18" charset="0"/>
                <a:cs typeface="Times New Roman" panose="02020603050405020304" pitchFamily="18" charset="0"/>
              </a:rPr>
              <a:t>O “nome do arquivo” deve ser sempre o “nome da classe” pública que ele contém, observando-se cuidadosamente o mesmo uso de letras maiúsculas e minúsculas, tanto para o nome da classe como para o nome do arquivo (Java é uma linguagem sensível ao uso de letras maiúsculas e minúsculas em tudo).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Portanto, o nome de um arquivo, para conter a classe pública </a:t>
            </a:r>
            <a:r>
              <a:rPr lang="en-US" altLang="pt-BR" sz="2000">
                <a:solidFill>
                  <a:schemeClr val="accent2"/>
                </a:solidFill>
                <a:latin typeface="Times New Roman" panose="02020603050405020304" pitchFamily="18" charset="0"/>
                <a:cs typeface="Times New Roman" panose="02020603050405020304" pitchFamily="18" charset="0"/>
              </a:rPr>
              <a:t>PrimeiraClasse</a:t>
            </a:r>
            <a:r>
              <a:rPr lang="en-US"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deve ser </a:t>
            </a:r>
            <a:r>
              <a:rPr lang="en-US" altLang="pt-BR" sz="2000">
                <a:solidFill>
                  <a:schemeClr val="accent2"/>
                </a:solidFill>
                <a:latin typeface="Times New Roman" panose="02020603050405020304" pitchFamily="18" charset="0"/>
                <a:cs typeface="Times New Roman" panose="02020603050405020304" pitchFamily="18" charset="0"/>
              </a:rPr>
              <a:t>PrimeiraClasse.java</a:t>
            </a:r>
            <a:r>
              <a:rPr lang="en-US" altLang="pt-BR" sz="2000">
                <a:latin typeface="Times New Roman" panose="02020603050405020304" pitchFamily="18" charset="0"/>
                <a:cs typeface="Times New Roman" panose="02020603050405020304" pitchFamily="18" charset="0"/>
              </a:rPr>
              <a:t>. O que inicialmente pode parecer uma restrição </a:t>
            </a:r>
          </a:p>
          <a:p>
            <a:pPr eaLnBrk="1" hangingPunct="1"/>
            <a:r>
              <a:rPr lang="en-US" altLang="pt-BR" sz="2000">
                <a:latin typeface="Times New Roman" panose="02020603050405020304" pitchFamily="18" charset="0"/>
                <a:cs typeface="Times New Roman" panose="02020603050405020304" pitchFamily="18" charset="0"/>
              </a:rPr>
              <a:t>é, na verdade, um mecanismo inteligente e simples para manter nomes </a:t>
            </a:r>
          </a:p>
          <a:p>
            <a:pPr eaLnBrk="1" hangingPunct="1"/>
            <a:r>
              <a:rPr lang="en-US" altLang="pt-BR" sz="2000">
                <a:latin typeface="Times New Roman" panose="02020603050405020304" pitchFamily="18" charset="0"/>
                <a:cs typeface="Times New Roman" panose="02020603050405020304" pitchFamily="18" charset="0"/>
              </a:rPr>
              <a:t>realmente representativos para os arquivos de um projeto.</a:t>
            </a:r>
            <a:endParaRPr lang="pt-BR" altLang="pt-BR" sz="2000">
              <a:latin typeface="Times New Roman" panose="02020603050405020304" pitchFamily="18" charset="0"/>
              <a:cs typeface="Times New Roman" panose="02020603050405020304" pitchFamily="18" charset="0"/>
            </a:endParaRPr>
          </a:p>
        </p:txBody>
      </p:sp>
      <p:sp>
        <p:nvSpPr>
          <p:cNvPr id="66564" name="Line 3076"/>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114300"/>
            <a:ext cx="7772400" cy="482600"/>
          </a:xfrm>
        </p:spPr>
        <p:txBody>
          <a:bodyPr/>
          <a:lstStyle/>
          <a:p>
            <a:pPr algn="l"/>
            <a:r>
              <a:rPr lang="en-US" altLang="pt-BR" smtClean="0"/>
              <a:t>Regras para Nomes de Classes</a:t>
            </a:r>
            <a:endParaRPr lang="pt-BR" altLang="pt-BR" smtClean="0">
              <a:solidFill>
                <a:srgbClr val="FF3300"/>
              </a:solidFill>
            </a:endParaRPr>
          </a:p>
        </p:txBody>
      </p:sp>
      <p:sp>
        <p:nvSpPr>
          <p:cNvPr id="67587" name="Text Box 3"/>
          <p:cNvSpPr txBox="1">
            <a:spLocks noChangeArrowheads="1"/>
          </p:cNvSpPr>
          <p:nvPr/>
        </p:nvSpPr>
        <p:spPr bwMode="auto">
          <a:xfrm>
            <a:off x="533400" y="806450"/>
            <a:ext cx="81534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u="sng">
                <a:latin typeface="Times New Roman" panose="02020603050405020304" pitchFamily="18" charset="0"/>
              </a:rPr>
              <a:t>Lembrando</a:t>
            </a:r>
            <a:r>
              <a:rPr lang="en-US" altLang="pt-BR" sz="2000">
                <a:latin typeface="Times New Roman" panose="02020603050405020304" pitchFamily="18" charset="0"/>
              </a:rPr>
              <a:t>: O nome de uma variável ou classe em Java pode ser formado por uma sequência de um ou mais </a:t>
            </a:r>
            <a:r>
              <a:rPr lang="en-US" altLang="pt-BR" sz="2000">
                <a:solidFill>
                  <a:srgbClr val="FF3300"/>
                </a:solidFill>
                <a:latin typeface="Times New Roman" panose="02020603050405020304" pitchFamily="18" charset="0"/>
              </a:rPr>
              <a:t>caracteres alfabéticos</a:t>
            </a:r>
            <a:r>
              <a:rPr lang="en-US" altLang="pt-BR" sz="2000">
                <a:latin typeface="Times New Roman" panose="02020603050405020304" pitchFamily="18" charset="0"/>
              </a:rPr>
              <a:t> e </a:t>
            </a:r>
            <a:r>
              <a:rPr lang="en-US" altLang="pt-BR" sz="2000">
                <a:solidFill>
                  <a:srgbClr val="FF3300"/>
                </a:solidFill>
                <a:latin typeface="Times New Roman" panose="02020603050405020304" pitchFamily="18" charset="0"/>
              </a:rPr>
              <a:t>numéricos</a:t>
            </a:r>
            <a:r>
              <a:rPr lang="en-US" altLang="pt-BR" sz="2000">
                <a:latin typeface="Times New Roman" panose="02020603050405020304" pitchFamily="18" charset="0"/>
              </a:rPr>
              <a:t>, </a:t>
            </a:r>
            <a:r>
              <a:rPr lang="en-US" altLang="pt-BR" sz="2000" u="sng">
                <a:latin typeface="Times New Roman" panose="02020603050405020304" pitchFamily="18" charset="0"/>
              </a:rPr>
              <a:t>iniciados</a:t>
            </a:r>
            <a:r>
              <a:rPr lang="en-US" altLang="pt-BR" sz="2000">
                <a:latin typeface="Times New Roman" panose="02020603050405020304" pitchFamily="18" charset="0"/>
              </a:rPr>
              <a:t> por uma letra ou ainda pelos caracteres de sublinhar ‘</a:t>
            </a:r>
            <a:r>
              <a:rPr lang="en-US" altLang="pt-BR" sz="2000" b="1">
                <a:solidFill>
                  <a:srgbClr val="FF3300"/>
                </a:solidFill>
                <a:latin typeface="Times New Roman" panose="02020603050405020304" pitchFamily="18" charset="0"/>
              </a:rPr>
              <a:t>_</a:t>
            </a:r>
            <a:r>
              <a:rPr lang="en-US" altLang="pt-BR" sz="2000">
                <a:latin typeface="Times New Roman" panose="02020603050405020304" pitchFamily="18" charset="0"/>
              </a:rPr>
              <a:t>’ ou cifrão ‘</a:t>
            </a:r>
            <a:r>
              <a:rPr lang="en-US" altLang="pt-BR" sz="2000" b="1">
                <a:solidFill>
                  <a:srgbClr val="FF3300"/>
                </a:solidFill>
                <a:latin typeface="Times New Roman" panose="02020603050405020304" pitchFamily="18" charset="0"/>
              </a:rPr>
              <a:t>$</a:t>
            </a:r>
            <a:r>
              <a:rPr lang="en-US" altLang="pt-BR" sz="2000">
                <a:latin typeface="Times New Roman" panose="02020603050405020304" pitchFamily="18" charset="0"/>
              </a:rPr>
              <a:t>’.</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Em Java, recomenda-se que a declaração de classe utilize nomes iniciados com letras maiúsculas, “diferenciando-se” dos nomes de variáveis ou instâncias de objetos que devem iniciar com uma letra minúscula. Caso o nome seja composto de mais de uma palavra, todas as iniciais de cada palavra também deverão ser iniciadas com letras maiúsculas, tal como nos exemplos:</a:t>
            </a:r>
          </a:p>
          <a:p>
            <a:pPr eaLnBrk="1" hangingPunct="1"/>
            <a:r>
              <a:rPr lang="en-US" altLang="pt-BR" sz="2000">
                <a:solidFill>
                  <a:schemeClr val="accent2"/>
                </a:solidFill>
                <a:latin typeface="Times New Roman" panose="02020603050405020304" pitchFamily="18" charset="0"/>
                <a:cs typeface="Times New Roman" panose="02020603050405020304" pitchFamily="18" charset="0"/>
              </a:rPr>
              <a:t>Bola			Socket			Filter</a:t>
            </a:r>
          </a:p>
          <a:p>
            <a:pPr eaLnBrk="1" hangingPunct="1"/>
            <a:r>
              <a:rPr lang="en-US" altLang="pt-BR" sz="2000">
                <a:solidFill>
                  <a:schemeClr val="accent2"/>
                </a:solidFill>
                <a:latin typeface="Times New Roman" panose="02020603050405020304" pitchFamily="18" charset="0"/>
                <a:cs typeface="Times New Roman" panose="02020603050405020304" pitchFamily="18" charset="0"/>
              </a:rPr>
              <a:t>BolaDeFutebol		ServerSocket		DataChangeObserver</a:t>
            </a:r>
          </a:p>
          <a:p>
            <a:pPr eaLnBrk="1" hangingPunct="1"/>
            <a:endParaRPr lang="en-US" altLang="pt-BR" sz="2000">
              <a:solidFill>
                <a:schemeClr val="accent2"/>
              </a:solidFill>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utilização de caracteres numéricos no nome de classes também é livre, ao passo que o uso do traço de sublinhar (</a:t>
            </a:r>
            <a:r>
              <a:rPr lang="en-US" altLang="pt-BR" sz="2000" i="1">
                <a:latin typeface="Times New Roman" panose="02020603050405020304" pitchFamily="18" charset="0"/>
                <a:cs typeface="Times New Roman" panose="02020603050405020304" pitchFamily="18" charset="0"/>
              </a:rPr>
              <a:t>underscore</a:t>
            </a:r>
            <a:r>
              <a:rPr lang="en-US" altLang="pt-BR" sz="2000">
                <a:latin typeface="Times New Roman" panose="02020603050405020304" pitchFamily="18" charset="0"/>
                <a:cs typeface="Times New Roman" panose="02020603050405020304" pitchFamily="18" charset="0"/>
              </a:rPr>
              <a:t> ‘_’) não é indicado.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Tal como no caso de variáveis, é recomendável uma escolha criteriosa para os nomes das classes, de forma que estes sejam verdadeiramente significativos, expressando de maneira simples a ideia central da classe ou dos objetos que a mesma representa.</a:t>
            </a:r>
            <a:endParaRPr lang="pt-BR" altLang="pt-BR" sz="2000">
              <a:latin typeface="Times New Roman" panose="02020603050405020304" pitchFamily="18" charset="0"/>
              <a:cs typeface="Times New Roman" panose="02020603050405020304" pitchFamily="18" charset="0"/>
            </a:endParaRPr>
          </a:p>
        </p:txBody>
      </p:sp>
      <p:sp>
        <p:nvSpPr>
          <p:cNvPr id="67588" name="Line 4"/>
          <p:cNvSpPr>
            <a:spLocks noChangeShapeType="1"/>
          </p:cNvSpPr>
          <p:nvPr/>
        </p:nvSpPr>
        <p:spPr bwMode="auto">
          <a:xfrm>
            <a:off x="533400" y="7620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152400"/>
            <a:ext cx="7772400" cy="685800"/>
          </a:xfrm>
        </p:spPr>
        <p:txBody>
          <a:bodyPr/>
          <a:lstStyle/>
          <a:p>
            <a:pPr algn="l"/>
            <a:r>
              <a:rPr lang="en-US" altLang="pt-BR" smtClean="0"/>
              <a:t>Atributos, ou Propriedades (1/3)</a:t>
            </a:r>
            <a:endParaRPr lang="pt-BR" altLang="pt-BR" smtClean="0"/>
          </a:p>
        </p:txBody>
      </p:sp>
      <p:sp>
        <p:nvSpPr>
          <p:cNvPr id="68611" name="Text Box 3"/>
          <p:cNvSpPr txBox="1">
            <a:spLocks noChangeArrowheads="1"/>
          </p:cNvSpPr>
          <p:nvPr/>
        </p:nvSpPr>
        <p:spPr bwMode="auto">
          <a:xfrm>
            <a:off x="533400" y="1060450"/>
            <a:ext cx="81534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A</a:t>
            </a:r>
            <a:r>
              <a:rPr lang="en-US" altLang="pt-BR" sz="2000">
                <a:latin typeface="Times New Roman" panose="02020603050405020304" pitchFamily="18" charset="0"/>
                <a:cs typeface="Times New Roman" panose="02020603050405020304" pitchFamily="18" charset="0"/>
              </a:rPr>
              <a:t>s classes podem ter zero, um ou mais atributos, que são variáveis destinadas a armazenar informações intrinsecamente associadas aos objetos representados. Por exemplo, ao falarmos de um “Objeto Bola” qualquer, seu tamanho é uma variável associada, pois toda bola, sendo um objeto concreto, deve ter um tamanho. O tamanho pode ser definido mais rigorasamente como uma medida de raio pois essa medida está associada naturalmente à sua forma geométrica. Assim sendo, é bastante natural definirmos uma classe </a:t>
            </a:r>
            <a:r>
              <a:rPr lang="en-US" altLang="pt-BR" sz="2000" b="1">
                <a:solidFill>
                  <a:schemeClr val="accent1"/>
                </a:solidFill>
                <a:latin typeface="Times New Roman" panose="02020603050405020304" pitchFamily="18" charset="0"/>
                <a:cs typeface="Times New Roman" panose="02020603050405020304" pitchFamily="18" charset="0"/>
              </a:rPr>
              <a:t>Bola</a:t>
            </a:r>
            <a:r>
              <a:rPr lang="en-US" altLang="pt-BR" sz="2000">
                <a:latin typeface="Times New Roman" panose="02020603050405020304" pitchFamily="18" charset="0"/>
                <a:cs typeface="Times New Roman" panose="02020603050405020304" pitchFamily="18" charset="0"/>
              </a:rPr>
              <a:t> que possua como um atributo uma variável destinada a armazenar seu tamanho ou raio, como abaixo:</a:t>
            </a:r>
            <a:endParaRPr lang="pt-BR" altLang="pt-BR" sz="2000">
              <a:latin typeface="Times New Roman" panose="02020603050405020304" pitchFamily="18" charset="0"/>
              <a:cs typeface="Times New Roman" panose="02020603050405020304" pitchFamily="18" charset="0"/>
            </a:endParaRPr>
          </a:p>
        </p:txBody>
      </p:sp>
      <p:sp>
        <p:nvSpPr>
          <p:cNvPr id="6861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68613" name="Text Box 5"/>
          <p:cNvSpPr txBox="1">
            <a:spLocks noChangeArrowheads="1"/>
          </p:cNvSpPr>
          <p:nvPr/>
        </p:nvSpPr>
        <p:spPr bwMode="auto">
          <a:xfrm>
            <a:off x="4114800" y="3668713"/>
            <a:ext cx="4495800" cy="3113087"/>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800">
                <a:latin typeface="Times New Roman" panose="02020603050405020304" pitchFamily="18" charset="0"/>
                <a:cs typeface="Times New Roman" panose="02020603050405020304" pitchFamily="18" charset="0"/>
              </a:rPr>
              <a:t>Como mostra o trecho de código dado, a adição de um atributo a uma classe correspondente à simples declaração de uma variável de um certo tipo, cujo nome deveria indicar seu propósito. Tal declaração deve ser colocada dentro do corpo da classe, ou seja, dentro das chaves que delimitam a declaração da classe. Muitas vezes, nos referimos aos atributos de uma classe como seus campos (</a:t>
            </a:r>
            <a:r>
              <a:rPr lang="en-US" altLang="pt-BR" sz="1800" i="1">
                <a:latin typeface="Times New Roman" panose="02020603050405020304" pitchFamily="18" charset="0"/>
                <a:cs typeface="Times New Roman" panose="02020603050405020304" pitchFamily="18" charset="0"/>
              </a:rPr>
              <a:t>fields</a:t>
            </a:r>
            <a:r>
              <a:rPr lang="en-US" altLang="pt-BR" sz="1800">
                <a:latin typeface="Times New Roman" panose="02020603050405020304" pitchFamily="18" charset="0"/>
                <a:cs typeface="Times New Roman" panose="02020603050405020304" pitchFamily="18" charset="0"/>
              </a:rPr>
              <a:t>) ou também como suas variáveis-membro (</a:t>
            </a:r>
            <a:r>
              <a:rPr lang="en-US" altLang="pt-BR" sz="1800" i="1">
                <a:latin typeface="Times New Roman" panose="02020603050405020304" pitchFamily="18" charset="0"/>
                <a:cs typeface="Times New Roman" panose="02020603050405020304" pitchFamily="18" charset="0"/>
              </a:rPr>
              <a:t>members</a:t>
            </a:r>
            <a:r>
              <a:rPr lang="en-US" altLang="pt-BR" sz="1800">
                <a:latin typeface="Times New Roman" panose="02020603050405020304" pitchFamily="18" charset="0"/>
                <a:cs typeface="Times New Roman" panose="02020603050405020304" pitchFamily="18" charset="0"/>
              </a:rPr>
              <a:t>).</a:t>
            </a:r>
            <a:endParaRPr lang="pt-BR" altLang="pt-BR" sz="1800">
              <a:latin typeface="Times New Roman" panose="02020603050405020304" pitchFamily="18" charset="0"/>
              <a:cs typeface="Times New Roman" panose="02020603050405020304" pitchFamily="18" charset="0"/>
            </a:endParaRPr>
          </a:p>
        </p:txBody>
      </p:sp>
      <p:sp>
        <p:nvSpPr>
          <p:cNvPr id="68614" name="Text Box 6"/>
          <p:cNvSpPr txBox="1">
            <a:spLocks noChangeArrowheads="1"/>
          </p:cNvSpPr>
          <p:nvPr/>
        </p:nvSpPr>
        <p:spPr bwMode="auto">
          <a:xfrm>
            <a:off x="685800" y="4114800"/>
            <a:ext cx="3124200" cy="22256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t>// Bola.java</a:t>
            </a:r>
            <a:endParaRPr lang="en-US" altLang="pt-BR" sz="2000" b="1" u="sng">
              <a:solidFill>
                <a:schemeClr val="accent2"/>
              </a:solidFill>
            </a:endParaRPr>
          </a:p>
          <a:p>
            <a:r>
              <a:rPr lang="en-US" altLang="pt-BR" sz="2000" b="1" u="sng">
                <a:solidFill>
                  <a:schemeClr val="accent2"/>
                </a:solidFill>
              </a:rPr>
              <a:t>public</a:t>
            </a:r>
            <a:r>
              <a:rPr lang="en-US" altLang="pt-BR" sz="2000" b="1"/>
              <a:t> </a:t>
            </a:r>
            <a:r>
              <a:rPr lang="en-US" altLang="pt-BR" sz="2000" b="1" u="sng">
                <a:solidFill>
                  <a:schemeClr val="accent2"/>
                </a:solidFill>
              </a:rPr>
              <a:t>class</a:t>
            </a:r>
            <a:r>
              <a:rPr lang="en-US" altLang="pt-BR" sz="2000" b="1"/>
              <a:t> </a:t>
            </a:r>
            <a:r>
              <a:rPr lang="en-US" altLang="pt-BR" sz="2000" b="1">
                <a:solidFill>
                  <a:schemeClr val="accent1"/>
                </a:solidFill>
              </a:rPr>
              <a:t>Bola</a:t>
            </a:r>
            <a:r>
              <a:rPr lang="en-US" altLang="pt-BR" sz="2000" b="1"/>
              <a:t> </a:t>
            </a:r>
            <a:r>
              <a:rPr lang="en-US" altLang="pt-BR" sz="2000" b="1">
                <a:solidFill>
                  <a:srgbClr val="FF3300"/>
                </a:solidFill>
              </a:rPr>
              <a:t>{</a:t>
            </a:r>
          </a:p>
          <a:p>
            <a:r>
              <a:rPr lang="en-US" altLang="pt-BR" sz="2000"/>
              <a:t>// Corpo da Classe</a:t>
            </a:r>
          </a:p>
          <a:p>
            <a:r>
              <a:rPr lang="en-US" altLang="pt-BR" sz="2000"/>
              <a:t>// ---------------</a:t>
            </a:r>
          </a:p>
          <a:p>
            <a:r>
              <a:rPr lang="en-US" altLang="pt-BR" sz="2000"/>
              <a:t>// Atributos</a:t>
            </a:r>
          </a:p>
          <a:p>
            <a:r>
              <a:rPr lang="en-US" altLang="pt-BR" sz="2000" b="1">
                <a:solidFill>
                  <a:schemeClr val="accent2"/>
                </a:solidFill>
              </a:rPr>
              <a:t>  double</a:t>
            </a:r>
            <a:r>
              <a:rPr lang="en-US" altLang="pt-BR" sz="2000"/>
              <a:t> raio;</a:t>
            </a:r>
          </a:p>
          <a:p>
            <a:r>
              <a:rPr lang="en-US" altLang="pt-BR" sz="2000" b="1">
                <a:solidFill>
                  <a:srgbClr val="FF3300"/>
                </a:solidFill>
              </a:rPr>
              <a:t>}</a:t>
            </a:r>
            <a:endParaRPr lang="pt-BR" altLang="pt-BR" sz="2000" b="1">
              <a:solidFill>
                <a:srgbClr val="FF33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152400"/>
            <a:ext cx="7772400" cy="685800"/>
          </a:xfrm>
        </p:spPr>
        <p:txBody>
          <a:bodyPr/>
          <a:lstStyle/>
          <a:p>
            <a:pPr algn="l"/>
            <a:r>
              <a:rPr lang="en-US" altLang="pt-BR" smtClean="0"/>
              <a:t>Características da POO (1/2)</a:t>
            </a:r>
            <a:endParaRPr lang="pt-BR" altLang="pt-BR" smtClean="0"/>
          </a:p>
        </p:txBody>
      </p:sp>
      <p:sp>
        <p:nvSpPr>
          <p:cNvPr id="33795" name="Text Box 3"/>
          <p:cNvSpPr txBox="1">
            <a:spLocks noChangeArrowheads="1"/>
          </p:cNvSpPr>
          <p:nvPr/>
        </p:nvSpPr>
        <p:spPr bwMode="auto">
          <a:xfrm>
            <a:off x="533400" y="1060450"/>
            <a:ext cx="81534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solidFill>
                  <a:schemeClr val="accent2"/>
                </a:solidFill>
                <a:latin typeface="Times New Roman" panose="02020603050405020304" pitchFamily="18" charset="0"/>
                <a:cs typeface="Times New Roman" panose="02020603050405020304" pitchFamily="18" charset="0"/>
              </a:rPr>
              <a:t>• Classificação</a:t>
            </a:r>
          </a:p>
          <a:p>
            <a:pPr eaLnBrk="1" hangingPunct="1"/>
            <a:r>
              <a:rPr lang="en-US" altLang="pt-BR" sz="2000">
                <a:latin typeface="Times New Roman" panose="02020603050405020304" pitchFamily="18" charset="0"/>
                <a:cs typeface="Times New Roman" panose="02020603050405020304" pitchFamily="18" charset="0"/>
              </a:rPr>
              <a:t>É natural para o nosso entendimento criarmos uma classificação para as coisas, ou seja, a categorização daquilo que nos rodeia. Criarmos classes de objetos para facilitar nossa compreensão do mundo, ou seja, grupos de objetos que compartilham características comuns, embora distintas, em cada objeto (os seres humamos têm características comuns: estrutura e funcionamento do corpo, embora possam ser distinguidos por sua altura, idade, seu peso, cor e aparência da pele, olhos, cabelos etc.).</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a:solidFill>
                  <a:schemeClr val="accent2"/>
                </a:solidFill>
                <a:latin typeface="Times New Roman" panose="02020603050405020304" pitchFamily="18" charset="0"/>
                <a:cs typeface="Times New Roman" panose="02020603050405020304" pitchFamily="18" charset="0"/>
              </a:rPr>
              <a:t>• Identidade</a:t>
            </a:r>
          </a:p>
          <a:p>
            <a:pPr eaLnBrk="1" hangingPunct="1"/>
            <a:r>
              <a:rPr lang="en-US" altLang="pt-BR" sz="2000">
                <a:latin typeface="Times New Roman" panose="02020603050405020304" pitchFamily="18" charset="0"/>
                <a:cs typeface="Times New Roman" panose="02020603050405020304" pitchFamily="18" charset="0"/>
              </a:rPr>
              <a:t>Nosso relacionamento com os objetos do mundo não se limita à sua classificação. Usualmente, nós denominamos todos os objetos e, principalmente, as pessoas que estão ao nosso redor, de forma que cada objeto se torne único, ou seja, assuma uma identidade. As pessoas têm nomes e sobrenomes, nossos automóveis têm uma chapa e até mesmo o patrimônio de uma empresa é numerado, de modo que cada peça seja única.</a:t>
            </a:r>
            <a:endParaRPr lang="en-US" altLang="pt-BR" sz="2000">
              <a:latin typeface="Times New Roman" panose="02020603050405020304" pitchFamily="18" charset="0"/>
            </a:endParaRPr>
          </a:p>
        </p:txBody>
      </p:sp>
      <p:sp>
        <p:nvSpPr>
          <p:cNvPr id="3379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685800" y="1143000"/>
            <a:ext cx="7772400" cy="5165725"/>
          </a:xfrm>
        </p:spPr>
        <p:txBody>
          <a:bodyPr/>
          <a:lstStyle/>
          <a:p>
            <a:r>
              <a:rPr lang="en-US" altLang="pt-BR" sz="2800" smtClean="0"/>
              <a:t>A porção dos dados manipulados por uma aplicação, ou classe Java.</a:t>
            </a:r>
          </a:p>
          <a:p>
            <a:r>
              <a:rPr lang="pt-BR" altLang="pt-BR" sz="2800" i="1" smtClean="0"/>
              <a:t>Atributo</a:t>
            </a:r>
            <a:r>
              <a:rPr lang="pt-BR" altLang="pt-BR" sz="2800" smtClean="0"/>
              <a:t> é</a:t>
            </a:r>
            <a:r>
              <a:rPr lang="pt-BR" altLang="pt-BR" sz="2800" i="1" smtClean="0"/>
              <a:t> </a:t>
            </a:r>
            <a:r>
              <a:rPr lang="pt-BR" altLang="pt-BR" sz="2800" smtClean="0"/>
              <a:t>uma propriedade nomeada de um tipo.</a:t>
            </a:r>
          </a:p>
          <a:p>
            <a:r>
              <a:rPr lang="pt-BR" altLang="pt-BR" sz="2800" smtClean="0"/>
              <a:t>A definição de </a:t>
            </a:r>
            <a:r>
              <a:rPr lang="pt-BR" altLang="pt-BR" sz="2800" i="1" smtClean="0"/>
              <a:t>dados</a:t>
            </a:r>
            <a:r>
              <a:rPr lang="pt-BR" altLang="pt-BR" sz="2800" smtClean="0"/>
              <a:t> ou </a:t>
            </a:r>
            <a:r>
              <a:rPr lang="pt-BR" altLang="pt-BR" sz="2800" i="1" smtClean="0"/>
              <a:t>atributos</a:t>
            </a:r>
            <a:r>
              <a:rPr lang="pt-BR" altLang="pt-BR" sz="2800" smtClean="0"/>
              <a:t> é idêntica à descrição dos campos de um registro, isto é, uma lista de identificadores com tipos associados.</a:t>
            </a:r>
          </a:p>
          <a:p>
            <a:r>
              <a:rPr lang="pt-BR" altLang="pt-BR" sz="2800" smtClean="0"/>
              <a:t>Define o </a:t>
            </a:r>
            <a:r>
              <a:rPr lang="en-US" altLang="pt-BR" sz="2800" smtClean="0"/>
              <a:t>“</a:t>
            </a:r>
            <a:r>
              <a:rPr lang="pt-BR" altLang="pt-BR" sz="2800" smtClean="0"/>
              <a:t>estado</a:t>
            </a:r>
            <a:r>
              <a:rPr lang="en-US" altLang="pt-BR" sz="2800" smtClean="0"/>
              <a:t>”</a:t>
            </a:r>
            <a:r>
              <a:rPr lang="pt-BR" altLang="pt-BR" sz="2800" smtClean="0"/>
              <a:t> de um objeto (variáveis de instância).</a:t>
            </a:r>
            <a:endParaRPr lang="en-US" altLang="pt-BR" sz="2800" smtClean="0"/>
          </a:p>
          <a:p>
            <a:r>
              <a:rPr lang="en-US" altLang="pt-BR" sz="2800" smtClean="0"/>
              <a:t>Os atributos descrevem as características, propriedades, dos objetos analisados </a:t>
            </a:r>
            <a:r>
              <a:rPr lang="en-US" altLang="pt-BR" sz="2800" smtClean="0">
                <a:sym typeface="Symbol" panose="05050102010706020507" pitchFamily="18" charset="2"/>
              </a:rPr>
              <a:t> </a:t>
            </a:r>
            <a:r>
              <a:rPr lang="en-US" altLang="pt-BR" sz="2800" smtClean="0">
                <a:solidFill>
                  <a:srgbClr val="FF3300"/>
                </a:solidFill>
              </a:rPr>
              <a:t>Estrutura de Dados</a:t>
            </a:r>
            <a:r>
              <a:rPr lang="en-US" altLang="pt-BR" sz="2800" smtClean="0"/>
              <a:t>.</a:t>
            </a:r>
            <a:endParaRPr lang="pt-BR" altLang="pt-BR" sz="2800" smtClean="0"/>
          </a:p>
        </p:txBody>
      </p:sp>
      <p:sp>
        <p:nvSpPr>
          <p:cNvPr id="69635" name="Rectangle 4"/>
          <p:cNvSpPr>
            <a:spLocks noChangeArrowheads="1"/>
          </p:cNvSpPr>
          <p:nvPr/>
        </p:nvSpPr>
        <p:spPr bwMode="auto">
          <a:xfrm>
            <a:off x="5334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4400">
                <a:solidFill>
                  <a:schemeClr val="tx2"/>
                </a:solidFill>
                <a:latin typeface="Times New Roman" panose="02020603050405020304" pitchFamily="18" charset="0"/>
              </a:rPr>
              <a:t>Atributos, ou Propriedades (2/3)</a:t>
            </a:r>
            <a:endParaRPr lang="pt-BR" altLang="pt-BR" sz="4400">
              <a:solidFill>
                <a:schemeClr val="tx2"/>
              </a:solidFill>
              <a:latin typeface="Times New Roman" panose="02020603050405020304" pitchFamily="18" charset="0"/>
            </a:endParaRPr>
          </a:p>
        </p:txBody>
      </p:sp>
      <p:sp>
        <p:nvSpPr>
          <p:cNvPr id="69636" name="Line 5"/>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ChangeArrowheads="1"/>
          </p:cNvSpPr>
          <p:nvPr/>
        </p:nvSpPr>
        <p:spPr bwMode="auto">
          <a:xfrm>
            <a:off x="1066800" y="1612900"/>
            <a:ext cx="6019800" cy="609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70659" name="Text Box 3"/>
          <p:cNvSpPr txBox="1">
            <a:spLocks noChangeArrowheads="1"/>
          </p:cNvSpPr>
          <p:nvPr/>
        </p:nvSpPr>
        <p:spPr bwMode="auto">
          <a:xfrm>
            <a:off x="228600" y="1089025"/>
            <a:ext cx="8686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A</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sintaxe utilizada para definir um atributo de um objeto é: </a:t>
            </a:r>
            <a:endParaRPr lang="en-US" altLang="pt-BR" sz="2000">
              <a:latin typeface="Times New Roman" panose="02020603050405020304" pitchFamily="18" charset="0"/>
              <a:cs typeface="Times New Roman" panose="02020603050405020304" pitchFamily="18" charset="0"/>
            </a:endParaRPr>
          </a:p>
          <a:p>
            <a:pPr eaLnBrk="1" hangingPunct="1"/>
            <a:endParaRPr lang="pt-BR" altLang="pt-BR" sz="2000">
              <a:latin typeface="Times New Roman" panose="02020603050405020304" pitchFamily="18" charset="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cs typeface="Times New Roman" panose="02020603050405020304" pitchFamily="18" charset="0"/>
              </a:rPr>
              <a:t>[</a:t>
            </a:r>
            <a:r>
              <a:rPr lang="pt-BR" altLang="pt-BR" sz="2000" b="1">
                <a:solidFill>
                  <a:schemeClr val="accent1"/>
                </a:solidFill>
                <a:cs typeface="Times New Roman" panose="02020603050405020304" pitchFamily="18" charset="0"/>
              </a:rPr>
              <a:t>modificador</a:t>
            </a:r>
            <a:r>
              <a:rPr lang="pt-BR" altLang="pt-BR" sz="2000" b="1">
                <a:cs typeface="Times New Roman" panose="02020603050405020304" pitchFamily="18" charset="0"/>
              </a:rPr>
              <a:t>]</a:t>
            </a:r>
            <a:r>
              <a:rPr lang="pt-BR" altLang="pt-BR" sz="2000">
                <a:cs typeface="Times New Roman" panose="02020603050405020304" pitchFamily="18" charset="0"/>
              </a:rPr>
              <a:t> </a:t>
            </a:r>
            <a:r>
              <a:rPr lang="pt-BR" altLang="pt-BR" sz="2000" b="1">
                <a:solidFill>
                  <a:srgbClr val="008000"/>
                </a:solidFill>
                <a:cs typeface="Times New Roman" panose="02020603050405020304" pitchFamily="18" charset="0"/>
              </a:rPr>
              <a:t>tipo</a:t>
            </a:r>
            <a:r>
              <a:rPr lang="pt-BR" altLang="pt-BR" sz="2000">
                <a:cs typeface="Times New Roman" panose="02020603050405020304" pitchFamily="18" charset="0"/>
              </a:rPr>
              <a:t> </a:t>
            </a:r>
            <a:r>
              <a:rPr lang="pt-BR" altLang="pt-BR" sz="2000" b="1">
                <a:solidFill>
                  <a:srgbClr val="FF3300"/>
                </a:solidFill>
                <a:cs typeface="Times New Roman" panose="02020603050405020304" pitchFamily="18" charset="0"/>
              </a:rPr>
              <a:t>nome</a:t>
            </a:r>
            <a:r>
              <a:rPr lang="pt-BR" altLang="pt-BR" sz="2000">
                <a:cs typeface="Times New Roman" panose="02020603050405020304" pitchFamily="18" charset="0"/>
              </a:rPr>
              <a:t> </a:t>
            </a:r>
            <a:r>
              <a:rPr lang="pt-BR" altLang="pt-BR" sz="2000" b="1">
                <a:cs typeface="Times New Roman" panose="02020603050405020304" pitchFamily="18" charset="0"/>
              </a:rPr>
              <a:t>[ =</a:t>
            </a:r>
            <a:r>
              <a:rPr lang="pt-BR" altLang="pt-BR" sz="2000">
                <a:cs typeface="Times New Roman" panose="02020603050405020304" pitchFamily="18" charset="0"/>
              </a:rPr>
              <a:t> </a:t>
            </a:r>
            <a:r>
              <a:rPr lang="pt-BR" altLang="pt-BR" sz="2000" b="1">
                <a:solidFill>
                  <a:srgbClr val="FF9900"/>
                </a:solidFill>
                <a:cs typeface="Times New Roman" panose="02020603050405020304" pitchFamily="18" charset="0"/>
              </a:rPr>
              <a:t>default</a:t>
            </a:r>
            <a:r>
              <a:rPr lang="pt-BR" altLang="pt-BR" sz="2000" b="1">
                <a:cs typeface="Times New Roman" panose="02020603050405020304" pitchFamily="18" charset="0"/>
              </a:rPr>
              <a:t>];</a:t>
            </a:r>
            <a:r>
              <a:rPr lang="pt-BR" altLang="pt-BR" sz="2000">
                <a:latin typeface="Arial Unicode MS" panose="020B0604020202020204" pitchFamily="34" charset="-128"/>
                <a:cs typeface="Times New Roman" panose="02020603050405020304" pitchFamily="18" charset="0"/>
              </a:rPr>
              <a:t> </a:t>
            </a:r>
            <a:endParaRPr lang="en-US" altLang="pt-BR" sz="2000">
              <a:latin typeface="Arial Unicode MS" panose="020B0604020202020204" pitchFamily="34" charset="-128"/>
              <a:cs typeface="Times New Roman" panose="02020603050405020304" pitchFamily="18" charset="0"/>
            </a:endParaRPr>
          </a:p>
          <a:p>
            <a:pPr eaLnBrk="1" hangingPunct="1"/>
            <a:endParaRPr lang="en-US" altLang="pt-BR" sz="2000">
              <a:latin typeface="Arial Unicode MS" panose="020B0604020202020204" pitchFamily="34" charset="-128"/>
              <a:cs typeface="Times New Roman" panose="02020603050405020304" pitchFamily="18" charset="0"/>
            </a:endParaRPr>
          </a:p>
          <a:p>
            <a:pPr eaLnBrk="1" hangingPunct="1"/>
            <a:r>
              <a:rPr lang="pt-BR" altLang="pt-BR" sz="2000" b="1" u="sng">
                <a:latin typeface="Times New Roman" panose="02020603050405020304" pitchFamily="18" charset="0"/>
                <a:cs typeface="Times New Roman" panose="02020603050405020304" pitchFamily="18" charset="0"/>
              </a:rPr>
              <a:t>onde</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chemeClr val="accent1"/>
                </a:solidFill>
                <a:latin typeface="Times New Roman" panose="02020603050405020304" pitchFamily="18" charset="0"/>
                <a:cs typeface="Times New Roman" panose="02020603050405020304" pitchFamily="18" charset="0"/>
              </a:rPr>
              <a:t>modificador</a:t>
            </a:r>
            <a:r>
              <a:rPr lang="pt-BR" altLang="pt-BR" sz="2000">
                <a:latin typeface="Times New Roman" panose="02020603050405020304" pitchFamily="18" charset="0"/>
                <a:cs typeface="Times New Roman" panose="02020603050405020304" pitchFamily="18" charset="0"/>
              </a:rPr>
              <a:t> (opcional), uma combinação d</a:t>
            </a:r>
            <a:r>
              <a:rPr lang="en-US" altLang="pt-BR" sz="2000">
                <a:latin typeface="Times New Roman" panose="02020603050405020304" pitchFamily="18" charset="0"/>
                <a:cs typeface="Times New Roman" panose="02020603050405020304" pitchFamily="18" charset="0"/>
              </a:rPr>
              <a:t>e especifacor de acesso (</a:t>
            </a:r>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protected</a:t>
            </a:r>
            <a:r>
              <a:rPr lang="en-US" altLang="pt-BR" sz="2000">
                <a:latin typeface="Times New Roman" panose="02020603050405020304" pitchFamily="18" charset="0"/>
                <a:cs typeface="Times New Roman" panose="02020603050405020304" pitchFamily="18" charset="0"/>
              </a:rPr>
              <a:t> ou </a:t>
            </a:r>
            <a:r>
              <a:rPr lang="en-US" altLang="pt-BR" sz="2000">
                <a:solidFill>
                  <a:schemeClr val="accent2"/>
                </a:solidFill>
                <a:latin typeface="Times New Roman" panose="02020603050405020304" pitchFamily="18" charset="0"/>
                <a:cs typeface="Times New Roman" panose="02020603050405020304" pitchFamily="18" charset="0"/>
              </a:rPr>
              <a:t>private</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final</a:t>
            </a:r>
            <a:r>
              <a:rPr lang="en-US" altLang="pt-BR" sz="2000">
                <a:latin typeface="Times New Roman" panose="02020603050405020304" pitchFamily="18" charset="0"/>
                <a:cs typeface="Times New Roman" panose="02020603050405020304" pitchFamily="18" charset="0"/>
              </a:rPr>
              <a:t> e </a:t>
            </a:r>
            <a:r>
              <a:rPr lang="en-US" altLang="pt-BR" sz="2000">
                <a:solidFill>
                  <a:schemeClr val="accent2"/>
                </a:solidFill>
                <a:latin typeface="Times New Roman" panose="02020603050405020304" pitchFamily="18" charset="0"/>
                <a:cs typeface="Times New Roman" panose="02020603050405020304" pitchFamily="18" charset="0"/>
              </a:rPr>
              <a:t>static</a:t>
            </a:r>
            <a:r>
              <a:rPr lang="en-US" altLang="pt-BR" sz="2000">
                <a:latin typeface="Arial Unicode MS" panose="020B0604020202020204" pitchFamily="34" charset="-128"/>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rgbClr val="008000"/>
                </a:solidFill>
                <a:latin typeface="Times New Roman" panose="02020603050405020304" pitchFamily="18" charset="0"/>
                <a:cs typeface="Times New Roman" panose="02020603050405020304" pitchFamily="18" charset="0"/>
              </a:rPr>
              <a:t>tipo</a:t>
            </a:r>
            <a:r>
              <a:rPr lang="pt-BR" altLang="pt-BR" sz="2000">
                <a:latin typeface="Times New Roman" panose="02020603050405020304" pitchFamily="18" charset="0"/>
                <a:cs typeface="Times New Roman" panose="02020603050405020304" pitchFamily="18" charset="0"/>
              </a:rPr>
              <a:t> deve ser um dos</a:t>
            </a:r>
            <a:r>
              <a:rPr lang="en-US" altLang="pt-BR" sz="2000">
                <a:latin typeface="Times New Roman" panose="02020603050405020304" pitchFamily="18" charset="0"/>
                <a:cs typeface="Times New Roman" panose="02020603050405020304" pitchFamily="18" charset="0"/>
              </a:rPr>
              <a:t> tipos de dados </a:t>
            </a:r>
            <a:r>
              <a:rPr lang="pt-BR" altLang="pt-BR" sz="2000">
                <a:latin typeface="Times New Roman" panose="02020603050405020304" pitchFamily="18" charset="0"/>
                <a:cs typeface="Times New Roman" panose="02020603050405020304" pitchFamily="18" charset="0"/>
              </a:rPr>
              <a:t>da linguagem Java ou o nome de uma</a:t>
            </a:r>
            <a:r>
              <a:rPr lang="en-US"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classe</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rgbClr val="FF3300"/>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deve ser um </a:t>
            </a:r>
            <a:r>
              <a:rPr lang="en-US" altLang="pt-BR" sz="2000">
                <a:latin typeface="Times New Roman" panose="02020603050405020304" pitchFamily="18" charset="0"/>
                <a:cs typeface="Times New Roman" panose="02020603050405020304" pitchFamily="18" charset="0"/>
              </a:rPr>
              <a:t>identificador </a:t>
            </a:r>
            <a:r>
              <a:rPr lang="pt-BR" altLang="pt-BR" sz="2000">
                <a:latin typeface="Times New Roman" panose="02020603050405020304" pitchFamily="18" charset="0"/>
                <a:cs typeface="Times New Roman" panose="02020603050405020304" pitchFamily="18" charset="0"/>
              </a:rPr>
              <a:t>válido</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rgbClr val="FF9900"/>
                </a:solidFill>
                <a:latin typeface="Times New Roman" panose="02020603050405020304" pitchFamily="18" charset="0"/>
                <a:cs typeface="Times New Roman" panose="02020603050405020304" pitchFamily="18" charset="0"/>
              </a:rPr>
              <a:t>default</a:t>
            </a:r>
            <a:r>
              <a:rPr lang="pt-BR" altLang="pt-BR" sz="2000">
                <a:latin typeface="Times New Roman" panose="02020603050405020304" pitchFamily="18" charset="0"/>
                <a:cs typeface="Times New Roman" panose="02020603050405020304" pitchFamily="18" charset="0"/>
              </a:rPr>
              <a:t> (opcional) é a especificação de um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valor inicial</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para a variável.</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u="sng">
                <a:latin typeface="Times New Roman" panose="02020603050405020304" pitchFamily="18" charset="0"/>
                <a:cs typeface="Times New Roman" panose="02020603050405020304" pitchFamily="18" charset="0"/>
              </a:rPr>
              <a:t>exemplos de declarações</a:t>
            </a:r>
            <a:r>
              <a:rPr lang="en-US" altLang="pt-BR" sz="2000">
                <a:latin typeface="Times New Roman" panose="02020603050405020304" pitchFamily="18" charset="0"/>
                <a:cs typeface="Times New Roman" panose="02020603050405020304" pitchFamily="18" charset="0"/>
              </a:rPr>
              <a:t>:</a:t>
            </a:r>
          </a:p>
          <a:p>
            <a:pPr eaLnBrk="1" hangingPunct="1"/>
            <a:r>
              <a:rPr lang="en-US" altLang="pt-BR" sz="2000" u="sng">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int</a:t>
            </a:r>
            <a:r>
              <a:rPr lang="en-US" altLang="pt-BR" sz="2000">
                <a:latin typeface="Times New Roman" panose="02020603050405020304" pitchFamily="18" charset="0"/>
                <a:cs typeface="Times New Roman" panose="02020603050405020304" pitchFamily="18" charset="0"/>
              </a:rPr>
              <a:t> campoInt;		// atributo com acesso público do tipo inteiro</a:t>
            </a:r>
          </a:p>
          <a:p>
            <a:pPr eaLnBrk="1" hangingPunct="1"/>
            <a:r>
              <a:rPr lang="en-US" altLang="pt-BR" sz="2000" u="sng">
                <a:solidFill>
                  <a:schemeClr val="accent2"/>
                </a:solidFill>
                <a:latin typeface="Times New Roman" panose="02020603050405020304" pitchFamily="18" charset="0"/>
                <a:cs typeface="Times New Roman" panose="02020603050405020304" pitchFamily="18" charset="0"/>
              </a:rPr>
              <a:t>protected</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boolean</a:t>
            </a:r>
            <a:r>
              <a:rPr lang="en-US" altLang="pt-BR" sz="2000">
                <a:latin typeface="Times New Roman" panose="02020603050405020304" pitchFamily="18" charset="0"/>
                <a:cs typeface="Times New Roman" panose="02020603050405020304" pitchFamily="18" charset="0"/>
              </a:rPr>
              <a:t> campoBoolean;	// atributo com acesso protegido do tipo lógico</a:t>
            </a:r>
          </a:p>
          <a:p>
            <a:pPr eaLnBrk="1" hangingPunct="1"/>
            <a:r>
              <a:rPr lang="en-US" altLang="pt-BR" sz="2000" u="sng">
                <a:solidFill>
                  <a:schemeClr val="accent2"/>
                </a:solidFill>
                <a:latin typeface="Times New Roman" panose="02020603050405020304" pitchFamily="18" charset="0"/>
                <a:cs typeface="Times New Roman" panose="02020603050405020304" pitchFamily="18" charset="0"/>
              </a:rPr>
              <a:t>private</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char</a:t>
            </a:r>
            <a:r>
              <a:rPr lang="en-US" altLang="pt-BR" sz="2000">
                <a:latin typeface="Times New Roman" panose="02020603050405020304" pitchFamily="18" charset="0"/>
                <a:cs typeface="Times New Roman" panose="02020603050405020304" pitchFamily="18" charset="0"/>
              </a:rPr>
              <a:t> campoChar;		// atributo com acesso privado do tipo char</a:t>
            </a:r>
          </a:p>
          <a:p>
            <a:pPr eaLnBrk="1" hangingPunct="1"/>
            <a:r>
              <a:rPr lang="en-US" altLang="pt-BR" sz="2000" u="sng">
                <a:solidFill>
                  <a:schemeClr val="accent2"/>
                </a:solidFill>
                <a:latin typeface="Times New Roman" panose="02020603050405020304" pitchFamily="18" charset="0"/>
                <a:cs typeface="Times New Roman" panose="02020603050405020304" pitchFamily="18" charset="0"/>
              </a:rPr>
              <a:t>static</a:t>
            </a:r>
            <a:r>
              <a:rPr lang="en-US" altLang="pt-BR" sz="2000">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byte</a:t>
            </a:r>
            <a:r>
              <a:rPr lang="en-US" altLang="pt-BR" sz="2000">
                <a:latin typeface="Times New Roman" panose="02020603050405020304" pitchFamily="18" charset="0"/>
                <a:cs typeface="Times New Roman" panose="02020603050405020304" pitchFamily="18" charset="0"/>
              </a:rPr>
              <a:t> campoByte;		// atributo com acesso estático do tipo byte</a:t>
            </a:r>
          </a:p>
          <a:p>
            <a:pPr eaLnBrk="1" hangingPunct="1"/>
            <a:r>
              <a:rPr lang="en-US" altLang="pt-BR" sz="2000" b="1">
                <a:latin typeface="Times New Roman" panose="02020603050405020304" pitchFamily="18" charset="0"/>
                <a:cs typeface="Times New Roman" panose="02020603050405020304" pitchFamily="18" charset="0"/>
              </a:rPr>
              <a:t>String</a:t>
            </a:r>
            <a:r>
              <a:rPr lang="en-US" altLang="pt-BR" sz="2000">
                <a:latin typeface="Times New Roman" panose="02020603050405020304" pitchFamily="18" charset="0"/>
                <a:cs typeface="Times New Roman" panose="02020603050405020304" pitchFamily="18" charset="0"/>
              </a:rPr>
              <a:t> campoString;		// campo com acesso no pacote do tipo String</a:t>
            </a:r>
            <a:endParaRPr lang="pt-BR" altLang="pt-BR" sz="2000">
              <a:latin typeface="Times New Roman" panose="02020603050405020304" pitchFamily="18" charset="0"/>
              <a:cs typeface="Times New Roman" panose="02020603050405020304" pitchFamily="18" charset="0"/>
            </a:endParaRPr>
          </a:p>
        </p:txBody>
      </p:sp>
      <p:sp>
        <p:nvSpPr>
          <p:cNvPr id="70660" name="Rectangle 2"/>
          <p:cNvSpPr>
            <a:spLocks noGrp="1" noChangeArrowheads="1"/>
          </p:cNvSpPr>
          <p:nvPr>
            <p:ph type="title"/>
          </p:nvPr>
        </p:nvSpPr>
        <p:spPr>
          <a:xfrm>
            <a:off x="228600" y="152400"/>
            <a:ext cx="7772400" cy="685800"/>
          </a:xfrm>
        </p:spPr>
        <p:txBody>
          <a:bodyPr/>
          <a:lstStyle/>
          <a:p>
            <a:pPr algn="l"/>
            <a:r>
              <a:rPr lang="en-US" altLang="pt-BR" smtClean="0"/>
              <a:t>Atributos, ou Propriedades (3/3)</a:t>
            </a:r>
            <a:endParaRPr lang="pt-BR" altLang="pt-BR" smtClean="0"/>
          </a:p>
        </p:txBody>
      </p:sp>
      <p:sp>
        <p:nvSpPr>
          <p:cNvPr id="70661" name="Line 4"/>
          <p:cNvSpPr>
            <a:spLocks noChangeShapeType="1"/>
          </p:cNvSpPr>
          <p:nvPr/>
        </p:nvSpPr>
        <p:spPr bwMode="auto">
          <a:xfrm>
            <a:off x="304800" y="965200"/>
            <a:ext cx="84423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52400"/>
            <a:ext cx="7772400" cy="685800"/>
          </a:xfrm>
        </p:spPr>
        <p:txBody>
          <a:bodyPr/>
          <a:lstStyle/>
          <a:p>
            <a:pPr algn="l"/>
            <a:r>
              <a:rPr lang="en-US" altLang="pt-BR" smtClean="0"/>
              <a:t>Variáveis de Instância (</a:t>
            </a:r>
            <a:r>
              <a:rPr lang="en-US" altLang="pt-BR" smtClean="0">
                <a:solidFill>
                  <a:schemeClr val="accent2"/>
                </a:solidFill>
              </a:rPr>
              <a:t>final</a:t>
            </a:r>
            <a:r>
              <a:rPr lang="en-US" altLang="pt-BR" smtClean="0"/>
              <a:t>)</a:t>
            </a:r>
            <a:endParaRPr lang="pt-BR" altLang="pt-BR" smtClean="0"/>
          </a:p>
        </p:txBody>
      </p:sp>
      <p:sp>
        <p:nvSpPr>
          <p:cNvPr id="71683" name="Text Box 3"/>
          <p:cNvSpPr txBox="1">
            <a:spLocks noChangeArrowheads="1"/>
          </p:cNvSpPr>
          <p:nvPr/>
        </p:nvSpPr>
        <p:spPr bwMode="auto">
          <a:xfrm>
            <a:off x="406400" y="1060450"/>
            <a:ext cx="838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Algumas variáveis de instância (ou atributos) precisam ser modificáveis e algumas não. Utiliza-se a palavra chave </a:t>
            </a:r>
            <a:r>
              <a:rPr lang="en-US" altLang="pt-BR" sz="2000">
                <a:solidFill>
                  <a:schemeClr val="accent2"/>
                </a:solidFill>
                <a:latin typeface="Times New Roman" panose="02020603050405020304" pitchFamily="18" charset="0"/>
                <a:cs typeface="Times New Roman" panose="02020603050405020304" pitchFamily="18" charset="0"/>
              </a:rPr>
              <a:t>final</a:t>
            </a:r>
            <a:r>
              <a:rPr lang="en-US" altLang="pt-BR" sz="2000">
                <a:latin typeface="Times New Roman" panose="02020603050405020304" pitchFamily="18" charset="0"/>
                <a:cs typeface="Times New Roman" panose="02020603050405020304" pitchFamily="18" charset="0"/>
              </a:rPr>
              <a:t> para especificar o fato de que uma variável não é modificável (constante) e que qualquer tentativa de modificar é um erro.</a:t>
            </a:r>
            <a:endParaRPr lang="pt-BR" altLang="pt-BR" sz="2000">
              <a:latin typeface="Times New Roman" panose="02020603050405020304" pitchFamily="18" charset="0"/>
              <a:cs typeface="Times New Roman" panose="02020603050405020304" pitchFamily="18" charset="0"/>
            </a:endParaRPr>
          </a:p>
        </p:txBody>
      </p:sp>
      <p:sp>
        <p:nvSpPr>
          <p:cNvPr id="71684" name="Line 4"/>
          <p:cNvSpPr>
            <a:spLocks noChangeShapeType="1"/>
          </p:cNvSpPr>
          <p:nvPr/>
        </p:nvSpPr>
        <p:spPr bwMode="auto">
          <a:xfrm>
            <a:off x="457200" y="965200"/>
            <a:ext cx="82629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84425"/>
            <a:ext cx="3683000" cy="434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686" name="Rectangle 7"/>
          <p:cNvSpPr>
            <a:spLocks noChangeArrowheads="1"/>
          </p:cNvSpPr>
          <p:nvPr/>
        </p:nvSpPr>
        <p:spPr bwMode="auto">
          <a:xfrm>
            <a:off x="544513" y="3902075"/>
            <a:ext cx="2003425" cy="19685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cxnSp>
        <p:nvCxnSpPr>
          <p:cNvPr id="71687" name="Conector reto 10"/>
          <p:cNvCxnSpPr>
            <a:cxnSpLocks noChangeShapeType="1"/>
          </p:cNvCxnSpPr>
          <p:nvPr/>
        </p:nvCxnSpPr>
        <p:spPr bwMode="auto">
          <a:xfrm>
            <a:off x="1712913" y="4570413"/>
            <a:ext cx="1295400" cy="0"/>
          </a:xfrm>
          <a:prstGeom prst="line">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688" name="Conector reto 12"/>
          <p:cNvCxnSpPr>
            <a:cxnSpLocks noChangeShapeType="1"/>
          </p:cNvCxnSpPr>
          <p:nvPr/>
        </p:nvCxnSpPr>
        <p:spPr bwMode="auto">
          <a:xfrm>
            <a:off x="3008313" y="2935288"/>
            <a:ext cx="0" cy="1635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716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378075"/>
            <a:ext cx="4148138"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0" name="Text Box 3"/>
          <p:cNvSpPr txBox="1">
            <a:spLocks noChangeArrowheads="1"/>
          </p:cNvSpPr>
          <p:nvPr/>
        </p:nvSpPr>
        <p:spPr bwMode="auto">
          <a:xfrm>
            <a:off x="4572000" y="5805488"/>
            <a:ext cx="4148138"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800">
                <a:latin typeface="Times New Roman" panose="02020603050405020304" pitchFamily="18" charset="0"/>
                <a:cs typeface="Times New Roman" panose="02020603050405020304" pitchFamily="18" charset="0"/>
              </a:rPr>
              <a:t>As variáveis </a:t>
            </a:r>
            <a:r>
              <a:rPr lang="en-US" altLang="pt-BR" sz="1800">
                <a:solidFill>
                  <a:schemeClr val="accent2"/>
                </a:solidFill>
                <a:latin typeface="Times New Roman" panose="02020603050405020304" pitchFamily="18" charset="0"/>
                <a:cs typeface="Times New Roman" panose="02020603050405020304" pitchFamily="18" charset="0"/>
              </a:rPr>
              <a:t>final</a:t>
            </a:r>
            <a:r>
              <a:rPr lang="en-US" altLang="pt-BR" sz="1800">
                <a:latin typeface="Times New Roman" panose="02020603050405020304" pitchFamily="18" charset="0"/>
                <a:cs typeface="Times New Roman" panose="02020603050405020304" pitchFamily="18" charset="0"/>
              </a:rPr>
              <a:t> podem ser inicializadas</a:t>
            </a:r>
          </a:p>
          <a:p>
            <a:pPr eaLnBrk="1" hangingPunct="1"/>
            <a:r>
              <a:rPr lang="en-US" altLang="pt-BR" sz="1800">
                <a:latin typeface="Times New Roman" panose="02020603050405020304" pitchFamily="18" charset="0"/>
                <a:cs typeface="Times New Roman" panose="02020603050405020304" pitchFamily="18" charset="0"/>
              </a:rPr>
              <a:t>apenas na sua declaração ou no método</a:t>
            </a:r>
          </a:p>
          <a:p>
            <a:pPr eaLnBrk="1" hangingPunct="1"/>
            <a:r>
              <a:rPr lang="en-US" altLang="pt-BR" sz="1800">
                <a:latin typeface="Times New Roman" panose="02020603050405020304" pitchFamily="18" charset="0"/>
                <a:cs typeface="Times New Roman" panose="02020603050405020304" pitchFamily="18" charset="0"/>
              </a:rPr>
              <a:t>construtor da classe.</a:t>
            </a:r>
            <a:endParaRPr lang="pt-BR" altLang="pt-BR"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152400"/>
            <a:ext cx="8415338" cy="685800"/>
          </a:xfrm>
        </p:spPr>
        <p:txBody>
          <a:bodyPr/>
          <a:lstStyle/>
          <a:p>
            <a:pPr algn="l"/>
            <a:r>
              <a:rPr lang="en-US" altLang="pt-BR" smtClean="0"/>
              <a:t>Variáveis da Classe (</a:t>
            </a:r>
            <a:r>
              <a:rPr lang="en-US" altLang="pt-BR" smtClean="0">
                <a:solidFill>
                  <a:schemeClr val="accent2"/>
                </a:solidFill>
              </a:rPr>
              <a:t>static</a:t>
            </a:r>
            <a:r>
              <a:rPr lang="en-US" altLang="pt-BR" smtClean="0"/>
              <a:t>)       (1/3)</a:t>
            </a:r>
            <a:endParaRPr lang="pt-BR" altLang="pt-BR" smtClean="0"/>
          </a:p>
        </p:txBody>
      </p:sp>
      <p:sp>
        <p:nvSpPr>
          <p:cNvPr id="72707" name="Text Box 3"/>
          <p:cNvSpPr txBox="1">
            <a:spLocks noChangeArrowheads="1"/>
          </p:cNvSpPr>
          <p:nvPr/>
        </p:nvSpPr>
        <p:spPr bwMode="auto">
          <a:xfrm>
            <a:off x="406400" y="1060450"/>
            <a:ext cx="83820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Cada objeto definido a partir de uma classe terá sua cópia separada dos atributos definidos para a classe. No entanto, há situações em que é interessante que todos os objetos compartilhem a mesma variável, similarmente ao que ocorre com </a:t>
            </a:r>
            <a:r>
              <a:rPr lang="pt-BR" altLang="pt-BR" sz="2000" u="sng">
                <a:latin typeface="Times New Roman" panose="02020603050405020304" pitchFamily="18" charset="0"/>
                <a:cs typeface="Times New Roman" panose="02020603050405020304" pitchFamily="18" charset="0"/>
              </a:rPr>
              <a:t>variáveis globais</a:t>
            </a:r>
            <a:r>
              <a:rPr lang="pt-BR" altLang="pt-BR" sz="2000">
                <a:latin typeface="Times New Roman" panose="02020603050405020304" pitchFamily="18" charset="0"/>
                <a:cs typeface="Times New Roman" panose="02020603050405020304" pitchFamily="18" charset="0"/>
              </a:rPr>
              <a:t> em linguagens de programação tradicional. O mecanismo para realizar esse compartilhamento é a definição de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variáveis da classe</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Uma variável de classe tem sua declaração precedida pela palavra-chave </a:t>
            </a:r>
            <a:r>
              <a:rPr lang="pt-BR" altLang="pt-BR" sz="2000" b="1" u="sng">
                <a:solidFill>
                  <a:schemeClr val="accent2"/>
                </a:solidFill>
                <a:latin typeface="Times New Roman" panose="02020603050405020304" pitchFamily="18" charset="0"/>
                <a:cs typeface="Times New Roman" panose="02020603050405020304" pitchFamily="18" charset="0"/>
              </a:rPr>
              <a:t>static</a:t>
            </a:r>
            <a:r>
              <a:rPr lang="en-US" altLang="pt-BR" sz="2000">
                <a:latin typeface="Times New Roman" panose="02020603050405020304" pitchFamily="18" charset="0"/>
                <a:cs typeface="Times New Roman" panose="02020603050405020304" pitchFamily="18" charset="0"/>
              </a:rPr>
              <a:t> que indica, também, que não é necessário uma instância da classe para utilização dos recursos declarados como </a:t>
            </a:r>
            <a:r>
              <a:rPr lang="en-US" altLang="pt-BR" sz="2000">
                <a:solidFill>
                  <a:schemeClr val="accent2"/>
                </a:solidFill>
                <a:latin typeface="Times New Roman" panose="02020603050405020304" pitchFamily="18" charset="0"/>
                <a:cs typeface="Times New Roman" panose="02020603050405020304" pitchFamily="18" charset="0"/>
              </a:rPr>
              <a:t>static</a:t>
            </a:r>
            <a:r>
              <a:rPr lang="en-US" altLang="pt-BR" sz="2000">
                <a:latin typeface="Times New Roman" panose="02020603050405020304" pitchFamily="18" charset="0"/>
                <a:cs typeface="Times New Roman" panose="02020603050405020304" pitchFamily="18" charset="0"/>
              </a:rPr>
              <a:t>.</a:t>
            </a: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pt-BR" altLang="pt-BR" sz="2000">
                <a:latin typeface="Times New Roman" panose="02020603050405020304" pitchFamily="18" charset="0"/>
                <a:cs typeface="Times New Roman" panose="02020603050405020304" pitchFamily="18" charset="0"/>
              </a:rPr>
              <a:t>Várias constantes são definidas em Java como </a:t>
            </a:r>
            <a:r>
              <a:rPr lang="pt-BR" altLang="pt-BR" sz="2000">
                <a:solidFill>
                  <a:schemeClr val="accent2"/>
                </a:solidFill>
                <a:latin typeface="Times New Roman" panose="02020603050405020304" pitchFamily="18" charset="0"/>
                <a:cs typeface="Times New Roman" panose="02020603050405020304" pitchFamily="18" charset="0"/>
              </a:rPr>
              <a:t>public</a:t>
            </a:r>
            <a:r>
              <a:rPr lang="pt-BR"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static</a:t>
            </a:r>
            <a:r>
              <a:rPr lang="pt-BR"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final</a:t>
            </a:r>
            <a:r>
              <a:rPr lang="pt-BR" altLang="pt-BR" sz="2000">
                <a:latin typeface="Times New Roman" panose="02020603050405020304" pitchFamily="18" charset="0"/>
                <a:cs typeface="Times New Roman" panose="02020603050405020304" pitchFamily="18" charset="0"/>
              </a:rPr>
              <a:t>. Por exemplo, a classe </a:t>
            </a:r>
            <a:r>
              <a:rPr lang="pt-BR" altLang="pt-BR" sz="2000">
                <a:solidFill>
                  <a:srgbClr val="FF3300"/>
                </a:solidFill>
                <a:latin typeface="Times New Roman" panose="02020603050405020304" pitchFamily="18" charset="0"/>
                <a:cs typeface="Times New Roman" panose="02020603050405020304" pitchFamily="18" charset="0"/>
              </a:rPr>
              <a:t>Math</a:t>
            </a:r>
            <a:r>
              <a:rPr lang="pt-BR" altLang="pt-BR" sz="2000">
                <a:latin typeface="Times New Roman" panose="02020603050405020304" pitchFamily="18" charset="0"/>
                <a:cs typeface="Times New Roman" panose="02020603050405020304" pitchFamily="18" charset="0"/>
              </a:rPr>
              <a:t> de Java define a constante</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e PI (3.14159). </a:t>
            </a:r>
            <a:r>
              <a:rPr lang="en-US" altLang="pt-BR" sz="2000">
                <a:latin typeface="Times New Roman" panose="02020603050405020304" pitchFamily="18" charset="0"/>
                <a:cs typeface="Times New Roman" panose="02020603050405020304" pitchFamily="18" charset="0"/>
              </a:rPr>
              <a:t>O </a:t>
            </a:r>
            <a:r>
              <a:rPr lang="pt-BR" altLang="pt-BR" sz="2000">
                <a:latin typeface="Times New Roman" panose="02020603050405020304" pitchFamily="18" charset="0"/>
                <a:cs typeface="Times New Roman" panose="02020603050405020304" pitchFamily="18" charset="0"/>
              </a:rPr>
              <a:t>acesso a esses valores, basta precedê-los com o </a:t>
            </a:r>
            <a:r>
              <a:rPr lang="pt-BR" altLang="pt-BR" sz="2000" u="sng">
                <a:latin typeface="Times New Roman" panose="02020603050405020304" pitchFamily="18" charset="0"/>
                <a:cs typeface="Times New Roman" panose="02020603050405020304" pitchFamily="18" charset="0"/>
              </a:rPr>
              <a:t>nome da classe e um ponto</a:t>
            </a:r>
            <a:r>
              <a:rPr lang="en-US" altLang="pt-BR" sz="2000">
                <a:latin typeface="Times New Roman" panose="02020603050405020304" pitchFamily="18" charset="0"/>
                <a:cs typeface="Times New Roman" panose="02020603050405020304" pitchFamily="18" charset="0"/>
              </a:rPr>
              <a:t>: </a:t>
            </a:r>
            <a:r>
              <a:rPr lang="pt-BR" altLang="pt-BR" sz="2000" b="1">
                <a:latin typeface="Times New Roman" panose="02020603050405020304" pitchFamily="18" charset="0"/>
                <a:cs typeface="Times New Roman" panose="02020603050405020304" pitchFamily="18" charset="0"/>
              </a:rPr>
              <a:t>double</a:t>
            </a:r>
            <a:r>
              <a:rPr lang="pt-BR" altLang="pt-BR" sz="2000">
                <a:latin typeface="Times New Roman" panose="02020603050405020304" pitchFamily="18" charset="0"/>
                <a:cs typeface="Times New Roman" panose="02020603050405020304" pitchFamily="18" charset="0"/>
              </a:rPr>
              <a:t> pi2 = </a:t>
            </a:r>
            <a:r>
              <a:rPr lang="pt-BR" altLang="pt-BR" sz="2000">
                <a:solidFill>
                  <a:srgbClr val="FF3300"/>
                </a:solidFill>
                <a:latin typeface="Times New Roman" panose="02020603050405020304" pitchFamily="18" charset="0"/>
                <a:cs typeface="Times New Roman" panose="02020603050405020304" pitchFamily="18" charset="0"/>
              </a:rPr>
              <a:t>Math</a:t>
            </a:r>
            <a:r>
              <a:rPr lang="pt-BR" altLang="pt-BR" sz="2000">
                <a:latin typeface="Times New Roman" panose="02020603050405020304" pitchFamily="18" charset="0"/>
                <a:cs typeface="Times New Roman" panose="02020603050405020304" pitchFamily="18" charset="0"/>
              </a:rPr>
              <a:t>.PI</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2;</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Outro exemplo de variável </a:t>
            </a:r>
            <a:r>
              <a:rPr lang="pt-BR" altLang="pt-BR" sz="2000">
                <a:solidFill>
                  <a:schemeClr val="accent2"/>
                </a:solidFill>
                <a:latin typeface="Times New Roman" panose="02020603050405020304" pitchFamily="18" charset="0"/>
                <a:cs typeface="Times New Roman" panose="02020603050405020304" pitchFamily="18" charset="0"/>
              </a:rPr>
              <a:t>public static final</a:t>
            </a:r>
            <a:r>
              <a:rPr lang="pt-BR" altLang="pt-BR" sz="2000">
                <a:latin typeface="Times New Roman" panose="02020603050405020304" pitchFamily="18" charset="0"/>
                <a:cs typeface="Times New Roman" panose="02020603050405020304" pitchFamily="18" charset="0"/>
              </a:rPr>
              <a:t> é a variável </a:t>
            </a:r>
            <a:r>
              <a:rPr lang="pt-BR" altLang="pt-BR" sz="2000" b="1">
                <a:latin typeface="Times New Roman" panose="02020603050405020304" pitchFamily="18" charset="0"/>
                <a:cs typeface="Times New Roman" panose="02020603050405020304" pitchFamily="18" charset="0"/>
              </a:rPr>
              <a:t>out</a:t>
            </a:r>
            <a:r>
              <a:rPr lang="pt-BR" altLang="pt-BR" sz="2000">
                <a:latin typeface="Times New Roman" panose="02020603050405020304" pitchFamily="18" charset="0"/>
                <a:cs typeface="Times New Roman" panose="02020603050405020304" pitchFamily="18" charset="0"/>
              </a:rPr>
              <a:t> da classe System. Essa variável, </a:t>
            </a:r>
            <a:r>
              <a:rPr lang="pt-BR" altLang="pt-BR" sz="2000">
                <a:solidFill>
                  <a:schemeClr val="accent1"/>
                </a:solidFill>
                <a:latin typeface="Times New Roman" panose="02020603050405020304" pitchFamily="18" charset="0"/>
                <a:cs typeface="Times New Roman" panose="02020603050405020304" pitchFamily="18" charset="0"/>
              </a:rPr>
              <a:t>System.out</a:t>
            </a:r>
            <a:r>
              <a:rPr lang="pt-BR" altLang="pt-BR" sz="2000">
                <a:latin typeface="Times New Roman" panose="02020603050405020304" pitchFamily="18" charset="0"/>
                <a:cs typeface="Times New Roman" panose="02020603050405020304" pitchFamily="18" charset="0"/>
              </a:rPr>
              <a:t>, está associada a um objeto que representa a saída padrão (o monitor, tipicamente), sendo utilizada sempre que se deseja enviar um valor para essa saída.</a:t>
            </a:r>
            <a:r>
              <a:rPr lang="en-US" altLang="pt-BR" sz="2000">
                <a:latin typeface="Times New Roman" panose="02020603050405020304" pitchFamily="18" charset="0"/>
                <a:cs typeface="Times New Roman" panose="02020603050405020304" pitchFamily="18" charset="0"/>
              </a:rPr>
              <a:t> por exemplo: </a:t>
            </a:r>
            <a:r>
              <a:rPr lang="en-US" altLang="pt-BR" sz="2000">
                <a:solidFill>
                  <a:schemeClr val="accent1"/>
                </a:solidFill>
                <a:latin typeface="Times New Roman" panose="02020603050405020304" pitchFamily="18" charset="0"/>
                <a:cs typeface="Times New Roman" panose="02020603050405020304" pitchFamily="18" charset="0"/>
              </a:rPr>
              <a:t>System.out</a:t>
            </a:r>
            <a:r>
              <a:rPr lang="en-US" altLang="pt-BR" sz="2000">
                <a:latin typeface="Times New Roman" panose="02020603050405020304" pitchFamily="18" charset="0"/>
                <a:cs typeface="Times New Roman" panose="02020603050405020304" pitchFamily="18" charset="0"/>
              </a:rPr>
              <a:t>.println(“Olá Mundo !”);</a:t>
            </a:r>
            <a:endParaRPr lang="pt-BR" altLang="pt-BR" sz="2000">
              <a:latin typeface="Times New Roman" panose="02020603050405020304" pitchFamily="18" charset="0"/>
              <a:cs typeface="Times New Roman" panose="02020603050405020304" pitchFamily="18" charset="0"/>
            </a:endParaRPr>
          </a:p>
        </p:txBody>
      </p:sp>
      <p:sp>
        <p:nvSpPr>
          <p:cNvPr id="72708" name="Line 4"/>
          <p:cNvSpPr>
            <a:spLocks noChangeShapeType="1"/>
          </p:cNvSpPr>
          <p:nvPr/>
        </p:nvSpPr>
        <p:spPr bwMode="auto">
          <a:xfrm>
            <a:off x="457200" y="965200"/>
            <a:ext cx="82629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1125538"/>
            <a:ext cx="346075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2"/>
          <p:cNvSpPr>
            <a:spLocks noGrp="1" noChangeArrowheads="1"/>
          </p:cNvSpPr>
          <p:nvPr>
            <p:ph type="title"/>
          </p:nvPr>
        </p:nvSpPr>
        <p:spPr>
          <a:xfrm>
            <a:off x="304800" y="152400"/>
            <a:ext cx="8415338" cy="685800"/>
          </a:xfrm>
        </p:spPr>
        <p:txBody>
          <a:bodyPr/>
          <a:lstStyle/>
          <a:p>
            <a:pPr algn="l"/>
            <a:r>
              <a:rPr lang="en-US" altLang="pt-BR" smtClean="0"/>
              <a:t>Variáveis da Classe (</a:t>
            </a:r>
            <a:r>
              <a:rPr lang="en-US" altLang="pt-BR" smtClean="0">
                <a:solidFill>
                  <a:schemeClr val="accent2"/>
                </a:solidFill>
              </a:rPr>
              <a:t>static</a:t>
            </a:r>
            <a:r>
              <a:rPr lang="en-US" altLang="pt-BR" smtClean="0"/>
              <a:t>)       (2/3)</a:t>
            </a:r>
            <a:endParaRPr lang="pt-BR" altLang="pt-BR" smtClean="0"/>
          </a:p>
        </p:txBody>
      </p:sp>
      <p:sp>
        <p:nvSpPr>
          <p:cNvPr id="73732" name="Line 4"/>
          <p:cNvSpPr>
            <a:spLocks noChangeShapeType="1"/>
          </p:cNvSpPr>
          <p:nvPr/>
        </p:nvSpPr>
        <p:spPr bwMode="auto">
          <a:xfrm>
            <a:off x="457200" y="965200"/>
            <a:ext cx="82629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3733" name="Rectangle 7"/>
          <p:cNvSpPr>
            <a:spLocks noChangeArrowheads="1"/>
          </p:cNvSpPr>
          <p:nvPr/>
        </p:nvSpPr>
        <p:spPr bwMode="auto">
          <a:xfrm>
            <a:off x="569913" y="1223963"/>
            <a:ext cx="1363662" cy="26035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sp>
        <p:nvSpPr>
          <p:cNvPr id="73734" name="Rectangle 7"/>
          <p:cNvSpPr>
            <a:spLocks noChangeArrowheads="1"/>
          </p:cNvSpPr>
          <p:nvPr/>
        </p:nvSpPr>
        <p:spPr bwMode="auto">
          <a:xfrm>
            <a:off x="703263" y="2541588"/>
            <a:ext cx="2195512" cy="38258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pic>
        <p:nvPicPr>
          <p:cNvPr id="737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123950"/>
            <a:ext cx="4473575" cy="4525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3736" name="Rectangle 7"/>
          <p:cNvSpPr>
            <a:spLocks noChangeArrowheads="1"/>
          </p:cNvSpPr>
          <p:nvPr/>
        </p:nvSpPr>
        <p:spPr bwMode="auto">
          <a:xfrm>
            <a:off x="4419600" y="5065713"/>
            <a:ext cx="3644900" cy="32861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sp>
        <p:nvSpPr>
          <p:cNvPr id="73737" name="Text Box 3"/>
          <p:cNvSpPr txBox="1">
            <a:spLocks noChangeArrowheads="1"/>
          </p:cNvSpPr>
          <p:nvPr/>
        </p:nvSpPr>
        <p:spPr bwMode="auto">
          <a:xfrm>
            <a:off x="4211638" y="5661025"/>
            <a:ext cx="4473575" cy="1077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solidFill>
                  <a:schemeClr val="accent2"/>
                </a:solidFill>
                <a:latin typeface="Times New Roman" panose="02020603050405020304" pitchFamily="18" charset="0"/>
                <a:cs typeface="Times New Roman" panose="02020603050405020304" pitchFamily="18" charset="0"/>
              </a:rPr>
              <a:t>ctm</a:t>
            </a:r>
            <a:r>
              <a:rPr lang="en-US" altLang="pt-BR" sz="1600">
                <a:latin typeface="Times New Roman" panose="02020603050405020304" pitchFamily="18" charset="0"/>
                <a:cs typeface="Times New Roman" panose="02020603050405020304" pitchFamily="18" charset="0"/>
              </a:rPr>
              <a:t>	representa o número de objetos Pessoa 	do sexo ‘M’ que foram instanciados</a:t>
            </a:r>
          </a:p>
          <a:p>
            <a:pPr eaLnBrk="1" hangingPunct="1"/>
            <a:r>
              <a:rPr lang="en-US" altLang="pt-BR" sz="1600">
                <a:solidFill>
                  <a:schemeClr val="accent2"/>
                </a:solidFill>
                <a:latin typeface="Times New Roman" panose="02020603050405020304" pitchFamily="18" charset="0"/>
                <a:cs typeface="Times New Roman" panose="02020603050405020304" pitchFamily="18" charset="0"/>
              </a:rPr>
              <a:t>ctf</a:t>
            </a:r>
            <a:r>
              <a:rPr lang="en-US" altLang="pt-BR" sz="1600">
                <a:latin typeface="Times New Roman" panose="02020603050405020304" pitchFamily="18" charset="0"/>
                <a:cs typeface="Times New Roman" panose="02020603050405020304" pitchFamily="18" charset="0"/>
              </a:rPr>
              <a:t>	representa o número de objetos Pessoa</a:t>
            </a:r>
          </a:p>
          <a:p>
            <a:pPr eaLnBrk="1" hangingPunct="1"/>
            <a:r>
              <a:rPr lang="en-US" altLang="pt-BR" sz="1600">
                <a:latin typeface="Times New Roman" panose="02020603050405020304" pitchFamily="18" charset="0"/>
                <a:cs typeface="Times New Roman" panose="02020603050405020304" pitchFamily="18" charset="0"/>
              </a:rPr>
              <a:t>	do sexo ‘F’ que foram instanciados</a:t>
            </a:r>
            <a:endParaRPr lang="pt-BR" altLang="pt-BR"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220788"/>
            <a:ext cx="424973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120775"/>
            <a:ext cx="3786187" cy="562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2"/>
          <p:cNvSpPr>
            <a:spLocks noGrp="1" noChangeArrowheads="1"/>
          </p:cNvSpPr>
          <p:nvPr>
            <p:ph type="title"/>
          </p:nvPr>
        </p:nvSpPr>
        <p:spPr>
          <a:xfrm>
            <a:off x="304800" y="152400"/>
            <a:ext cx="8415338" cy="685800"/>
          </a:xfrm>
        </p:spPr>
        <p:txBody>
          <a:bodyPr/>
          <a:lstStyle/>
          <a:p>
            <a:pPr algn="l"/>
            <a:r>
              <a:rPr lang="en-US" altLang="pt-BR" smtClean="0"/>
              <a:t>Variáveis da Classe (</a:t>
            </a:r>
            <a:r>
              <a:rPr lang="en-US" altLang="pt-BR" smtClean="0">
                <a:solidFill>
                  <a:schemeClr val="accent2"/>
                </a:solidFill>
              </a:rPr>
              <a:t>static</a:t>
            </a:r>
            <a:r>
              <a:rPr lang="en-US" altLang="pt-BR" smtClean="0"/>
              <a:t>)       (3/3)</a:t>
            </a:r>
            <a:endParaRPr lang="pt-BR" altLang="pt-BR" smtClean="0"/>
          </a:p>
        </p:txBody>
      </p:sp>
      <p:sp>
        <p:nvSpPr>
          <p:cNvPr id="74757" name="Line 4"/>
          <p:cNvSpPr>
            <a:spLocks noChangeShapeType="1"/>
          </p:cNvSpPr>
          <p:nvPr/>
        </p:nvSpPr>
        <p:spPr bwMode="auto">
          <a:xfrm>
            <a:off x="457200" y="965200"/>
            <a:ext cx="82629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4758" name="Rectangle 7"/>
          <p:cNvSpPr>
            <a:spLocks noChangeArrowheads="1"/>
          </p:cNvSpPr>
          <p:nvPr/>
        </p:nvSpPr>
        <p:spPr bwMode="auto">
          <a:xfrm>
            <a:off x="615950" y="1520825"/>
            <a:ext cx="1473200" cy="36036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sp>
        <p:nvSpPr>
          <p:cNvPr id="74759" name="Rectangle 7"/>
          <p:cNvSpPr>
            <a:spLocks noChangeArrowheads="1"/>
          </p:cNvSpPr>
          <p:nvPr/>
        </p:nvSpPr>
        <p:spPr bwMode="auto">
          <a:xfrm>
            <a:off x="5187950" y="6232525"/>
            <a:ext cx="2195513" cy="38258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pic>
        <p:nvPicPr>
          <p:cNvPr id="747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6267450"/>
            <a:ext cx="4321175"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74761" name="Conector de seta reta 4"/>
          <p:cNvCxnSpPr>
            <a:cxnSpLocks noChangeShapeType="1"/>
            <a:endCxn id="74759" idx="1"/>
          </p:cNvCxnSpPr>
          <p:nvPr/>
        </p:nvCxnSpPr>
        <p:spPr bwMode="auto">
          <a:xfrm flipV="1">
            <a:off x="4572000" y="6424613"/>
            <a:ext cx="6159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4762" name="Rectangle 7"/>
          <p:cNvSpPr>
            <a:spLocks noChangeArrowheads="1"/>
          </p:cNvSpPr>
          <p:nvPr/>
        </p:nvSpPr>
        <p:spPr bwMode="auto">
          <a:xfrm>
            <a:off x="727075" y="3265488"/>
            <a:ext cx="2733675" cy="54451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endParaRPr lang="pt-BR" altLang="pt-B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152400"/>
            <a:ext cx="7772400" cy="685800"/>
          </a:xfrm>
        </p:spPr>
        <p:txBody>
          <a:bodyPr/>
          <a:lstStyle/>
          <a:p>
            <a:pPr algn="l"/>
            <a:r>
              <a:rPr lang="en-US" altLang="pt-BR" smtClean="0"/>
              <a:t>Métodos, ou o</a:t>
            </a:r>
            <a:r>
              <a:rPr lang="pt-BR" altLang="pt-BR" smtClean="0"/>
              <a:t>perações</a:t>
            </a:r>
            <a:r>
              <a:rPr lang="en-US" altLang="pt-BR" smtClean="0"/>
              <a:t> (1/3)</a:t>
            </a:r>
            <a:endParaRPr lang="pt-BR" altLang="pt-BR" smtClean="0"/>
          </a:p>
        </p:txBody>
      </p:sp>
      <p:sp>
        <p:nvSpPr>
          <p:cNvPr id="75779"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Enquanto os atributos permitem armazenar dados associados aos objetos, ou seja, valores que descrevem a aparência ou o estado de um certo objeto, os métodos (</a:t>
            </a:r>
            <a:r>
              <a:rPr lang="en-US" altLang="pt-BR" sz="2000" i="1">
                <a:latin typeface="Times New Roman" panose="02020603050405020304" pitchFamily="18" charset="0"/>
                <a:cs typeface="Times New Roman" panose="02020603050405020304" pitchFamily="18" charset="0"/>
              </a:rPr>
              <a:t>methods</a:t>
            </a:r>
            <a:r>
              <a:rPr lang="en-US" altLang="pt-BR" sz="2000">
                <a:latin typeface="Times New Roman" panose="02020603050405020304" pitchFamily="18" charset="0"/>
                <a:cs typeface="Times New Roman" panose="02020603050405020304" pitchFamily="18" charset="0"/>
              </a:rPr>
              <a:t>) ou funções-membro realizam operações sobre os atributos de uma classe ou são capazes de especificar ações ou transformações possíveis para um objeto. Isso significa que os métodos conferem um caráter dinâmico aos objetos, pois permitem que os objetos exibam um comportamento que, em muitos casos, pode mimetizar (imitar) o comportamento de um objeto real ou concreto.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Outra maneira de entender o que são os métodos é imaginar que os objetos são capazes de enviar e receber mensagens, de tal forma que possamos construir programas (ou aplicações) nos quais os objetos trocam mensagens, proporcionando o comportamento desejado. A ideia central contida na mensagem que pode ser enviada ao objeto é a mesma quando ligamos um rádio: acionar o botão que liga esse aparelho corresponde a enviar uma mensagem ao rádio: “ligue”. Quando fazemos isso, não é necessário compreender em detalhes como funciona o rádio, mas apenas entender superficialmente como operá-lo </a:t>
            </a:r>
            <a:r>
              <a:rPr lang="en-US" altLang="pt-BR" sz="2000">
                <a:latin typeface="Times New Roman" panose="02020603050405020304" pitchFamily="18" charset="0"/>
                <a:cs typeface="Times New Roman" panose="02020603050405020304" pitchFamily="18" charset="0"/>
                <a:sym typeface="Symbol" panose="05050102010706020507" pitchFamily="18" charset="2"/>
              </a:rPr>
              <a:t> </a:t>
            </a:r>
            <a:r>
              <a:rPr lang="en-US" altLang="pt-BR" sz="2000">
                <a:solidFill>
                  <a:srgbClr val="FF3300"/>
                </a:solidFill>
                <a:latin typeface="Times New Roman" panose="02020603050405020304" pitchFamily="18" charset="0"/>
                <a:cs typeface="Times New Roman" panose="02020603050405020304" pitchFamily="18" charset="0"/>
                <a:sym typeface="Symbol" panose="05050102010706020507" pitchFamily="18" charset="2"/>
              </a:rPr>
              <a:t>Conceito de “Caixa Petra”</a:t>
            </a:r>
            <a:r>
              <a:rPr lang="en-US" altLang="pt-BR" sz="2000">
                <a:latin typeface="Times New Roman" panose="02020603050405020304" pitchFamily="18" charset="0"/>
                <a:cs typeface="Times New Roman" panose="02020603050405020304" pitchFamily="18" charset="0"/>
                <a:sym typeface="Symbol" panose="05050102010706020507" pitchFamily="18" charset="2"/>
              </a:rPr>
              <a:t>.</a:t>
            </a:r>
            <a:endParaRPr lang="pt-BR" altLang="pt-BR" sz="2000">
              <a:latin typeface="Times New Roman" panose="02020603050405020304" pitchFamily="18" charset="0"/>
              <a:cs typeface="Times New Roman" panose="02020603050405020304" pitchFamily="18" charset="0"/>
            </a:endParaRPr>
          </a:p>
        </p:txBody>
      </p:sp>
      <p:sp>
        <p:nvSpPr>
          <p:cNvPr id="7578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685800" y="1219200"/>
            <a:ext cx="7848600" cy="5334000"/>
          </a:xfrm>
        </p:spPr>
        <p:txBody>
          <a:bodyPr/>
          <a:lstStyle/>
          <a:p>
            <a:pPr>
              <a:lnSpc>
                <a:spcPct val="90000"/>
              </a:lnSpc>
              <a:spcBef>
                <a:spcPts val="600"/>
              </a:spcBef>
              <a:buFont typeface="Symbol" panose="05050102010706020507" pitchFamily="18" charset="2"/>
              <a:buChar char="·"/>
            </a:pPr>
            <a:r>
              <a:rPr lang="en-US" altLang="pt-BR" sz="2800" i="1" smtClean="0"/>
              <a:t>Método </a:t>
            </a:r>
            <a:r>
              <a:rPr lang="pt-BR" altLang="pt-BR" sz="2800" smtClean="0"/>
              <a:t>é um serviço que é requisitado a um objeto como parte de seu comportamento em resposta a estímulos (procedimento algorítmico).</a:t>
            </a:r>
          </a:p>
          <a:p>
            <a:pPr>
              <a:lnSpc>
                <a:spcPct val="90000"/>
              </a:lnSpc>
              <a:spcBef>
                <a:spcPts val="600"/>
              </a:spcBef>
              <a:buFont typeface="Symbol" panose="05050102010706020507" pitchFamily="18" charset="2"/>
              <a:buChar char="·"/>
            </a:pPr>
            <a:r>
              <a:rPr lang="pt-BR" altLang="pt-BR" sz="2800" smtClean="0"/>
              <a:t>Um método é formado por uma interface e sua implementação. A interface descreve as características externas do método, sua parte visível como: </a:t>
            </a:r>
            <a:r>
              <a:rPr lang="pt-BR" altLang="pt-BR" sz="2800" i="1" smtClean="0"/>
              <a:t>nome</a:t>
            </a:r>
            <a:r>
              <a:rPr lang="pt-BR" altLang="pt-BR" sz="2800" smtClean="0"/>
              <a:t>, </a:t>
            </a:r>
            <a:r>
              <a:rPr lang="pt-BR" altLang="pt-BR" sz="2800" i="1" smtClean="0"/>
              <a:t>parâmetros</a:t>
            </a:r>
            <a:r>
              <a:rPr lang="pt-BR" altLang="pt-BR" sz="2800" smtClean="0"/>
              <a:t> e </a:t>
            </a:r>
            <a:r>
              <a:rPr lang="pt-BR" altLang="pt-BR" sz="2800" i="1" smtClean="0"/>
              <a:t>valor retornado</a:t>
            </a:r>
            <a:r>
              <a:rPr lang="pt-BR" altLang="pt-BR" sz="2800" smtClean="0"/>
              <a:t>. A implementação contém o código efetivo para a operação, isto é, uma sequência de instruções da linguagem.</a:t>
            </a:r>
            <a:endParaRPr lang="en-US" altLang="pt-BR" sz="2800" smtClean="0"/>
          </a:p>
          <a:p>
            <a:pPr>
              <a:lnSpc>
                <a:spcPct val="90000"/>
              </a:lnSpc>
            </a:pPr>
            <a:r>
              <a:rPr lang="en-US" altLang="pt-BR" sz="2800" smtClean="0"/>
              <a:t>Os métodos descrevem o comportamento, como agem e reagem os objetos analisados </a:t>
            </a:r>
            <a:r>
              <a:rPr lang="en-US" altLang="pt-BR" sz="2800" smtClean="0">
                <a:sym typeface="Symbol" panose="05050102010706020507" pitchFamily="18" charset="2"/>
              </a:rPr>
              <a:t> </a:t>
            </a:r>
            <a:r>
              <a:rPr lang="en-US" altLang="pt-BR" sz="2800" smtClean="0">
                <a:solidFill>
                  <a:srgbClr val="FF3300"/>
                </a:solidFill>
              </a:rPr>
              <a:t>Funções ou Procedimentos (Algoritmos)</a:t>
            </a:r>
            <a:r>
              <a:rPr lang="en-US" altLang="pt-BR" sz="2800" smtClean="0"/>
              <a:t>.</a:t>
            </a:r>
            <a:endParaRPr lang="pt-BR" altLang="pt-BR" smtClean="0"/>
          </a:p>
        </p:txBody>
      </p:sp>
      <p:sp>
        <p:nvSpPr>
          <p:cNvPr id="76803" name="Rectangle 4"/>
          <p:cNvSpPr>
            <a:spLocks noChangeArrowheads="1"/>
          </p:cNvSpPr>
          <p:nvPr/>
        </p:nvSpPr>
        <p:spPr bwMode="auto">
          <a:xfrm>
            <a:off x="5334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4400">
                <a:solidFill>
                  <a:schemeClr val="tx2"/>
                </a:solidFill>
                <a:latin typeface="Times New Roman" panose="02020603050405020304" pitchFamily="18" charset="0"/>
              </a:rPr>
              <a:t>Métodos, ou o</a:t>
            </a:r>
            <a:r>
              <a:rPr lang="pt-BR" altLang="pt-BR" sz="4400">
                <a:solidFill>
                  <a:schemeClr val="tx2"/>
                </a:solidFill>
                <a:latin typeface="Times New Roman" panose="02020603050405020304" pitchFamily="18" charset="0"/>
              </a:rPr>
              <a:t>perações</a:t>
            </a:r>
            <a:r>
              <a:rPr lang="en-US" altLang="pt-BR" sz="4400">
                <a:solidFill>
                  <a:schemeClr val="tx2"/>
                </a:solidFill>
                <a:latin typeface="Times New Roman" panose="02020603050405020304" pitchFamily="18" charset="0"/>
              </a:rPr>
              <a:t> (2/3)</a:t>
            </a:r>
            <a:endParaRPr lang="pt-BR" altLang="pt-BR" sz="4400">
              <a:solidFill>
                <a:schemeClr val="tx2"/>
              </a:solidFill>
              <a:latin typeface="Times New Roman" panose="02020603050405020304" pitchFamily="18" charset="0"/>
            </a:endParaRPr>
          </a:p>
        </p:txBody>
      </p:sp>
      <p:sp>
        <p:nvSpPr>
          <p:cNvPr id="76804" name="Line 5"/>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155700" y="1181100"/>
            <a:ext cx="61468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77827" name="Text Box 3"/>
          <p:cNvSpPr txBox="1">
            <a:spLocks noChangeArrowheads="1"/>
          </p:cNvSpPr>
          <p:nvPr/>
        </p:nvSpPr>
        <p:spPr bwMode="auto">
          <a:xfrm>
            <a:off x="228600" y="847725"/>
            <a:ext cx="86868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A</a:t>
            </a:r>
            <a:r>
              <a:rPr lang="en-US" altLang="pt-BR" sz="2000">
                <a:latin typeface="Times New Roman" panose="02020603050405020304" pitchFamily="18" charset="0"/>
                <a:cs typeface="Times New Roman" panose="02020603050405020304" pitchFamily="18" charset="0"/>
              </a:rPr>
              <a:t> forma genérica para a definição de um método em uma classe é a seguinte:</a:t>
            </a:r>
          </a:p>
          <a:p>
            <a:pPr eaLnBrk="1" hangingPunct="1"/>
            <a:r>
              <a:rPr lang="en-US" altLang="pt-BR" sz="2000">
                <a:cs typeface="Times New Roman" panose="02020603050405020304" pitchFamily="18" charset="0"/>
              </a:rPr>
              <a:t>	</a:t>
            </a:r>
            <a:r>
              <a:rPr lang="pt-BR" altLang="pt-BR" sz="2000" b="1">
                <a:cs typeface="Times New Roman" panose="02020603050405020304" pitchFamily="18" charset="0"/>
              </a:rPr>
              <a:t>[</a:t>
            </a:r>
            <a:r>
              <a:rPr lang="pt-BR" altLang="pt-BR" sz="2000" b="1">
                <a:solidFill>
                  <a:schemeClr val="accent1"/>
                </a:solidFill>
                <a:cs typeface="Times New Roman" panose="02020603050405020304" pitchFamily="18" charset="0"/>
              </a:rPr>
              <a:t>modificador</a:t>
            </a:r>
            <a:r>
              <a:rPr lang="pt-BR" altLang="pt-BR" sz="2000" b="1">
                <a:cs typeface="Times New Roman" panose="02020603050405020304" pitchFamily="18" charset="0"/>
              </a:rPr>
              <a:t>]</a:t>
            </a:r>
            <a:r>
              <a:rPr lang="pt-BR" altLang="pt-BR" sz="2000">
                <a:cs typeface="Times New Roman" panose="02020603050405020304" pitchFamily="18" charset="0"/>
              </a:rPr>
              <a:t> </a:t>
            </a:r>
            <a:r>
              <a:rPr lang="pt-BR" altLang="pt-BR" sz="2000" b="1">
                <a:solidFill>
                  <a:srgbClr val="008000"/>
                </a:solidFill>
                <a:cs typeface="Times New Roman" panose="02020603050405020304" pitchFamily="18" charset="0"/>
              </a:rPr>
              <a:t>tipo</a:t>
            </a:r>
            <a:r>
              <a:rPr lang="pt-BR" altLang="pt-BR" sz="2000">
                <a:cs typeface="Times New Roman" panose="02020603050405020304" pitchFamily="18" charset="0"/>
              </a:rPr>
              <a:t> </a:t>
            </a:r>
            <a:r>
              <a:rPr lang="pt-BR" altLang="pt-BR" sz="2000" b="1">
                <a:solidFill>
                  <a:srgbClr val="FF3300"/>
                </a:solidFill>
                <a:cs typeface="Times New Roman" panose="02020603050405020304" pitchFamily="18" charset="0"/>
              </a:rPr>
              <a:t>nome</a:t>
            </a:r>
            <a:r>
              <a:rPr lang="en-US" altLang="pt-BR" sz="2000" b="1">
                <a:cs typeface="Times New Roman" panose="02020603050405020304" pitchFamily="18" charset="0"/>
              </a:rPr>
              <a:t>([parâmetros])</a:t>
            </a:r>
            <a:r>
              <a:rPr lang="en-US" altLang="pt-BR" sz="2000">
                <a:cs typeface="Times New Roman" panose="02020603050405020304" pitchFamily="18" charset="0"/>
              </a:rPr>
              <a:t> </a:t>
            </a:r>
            <a:r>
              <a:rPr lang="en-US" altLang="pt-BR" sz="1800" b="1">
                <a:cs typeface="Times New Roman" panose="02020603050405020304" pitchFamily="18" charset="0"/>
              </a:rPr>
              <a:t>{</a:t>
            </a:r>
            <a:r>
              <a:rPr lang="pt-BR" altLang="pt-BR" sz="2000" b="1">
                <a:cs typeface="Times New Roman" panose="02020603050405020304" pitchFamily="18" charset="0"/>
              </a:rPr>
              <a:t> </a:t>
            </a:r>
            <a:endParaRPr lang="en-US" altLang="pt-BR" sz="2000" b="1">
              <a:cs typeface="Times New Roman" panose="02020603050405020304" pitchFamily="18" charset="0"/>
            </a:endParaRPr>
          </a:p>
          <a:p>
            <a:pPr eaLnBrk="1" hangingPunct="1"/>
            <a:r>
              <a:rPr lang="en-US" altLang="pt-BR" sz="2000">
                <a:cs typeface="Times New Roman" panose="02020603050405020304" pitchFamily="18" charset="0"/>
              </a:rPr>
              <a:t>	   // C</a:t>
            </a:r>
            <a:r>
              <a:rPr lang="pt-BR" altLang="pt-BR" sz="2000">
                <a:cs typeface="Times New Roman" panose="02020603050405020304" pitchFamily="18" charset="0"/>
              </a:rPr>
              <a:t>orpo do </a:t>
            </a:r>
            <a:r>
              <a:rPr lang="en-US" altLang="pt-BR" sz="2000">
                <a:cs typeface="Times New Roman" panose="02020603050405020304" pitchFamily="18" charset="0"/>
              </a:rPr>
              <a:t>M</a:t>
            </a:r>
            <a:r>
              <a:rPr lang="pt-BR" altLang="pt-BR" sz="2000">
                <a:cs typeface="Times New Roman" panose="02020603050405020304" pitchFamily="18" charset="0"/>
              </a:rPr>
              <a:t>étodo </a:t>
            </a:r>
            <a:endParaRPr lang="en-US" altLang="pt-BR" sz="2000">
              <a:cs typeface="Times New Roman" panose="02020603050405020304" pitchFamily="18" charset="0"/>
            </a:endParaRPr>
          </a:p>
          <a:p>
            <a:pPr eaLnBrk="1" hangingPunct="1"/>
            <a:r>
              <a:rPr lang="en-US" altLang="pt-BR" sz="2000">
                <a:cs typeface="Times New Roman" panose="02020603050405020304" pitchFamily="18" charset="0"/>
              </a:rPr>
              <a:t>      </a:t>
            </a:r>
            <a:r>
              <a:rPr lang="pt-BR" altLang="pt-BR" sz="2000" b="1">
                <a:cs typeface="Times New Roman" panose="02020603050405020304" pitchFamily="18" charset="0"/>
              </a:rPr>
              <a:t>}</a:t>
            </a:r>
            <a:r>
              <a:rPr lang="pt-BR" altLang="pt-BR" sz="2000">
                <a:cs typeface="Times New Roman" panose="02020603050405020304" pitchFamily="18" charset="0"/>
              </a:rPr>
              <a:t> </a:t>
            </a:r>
            <a:endParaRPr lang="en-US" altLang="pt-BR" sz="2000">
              <a:cs typeface="Times New Roman" panose="02020603050405020304" pitchFamily="18" charset="0"/>
            </a:endParaRPr>
          </a:p>
          <a:p>
            <a:pPr eaLnBrk="1" hangingPunct="1"/>
            <a:r>
              <a:rPr lang="pt-BR" altLang="pt-BR" sz="2000" b="1" u="sng">
                <a:latin typeface="Times New Roman" panose="02020603050405020304" pitchFamily="18" charset="0"/>
                <a:cs typeface="Times New Roman" panose="02020603050405020304" pitchFamily="18" charset="0"/>
              </a:rPr>
              <a:t>onde</a:t>
            </a:r>
            <a:r>
              <a:rPr lang="en-US" altLang="pt-BR" sz="2000">
                <a:latin typeface="Times New Roman" panose="02020603050405020304" pitchFamily="18" charset="0"/>
                <a:cs typeface="Times New Roman" panose="02020603050405020304" pitchFamily="18" charset="0"/>
              </a:rPr>
              <a:t>:</a:t>
            </a:r>
            <a:r>
              <a:rPr lang="pt-BR" altLang="pt-BR" sz="2000" i="1">
                <a:latin typeface="Times New Roman" panose="02020603050405020304" pitchFamily="18" charset="0"/>
                <a:cs typeface="Times New Roman" panose="02020603050405020304" pitchFamily="18" charset="0"/>
              </a:rPr>
              <a:t> </a:t>
            </a:r>
            <a:endParaRPr lang="en-US" altLang="pt-BR" sz="2000" i="1">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chemeClr val="accent1"/>
                </a:solidFill>
                <a:latin typeface="Times New Roman" panose="02020603050405020304" pitchFamily="18" charset="0"/>
                <a:cs typeface="Times New Roman" panose="02020603050405020304" pitchFamily="18" charset="0"/>
              </a:rPr>
              <a:t>modificador</a:t>
            </a:r>
            <a:r>
              <a:rPr lang="pt-BR" altLang="pt-BR" sz="2000">
                <a:latin typeface="Times New Roman" panose="02020603050405020304" pitchFamily="18" charset="0"/>
                <a:cs typeface="Times New Roman" panose="02020603050405020304" pitchFamily="18" charset="0"/>
              </a:rPr>
              <a:t> (opcional), uma combinação d</a:t>
            </a:r>
            <a:r>
              <a:rPr lang="en-US" altLang="pt-BR" sz="2000">
                <a:latin typeface="Times New Roman" panose="02020603050405020304" pitchFamily="18" charset="0"/>
                <a:cs typeface="Times New Roman" panose="02020603050405020304" pitchFamily="18" charset="0"/>
              </a:rPr>
              <a:t>e especifador de acesso (</a:t>
            </a:r>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protected</a:t>
            </a:r>
            <a:r>
              <a:rPr lang="en-US" altLang="pt-BR" sz="2000">
                <a:latin typeface="Times New Roman" panose="02020603050405020304" pitchFamily="18" charset="0"/>
                <a:cs typeface="Times New Roman" panose="02020603050405020304" pitchFamily="18" charset="0"/>
              </a:rPr>
              <a:t> ou </a:t>
            </a:r>
            <a:r>
              <a:rPr lang="en-US" altLang="pt-BR" sz="2000">
                <a:solidFill>
                  <a:schemeClr val="accent2"/>
                </a:solidFill>
                <a:latin typeface="Times New Roman" panose="02020603050405020304" pitchFamily="18" charset="0"/>
                <a:cs typeface="Times New Roman" panose="02020603050405020304" pitchFamily="18" charset="0"/>
              </a:rPr>
              <a:t>private</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abstract</a:t>
            </a:r>
            <a:r>
              <a:rPr lang="en-US" altLang="pt-BR" sz="2000">
                <a:latin typeface="Times New Roman" panose="02020603050405020304" pitchFamily="18" charset="0"/>
                <a:cs typeface="Times New Roman" panose="02020603050405020304" pitchFamily="18" charset="0"/>
              </a:rPr>
              <a:t> ou </a:t>
            </a:r>
            <a:r>
              <a:rPr lang="en-US" altLang="pt-BR" sz="2000">
                <a:solidFill>
                  <a:schemeClr val="accent2"/>
                </a:solidFill>
                <a:latin typeface="Times New Roman" panose="02020603050405020304" pitchFamily="18" charset="0"/>
                <a:cs typeface="Times New Roman" panose="02020603050405020304" pitchFamily="18" charset="0"/>
              </a:rPr>
              <a:t>final</a:t>
            </a:r>
            <a:r>
              <a:rPr lang="en-US" altLang="pt-BR" sz="2000">
                <a:latin typeface="Times New Roman" panose="02020603050405020304" pitchFamily="18" charset="0"/>
                <a:cs typeface="Times New Roman" panose="02020603050405020304" pitchFamily="18" charset="0"/>
              </a:rPr>
              <a:t> e </a:t>
            </a:r>
            <a:r>
              <a:rPr lang="en-US" altLang="pt-BR" sz="2000">
                <a:solidFill>
                  <a:schemeClr val="accent2"/>
                </a:solidFill>
                <a:latin typeface="Times New Roman" panose="02020603050405020304" pitchFamily="18" charset="0"/>
                <a:cs typeface="Times New Roman" panose="02020603050405020304" pitchFamily="18" charset="0"/>
              </a:rPr>
              <a:t>static</a:t>
            </a:r>
            <a:r>
              <a:rPr lang="en-US" altLang="pt-BR" sz="2000">
                <a:latin typeface="Arial Unicode MS" panose="020B0604020202020204" pitchFamily="34" charset="-128"/>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rgbClr val="008000"/>
                </a:solidFill>
                <a:latin typeface="Times New Roman" panose="02020603050405020304" pitchFamily="18" charset="0"/>
                <a:cs typeface="Times New Roman" panose="02020603050405020304" pitchFamily="18" charset="0"/>
              </a:rPr>
              <a:t>tipo</a:t>
            </a:r>
            <a:r>
              <a:rPr lang="pt-BR" altLang="pt-BR" sz="2000" i="1">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é um indicador do valor de retorno</a:t>
            </a:r>
            <a:r>
              <a:rPr lang="en-US"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void</a:t>
            </a:r>
            <a:r>
              <a:rPr lang="pt-BR" altLang="pt-BR" sz="2000">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quando </a:t>
            </a:r>
            <a:r>
              <a:rPr lang="pt-BR" altLang="pt-BR" sz="2000">
                <a:latin typeface="Times New Roman" panose="02020603050405020304" pitchFamily="18" charset="0"/>
                <a:cs typeface="Times New Roman" panose="02020603050405020304" pitchFamily="18" charset="0"/>
              </a:rPr>
              <a:t>o método não </a:t>
            </a:r>
            <a:r>
              <a:rPr lang="en-US" altLang="pt-BR" sz="2000">
                <a:latin typeface="Times New Roman" panose="02020603050405020304" pitchFamily="18" charset="0"/>
                <a:cs typeface="Times New Roman" panose="02020603050405020304" pitchFamily="18" charset="0"/>
              </a:rPr>
              <a:t>possuir </a:t>
            </a:r>
            <a:r>
              <a:rPr lang="pt-BR" altLang="pt-BR" sz="2000">
                <a:latin typeface="Times New Roman" panose="02020603050405020304" pitchFamily="18" charset="0"/>
                <a:cs typeface="Times New Roman" panose="02020603050405020304" pitchFamily="18" charset="0"/>
              </a:rPr>
              <a:t>um </a:t>
            </a:r>
            <a:endParaRPr lang="en-US" altLang="pt-BR" sz="2000">
              <a:latin typeface="Times New Roman" panose="02020603050405020304" pitchFamily="18" charset="0"/>
              <a:cs typeface="Times New Roman" panose="02020603050405020304" pitchFamily="18" charset="0"/>
            </a:endParaRPr>
          </a:p>
          <a:p>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valor de retorno</a:t>
            </a:r>
            <a:r>
              <a:rPr lang="en-US" altLang="pt-BR" sz="2000">
                <a:latin typeface="Times New Roman" panose="02020603050405020304" pitchFamily="18" charset="0"/>
                <a:cs typeface="Times New Roman" panose="02020603050405020304" pitchFamily="18" charset="0"/>
              </a:rPr>
              <a:t> = procedimento).</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rgbClr val="FF3300"/>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do método </a:t>
            </a:r>
            <a:r>
              <a:rPr lang="pt-BR" altLang="pt-BR" sz="2000">
                <a:latin typeface="Times New Roman" panose="02020603050405020304" pitchFamily="18" charset="0"/>
                <a:cs typeface="Times New Roman" panose="02020603050405020304" pitchFamily="18" charset="0"/>
              </a:rPr>
              <a:t>deve ser um </a:t>
            </a:r>
            <a:r>
              <a:rPr lang="en-US" altLang="pt-BR" sz="2000">
                <a:latin typeface="Times New Roman" panose="02020603050405020304" pitchFamily="18" charset="0"/>
                <a:cs typeface="Times New Roman" panose="02020603050405020304" pitchFamily="18" charset="0"/>
              </a:rPr>
              <a:t>identificador </a:t>
            </a:r>
            <a:r>
              <a:rPr lang="pt-BR" altLang="pt-BR" sz="2000">
                <a:latin typeface="Times New Roman" panose="02020603050405020304" pitchFamily="18" charset="0"/>
                <a:cs typeface="Times New Roman" panose="02020603050405020304" pitchFamily="18" charset="0"/>
              </a:rPr>
              <a:t>válido</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en-US" altLang="pt-BR" sz="2000" b="1">
                <a:latin typeface="Times New Roman" panose="02020603050405020304" pitchFamily="18" charset="0"/>
                <a:cs typeface="Times New Roman" panose="02020603050405020304" pitchFamily="18" charset="0"/>
              </a:rPr>
              <a:t>parâmetros</a:t>
            </a:r>
            <a:r>
              <a:rPr lang="pt-BR" altLang="pt-BR" sz="2000">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(opcional) </a:t>
            </a:r>
            <a:r>
              <a:rPr lang="pt-BR" altLang="pt-BR" sz="2000">
                <a:latin typeface="Times New Roman" panose="02020603050405020304" pitchFamily="18" charset="0"/>
                <a:cs typeface="Times New Roman" panose="02020603050405020304" pitchFamily="18" charset="0"/>
              </a:rPr>
              <a:t>são representados por uma lista de parâmetros separados </a:t>
            </a:r>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por</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vírgulas, onde cada parâmetro obedece à forma</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tipo</a:t>
            </a:r>
            <a:r>
              <a:rPr lang="pt-BR" altLang="pt-BR" sz="2000">
                <a:latin typeface="Times New Roman" panose="02020603050405020304" pitchFamily="18" charset="0"/>
                <a:cs typeface="Times New Roman" panose="02020603050405020304" pitchFamily="18" charset="0"/>
              </a:rPr>
              <a:t> </a:t>
            </a:r>
            <a:r>
              <a:rPr lang="pt-BR" altLang="pt-BR" sz="2000">
                <a:solidFill>
                  <a:schemeClr val="accent2"/>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Métodos são essencialmente </a:t>
            </a:r>
            <a:r>
              <a:rPr lang="en-US" altLang="pt-BR" sz="2000">
                <a:latin typeface="Times New Roman" panose="02020603050405020304" pitchFamily="18" charset="0"/>
                <a:cs typeface="Times New Roman" panose="02020603050405020304" pitchFamily="18" charset="0"/>
              </a:rPr>
              <a:t>subrotinas </a:t>
            </a:r>
            <a:r>
              <a:rPr lang="pt-BR" altLang="pt-BR" sz="2000">
                <a:latin typeface="Times New Roman" panose="02020603050405020304" pitchFamily="18" charset="0"/>
                <a:cs typeface="Times New Roman" panose="02020603050405020304" pitchFamily="18" charset="0"/>
              </a:rPr>
              <a:t>que podem manipular atributos de objetos para os quais o método foi definido. Além dos </a:t>
            </a:r>
            <a:r>
              <a:rPr lang="pt-BR" altLang="pt-BR" sz="2000" u="sng">
                <a:latin typeface="Times New Roman" panose="02020603050405020304" pitchFamily="18" charset="0"/>
                <a:cs typeface="Times New Roman" panose="02020603050405020304" pitchFamily="18" charset="0"/>
              </a:rPr>
              <a:t>atributos</a:t>
            </a:r>
            <a:r>
              <a:rPr lang="pt-BR" altLang="pt-BR" sz="2000">
                <a:latin typeface="Times New Roman" panose="02020603050405020304" pitchFamily="18" charset="0"/>
                <a:cs typeface="Times New Roman" panose="02020603050405020304" pitchFamily="18" charset="0"/>
              </a:rPr>
              <a:t> de objetos, métodos podem definir e manipular </a:t>
            </a:r>
            <a:r>
              <a:rPr lang="pt-BR" altLang="pt-BR" sz="2000" u="sng">
                <a:latin typeface="Times New Roman" panose="02020603050405020304" pitchFamily="18" charset="0"/>
                <a:cs typeface="Times New Roman" panose="02020603050405020304" pitchFamily="18" charset="0"/>
              </a:rPr>
              <a:t>variáveis locais</a:t>
            </a:r>
            <a:r>
              <a:rPr lang="pt-BR" altLang="pt-BR" sz="2000">
                <a:latin typeface="Times New Roman" panose="02020603050405020304" pitchFamily="18" charset="0"/>
                <a:cs typeface="Times New Roman" panose="02020603050405020304" pitchFamily="18" charset="0"/>
              </a:rPr>
              <a:t>; também podem receber </a:t>
            </a:r>
            <a:r>
              <a:rPr lang="pt-BR" altLang="pt-BR" sz="2000" u="sng">
                <a:latin typeface="Times New Roman" panose="02020603050405020304" pitchFamily="18" charset="0"/>
                <a:cs typeface="Times New Roman" panose="02020603050405020304" pitchFamily="18" charset="0"/>
              </a:rPr>
              <a:t>parâmetros</a:t>
            </a:r>
            <a:r>
              <a:rPr lang="pt-BR" altLang="pt-BR" sz="2000">
                <a:latin typeface="Times New Roman" panose="02020603050405020304" pitchFamily="18" charset="0"/>
                <a:cs typeface="Times New Roman" panose="02020603050405020304" pitchFamily="18" charset="0"/>
              </a:rPr>
              <a:t> por valor através da lista de argumentos.</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Uma boa prática de programação é manter a funcionalidade de um método simples, desempenhando uma única tarefa. O nome do método deve refletir de modo adequado a tarefa realizada.</a:t>
            </a:r>
          </a:p>
        </p:txBody>
      </p:sp>
      <p:sp>
        <p:nvSpPr>
          <p:cNvPr id="77828" name="Rectangle 4"/>
          <p:cNvSpPr>
            <a:spLocks noGrp="1" noChangeArrowheads="1"/>
          </p:cNvSpPr>
          <p:nvPr>
            <p:ph type="title"/>
          </p:nvPr>
        </p:nvSpPr>
        <p:spPr>
          <a:xfrm>
            <a:off x="228600" y="152400"/>
            <a:ext cx="7772400" cy="520700"/>
          </a:xfrm>
        </p:spPr>
        <p:txBody>
          <a:bodyPr/>
          <a:lstStyle/>
          <a:p>
            <a:pPr algn="l"/>
            <a:r>
              <a:rPr lang="en-US" altLang="pt-BR" smtClean="0"/>
              <a:t>Métodos, ou o</a:t>
            </a:r>
            <a:r>
              <a:rPr lang="pt-BR" altLang="pt-BR" smtClean="0"/>
              <a:t>perações</a:t>
            </a:r>
            <a:r>
              <a:rPr lang="en-US" altLang="pt-BR" smtClean="0"/>
              <a:t> (3/3)</a:t>
            </a:r>
            <a:endParaRPr lang="pt-BR" altLang="pt-BR" smtClean="0"/>
          </a:p>
        </p:txBody>
      </p:sp>
      <p:sp>
        <p:nvSpPr>
          <p:cNvPr id="77829" name="Line 5"/>
          <p:cNvSpPr>
            <a:spLocks noChangeShapeType="1"/>
          </p:cNvSpPr>
          <p:nvPr/>
        </p:nvSpPr>
        <p:spPr bwMode="auto">
          <a:xfrm>
            <a:off x="304800" y="800100"/>
            <a:ext cx="84423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152400" y="825500"/>
            <a:ext cx="5791200" cy="5943600"/>
          </a:xfrm>
          <a:prstGeom prst="rect">
            <a:avLst/>
          </a:prstGeom>
          <a:solidFill>
            <a:srgbClr val="66FFFF"/>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78851" name="Rectangle 3"/>
          <p:cNvSpPr>
            <a:spLocks noChangeArrowheads="1"/>
          </p:cNvSpPr>
          <p:nvPr/>
        </p:nvSpPr>
        <p:spPr bwMode="auto">
          <a:xfrm>
            <a:off x="304800" y="1574800"/>
            <a:ext cx="5410200" cy="4749800"/>
          </a:xfrm>
          <a:prstGeom prst="rect">
            <a:avLst/>
          </a:prstGeom>
          <a:solidFill>
            <a:srgbClr val="DDDDDD"/>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78852" name="Rectangle 8"/>
          <p:cNvSpPr>
            <a:spLocks noChangeArrowheads="1"/>
          </p:cNvSpPr>
          <p:nvPr/>
        </p:nvSpPr>
        <p:spPr bwMode="auto">
          <a:xfrm>
            <a:off x="457200" y="2349500"/>
            <a:ext cx="4724400" cy="3810000"/>
          </a:xfrm>
          <a:prstGeom prst="rect">
            <a:avLst/>
          </a:prstGeom>
          <a:solidFill>
            <a:srgbClr val="66FF33"/>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78853" name="Rectangle 7"/>
          <p:cNvSpPr>
            <a:spLocks noChangeArrowheads="1"/>
          </p:cNvSpPr>
          <p:nvPr/>
        </p:nvSpPr>
        <p:spPr bwMode="auto">
          <a:xfrm>
            <a:off x="457200" y="1866900"/>
            <a:ext cx="3124200" cy="381000"/>
          </a:xfrm>
          <a:prstGeom prst="rect">
            <a:avLst/>
          </a:prstGeom>
          <a:solidFill>
            <a:srgbClr val="FFFF00"/>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75109" name="AutoShape 5"/>
          <p:cNvSpPr>
            <a:spLocks/>
          </p:cNvSpPr>
          <p:nvPr/>
        </p:nvSpPr>
        <p:spPr bwMode="auto">
          <a:xfrm>
            <a:off x="6286500" y="1119188"/>
            <a:ext cx="2590800" cy="722312"/>
          </a:xfrm>
          <a:prstGeom prst="borderCallout1">
            <a:avLst>
              <a:gd name="adj1" fmla="val -10551"/>
              <a:gd name="adj2" fmla="val 95588"/>
              <a:gd name="adj3" fmla="val -10551"/>
              <a:gd name="adj4" fmla="val -117403"/>
            </a:avLst>
          </a:prstGeom>
          <a:solidFill>
            <a:srgbClr val="66FFFF"/>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a:t>Declaração da Classe </a:t>
            </a:r>
            <a:r>
              <a:rPr lang="en-US" altLang="pt-BR" sz="1800" b="1">
                <a:solidFill>
                  <a:srgbClr val="FF3300"/>
                </a:solidFill>
              </a:rPr>
              <a:t>Matematica</a:t>
            </a:r>
            <a:endParaRPr lang="pt-BR" altLang="pt-BR" sz="1800" b="1">
              <a:solidFill>
                <a:srgbClr val="FF3300"/>
              </a:solidFill>
            </a:endParaRPr>
          </a:p>
        </p:txBody>
      </p:sp>
      <p:sp>
        <p:nvSpPr>
          <p:cNvPr id="175110" name="AutoShape 6"/>
          <p:cNvSpPr>
            <a:spLocks/>
          </p:cNvSpPr>
          <p:nvPr/>
        </p:nvSpPr>
        <p:spPr bwMode="auto">
          <a:xfrm>
            <a:off x="6438900" y="6108700"/>
            <a:ext cx="2362200" cy="381000"/>
          </a:xfrm>
          <a:prstGeom prst="borderCallout1">
            <a:avLst>
              <a:gd name="adj1" fmla="val -20000"/>
              <a:gd name="adj2" fmla="val 95162"/>
              <a:gd name="adj3" fmla="val -20000"/>
              <a:gd name="adj4" fmla="val -42069"/>
            </a:avLst>
          </a:prstGeom>
          <a:solidFill>
            <a:srgbClr val="DDDDDD"/>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a:t>Corpo da Classe</a:t>
            </a:r>
            <a:endParaRPr lang="pt-BR" altLang="pt-BR" sz="1800" u="sng"/>
          </a:p>
        </p:txBody>
      </p:sp>
      <p:sp>
        <p:nvSpPr>
          <p:cNvPr id="175113" name="AutoShape 9"/>
          <p:cNvSpPr>
            <a:spLocks/>
          </p:cNvSpPr>
          <p:nvPr/>
        </p:nvSpPr>
        <p:spPr bwMode="auto">
          <a:xfrm>
            <a:off x="6248400" y="4267200"/>
            <a:ext cx="2667000" cy="685800"/>
          </a:xfrm>
          <a:prstGeom prst="borderCallout1">
            <a:avLst>
              <a:gd name="adj1" fmla="val -11111"/>
              <a:gd name="adj2" fmla="val 95713"/>
              <a:gd name="adj3" fmla="val -11111"/>
              <a:gd name="adj4" fmla="val -51486"/>
            </a:avLst>
          </a:prstGeom>
          <a:solidFill>
            <a:srgbClr val="66FF33"/>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a:t>"Protocolo" de </a:t>
            </a:r>
            <a:r>
              <a:rPr lang="en-US" altLang="pt-BR" sz="1800" b="1" u="sng"/>
              <a:t>Métodos</a:t>
            </a:r>
            <a:r>
              <a:rPr lang="en-US" altLang="pt-BR" sz="1800"/>
              <a:t> da Classe</a:t>
            </a:r>
            <a:endParaRPr lang="pt-BR" altLang="pt-BR" sz="1600" u="sng"/>
          </a:p>
        </p:txBody>
      </p:sp>
      <p:sp>
        <p:nvSpPr>
          <p:cNvPr id="175114" name="AutoShape 10"/>
          <p:cNvSpPr>
            <a:spLocks/>
          </p:cNvSpPr>
          <p:nvPr/>
        </p:nvSpPr>
        <p:spPr bwMode="auto">
          <a:xfrm>
            <a:off x="6121400" y="2120900"/>
            <a:ext cx="2819400" cy="673100"/>
          </a:xfrm>
          <a:prstGeom prst="borderCallout1">
            <a:avLst>
              <a:gd name="adj1" fmla="val -11319"/>
              <a:gd name="adj2" fmla="val 95944"/>
              <a:gd name="adj3" fmla="val -11319"/>
              <a:gd name="adj4" fmla="val -95384"/>
            </a:avLst>
          </a:prstGeom>
          <a:solidFill>
            <a:srgbClr val="FFFF00"/>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u="sng"/>
              <a:t>Atributos</a:t>
            </a:r>
            <a:r>
              <a:rPr lang="en-US" altLang="pt-BR" sz="1800"/>
              <a:t>, ou variáveis da Classe</a:t>
            </a:r>
            <a:endParaRPr lang="pt-BR" altLang="pt-BR" sz="1800" u="sng"/>
          </a:p>
        </p:txBody>
      </p:sp>
      <p:sp>
        <p:nvSpPr>
          <p:cNvPr id="78858" name="Text Box 11"/>
          <p:cNvSpPr txBox="1">
            <a:spLocks noChangeArrowheads="1"/>
          </p:cNvSpPr>
          <p:nvPr/>
        </p:nvSpPr>
        <p:spPr bwMode="auto">
          <a:xfrm>
            <a:off x="228600" y="165100"/>
            <a:ext cx="8712200"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t>// Classe elementar "Matematica.java" implementada para demonstrar </a:t>
            </a:r>
          </a:p>
          <a:p>
            <a:pPr eaLnBrk="1" hangingPunct="1"/>
            <a:r>
              <a:rPr lang="en-US" altLang="pt-BR" sz="1600"/>
              <a:t>// a definição de atributos e métodos.</a:t>
            </a:r>
          </a:p>
          <a:p>
            <a:pPr eaLnBrk="1" hangingPunct="1"/>
            <a:endParaRPr lang="en-US" altLang="pt-BR" sz="1600"/>
          </a:p>
          <a:p>
            <a:pPr eaLnBrk="1" hangingPunct="1"/>
            <a:r>
              <a:rPr lang="en-US" altLang="pt-BR" sz="1600" b="1">
                <a:solidFill>
                  <a:schemeClr val="accent2"/>
                </a:solidFill>
              </a:rPr>
              <a:t>public</a:t>
            </a:r>
            <a:r>
              <a:rPr lang="en-US" altLang="pt-BR" sz="1600"/>
              <a:t> </a:t>
            </a:r>
            <a:r>
              <a:rPr lang="en-US" altLang="pt-BR" sz="1600" b="1">
                <a:solidFill>
                  <a:schemeClr val="accent2"/>
                </a:solidFill>
              </a:rPr>
              <a:t>class</a:t>
            </a:r>
            <a:r>
              <a:rPr lang="en-US" altLang="pt-BR" sz="1600"/>
              <a:t> </a:t>
            </a:r>
            <a:r>
              <a:rPr lang="en-US" altLang="pt-BR" sz="1600" b="1">
                <a:solidFill>
                  <a:srgbClr val="FF3300"/>
                </a:solidFill>
              </a:rPr>
              <a:t>Matematica</a:t>
            </a:r>
          </a:p>
          <a:p>
            <a:pPr eaLnBrk="1" hangingPunct="1"/>
            <a:r>
              <a:rPr lang="en-US" altLang="pt-BR" sz="1600" b="1"/>
              <a:t>{ </a:t>
            </a:r>
            <a:endParaRPr lang="en-US" altLang="pt-BR" sz="1600" i="1"/>
          </a:p>
          <a:p>
            <a:pPr eaLnBrk="1" hangingPunct="1"/>
            <a:endParaRPr lang="en-US" altLang="pt-BR" sz="1600" b="1" i="1"/>
          </a:p>
          <a:p>
            <a:pPr eaLnBrk="1" hangingPunct="1"/>
            <a:endParaRPr lang="en-US" altLang="pt-BR" sz="1600"/>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t>int</a:t>
            </a:r>
            <a:r>
              <a:rPr lang="en-US" altLang="pt-BR" sz="1600"/>
              <a:t> a, b;</a:t>
            </a:r>
          </a:p>
          <a:p>
            <a:pPr eaLnBrk="1" hangingPunct="1"/>
            <a:endParaRPr lang="en-US" altLang="pt-BR" sz="1600"/>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t>int</a:t>
            </a:r>
            <a:r>
              <a:rPr lang="en-US" altLang="pt-BR" sz="1600"/>
              <a:t> adicao() </a:t>
            </a:r>
            <a:r>
              <a:rPr lang="en-US" altLang="pt-BR" sz="1600" b="1"/>
              <a:t>{</a:t>
            </a:r>
          </a:p>
          <a:p>
            <a:pPr eaLnBrk="1" hangingPunct="1"/>
            <a:r>
              <a:rPr lang="en-US" altLang="pt-BR" sz="1600"/>
              <a:t>    </a:t>
            </a:r>
            <a:r>
              <a:rPr lang="en-US" altLang="pt-BR" sz="1600" b="1">
                <a:solidFill>
                  <a:schemeClr val="accent2"/>
                </a:solidFill>
              </a:rPr>
              <a:t>return</a:t>
            </a:r>
            <a:r>
              <a:rPr lang="en-US" altLang="pt-BR" sz="1600"/>
              <a:t> (a + b);</a:t>
            </a:r>
          </a:p>
          <a:p>
            <a:pPr eaLnBrk="1" hangingPunct="1"/>
            <a:r>
              <a:rPr lang="en-US" altLang="pt-BR" sz="1600"/>
              <a:t>  </a:t>
            </a:r>
            <a:r>
              <a:rPr lang="en-US" altLang="pt-BR" sz="1600" b="1"/>
              <a:t>}</a:t>
            </a:r>
          </a:p>
          <a:p>
            <a:pPr eaLnBrk="1" hangingPunct="1"/>
            <a:endParaRPr lang="en-US" altLang="pt-BR" sz="1600"/>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t>int</a:t>
            </a:r>
            <a:r>
              <a:rPr lang="en-US" altLang="pt-BR" sz="1600"/>
              <a:t> subtracao() </a:t>
            </a:r>
            <a:r>
              <a:rPr lang="en-US" altLang="pt-BR" sz="1600" b="1"/>
              <a:t>{</a:t>
            </a:r>
          </a:p>
          <a:p>
            <a:pPr eaLnBrk="1" hangingPunct="1"/>
            <a:r>
              <a:rPr lang="en-US" altLang="pt-BR" sz="1600"/>
              <a:t>    </a:t>
            </a:r>
            <a:r>
              <a:rPr lang="en-US" altLang="pt-BR" sz="1600" b="1">
                <a:solidFill>
                  <a:schemeClr val="accent2"/>
                </a:solidFill>
              </a:rPr>
              <a:t>return</a:t>
            </a:r>
            <a:r>
              <a:rPr lang="en-US" altLang="pt-BR" sz="1600"/>
              <a:t> (a - b);</a:t>
            </a:r>
          </a:p>
          <a:p>
            <a:pPr eaLnBrk="1" hangingPunct="1"/>
            <a:r>
              <a:rPr lang="en-US" altLang="pt-BR" sz="1600"/>
              <a:t>  </a:t>
            </a:r>
            <a:r>
              <a:rPr lang="en-US" altLang="pt-BR" sz="1600" b="1"/>
              <a:t>}</a:t>
            </a:r>
          </a:p>
          <a:p>
            <a:pPr eaLnBrk="1" hangingPunct="1"/>
            <a:endParaRPr lang="en-US" altLang="pt-BR" sz="1600"/>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t>int</a:t>
            </a:r>
            <a:r>
              <a:rPr lang="en-US" altLang="pt-BR" sz="1600"/>
              <a:t> multiplicacao() </a:t>
            </a:r>
            <a:r>
              <a:rPr lang="en-US" altLang="pt-BR" sz="1600" b="1"/>
              <a:t>{</a:t>
            </a:r>
          </a:p>
          <a:p>
            <a:pPr eaLnBrk="1" hangingPunct="1"/>
            <a:r>
              <a:rPr lang="en-US" altLang="pt-BR" sz="1600"/>
              <a:t>    </a:t>
            </a:r>
            <a:r>
              <a:rPr lang="en-US" altLang="pt-BR" sz="1600" b="1">
                <a:solidFill>
                  <a:schemeClr val="accent2"/>
                </a:solidFill>
              </a:rPr>
              <a:t>return</a:t>
            </a:r>
            <a:r>
              <a:rPr lang="en-US" altLang="pt-BR" sz="1600"/>
              <a:t> (a * b);</a:t>
            </a:r>
          </a:p>
          <a:p>
            <a:pPr eaLnBrk="1" hangingPunct="1"/>
            <a:r>
              <a:rPr lang="en-US" altLang="pt-BR" sz="1600"/>
              <a:t>  </a:t>
            </a:r>
            <a:r>
              <a:rPr lang="en-US" altLang="pt-BR" sz="1600" b="1"/>
              <a:t>}</a:t>
            </a:r>
          </a:p>
          <a:p>
            <a:pPr eaLnBrk="1" hangingPunct="1"/>
            <a:endParaRPr lang="en-US" altLang="pt-BR" sz="1600"/>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t>int</a:t>
            </a:r>
            <a:r>
              <a:rPr lang="en-US" altLang="pt-BR" sz="1600"/>
              <a:t> divisao() </a:t>
            </a:r>
            <a:r>
              <a:rPr lang="en-US" altLang="pt-BR" sz="1600" b="1"/>
              <a:t>{</a:t>
            </a:r>
          </a:p>
          <a:p>
            <a:pPr eaLnBrk="1" hangingPunct="1"/>
            <a:r>
              <a:rPr lang="en-US" altLang="pt-BR" sz="1600"/>
              <a:t>    </a:t>
            </a:r>
            <a:r>
              <a:rPr lang="en-US" altLang="pt-BR" sz="1600" b="1">
                <a:solidFill>
                  <a:schemeClr val="accent2"/>
                </a:solidFill>
              </a:rPr>
              <a:t>return</a:t>
            </a:r>
            <a:r>
              <a:rPr lang="en-US" altLang="pt-BR" sz="1600"/>
              <a:t> (a / b);</a:t>
            </a:r>
          </a:p>
          <a:p>
            <a:pPr eaLnBrk="1" hangingPunct="1"/>
            <a:r>
              <a:rPr lang="en-US" altLang="pt-BR" sz="1600"/>
              <a:t>  </a:t>
            </a:r>
            <a:r>
              <a:rPr lang="en-US" altLang="pt-BR" sz="1600" b="1"/>
              <a:t>}</a:t>
            </a:r>
          </a:p>
          <a:p>
            <a:pPr eaLnBrk="1" hangingPunct="1"/>
            <a:endParaRPr lang="en-US" altLang="pt-BR" sz="1600"/>
          </a:p>
          <a:p>
            <a:pPr eaLnBrk="1" hangingPunct="1"/>
            <a:r>
              <a:rPr lang="en-US" altLang="pt-BR" sz="1600" b="1"/>
              <a:t>}</a:t>
            </a:r>
            <a:endParaRPr lang="en-US" altLang="pt-BR" sz="16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9"/>
                                        </p:tgtEl>
                                        <p:attrNameLst>
                                          <p:attrName>style.visibility</p:attrName>
                                        </p:attrNameLst>
                                      </p:cBhvr>
                                      <p:to>
                                        <p:strVal val="visible"/>
                                      </p:to>
                                    </p:set>
                                    <p:animEffect transition="in" filter="wipe(left)">
                                      <p:cBhvr>
                                        <p:cTn id="7" dur="500"/>
                                        <p:tgtEl>
                                          <p:spTgt spid="17510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5110"/>
                                        </p:tgtEl>
                                        <p:attrNameLst>
                                          <p:attrName>style.visibility</p:attrName>
                                        </p:attrNameLst>
                                      </p:cBhvr>
                                      <p:to>
                                        <p:strVal val="visible"/>
                                      </p:to>
                                    </p:set>
                                    <p:animEffect transition="in" filter="wipe(left)">
                                      <p:cBhvr>
                                        <p:cTn id="11" dur="500"/>
                                        <p:tgtEl>
                                          <p:spTgt spid="1751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5114"/>
                                        </p:tgtEl>
                                        <p:attrNameLst>
                                          <p:attrName>style.visibility</p:attrName>
                                        </p:attrNameLst>
                                      </p:cBhvr>
                                      <p:to>
                                        <p:strVal val="visible"/>
                                      </p:to>
                                    </p:set>
                                    <p:animEffect transition="in" filter="wipe(left)">
                                      <p:cBhvr>
                                        <p:cTn id="15" dur="500"/>
                                        <p:tgtEl>
                                          <p:spTgt spid="17511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5113"/>
                                        </p:tgtEl>
                                        <p:attrNameLst>
                                          <p:attrName>style.visibility</p:attrName>
                                        </p:attrNameLst>
                                      </p:cBhvr>
                                      <p:to>
                                        <p:strVal val="visible"/>
                                      </p:to>
                                    </p:set>
                                    <p:animEffect transition="in" filter="wipe(left)">
                                      <p:cBhvr>
                                        <p:cTn id="19"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nimBg="1" autoUpdateAnimBg="0"/>
      <p:bldP spid="175110" grpId="0" animBg="1" autoUpdateAnimBg="0"/>
      <p:bldP spid="175113" grpId="0" animBg="1" autoUpdateAnimBg="0"/>
      <p:bldP spid="1751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152400"/>
            <a:ext cx="7772400" cy="685800"/>
          </a:xfrm>
        </p:spPr>
        <p:txBody>
          <a:bodyPr/>
          <a:lstStyle/>
          <a:p>
            <a:pPr algn="l"/>
            <a:r>
              <a:rPr lang="en-US" altLang="pt-BR" smtClean="0"/>
              <a:t>Características da POO (2/2)</a:t>
            </a:r>
            <a:endParaRPr lang="pt-BR" altLang="pt-BR" smtClean="0"/>
          </a:p>
        </p:txBody>
      </p:sp>
      <p:sp>
        <p:nvSpPr>
          <p:cNvPr id="34819" name="Text Box 3"/>
          <p:cNvSpPr txBox="1">
            <a:spLocks noChangeArrowheads="1"/>
          </p:cNvSpPr>
          <p:nvPr/>
        </p:nvSpPr>
        <p:spPr bwMode="auto">
          <a:xfrm>
            <a:off x="533400" y="1060450"/>
            <a:ext cx="8153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solidFill>
                  <a:schemeClr val="accent2"/>
                </a:solidFill>
                <a:latin typeface="Times New Roman" panose="02020603050405020304" pitchFamily="18" charset="0"/>
                <a:cs typeface="Times New Roman" panose="02020603050405020304" pitchFamily="18" charset="0"/>
              </a:rPr>
              <a:t>• Encapsulamento</a:t>
            </a:r>
          </a:p>
          <a:p>
            <a:pPr eaLnBrk="1" hangingPunct="1"/>
            <a:r>
              <a:rPr lang="en-US" altLang="pt-BR" sz="2000">
                <a:latin typeface="Times New Roman" panose="02020603050405020304" pitchFamily="18" charset="0"/>
                <a:cs typeface="Times New Roman" panose="02020603050405020304" pitchFamily="18" charset="0"/>
              </a:rPr>
              <a:t>O encapsulamento indica que podemos utilizar um objeto conhecendo apenas sua “interface”, isto é, sua aparência exterior, tal como fazemos, muitas vezes, com computadores, automóveis e outras máquinas de nosso tempo. O encapsulamento permite </a:t>
            </a:r>
            <a:r>
              <a:rPr lang="en-US" altLang="pt-BR" sz="2000" u="sng">
                <a:latin typeface="Times New Roman" panose="02020603050405020304" pitchFamily="18" charset="0"/>
                <a:cs typeface="Times New Roman" panose="02020603050405020304" pitchFamily="18" charset="0"/>
              </a:rPr>
              <a:t>preservar</a:t>
            </a:r>
            <a:r>
              <a:rPr lang="en-US" altLang="pt-BR" sz="2000">
                <a:latin typeface="Times New Roman" panose="02020603050405020304" pitchFamily="18" charset="0"/>
                <a:cs typeface="Times New Roman" panose="02020603050405020304" pitchFamily="18" charset="0"/>
              </a:rPr>
              <a:t> informações consideradas importantes ou sigilosas dentro do objeto, divulgando apenas aquilo que se julgue conviniente.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a:solidFill>
                  <a:schemeClr val="accent2"/>
                </a:solidFill>
                <a:latin typeface="Times New Roman" panose="02020603050405020304" pitchFamily="18" charset="0"/>
                <a:cs typeface="Times New Roman" panose="02020603050405020304" pitchFamily="18" charset="0"/>
              </a:rPr>
              <a:t>• Herança</a:t>
            </a:r>
          </a:p>
          <a:p>
            <a:pPr eaLnBrk="1" hangingPunct="1"/>
            <a:r>
              <a:rPr lang="en-US" altLang="pt-BR" sz="2000">
                <a:latin typeface="Times New Roman" panose="02020603050405020304" pitchFamily="18" charset="0"/>
                <a:cs typeface="Times New Roman" panose="02020603050405020304" pitchFamily="18" charset="0"/>
              </a:rPr>
              <a:t>A herança é o mecanismo de criação de novas classes de objetos a partir de outras já existentes. A herança toma como prontas e disponíveis certas características do objeto de origem, sendo portanto uma forma muito especial de “compartilhamento de código”. Isso permite que sejam criadas várias classes, hierarquicamente relacionadas, </a:t>
            </a:r>
            <a:r>
              <a:rPr lang="en-US" altLang="pt-BR" sz="2000" u="sng">
                <a:latin typeface="Times New Roman" panose="02020603050405020304" pitchFamily="18" charset="0"/>
                <a:cs typeface="Times New Roman" panose="02020603050405020304" pitchFamily="18" charset="0"/>
              </a:rPr>
              <a:t>partindo de uma mais geral para diversas outras mais especializadas</a:t>
            </a:r>
            <a:r>
              <a:rPr lang="en-US" altLang="pt-BR" sz="2000">
                <a:latin typeface="Times New Roman" panose="02020603050405020304" pitchFamily="18" charset="0"/>
                <a:cs typeface="Times New Roman" panose="02020603050405020304" pitchFamily="18" charset="0"/>
              </a:rPr>
              <a:t>, obtendo como resultado uma árvore de classes, tal como a classificação proposta pela biologia para a divisão dos seres vivos.</a:t>
            </a:r>
            <a:endParaRPr lang="en-US" altLang="pt-BR" sz="2000">
              <a:latin typeface="Times New Roman" panose="02020603050405020304" pitchFamily="18" charset="0"/>
            </a:endParaRPr>
          </a:p>
        </p:txBody>
      </p:sp>
      <p:sp>
        <p:nvSpPr>
          <p:cNvPr id="3482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52400"/>
            <a:ext cx="8382000" cy="685800"/>
          </a:xfrm>
        </p:spPr>
        <p:txBody>
          <a:bodyPr/>
          <a:lstStyle/>
          <a:p>
            <a:pPr algn="l"/>
            <a:r>
              <a:rPr lang="en-US" altLang="pt-BR" smtClean="0"/>
              <a:t>Referenciando Atributos e Métodos</a:t>
            </a:r>
            <a:endParaRPr lang="pt-BR" altLang="pt-BR" smtClean="0"/>
          </a:p>
        </p:txBody>
      </p:sp>
      <p:sp>
        <p:nvSpPr>
          <p:cNvPr id="79875" name="Text Box 3"/>
          <p:cNvSpPr txBox="1">
            <a:spLocks noChangeArrowheads="1"/>
          </p:cNvSpPr>
          <p:nvPr/>
        </p:nvSpPr>
        <p:spPr bwMode="auto">
          <a:xfrm>
            <a:off x="406400" y="5051425"/>
            <a:ext cx="8382000" cy="161607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Os parênteses após o nome do método têm duplo propósito: um é </a:t>
            </a:r>
            <a:r>
              <a:rPr lang="en-US" altLang="pt-BR" sz="2000" u="sng">
                <a:latin typeface="Times New Roman" panose="02020603050405020304" pitchFamily="18" charset="0"/>
                <a:cs typeface="Times New Roman" panose="02020603050405020304" pitchFamily="18" charset="0"/>
              </a:rPr>
              <a:t>diferenciar</a:t>
            </a:r>
            <a:r>
              <a:rPr lang="en-US" altLang="pt-BR" sz="2000">
                <a:latin typeface="Times New Roman" panose="02020603050405020304" pitchFamily="18" charset="0"/>
                <a:cs typeface="Times New Roman" panose="02020603050405020304" pitchFamily="18" charset="0"/>
              </a:rPr>
              <a:t> a construção ou o </a:t>
            </a:r>
            <a:r>
              <a:rPr lang="en-US" altLang="pt-BR" sz="2000" u="sng">
                <a:latin typeface="Times New Roman" panose="02020603050405020304" pitchFamily="18" charset="0"/>
                <a:cs typeface="Times New Roman" panose="02020603050405020304" pitchFamily="18" charset="0"/>
              </a:rPr>
              <a:t>uso dos métodos da declaração de atributos</a:t>
            </a:r>
            <a:r>
              <a:rPr lang="en-US" altLang="pt-BR" sz="2000">
                <a:latin typeface="Times New Roman" panose="02020603050405020304" pitchFamily="18" charset="0"/>
                <a:cs typeface="Times New Roman" panose="02020603050405020304" pitchFamily="18" charset="0"/>
              </a:rPr>
              <a:t>, e o outro é “permitir” que sejam “especificados valores auxiliares que podem ser enviados” em anexo à mensagem (denominados de argumentos), para informar mais precisamente a forma como a ação deve ser realizada.</a:t>
            </a:r>
            <a:endParaRPr lang="pt-BR" altLang="pt-BR" sz="2000">
              <a:latin typeface="Times New Roman" panose="02020603050405020304" pitchFamily="18" charset="0"/>
              <a:cs typeface="Times New Roman" panose="02020603050405020304" pitchFamily="18" charset="0"/>
            </a:endParaRPr>
          </a:p>
        </p:txBody>
      </p:sp>
      <p:sp>
        <p:nvSpPr>
          <p:cNvPr id="7987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9877" name="Text Box 5"/>
          <p:cNvSpPr txBox="1">
            <a:spLocks noChangeArrowheads="1"/>
          </p:cNvSpPr>
          <p:nvPr/>
        </p:nvSpPr>
        <p:spPr bwMode="auto">
          <a:xfrm>
            <a:off x="406400" y="1127125"/>
            <a:ext cx="8382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Para denotar ou referenciar os atributos ou métodos de uma classe ou objeto deve-se utilizar um operador, denominado seletor, simbolizado por um caractere ponto ‘</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como segue: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u="sng">
                <a:latin typeface="Times New Roman" panose="02020603050405020304" pitchFamily="18" charset="0"/>
                <a:cs typeface="Times New Roman" panose="02020603050405020304" pitchFamily="18" charset="0"/>
              </a:rPr>
              <a:t>Atributos</a:t>
            </a:r>
          </a:p>
          <a:p>
            <a:pPr eaLnBrk="1" hangingPunct="1"/>
            <a:r>
              <a:rPr lang="en-US" altLang="pt-BR" sz="2000">
                <a:solidFill>
                  <a:srgbClr val="FF3300"/>
                </a:solidFill>
                <a:latin typeface="Times New Roman" panose="02020603050405020304" pitchFamily="18" charset="0"/>
                <a:cs typeface="Times New Roman" panose="02020603050405020304" pitchFamily="18" charset="0"/>
              </a:rPr>
              <a:t>NomeDoObjeto, ou NomeDaClasse</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solidFill>
                  <a:srgbClr val="FF3300"/>
                </a:solidFill>
                <a:latin typeface="Times New Roman" panose="02020603050405020304" pitchFamily="18" charset="0"/>
                <a:cs typeface="Times New Roman" panose="02020603050405020304" pitchFamily="18" charset="0"/>
              </a:rPr>
              <a:t>nomeDoAtributo</a:t>
            </a:r>
          </a:p>
          <a:p>
            <a:pPr eaLnBrk="1" hangingPunct="1"/>
            <a:r>
              <a:rPr lang="en-US" altLang="pt-BR" sz="2000">
                <a:latin typeface="Times New Roman" panose="02020603050405020304" pitchFamily="18" charset="0"/>
                <a:cs typeface="Times New Roman" panose="02020603050405020304" pitchFamily="18" charset="0"/>
              </a:rPr>
              <a:t>por exemplo:	</a:t>
            </a:r>
            <a:r>
              <a:rPr lang="en-US" altLang="pt-BR" sz="2000">
                <a:solidFill>
                  <a:srgbClr val="FF3300"/>
                </a:solidFill>
                <a:latin typeface="Times New Roman" panose="02020603050405020304" pitchFamily="18" charset="0"/>
                <a:cs typeface="Times New Roman" panose="02020603050405020304" pitchFamily="18" charset="0"/>
              </a:rPr>
              <a:t>Matematica</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solidFill>
                  <a:srgbClr val="FF3300"/>
                </a:solidFill>
                <a:latin typeface="Times New Roman" panose="02020603050405020304" pitchFamily="18" charset="0"/>
                <a:cs typeface="Times New Roman" panose="02020603050405020304" pitchFamily="18" charset="0"/>
              </a:rPr>
              <a:t>a</a:t>
            </a:r>
            <a:r>
              <a:rPr lang="en-US" altLang="pt-BR" sz="2000">
                <a:latin typeface="Times New Roman" panose="02020603050405020304" pitchFamily="18" charset="0"/>
                <a:cs typeface="Times New Roman" panose="02020603050405020304" pitchFamily="18" charset="0"/>
              </a:rPr>
              <a:t> = 10;</a:t>
            </a:r>
          </a:p>
          <a:p>
            <a:pPr eaLnBrk="1" hangingPunct="1"/>
            <a:r>
              <a:rPr lang="en-US" altLang="pt-BR" sz="2000">
                <a:latin typeface="Times New Roman" panose="02020603050405020304" pitchFamily="18" charset="0"/>
                <a:cs typeface="Times New Roman" panose="02020603050405020304" pitchFamily="18" charset="0"/>
              </a:rPr>
              <a:t> 		System.out.println(</a:t>
            </a:r>
            <a:r>
              <a:rPr lang="en-US" altLang="pt-BR" sz="2000">
                <a:solidFill>
                  <a:srgbClr val="FF3300"/>
                </a:solidFill>
                <a:latin typeface="Times New Roman" panose="02020603050405020304" pitchFamily="18" charset="0"/>
                <a:cs typeface="Times New Roman" panose="02020603050405020304" pitchFamily="18" charset="0"/>
              </a:rPr>
              <a:t>Matematica</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solidFill>
                  <a:srgbClr val="FF3300"/>
                </a:solidFill>
                <a:latin typeface="Times New Roman" panose="02020603050405020304" pitchFamily="18" charset="0"/>
                <a:cs typeface="Times New Roman" panose="02020603050405020304" pitchFamily="18" charset="0"/>
              </a:rPr>
              <a:t>a</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u="sng">
                <a:latin typeface="Times New Roman" panose="02020603050405020304" pitchFamily="18" charset="0"/>
                <a:cs typeface="Times New Roman" panose="02020603050405020304" pitchFamily="18" charset="0"/>
              </a:rPr>
              <a:t>Métodos</a:t>
            </a:r>
          </a:p>
          <a:p>
            <a:pPr eaLnBrk="1" hangingPunct="1"/>
            <a:r>
              <a:rPr lang="en-US" altLang="pt-BR" sz="2000">
                <a:solidFill>
                  <a:schemeClr val="accent1"/>
                </a:solidFill>
                <a:latin typeface="Times New Roman" panose="02020603050405020304" pitchFamily="18" charset="0"/>
                <a:cs typeface="Times New Roman" panose="02020603050405020304" pitchFamily="18" charset="0"/>
              </a:rPr>
              <a:t>NomeDoObjeto, ou NomeDaClasse</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solidFill>
                  <a:schemeClr val="accent1"/>
                </a:solidFill>
                <a:latin typeface="Times New Roman" panose="02020603050405020304" pitchFamily="18" charset="0"/>
                <a:cs typeface="Times New Roman" panose="02020603050405020304" pitchFamily="18" charset="0"/>
              </a:rPr>
              <a:t>nomeDoMétodo</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solidFill>
                  <a:schemeClr val="accent1"/>
                </a:solidFill>
                <a:latin typeface="Times New Roman" panose="02020603050405020304" pitchFamily="18" charset="0"/>
                <a:cs typeface="Times New Roman" panose="02020603050405020304" pitchFamily="18" charset="0"/>
              </a:rPr>
              <a:t>[argumentos]</a:t>
            </a:r>
            <a:r>
              <a:rPr lang="en-US" altLang="pt-BR" sz="2000" b="1">
                <a:solidFill>
                  <a:schemeClr val="accent2"/>
                </a:solidFill>
                <a:latin typeface="Times New Roman" panose="02020603050405020304" pitchFamily="18" charset="0"/>
                <a:cs typeface="Times New Roman" panose="02020603050405020304" pitchFamily="18" charset="0"/>
              </a:rPr>
              <a:t>)</a:t>
            </a:r>
          </a:p>
          <a:p>
            <a:pPr eaLnBrk="1" hangingPunct="1"/>
            <a:r>
              <a:rPr lang="en-US" altLang="pt-BR" sz="2000">
                <a:latin typeface="Times New Roman" panose="02020603050405020304" pitchFamily="18" charset="0"/>
                <a:cs typeface="Times New Roman" panose="02020603050405020304" pitchFamily="18" charset="0"/>
              </a:rPr>
              <a:t>por exemplo:	System.out.println(</a:t>
            </a:r>
            <a:r>
              <a:rPr lang="en-US" altLang="pt-BR" sz="2000">
                <a:solidFill>
                  <a:schemeClr val="accent1"/>
                </a:solidFill>
                <a:latin typeface="Times New Roman" panose="02020603050405020304" pitchFamily="18" charset="0"/>
                <a:cs typeface="Times New Roman" panose="02020603050405020304" pitchFamily="18" charset="0"/>
              </a:rPr>
              <a:t>Matematica</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solidFill>
                  <a:schemeClr val="accent1"/>
                </a:solidFill>
                <a:latin typeface="Times New Roman" panose="02020603050405020304" pitchFamily="18" charset="0"/>
                <a:cs typeface="Times New Roman" panose="02020603050405020304" pitchFamily="18" charset="0"/>
              </a:rPr>
              <a:t>adicao</a:t>
            </a:r>
            <a:r>
              <a:rPr lang="en-US" altLang="pt-BR" sz="2000" b="1">
                <a:solidFill>
                  <a:schemeClr val="accent2"/>
                </a:solidFill>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0"/>
          <p:cNvSpPr txBox="1">
            <a:spLocks noChangeArrowheads="1"/>
          </p:cNvSpPr>
          <p:nvPr/>
        </p:nvSpPr>
        <p:spPr bwMode="auto">
          <a:xfrm>
            <a:off x="228600" y="115888"/>
            <a:ext cx="8712200" cy="66929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i="1"/>
              <a:t>// Usando a classe "Matematica", que na realidade representa uma </a:t>
            </a:r>
          </a:p>
          <a:p>
            <a:pPr eaLnBrk="1" hangingPunct="1"/>
            <a:r>
              <a:rPr lang="en-US" altLang="pt-BR" sz="1600" i="1"/>
              <a:t>// biblioteca de códigos, já que seus atributos e métodos são </a:t>
            </a:r>
            <a:r>
              <a:rPr lang="en-US" altLang="pt-BR" sz="1600" b="1" i="1">
                <a:solidFill>
                  <a:schemeClr val="accent2"/>
                </a:solidFill>
              </a:rPr>
              <a:t>static</a:t>
            </a:r>
            <a:r>
              <a:rPr lang="en-US" altLang="pt-BR" sz="1600" i="1"/>
              <a:t>,</a:t>
            </a:r>
          </a:p>
          <a:p>
            <a:pPr eaLnBrk="1" hangingPunct="1"/>
            <a:r>
              <a:rPr lang="en-US" altLang="pt-BR" sz="1600" i="1"/>
              <a:t>// não necessitando uma instância, ou objeto da classe para utilizar // estes recursos.</a:t>
            </a:r>
          </a:p>
          <a:p>
            <a:pPr eaLnBrk="1" hangingPunct="1"/>
            <a:r>
              <a:rPr lang="en-US" altLang="pt-BR" sz="1600" b="1">
                <a:solidFill>
                  <a:schemeClr val="accent2"/>
                </a:solidFill>
              </a:rPr>
              <a:t>import</a:t>
            </a:r>
            <a:r>
              <a:rPr lang="en-US" altLang="pt-BR" sz="1600"/>
              <a:t> java.util.Scanner;</a:t>
            </a:r>
          </a:p>
          <a:p>
            <a:pPr eaLnBrk="1" hangingPunct="1"/>
            <a:r>
              <a:rPr lang="en-US" altLang="pt-BR" sz="1600" b="1">
                <a:solidFill>
                  <a:schemeClr val="accent2"/>
                </a:solidFill>
              </a:rPr>
              <a:t>public</a:t>
            </a:r>
            <a:r>
              <a:rPr lang="en-US" altLang="pt-BR" sz="1600"/>
              <a:t> </a:t>
            </a:r>
            <a:r>
              <a:rPr lang="en-US" altLang="pt-BR" sz="1600" b="1">
                <a:solidFill>
                  <a:schemeClr val="accent2"/>
                </a:solidFill>
              </a:rPr>
              <a:t>class</a:t>
            </a:r>
            <a:r>
              <a:rPr lang="en-US" altLang="pt-BR" sz="1600"/>
              <a:t> UsandoMatematica {</a:t>
            </a:r>
          </a:p>
          <a:p>
            <a:pPr eaLnBrk="1" hangingPunct="1"/>
            <a:endParaRPr lang="en-US" altLang="pt-BR" sz="1600"/>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solidFill>
                  <a:schemeClr val="accent2"/>
                </a:solidFill>
              </a:rPr>
              <a:t>void</a:t>
            </a:r>
            <a:r>
              <a:rPr lang="en-US" altLang="pt-BR" sz="1600"/>
              <a:t> </a:t>
            </a:r>
            <a:r>
              <a:rPr lang="en-US" altLang="pt-BR" sz="1600" b="1"/>
              <a:t>main</a:t>
            </a:r>
            <a:r>
              <a:rPr lang="en-US" altLang="pt-BR" sz="1600"/>
              <a:t>(String args[]) {</a:t>
            </a:r>
          </a:p>
          <a:p>
            <a:pPr eaLnBrk="1" hangingPunct="1"/>
            <a:r>
              <a:rPr lang="en-US" altLang="pt-BR" sz="1600"/>
              <a:t>   Scanner ler = </a:t>
            </a:r>
            <a:r>
              <a:rPr lang="en-US" altLang="pt-BR" sz="1600" b="1">
                <a:solidFill>
                  <a:schemeClr val="accent2"/>
                </a:solidFill>
              </a:rPr>
              <a:t>new</a:t>
            </a:r>
            <a:r>
              <a:rPr lang="en-US" altLang="pt-BR" sz="1600"/>
              <a:t> Scanner(System.in);</a:t>
            </a:r>
          </a:p>
          <a:p>
            <a:pPr eaLnBrk="1" hangingPunct="1"/>
            <a:endParaRPr lang="en-US" altLang="pt-BR" sz="1600"/>
          </a:p>
          <a:p>
            <a:pPr eaLnBrk="1" hangingPunct="1"/>
            <a:r>
              <a:rPr lang="en-US" altLang="pt-BR" sz="1600" i="1"/>
              <a:t>// Fazendo referência aos atributos ou variáveis membro</a:t>
            </a:r>
          </a:p>
          <a:p>
            <a:pPr eaLnBrk="1" hangingPunct="1"/>
            <a:r>
              <a:rPr lang="en-US" altLang="pt-BR" sz="1600" i="1"/>
              <a:t>// </a:t>
            </a:r>
            <a:r>
              <a:rPr lang="en-US" altLang="pt-BR" sz="1600" b="1" i="1">
                <a:solidFill>
                  <a:srgbClr val="FF3300"/>
                </a:solidFill>
              </a:rPr>
              <a:t>NomeDaClasse.nomeDoAtributo</a:t>
            </a:r>
          </a:p>
          <a:p>
            <a:pPr eaLnBrk="1" hangingPunct="1"/>
            <a:r>
              <a:rPr lang="en-US" altLang="pt-BR" sz="1600"/>
              <a:t>    System.out.</a:t>
            </a:r>
            <a:r>
              <a:rPr lang="en-US" altLang="pt-BR" sz="1600" b="1"/>
              <a:t>println</a:t>
            </a:r>
            <a:r>
              <a:rPr lang="en-US" altLang="pt-BR" sz="1600"/>
              <a:t>("Informe o valor da variável (a):");</a:t>
            </a:r>
          </a:p>
          <a:p>
            <a:pPr eaLnBrk="1" hangingPunct="1"/>
            <a:r>
              <a:rPr lang="en-US" altLang="pt-BR" sz="1600"/>
              <a:t>    </a:t>
            </a:r>
            <a:r>
              <a:rPr lang="en-US" altLang="pt-BR" sz="1600" b="1">
                <a:solidFill>
                  <a:srgbClr val="FF3300"/>
                </a:solidFill>
              </a:rPr>
              <a:t>Matematica.a</a:t>
            </a:r>
            <a:r>
              <a:rPr lang="en-US" altLang="pt-BR" sz="1600"/>
              <a:t> = ler.nextInt();</a:t>
            </a:r>
          </a:p>
          <a:p>
            <a:pPr eaLnBrk="1" hangingPunct="1"/>
            <a:endParaRPr lang="en-US" altLang="pt-BR" sz="1600"/>
          </a:p>
          <a:p>
            <a:pPr eaLnBrk="1" hangingPunct="1"/>
            <a:r>
              <a:rPr lang="en-US" altLang="pt-BR" sz="1600" i="1"/>
              <a:t>// </a:t>
            </a:r>
            <a:r>
              <a:rPr lang="en-US" altLang="pt-BR" sz="1600" b="1" i="1">
                <a:solidFill>
                  <a:srgbClr val="FF3300"/>
                </a:solidFill>
              </a:rPr>
              <a:t>NomeDaClasse.nomeDoAtributo</a:t>
            </a:r>
            <a:endParaRPr lang="en-US" altLang="pt-BR" sz="1600" i="1"/>
          </a:p>
          <a:p>
            <a:pPr eaLnBrk="1" hangingPunct="1"/>
            <a:r>
              <a:rPr lang="en-US" altLang="pt-BR" sz="1600"/>
              <a:t>    System.out.</a:t>
            </a:r>
            <a:r>
              <a:rPr lang="en-US" altLang="pt-BR" sz="1600" b="1"/>
              <a:t>println</a:t>
            </a:r>
            <a:r>
              <a:rPr lang="en-US" altLang="pt-BR" sz="1600"/>
              <a:t>("Informe o valor da variável (b):");</a:t>
            </a:r>
          </a:p>
          <a:p>
            <a:pPr eaLnBrk="1" hangingPunct="1"/>
            <a:r>
              <a:rPr lang="en-US" altLang="pt-BR" sz="1600"/>
              <a:t>    </a:t>
            </a:r>
            <a:r>
              <a:rPr lang="en-US" altLang="pt-BR" sz="1600" b="1">
                <a:solidFill>
                  <a:srgbClr val="FF3300"/>
                </a:solidFill>
              </a:rPr>
              <a:t>Matematica.b</a:t>
            </a:r>
            <a:r>
              <a:rPr lang="en-US" altLang="pt-BR" sz="1600"/>
              <a:t> = ler.nextInt();</a:t>
            </a:r>
          </a:p>
          <a:p>
            <a:pPr eaLnBrk="1" hangingPunct="1"/>
            <a:endParaRPr lang="en-US" altLang="pt-BR" sz="1600"/>
          </a:p>
          <a:p>
            <a:pPr eaLnBrk="1" hangingPunct="1"/>
            <a:r>
              <a:rPr lang="en-US" altLang="pt-BR" sz="1600" i="1"/>
              <a:t>// Ativando os métodos ou funções membro:</a:t>
            </a:r>
          </a:p>
          <a:p>
            <a:pPr eaLnBrk="1" hangingPunct="1"/>
            <a:r>
              <a:rPr lang="en-US" altLang="pt-BR" sz="1600" i="1"/>
              <a:t>// </a:t>
            </a:r>
            <a:r>
              <a:rPr lang="en-US" altLang="pt-BR" sz="1600" b="1" i="1">
                <a:solidFill>
                  <a:schemeClr val="accent1"/>
                </a:solidFill>
              </a:rPr>
              <a:t>NomeDaClasse.nomeDoMétodo()</a:t>
            </a:r>
          </a:p>
          <a:p>
            <a:pPr eaLnBrk="1" hangingPunct="1"/>
            <a:r>
              <a:rPr lang="en-US" altLang="pt-BR" sz="1600"/>
              <a:t>    System.out.</a:t>
            </a:r>
            <a:r>
              <a:rPr lang="en-US" altLang="pt-BR" sz="1600" b="1"/>
              <a:t>println</a:t>
            </a:r>
            <a:r>
              <a:rPr lang="en-US" altLang="pt-BR" sz="1600"/>
              <a:t>(... + </a:t>
            </a:r>
            <a:r>
              <a:rPr lang="en-US" altLang="pt-BR" sz="1600" b="1">
                <a:solidFill>
                  <a:schemeClr val="accent1"/>
                </a:solidFill>
              </a:rPr>
              <a:t>Matematica.adicao()</a:t>
            </a:r>
            <a:r>
              <a:rPr lang="en-US" altLang="pt-BR" sz="1600"/>
              <a:t>);</a:t>
            </a:r>
          </a:p>
          <a:p>
            <a:pPr eaLnBrk="1" hangingPunct="1"/>
            <a:r>
              <a:rPr lang="en-US" altLang="pt-BR" sz="1600"/>
              <a:t>    System.out.</a:t>
            </a:r>
            <a:r>
              <a:rPr lang="en-US" altLang="pt-BR" sz="1600" b="1"/>
              <a:t>println</a:t>
            </a:r>
            <a:r>
              <a:rPr lang="en-US" altLang="pt-BR" sz="1600"/>
              <a:t>(... + </a:t>
            </a:r>
            <a:r>
              <a:rPr lang="en-US" altLang="pt-BR" sz="1600" b="1">
                <a:solidFill>
                  <a:schemeClr val="accent1"/>
                </a:solidFill>
              </a:rPr>
              <a:t>Matematica.subtracao()</a:t>
            </a:r>
            <a:r>
              <a:rPr lang="en-US" altLang="pt-BR" sz="1600"/>
              <a:t>);</a:t>
            </a:r>
          </a:p>
          <a:p>
            <a:pPr eaLnBrk="1" hangingPunct="1"/>
            <a:r>
              <a:rPr lang="en-US" altLang="pt-BR" sz="1600"/>
              <a:t>    System.out.</a:t>
            </a:r>
            <a:r>
              <a:rPr lang="en-US" altLang="pt-BR" sz="1600" b="1"/>
              <a:t>println</a:t>
            </a:r>
            <a:r>
              <a:rPr lang="en-US" altLang="pt-BR" sz="1600"/>
              <a:t>(... + </a:t>
            </a:r>
            <a:r>
              <a:rPr lang="en-US" altLang="pt-BR" sz="1600" b="1">
                <a:solidFill>
                  <a:schemeClr val="accent1"/>
                </a:solidFill>
              </a:rPr>
              <a:t>Matematica.multiplicacao()</a:t>
            </a:r>
            <a:r>
              <a:rPr lang="en-US" altLang="pt-BR" sz="1600"/>
              <a:t>);</a:t>
            </a:r>
          </a:p>
          <a:p>
            <a:pPr eaLnBrk="1" hangingPunct="1"/>
            <a:r>
              <a:rPr lang="en-US" altLang="pt-BR" sz="1600"/>
              <a:t>    System.out.</a:t>
            </a:r>
            <a:r>
              <a:rPr lang="en-US" altLang="pt-BR" sz="1600" b="1"/>
              <a:t>println</a:t>
            </a:r>
            <a:r>
              <a:rPr lang="en-US" altLang="pt-BR" sz="1600"/>
              <a:t>(... + </a:t>
            </a:r>
            <a:r>
              <a:rPr lang="en-US" altLang="pt-BR" sz="1600" b="1">
                <a:solidFill>
                  <a:schemeClr val="accent1"/>
                </a:solidFill>
              </a:rPr>
              <a:t>Matematica.divisao()</a:t>
            </a:r>
            <a:r>
              <a:rPr lang="en-US" altLang="pt-BR" sz="1600"/>
              <a:t>);</a:t>
            </a:r>
          </a:p>
          <a:p>
            <a:pPr eaLnBrk="1" hangingPunct="1"/>
            <a:r>
              <a:rPr lang="en-US" altLang="pt-BR" sz="1600"/>
              <a:t>  }</a:t>
            </a:r>
          </a:p>
          <a:p>
            <a:pPr eaLnBrk="1" hangingPunct="1"/>
            <a:r>
              <a:rPr lang="en-US" altLang="pt-BR" sz="160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152400"/>
            <a:ext cx="7772400" cy="685800"/>
          </a:xfrm>
        </p:spPr>
        <p:txBody>
          <a:bodyPr/>
          <a:lstStyle/>
          <a:p>
            <a:pPr algn="l"/>
            <a:r>
              <a:rPr lang="en-US" altLang="pt-BR" smtClean="0"/>
              <a:t>Métodos </a:t>
            </a:r>
            <a:r>
              <a:rPr lang="en-US" altLang="pt-BR" smtClean="0">
                <a:solidFill>
                  <a:schemeClr val="accent2"/>
                </a:solidFill>
              </a:rPr>
              <a:t>set</a:t>
            </a:r>
            <a:r>
              <a:rPr lang="en-US" altLang="pt-BR" smtClean="0"/>
              <a:t> e </a:t>
            </a:r>
            <a:r>
              <a:rPr lang="en-US" altLang="pt-BR" smtClean="0">
                <a:solidFill>
                  <a:schemeClr val="accent2"/>
                </a:solidFill>
              </a:rPr>
              <a:t>get</a:t>
            </a:r>
            <a:endParaRPr lang="pt-BR" altLang="pt-BR" smtClean="0">
              <a:solidFill>
                <a:schemeClr val="accent2"/>
              </a:solidFill>
            </a:endParaRPr>
          </a:p>
        </p:txBody>
      </p:sp>
      <p:sp>
        <p:nvSpPr>
          <p:cNvPr id="81923" name="Text Box 3"/>
          <p:cNvSpPr txBox="1">
            <a:spLocks noChangeArrowheads="1"/>
          </p:cNvSpPr>
          <p:nvPr/>
        </p:nvSpPr>
        <p:spPr bwMode="auto">
          <a:xfrm>
            <a:off x="457200" y="1060450"/>
            <a:ext cx="8382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Campos </a:t>
            </a:r>
            <a:r>
              <a:rPr lang="en-US" altLang="pt-BR" sz="2000">
                <a:solidFill>
                  <a:schemeClr val="accent2"/>
                </a:solidFill>
                <a:latin typeface="Times New Roman" panose="02020603050405020304" pitchFamily="18" charset="0"/>
                <a:cs typeface="Times New Roman" panose="02020603050405020304" pitchFamily="18" charset="0"/>
              </a:rPr>
              <a:t>private</a:t>
            </a:r>
            <a:r>
              <a:rPr lang="en-US" altLang="pt-BR" sz="2000">
                <a:latin typeface="Times New Roman" panose="02020603050405020304" pitchFamily="18" charset="0"/>
                <a:cs typeface="Times New Roman" panose="02020603050405020304" pitchFamily="18" charset="0"/>
              </a:rPr>
              <a:t> de uma classe podem ser manipulados somente pelos métodos dessa classe.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As classes costumam fornecer métodos </a:t>
            </a:r>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para permitir a clientes da classe </a:t>
            </a:r>
            <a:r>
              <a:rPr lang="en-US" altLang="pt-BR" sz="2000" b="1">
                <a:solidFill>
                  <a:schemeClr val="accent2"/>
                </a:solidFill>
                <a:latin typeface="Times New Roman" panose="02020603050405020304" pitchFamily="18" charset="0"/>
                <a:cs typeface="Times New Roman" panose="02020603050405020304" pitchFamily="18" charset="0"/>
              </a:rPr>
              <a:t>configurar</a:t>
            </a:r>
            <a:r>
              <a:rPr lang="en-US" altLang="pt-BR" sz="2000">
                <a:latin typeface="Times New Roman" panose="02020603050405020304" pitchFamily="18" charset="0"/>
                <a:cs typeface="Times New Roman" panose="02020603050405020304" pitchFamily="18" charset="0"/>
              </a:rPr>
              <a:t> (</a:t>
            </a:r>
            <a:r>
              <a:rPr lang="en-US" altLang="pt-BR" sz="2000" b="1">
                <a:solidFill>
                  <a:schemeClr val="accent2"/>
                </a:solidFill>
                <a:latin typeface="Times New Roman" panose="02020603050405020304" pitchFamily="18" charset="0"/>
                <a:cs typeface="Times New Roman" panose="02020603050405020304" pitchFamily="18" charset="0"/>
              </a:rPr>
              <a:t>set</a:t>
            </a:r>
            <a:r>
              <a:rPr lang="en-US" altLang="pt-BR" sz="2000">
                <a:latin typeface="Times New Roman" panose="02020603050405020304" pitchFamily="18" charset="0"/>
                <a:cs typeface="Times New Roman" panose="02020603050405020304" pitchFamily="18" charset="0"/>
              </a:rPr>
              <a:t>, isto é, atribuir valores a) ou </a:t>
            </a:r>
            <a:r>
              <a:rPr lang="en-US" altLang="pt-BR" sz="2000" b="1">
                <a:solidFill>
                  <a:srgbClr val="FF3300"/>
                </a:solidFill>
                <a:latin typeface="Times New Roman" panose="02020603050405020304" pitchFamily="18" charset="0"/>
                <a:cs typeface="Times New Roman" panose="02020603050405020304" pitchFamily="18" charset="0"/>
              </a:rPr>
              <a:t>obter</a:t>
            </a:r>
            <a:r>
              <a:rPr lang="en-US" altLang="pt-BR" sz="2000">
                <a:latin typeface="Times New Roman" panose="02020603050405020304" pitchFamily="18" charset="0"/>
                <a:cs typeface="Times New Roman" panose="02020603050405020304" pitchFamily="18" charset="0"/>
              </a:rPr>
              <a:t> (</a:t>
            </a:r>
            <a:r>
              <a:rPr lang="en-US" altLang="pt-BR" sz="2000" b="1">
                <a:solidFill>
                  <a:srgbClr val="FF3300"/>
                </a:solidFill>
                <a:latin typeface="Times New Roman" panose="02020603050405020304" pitchFamily="18" charset="0"/>
                <a:cs typeface="Times New Roman" panose="02020603050405020304" pitchFamily="18" charset="0"/>
              </a:rPr>
              <a:t>get</a:t>
            </a:r>
            <a:r>
              <a:rPr lang="en-US" altLang="pt-BR" sz="2000">
                <a:latin typeface="Times New Roman" panose="02020603050405020304" pitchFamily="18" charset="0"/>
                <a:cs typeface="Times New Roman" panose="02020603050405020304" pitchFamily="18" charset="0"/>
              </a:rPr>
              <a:t>, isto é, obter os valores de) variáveis de instância </a:t>
            </a:r>
            <a:r>
              <a:rPr lang="en-US" altLang="pt-BR" sz="2000">
                <a:solidFill>
                  <a:schemeClr val="accent2"/>
                </a:solidFill>
                <a:latin typeface="Times New Roman" panose="02020603050405020304" pitchFamily="18" charset="0"/>
                <a:cs typeface="Times New Roman" panose="02020603050405020304" pitchFamily="18" charset="0"/>
              </a:rPr>
              <a:t>private</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u="sng">
                <a:latin typeface="Times New Roman" panose="02020603050405020304" pitchFamily="18" charset="0"/>
                <a:cs typeface="Times New Roman" panose="02020603050405020304" pitchFamily="18" charset="0"/>
              </a:rPr>
              <a:t>Vantagens</a:t>
            </a:r>
            <a:r>
              <a:rPr lang="en-US" altLang="pt-BR" sz="2000" b="1">
                <a:latin typeface="Times New Roman" panose="02020603050405020304" pitchFamily="18" charset="0"/>
                <a:cs typeface="Times New Roman" panose="02020603050405020304" pitchFamily="18" charset="0"/>
              </a:rPr>
              <a:t>:</a:t>
            </a:r>
            <a:endParaRPr lang="en-US" altLang="pt-BR" sz="2000" u="sng">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 método </a:t>
            </a:r>
            <a:r>
              <a:rPr lang="en-US" altLang="pt-BR" sz="2000" b="1">
                <a:solidFill>
                  <a:srgbClr val="FF3300"/>
                </a:solidFill>
                <a:latin typeface="Times New Roman" panose="02020603050405020304" pitchFamily="18" charset="0"/>
                <a:cs typeface="Times New Roman" panose="02020603050405020304" pitchFamily="18" charset="0"/>
              </a:rPr>
              <a:t>get</a:t>
            </a:r>
            <a:r>
              <a:rPr lang="en-US" altLang="pt-BR" sz="2000">
                <a:latin typeface="Times New Roman" panose="02020603050405020304" pitchFamily="18" charset="0"/>
                <a:cs typeface="Times New Roman" panose="02020603050405020304" pitchFamily="18" charset="0"/>
              </a:rPr>
              <a:t> pode controlar como o cliente da classe pode acessar a variável de instância </a:t>
            </a:r>
            <a:r>
              <a:rPr lang="en-US" altLang="pt-BR" sz="2000">
                <a:solidFill>
                  <a:schemeClr val="accent2"/>
                </a:solidFill>
                <a:latin typeface="Times New Roman" panose="02020603050405020304" pitchFamily="18" charset="0"/>
                <a:cs typeface="Times New Roman" panose="02020603050405020304" pitchFamily="18" charset="0"/>
              </a:rPr>
              <a:t>private</a:t>
            </a:r>
            <a:r>
              <a:rPr lang="en-US" altLang="pt-BR" sz="2000">
                <a:latin typeface="Times New Roman" panose="02020603050405020304" pitchFamily="18" charset="0"/>
                <a:cs typeface="Times New Roman" panose="02020603050405020304" pitchFamily="18" charset="0"/>
              </a:rPr>
              <a:t>. Por exemplo, um método </a:t>
            </a:r>
            <a:r>
              <a:rPr lang="en-US" altLang="pt-BR" sz="2000" b="1">
                <a:solidFill>
                  <a:srgbClr val="FF3300"/>
                </a:solidFill>
                <a:latin typeface="Times New Roman" panose="02020603050405020304" pitchFamily="18" charset="0"/>
                <a:cs typeface="Times New Roman" panose="02020603050405020304" pitchFamily="18" charset="0"/>
              </a:rPr>
              <a:t>get</a:t>
            </a:r>
            <a:r>
              <a:rPr lang="en-US" altLang="pt-BR" sz="2000">
                <a:latin typeface="Times New Roman" panose="02020603050405020304" pitchFamily="18" charset="0"/>
                <a:cs typeface="Times New Roman" panose="02020603050405020304" pitchFamily="18" charset="0"/>
              </a:rPr>
              <a:t> poderia controlar o formato dos dados que ele retorna e assim proteger o código do cliente na representação dos dados real.</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Um método </a:t>
            </a:r>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a:t>
            </a:r>
            <a:r>
              <a:rPr lang="en-US" altLang="pt-BR" sz="2000" b="1">
                <a:solidFill>
                  <a:schemeClr val="accent2"/>
                </a:solidFill>
                <a:latin typeface="Times New Roman" panose="02020603050405020304" pitchFamily="18" charset="0"/>
                <a:cs typeface="Times New Roman" panose="02020603050405020304" pitchFamily="18" charset="0"/>
              </a:rPr>
              <a:t>set</a:t>
            </a:r>
            <a:r>
              <a:rPr lang="en-US" altLang="pt-BR" sz="2000">
                <a:latin typeface="Times New Roman" panose="02020603050405020304" pitchFamily="18" charset="0"/>
                <a:cs typeface="Times New Roman" panose="02020603050405020304" pitchFamily="18" charset="0"/>
              </a:rPr>
              <a:t> pode, e deve, avaliar cuidadosamente as tentativas de modificar o valor da variável a fim de assegurar que o novo valor é apropriado para esse item de dados. Por exemplo, uma tentativa de configurar (</a:t>
            </a:r>
            <a:r>
              <a:rPr lang="en-US" altLang="pt-BR" sz="2000" b="1">
                <a:solidFill>
                  <a:schemeClr val="accent2"/>
                </a:solidFill>
                <a:latin typeface="Times New Roman" panose="02020603050405020304" pitchFamily="18" charset="0"/>
                <a:cs typeface="Times New Roman" panose="02020603050405020304" pitchFamily="18" charset="0"/>
              </a:rPr>
              <a:t>set</a:t>
            </a:r>
            <a:r>
              <a:rPr lang="en-US" altLang="pt-BR" sz="2000">
                <a:latin typeface="Times New Roman" panose="02020603050405020304" pitchFamily="18" charset="0"/>
                <a:cs typeface="Times New Roman" panose="02020603050405020304" pitchFamily="18" charset="0"/>
              </a:rPr>
              <a:t>) o mês do ano com um valor fora dos limites entre 1 e 12 deverá ser rejeitada.</a:t>
            </a:r>
          </a:p>
        </p:txBody>
      </p:sp>
      <p:sp>
        <p:nvSpPr>
          <p:cNvPr id="8192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33400" y="152400"/>
            <a:ext cx="7772400" cy="685800"/>
          </a:xfrm>
        </p:spPr>
        <p:txBody>
          <a:bodyPr/>
          <a:lstStyle/>
          <a:p>
            <a:pPr algn="l"/>
            <a:r>
              <a:rPr lang="en-US" altLang="pt-BR" smtClean="0"/>
              <a:t>Parâmetros dos Métodos (1/2)</a:t>
            </a:r>
            <a:endParaRPr lang="pt-BR" altLang="pt-BR" smtClean="0"/>
          </a:p>
        </p:txBody>
      </p:sp>
      <p:sp>
        <p:nvSpPr>
          <p:cNvPr id="82947" name="Text Box 3"/>
          <p:cNvSpPr txBox="1">
            <a:spLocks noChangeArrowheads="1"/>
          </p:cNvSpPr>
          <p:nvPr/>
        </p:nvSpPr>
        <p:spPr bwMode="auto">
          <a:xfrm>
            <a:off x="457200" y="1060450"/>
            <a:ext cx="8382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Na declaração dos métodos, pode ser especificada uma lista de tipos e nomes de parâmetros, tal como declarações de variáveis, que receberão os valores fornecidos aos métodos. Tal lista é denominada de </a:t>
            </a:r>
            <a:r>
              <a:rPr lang="en-US" altLang="pt-BR" sz="2000">
                <a:solidFill>
                  <a:schemeClr val="accent2"/>
                </a:solidFill>
                <a:latin typeface="Times New Roman" panose="02020603050405020304" pitchFamily="18" charset="0"/>
                <a:cs typeface="Times New Roman" panose="02020603050405020304" pitchFamily="18" charset="0"/>
              </a:rPr>
              <a:t>lista de parâmetros formais</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lista de parâmetros</a:t>
            </a:r>
            <a:r>
              <a:rPr lang="en-US" altLang="pt-BR" sz="2000">
                <a:latin typeface="Times New Roman" panose="02020603050405020304" pitchFamily="18" charset="0"/>
                <a:cs typeface="Times New Roman" panose="02020603050405020304" pitchFamily="18" charset="0"/>
              </a:rPr>
              <a:t> ou simplesmente </a:t>
            </a:r>
            <a:r>
              <a:rPr lang="en-US" altLang="pt-BR" sz="2000">
                <a:solidFill>
                  <a:schemeClr val="accent2"/>
                </a:solidFill>
                <a:latin typeface="Times New Roman" panose="02020603050405020304" pitchFamily="18" charset="0"/>
                <a:cs typeface="Times New Roman" panose="02020603050405020304" pitchFamily="18" charset="0"/>
              </a:rPr>
              <a:t>parâmetros</a:t>
            </a:r>
            <a:r>
              <a:rPr lang="en-US" altLang="pt-BR" sz="2000">
                <a:latin typeface="Times New Roman" panose="02020603050405020304" pitchFamily="18" charset="0"/>
                <a:cs typeface="Times New Roman" panose="02020603050405020304" pitchFamily="18" charset="0"/>
              </a:rPr>
              <a:t>. Se o método receber parâmetros, os mesmos deverão ser colocados no interior dos parênteses na instrução de chamada, separados por vírgulas; caso contrário, </a:t>
            </a:r>
            <a:r>
              <a:rPr lang="en-US" altLang="pt-BR" sz="2000" i="1">
                <a:latin typeface="Times New Roman" panose="02020603050405020304" pitchFamily="18" charset="0"/>
                <a:cs typeface="Times New Roman" panose="02020603050405020304" pitchFamily="18" charset="0"/>
              </a:rPr>
              <a:t>os parênteses permanecerão vazios</a:t>
            </a:r>
            <a:r>
              <a:rPr lang="en-US" altLang="pt-BR" sz="2000">
                <a:latin typeface="Times New Roman" panose="02020603050405020304" pitchFamily="18" charset="0"/>
                <a:cs typeface="Times New Roman" panose="02020603050405020304" pitchFamily="18" charset="0"/>
              </a:rPr>
              <a:t>, esses valores são denominados de </a:t>
            </a:r>
            <a:r>
              <a:rPr lang="en-US" altLang="pt-BR" sz="2000">
                <a:solidFill>
                  <a:srgbClr val="FF3300"/>
                </a:solidFill>
                <a:latin typeface="Times New Roman" panose="02020603050405020304" pitchFamily="18" charset="0"/>
                <a:cs typeface="Times New Roman" panose="02020603050405020304" pitchFamily="18" charset="0"/>
              </a:rPr>
              <a:t>argumentos</a:t>
            </a:r>
            <a:r>
              <a:rPr lang="en-US" altLang="pt-BR" sz="2000">
                <a:latin typeface="Times New Roman" panose="02020603050405020304" pitchFamily="18" charset="0"/>
                <a:cs typeface="Times New Roman" panose="02020603050405020304" pitchFamily="18" charset="0"/>
              </a:rPr>
              <a:t> ou </a:t>
            </a:r>
            <a:r>
              <a:rPr lang="en-US" altLang="pt-BR" sz="2000">
                <a:solidFill>
                  <a:srgbClr val="FF3300"/>
                </a:solidFill>
                <a:latin typeface="Times New Roman" panose="02020603050405020304" pitchFamily="18" charset="0"/>
                <a:cs typeface="Times New Roman" panose="02020603050405020304" pitchFamily="18" charset="0"/>
              </a:rPr>
              <a:t>parâmetros reais</a:t>
            </a:r>
            <a:r>
              <a:rPr lang="en-US" altLang="pt-BR" sz="2000">
                <a:latin typeface="Times New Roman" panose="02020603050405020304" pitchFamily="18" charset="0"/>
                <a:cs typeface="Times New Roman" panose="02020603050405020304" pitchFamily="18" charset="0"/>
              </a:rPr>
              <a:t>, ou ainda, </a:t>
            </a:r>
            <a:r>
              <a:rPr lang="en-US" altLang="pt-BR" sz="2000">
                <a:solidFill>
                  <a:srgbClr val="FF3300"/>
                </a:solidFill>
                <a:latin typeface="Times New Roman" panose="02020603050405020304" pitchFamily="18" charset="0"/>
                <a:cs typeface="Times New Roman" panose="02020603050405020304" pitchFamily="18" charset="0"/>
              </a:rPr>
              <a:t>parâmetros efetivos</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Consideramos novamente a sintaxe geral dos métodos: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Sendo uma relação de tipos e nomes dos parâmetros que receberão o valor dos argumentos desejados, uma lista de parâmetros formais tem a forma:</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Tipo1 par1, Tipo2 par2, …, TipoN parN</a:t>
            </a:r>
          </a:p>
        </p:txBody>
      </p:sp>
      <p:sp>
        <p:nvSpPr>
          <p:cNvPr id="8294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2949" name="Rectangle 5"/>
          <p:cNvSpPr>
            <a:spLocks noChangeArrowheads="1"/>
          </p:cNvSpPr>
          <p:nvPr/>
        </p:nvSpPr>
        <p:spPr bwMode="auto">
          <a:xfrm>
            <a:off x="1295400" y="4292600"/>
            <a:ext cx="6324600" cy="9159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spcBef>
                <a:spcPct val="50000"/>
              </a:spcBef>
            </a:pPr>
            <a:r>
              <a:rPr lang="pt-BR" altLang="pt-BR" sz="1800" b="1">
                <a:cs typeface="Times New Roman" panose="02020603050405020304" pitchFamily="18" charset="0"/>
              </a:rPr>
              <a:t>[</a:t>
            </a:r>
            <a:r>
              <a:rPr lang="pt-BR" altLang="pt-BR" sz="1800" b="1">
                <a:solidFill>
                  <a:schemeClr val="accent1"/>
                </a:solidFill>
                <a:cs typeface="Times New Roman" panose="02020603050405020304" pitchFamily="18" charset="0"/>
              </a:rPr>
              <a:t>modificador</a:t>
            </a:r>
            <a:r>
              <a:rPr lang="pt-BR" altLang="pt-BR" sz="1800" b="1">
                <a:cs typeface="Times New Roman" panose="02020603050405020304" pitchFamily="18" charset="0"/>
              </a:rPr>
              <a:t>]</a:t>
            </a:r>
            <a:r>
              <a:rPr lang="pt-BR" altLang="pt-BR" sz="1800">
                <a:cs typeface="Times New Roman" panose="02020603050405020304" pitchFamily="18" charset="0"/>
              </a:rPr>
              <a:t> </a:t>
            </a:r>
            <a:r>
              <a:rPr lang="pt-BR" altLang="pt-BR" sz="1800" b="1">
                <a:solidFill>
                  <a:srgbClr val="008000"/>
                </a:solidFill>
                <a:cs typeface="Times New Roman" panose="02020603050405020304" pitchFamily="18" charset="0"/>
              </a:rPr>
              <a:t>tipo</a:t>
            </a:r>
            <a:r>
              <a:rPr lang="pt-BR" altLang="pt-BR" sz="1800">
                <a:cs typeface="Times New Roman" panose="02020603050405020304" pitchFamily="18" charset="0"/>
              </a:rPr>
              <a:t> </a:t>
            </a:r>
            <a:r>
              <a:rPr lang="pt-BR" altLang="pt-BR" sz="1800" b="1">
                <a:solidFill>
                  <a:srgbClr val="FF3300"/>
                </a:solidFill>
                <a:cs typeface="Times New Roman" panose="02020603050405020304" pitchFamily="18" charset="0"/>
              </a:rPr>
              <a:t>nome</a:t>
            </a:r>
            <a:r>
              <a:rPr lang="en-US" altLang="pt-BR" sz="1800" b="1">
                <a:cs typeface="Times New Roman" panose="02020603050405020304" pitchFamily="18" charset="0"/>
              </a:rPr>
              <a:t>([parâmetros]) {         </a:t>
            </a:r>
            <a:br>
              <a:rPr lang="en-US" altLang="pt-BR" sz="1800" b="1">
                <a:cs typeface="Times New Roman" panose="02020603050405020304" pitchFamily="18" charset="0"/>
              </a:rPr>
            </a:br>
            <a:r>
              <a:rPr lang="en-US" altLang="pt-BR" sz="1800" b="1">
                <a:cs typeface="Times New Roman" panose="02020603050405020304" pitchFamily="18" charset="0"/>
              </a:rPr>
              <a:t>   </a:t>
            </a:r>
            <a:r>
              <a:rPr lang="en-US" altLang="pt-BR" sz="1800">
                <a:cs typeface="Times New Roman" panose="02020603050405020304" pitchFamily="18" charset="0"/>
              </a:rPr>
              <a:t>// C</a:t>
            </a:r>
            <a:r>
              <a:rPr lang="pt-BR" altLang="pt-BR" sz="1800">
                <a:cs typeface="Times New Roman" panose="02020603050405020304" pitchFamily="18" charset="0"/>
              </a:rPr>
              <a:t>orpo do </a:t>
            </a:r>
            <a:r>
              <a:rPr lang="en-US" altLang="pt-BR" sz="1800">
                <a:cs typeface="Times New Roman" panose="02020603050405020304" pitchFamily="18" charset="0"/>
              </a:rPr>
              <a:t>M</a:t>
            </a:r>
            <a:r>
              <a:rPr lang="pt-BR" altLang="pt-BR" sz="1800">
                <a:cs typeface="Times New Roman" panose="02020603050405020304" pitchFamily="18" charset="0"/>
              </a:rPr>
              <a:t>étodo</a:t>
            </a:r>
            <a:r>
              <a:rPr lang="en-US" altLang="pt-BR" sz="1800">
                <a:cs typeface="Times New Roman" panose="02020603050405020304" pitchFamily="18" charset="0"/>
              </a:rPr>
              <a:t/>
            </a:r>
            <a:br>
              <a:rPr lang="en-US" altLang="pt-BR" sz="1800">
                <a:cs typeface="Times New Roman" panose="02020603050405020304" pitchFamily="18" charset="0"/>
              </a:rPr>
            </a:br>
            <a:r>
              <a:rPr lang="pt-BR" altLang="pt-BR" sz="1800" b="1">
                <a:cs typeface="Times New Roman" panose="02020603050405020304" pitchFamily="18" charset="0"/>
              </a:rPr>
              <a:t>}</a:t>
            </a:r>
            <a:r>
              <a:rPr lang="pt-BR" altLang="pt-BR" sz="1800">
                <a:cs typeface="Times New Roman" panose="02020603050405020304" pitchFamily="18" charset="0"/>
              </a:rPr>
              <a:t> </a:t>
            </a:r>
            <a:endParaRPr lang="en-US" altLang="pt-BR" sz="18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3400" y="152400"/>
            <a:ext cx="7772400" cy="685800"/>
          </a:xfrm>
        </p:spPr>
        <p:txBody>
          <a:bodyPr/>
          <a:lstStyle/>
          <a:p>
            <a:pPr algn="l"/>
            <a:r>
              <a:rPr lang="en-US" altLang="pt-BR" smtClean="0"/>
              <a:t>Parâmetros dos Métodos (2/2)</a:t>
            </a:r>
            <a:endParaRPr lang="pt-BR" altLang="pt-BR" smtClean="0"/>
          </a:p>
        </p:txBody>
      </p:sp>
      <p:sp>
        <p:nvSpPr>
          <p:cNvPr id="83971" name="Text Box 3"/>
          <p:cNvSpPr txBox="1">
            <a:spLocks noChangeArrowheads="1"/>
          </p:cNvSpPr>
          <p:nvPr/>
        </p:nvSpPr>
        <p:spPr bwMode="auto">
          <a:xfrm>
            <a:off x="457200" y="1060450"/>
            <a:ext cx="83820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Um método pode receber nenhum ou tantos argumentos quantos forem desejados. Os tipos dos parâmetros são os mesmos que podem ser empregados nas variáveis simples ou nos atributos das classes. Os nomes dos parâmetros também são arbitrários, e deve-se ressaltar que constituem variáveis locais, pertencentes ao escopo definido pelo corpo do método, podendo ter nomes idênticos ao de variáveis locais de outros métodos.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u="sng">
                <a:solidFill>
                  <a:srgbClr val="FF3300"/>
                </a:solidFill>
                <a:latin typeface="Times New Roman" panose="02020603050405020304" pitchFamily="18" charset="0"/>
                <a:cs typeface="Times New Roman" panose="02020603050405020304" pitchFamily="18" charset="0"/>
              </a:rPr>
              <a:t>Em Síntese</a:t>
            </a:r>
            <a:r>
              <a:rPr lang="en-US" altLang="pt-BR" sz="2000">
                <a:latin typeface="Times New Roman" panose="02020603050405020304" pitchFamily="18" charset="0"/>
                <a:cs typeface="Times New Roman" panose="02020603050405020304" pitchFamily="18" charset="0"/>
              </a:rPr>
              <a:t>:</a:t>
            </a:r>
          </a:p>
          <a:p>
            <a:pPr>
              <a:spcBef>
                <a:spcPct val="20000"/>
              </a:spcBef>
              <a:buFontTx/>
              <a:buChar char="•"/>
            </a:pP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são variáveis opcionalmente passadas a um </a:t>
            </a:r>
            <a:r>
              <a:rPr lang="en-US" altLang="pt-BR" sz="2000">
                <a:latin typeface="Times New Roman" panose="02020603050405020304" pitchFamily="18" charset="0"/>
                <a:cs typeface="Times New Roman" panose="02020603050405020304" pitchFamily="18" charset="0"/>
              </a:rPr>
              <a:t>método</a:t>
            </a:r>
          </a:p>
          <a:p>
            <a:pPr>
              <a:spcBef>
                <a:spcPct val="20000"/>
              </a:spcBef>
              <a:buFontTx/>
              <a:buChar char="•"/>
            </a:pP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um</a:t>
            </a:r>
            <a:r>
              <a:rPr lang="en-US" altLang="pt-BR" sz="2000">
                <a:latin typeface="Times New Roman" panose="02020603050405020304" pitchFamily="18" charset="0"/>
                <a:cs typeface="Times New Roman" panose="02020603050405020304" pitchFamily="18" charset="0"/>
              </a:rPr>
              <a:t> método </a:t>
            </a:r>
            <a:r>
              <a:rPr lang="pt-BR" altLang="pt-BR" sz="2000">
                <a:latin typeface="Times New Roman" panose="02020603050405020304" pitchFamily="18" charset="0"/>
                <a:cs typeface="Times New Roman" panose="02020603050405020304" pitchFamily="18" charset="0"/>
              </a:rPr>
              <a:t>pode</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ter zero ou mais parâmetros</a:t>
            </a:r>
            <a:endParaRPr lang="en-US" altLang="pt-BR" sz="2000">
              <a:latin typeface="Times New Roman" panose="02020603050405020304" pitchFamily="18" charset="0"/>
              <a:cs typeface="Times New Roman" panose="02020603050405020304" pitchFamily="18" charset="0"/>
            </a:endParaRPr>
          </a:p>
          <a:p>
            <a:pPr>
              <a:spcBef>
                <a:spcPct val="20000"/>
              </a:spcBef>
              <a:buFontTx/>
              <a:buChar char="•"/>
            </a:pP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são definidos no cabeçalho do método</a:t>
            </a:r>
            <a:endParaRPr lang="en-US" altLang="pt-BR" sz="2000">
              <a:latin typeface="Times New Roman" panose="02020603050405020304" pitchFamily="18" charset="0"/>
              <a:cs typeface="Times New Roman" panose="02020603050405020304" pitchFamily="18" charset="0"/>
            </a:endParaRPr>
          </a:p>
          <a:p>
            <a:pPr>
              <a:lnSpc>
                <a:spcPct val="90000"/>
              </a:lnSpc>
              <a:spcBef>
                <a:spcPct val="20000"/>
              </a:spcBef>
              <a:buFontTx/>
              <a:buChar char="•"/>
            </a:pPr>
            <a:r>
              <a:rPr lang="en-US" altLang="pt-BR" sz="2000">
                <a:latin typeface="Times New Roman" panose="02020603050405020304" pitchFamily="18" charset="0"/>
                <a:cs typeface="Times New Roman" panose="02020603050405020304" pitchFamily="18" charset="0"/>
              </a:rPr>
              <a:t> a</a:t>
            </a:r>
            <a:r>
              <a:rPr lang="pt-BR" altLang="pt-BR" sz="2000">
                <a:latin typeface="Times New Roman" panose="02020603050405020304" pitchFamily="18" charset="0"/>
                <a:cs typeface="Times New Roman" panose="02020603050405020304" pitchFamily="18" charset="0"/>
              </a:rPr>
              <a:t>través da passagem de parâmetros é feita a transferência de informações</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entre os</a:t>
            </a:r>
            <a:r>
              <a:rPr lang="en-US" altLang="pt-BR" sz="2000">
                <a:latin typeface="Times New Roman" panose="02020603050405020304" pitchFamily="18" charset="0"/>
                <a:cs typeface="Times New Roman" panose="02020603050405020304" pitchFamily="18" charset="0"/>
              </a:rPr>
              <a:t> métodos </a:t>
            </a:r>
            <a:r>
              <a:rPr lang="pt-BR" altLang="pt-BR" sz="2000">
                <a:latin typeface="Times New Roman" panose="02020603050405020304" pitchFamily="18" charset="0"/>
                <a:cs typeface="Times New Roman" panose="02020603050405020304" pitchFamily="18" charset="0"/>
              </a:rPr>
              <a:t>sejam: constantes, variáveis, ou expressões, ao invés de somente o valor de variáveis</a:t>
            </a:r>
            <a:r>
              <a:rPr lang="en-US" altLang="pt-BR" sz="2000">
                <a:latin typeface="Times New Roman" panose="02020603050405020304" pitchFamily="18" charset="0"/>
                <a:cs typeface="Times New Roman" panose="02020603050405020304" pitchFamily="18" charset="0"/>
              </a:rPr>
              <a:t> globais ou atributos da classe</a:t>
            </a:r>
            <a:r>
              <a:rPr lang="pt-BR" altLang="pt-BR" sz="2000">
                <a:latin typeface="Times New Roman" panose="02020603050405020304" pitchFamily="18" charset="0"/>
                <a:cs typeface="Times New Roman" panose="02020603050405020304" pitchFamily="18" charset="0"/>
              </a:rPr>
              <a:t>. </a:t>
            </a:r>
          </a:p>
          <a:p>
            <a:pPr>
              <a:lnSpc>
                <a:spcPct val="90000"/>
              </a:lnSpc>
              <a:spcBef>
                <a:spcPct val="20000"/>
              </a:spcBef>
              <a:buFontTx/>
              <a:buChar char="•"/>
            </a:pPr>
            <a:r>
              <a:rPr lang="en-US" altLang="pt-BR" sz="2000">
                <a:latin typeface="Times New Roman" panose="02020603050405020304" pitchFamily="18" charset="0"/>
                <a:cs typeface="Times New Roman" panose="02020603050405020304" pitchFamily="18" charset="0"/>
              </a:rPr>
              <a:t> e</a:t>
            </a:r>
            <a:r>
              <a:rPr lang="pt-BR" altLang="pt-BR" sz="2000">
                <a:latin typeface="Times New Roman" panose="02020603050405020304" pitchFamily="18" charset="0"/>
                <a:cs typeface="Times New Roman" panose="02020603050405020304" pitchFamily="18" charset="0"/>
              </a:rPr>
              <a:t>sta utilização formaliza a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comunicação</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entre</a:t>
            </a:r>
            <a:r>
              <a:rPr lang="en-US" altLang="pt-BR" sz="2000">
                <a:latin typeface="Times New Roman" panose="02020603050405020304" pitchFamily="18" charset="0"/>
                <a:cs typeface="Times New Roman" panose="02020603050405020304" pitchFamily="18" charset="0"/>
              </a:rPr>
              <a:t> os métodos</a:t>
            </a:r>
            <a:r>
              <a:rPr lang="pt-BR" altLang="pt-BR" sz="2000">
                <a:latin typeface="Times New Roman" panose="02020603050405020304" pitchFamily="18" charset="0"/>
                <a:cs typeface="Times New Roman" panose="02020603050405020304" pitchFamily="18" charset="0"/>
              </a:rPr>
              <a:t>.</a:t>
            </a:r>
          </a:p>
        </p:txBody>
      </p:sp>
      <p:sp>
        <p:nvSpPr>
          <p:cNvPr id="8397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28600" y="115888"/>
            <a:ext cx="8712200" cy="668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400" i="1"/>
              <a:t>// Demonstrando a declaração de "parâmetros" na definição de métodos.</a:t>
            </a:r>
          </a:p>
          <a:p>
            <a:pPr eaLnBrk="1" hangingPunct="1"/>
            <a:r>
              <a:rPr lang="en-US" altLang="pt-BR" sz="1400" b="1">
                <a:solidFill>
                  <a:schemeClr val="accent2"/>
                </a:solidFill>
              </a:rPr>
              <a:t>import</a:t>
            </a:r>
            <a:r>
              <a:rPr lang="en-US" altLang="pt-BR" sz="1400"/>
              <a:t> java.util.Scanner;</a:t>
            </a:r>
          </a:p>
          <a:p>
            <a:pPr eaLnBrk="1" hangingPunct="1"/>
            <a:r>
              <a:rPr lang="en-US" altLang="pt-BR" sz="1400" b="1">
                <a:solidFill>
                  <a:schemeClr val="accent2"/>
                </a:solidFill>
              </a:rPr>
              <a:t>public</a:t>
            </a:r>
            <a:r>
              <a:rPr lang="en-US" altLang="pt-BR" sz="1400"/>
              <a:t> </a:t>
            </a:r>
            <a:r>
              <a:rPr lang="en-US" altLang="pt-BR" sz="1400" b="1">
                <a:solidFill>
                  <a:schemeClr val="accent2"/>
                </a:solidFill>
              </a:rPr>
              <a:t>class</a:t>
            </a:r>
            <a:r>
              <a:rPr lang="en-US" altLang="pt-BR" sz="1400"/>
              <a:t> Parametro </a:t>
            </a:r>
            <a:r>
              <a:rPr lang="en-US" altLang="pt-BR" sz="1400" b="1"/>
              <a:t>{</a:t>
            </a:r>
          </a:p>
          <a:p>
            <a:pPr eaLnBrk="1" hangingPunct="1"/>
            <a:r>
              <a:rPr lang="en-US" altLang="pt-BR" sz="1400"/>
              <a:t>  </a:t>
            </a:r>
            <a:r>
              <a:rPr lang="en-US" altLang="pt-BR" sz="1400" b="1">
                <a:solidFill>
                  <a:schemeClr val="accent2"/>
                </a:solidFill>
              </a:rPr>
              <a:t>public</a:t>
            </a:r>
            <a:r>
              <a:rPr lang="en-US" altLang="pt-BR" sz="1400"/>
              <a:t> </a:t>
            </a:r>
            <a:r>
              <a:rPr lang="en-US" altLang="pt-BR" sz="1400" b="1">
                <a:solidFill>
                  <a:schemeClr val="accent2"/>
                </a:solidFill>
              </a:rPr>
              <a:t>static</a:t>
            </a:r>
            <a:r>
              <a:rPr lang="en-US" altLang="pt-BR" sz="1400"/>
              <a:t> </a:t>
            </a:r>
            <a:r>
              <a:rPr lang="en-US" altLang="pt-BR" sz="1400" b="1">
                <a:solidFill>
                  <a:schemeClr val="accent2"/>
                </a:solidFill>
              </a:rPr>
              <a:t>void</a:t>
            </a:r>
            <a:r>
              <a:rPr lang="en-US" altLang="pt-BR" sz="1400"/>
              <a:t> </a:t>
            </a:r>
            <a:r>
              <a:rPr lang="en-US" altLang="pt-BR" sz="1400" b="1"/>
              <a:t>main</a:t>
            </a:r>
            <a:r>
              <a:rPr lang="en-US" altLang="pt-BR" sz="1400"/>
              <a:t>(String args[]) </a:t>
            </a:r>
            <a:r>
              <a:rPr lang="en-US" altLang="pt-BR" sz="1400" b="1"/>
              <a:t>{</a:t>
            </a:r>
          </a:p>
          <a:p>
            <a:pPr eaLnBrk="1" hangingPunct="1"/>
            <a:r>
              <a:rPr lang="en-US" altLang="pt-BR" sz="1400"/>
              <a:t>    Scanner ler = </a:t>
            </a:r>
            <a:r>
              <a:rPr lang="en-US" altLang="pt-BR" sz="1400" b="1">
                <a:solidFill>
                  <a:schemeClr val="accent2"/>
                </a:solidFill>
              </a:rPr>
              <a:t>new</a:t>
            </a:r>
            <a:r>
              <a:rPr lang="en-US" altLang="pt-BR" sz="1400"/>
              <a:t> Scanner(System.in);</a:t>
            </a:r>
          </a:p>
          <a:p>
            <a:pPr eaLnBrk="1" hangingPunct="1"/>
            <a:endParaRPr lang="en-US" altLang="pt-BR" sz="1400"/>
          </a:p>
          <a:p>
            <a:pPr eaLnBrk="1" hangingPunct="1"/>
            <a:r>
              <a:rPr lang="en-US" altLang="pt-BR" sz="1400"/>
              <a:t>    System.out.println("Informe o valor da variavel (a):");</a:t>
            </a:r>
          </a:p>
          <a:p>
            <a:pPr eaLnBrk="1" hangingPunct="1"/>
            <a:r>
              <a:rPr lang="en-US" altLang="pt-BR" sz="1400"/>
              <a:t>    </a:t>
            </a:r>
            <a:r>
              <a:rPr lang="en-US" altLang="pt-BR" sz="1400" b="1"/>
              <a:t>int</a:t>
            </a:r>
            <a:r>
              <a:rPr lang="en-US" altLang="pt-BR" sz="1400"/>
              <a:t> a = ler.nextInt();</a:t>
            </a:r>
          </a:p>
          <a:p>
            <a:pPr eaLnBrk="1" hangingPunct="1"/>
            <a:r>
              <a:rPr lang="en-US" altLang="pt-BR" sz="1400"/>
              <a:t>    System.out.println("Informe o valor da variavel (b):");</a:t>
            </a:r>
          </a:p>
          <a:p>
            <a:pPr eaLnBrk="1" hangingPunct="1"/>
            <a:r>
              <a:rPr lang="en-US" altLang="pt-BR" sz="1400"/>
              <a:t>    </a:t>
            </a:r>
            <a:r>
              <a:rPr lang="en-US" altLang="pt-BR" sz="1400" b="1"/>
              <a:t>int</a:t>
            </a:r>
            <a:r>
              <a:rPr lang="en-US" altLang="pt-BR" sz="1400"/>
              <a:t> b = ler.nextInt();</a:t>
            </a:r>
          </a:p>
          <a:p>
            <a:pPr eaLnBrk="1" hangingPunct="1"/>
            <a:endParaRPr lang="en-US" altLang="pt-BR" sz="1400"/>
          </a:p>
          <a:p>
            <a:pPr eaLnBrk="1" hangingPunct="1"/>
            <a:r>
              <a:rPr lang="en-US" altLang="pt-BR" sz="1400" i="1"/>
              <a:t>// Ativando o método e enviando o argumentos respectivos.</a:t>
            </a:r>
          </a:p>
          <a:p>
            <a:pPr eaLnBrk="1" hangingPunct="1"/>
            <a:r>
              <a:rPr lang="en-US" altLang="pt-BR" sz="1400"/>
              <a:t>    System.out.</a:t>
            </a:r>
            <a:r>
              <a:rPr lang="en-US" altLang="pt-BR" sz="1400" b="1"/>
              <a:t>println</a:t>
            </a:r>
            <a:r>
              <a:rPr lang="en-US" altLang="pt-BR" sz="1400"/>
              <a:t>(</a:t>
            </a:r>
            <a:r>
              <a:rPr lang="en-US" altLang="pt-BR" sz="1400">
                <a:solidFill>
                  <a:srgbClr val="FF3300"/>
                </a:solidFill>
              </a:rPr>
              <a:t>"..."</a:t>
            </a:r>
            <a:r>
              <a:rPr lang="en-US" altLang="pt-BR" sz="1400"/>
              <a:t> + Matematica.operacao(a, </a:t>
            </a:r>
            <a:r>
              <a:rPr lang="en-US" altLang="pt-BR" sz="1400">
                <a:solidFill>
                  <a:srgbClr val="FF3300"/>
                </a:solidFill>
              </a:rPr>
              <a:t>'+'</a:t>
            </a:r>
            <a:r>
              <a:rPr lang="en-US" altLang="pt-BR" sz="1400"/>
              <a:t>, b));</a:t>
            </a:r>
          </a:p>
          <a:p>
            <a:pPr eaLnBrk="1" hangingPunct="1"/>
            <a:r>
              <a:rPr lang="en-US" altLang="pt-BR" sz="1400"/>
              <a:t>    System.out.</a:t>
            </a:r>
            <a:r>
              <a:rPr lang="en-US" altLang="pt-BR" sz="1400" b="1"/>
              <a:t>println</a:t>
            </a:r>
            <a:r>
              <a:rPr lang="en-US" altLang="pt-BR" sz="1400"/>
              <a:t>(</a:t>
            </a:r>
            <a:r>
              <a:rPr lang="en-US" altLang="pt-BR" sz="1400">
                <a:solidFill>
                  <a:srgbClr val="FF3300"/>
                </a:solidFill>
              </a:rPr>
              <a:t>"..."</a:t>
            </a:r>
            <a:r>
              <a:rPr lang="en-US" altLang="pt-BR" sz="1400"/>
              <a:t> + Matematica.operacao(a, </a:t>
            </a:r>
            <a:r>
              <a:rPr lang="en-US" altLang="pt-BR" sz="1400">
                <a:solidFill>
                  <a:srgbClr val="FF3300"/>
                </a:solidFill>
              </a:rPr>
              <a:t>'-'</a:t>
            </a:r>
            <a:r>
              <a:rPr lang="en-US" altLang="pt-BR" sz="1400"/>
              <a:t>, b));</a:t>
            </a:r>
          </a:p>
          <a:p>
            <a:pPr eaLnBrk="1" hangingPunct="1"/>
            <a:r>
              <a:rPr lang="en-US" altLang="pt-BR" sz="1400"/>
              <a:t>    System.out.</a:t>
            </a:r>
            <a:r>
              <a:rPr lang="en-US" altLang="pt-BR" sz="1400" b="1"/>
              <a:t>println</a:t>
            </a:r>
            <a:r>
              <a:rPr lang="en-US" altLang="pt-BR" sz="1400"/>
              <a:t>(</a:t>
            </a:r>
            <a:r>
              <a:rPr lang="en-US" altLang="pt-BR" sz="1400">
                <a:solidFill>
                  <a:srgbClr val="FF3300"/>
                </a:solidFill>
              </a:rPr>
              <a:t>"..."</a:t>
            </a:r>
            <a:r>
              <a:rPr lang="en-US" altLang="pt-BR" sz="1400"/>
              <a:t> + Matematica.operacao(a, </a:t>
            </a:r>
            <a:r>
              <a:rPr lang="en-US" altLang="pt-BR" sz="1400">
                <a:solidFill>
                  <a:srgbClr val="FF3300"/>
                </a:solidFill>
              </a:rPr>
              <a:t>'*'</a:t>
            </a:r>
            <a:r>
              <a:rPr lang="en-US" altLang="pt-BR" sz="1400"/>
              <a:t>, b));</a:t>
            </a:r>
          </a:p>
          <a:p>
            <a:pPr eaLnBrk="1" hangingPunct="1"/>
            <a:r>
              <a:rPr lang="en-US" altLang="pt-BR" sz="1400"/>
              <a:t>    System.out.</a:t>
            </a:r>
            <a:r>
              <a:rPr lang="en-US" altLang="pt-BR" sz="1400" b="1"/>
              <a:t>println</a:t>
            </a:r>
            <a:r>
              <a:rPr lang="en-US" altLang="pt-BR" sz="1400"/>
              <a:t>(</a:t>
            </a:r>
            <a:r>
              <a:rPr lang="en-US" altLang="pt-BR" sz="1400">
                <a:solidFill>
                  <a:srgbClr val="FF3300"/>
                </a:solidFill>
              </a:rPr>
              <a:t>"..."</a:t>
            </a:r>
            <a:r>
              <a:rPr lang="en-US" altLang="pt-BR" sz="1400"/>
              <a:t> + Matematica.operacao(a, </a:t>
            </a:r>
            <a:r>
              <a:rPr lang="en-US" altLang="pt-BR" sz="1400">
                <a:solidFill>
                  <a:srgbClr val="FF3300"/>
                </a:solidFill>
              </a:rPr>
              <a:t>'/'</a:t>
            </a:r>
            <a:r>
              <a:rPr lang="en-US" altLang="pt-BR" sz="1400"/>
              <a:t>, b));</a:t>
            </a:r>
          </a:p>
          <a:p>
            <a:pPr eaLnBrk="1" hangingPunct="1"/>
            <a:r>
              <a:rPr lang="en-US" altLang="pt-BR" sz="1400"/>
              <a:t>  </a:t>
            </a:r>
            <a:r>
              <a:rPr lang="en-US" altLang="pt-BR" sz="1400" b="1"/>
              <a:t>}</a:t>
            </a:r>
          </a:p>
          <a:p>
            <a:pPr eaLnBrk="1" hangingPunct="1"/>
            <a:r>
              <a:rPr lang="en-US" altLang="pt-BR" sz="1400" b="1"/>
              <a:t>}</a:t>
            </a:r>
          </a:p>
          <a:p>
            <a:pPr eaLnBrk="1" hangingPunct="1"/>
            <a:endParaRPr lang="en-US" altLang="pt-BR" sz="1400" b="1"/>
          </a:p>
          <a:p>
            <a:pPr eaLnBrk="1" hangingPunct="1"/>
            <a:r>
              <a:rPr lang="en-US" altLang="pt-BR" sz="1400" b="1">
                <a:solidFill>
                  <a:schemeClr val="accent2"/>
                </a:solidFill>
              </a:rPr>
              <a:t>class</a:t>
            </a:r>
            <a:r>
              <a:rPr lang="en-US" altLang="pt-BR" sz="1400"/>
              <a:t> Matematica </a:t>
            </a:r>
            <a:r>
              <a:rPr lang="en-US" altLang="pt-BR" sz="1400" b="1"/>
              <a:t>{ </a:t>
            </a:r>
          </a:p>
          <a:p>
            <a:pPr eaLnBrk="1" hangingPunct="1"/>
            <a:r>
              <a:rPr lang="en-US" altLang="pt-BR" sz="1400" i="1"/>
              <a:t>// Método declarado com 3 (três) parâmetros formais.</a:t>
            </a:r>
          </a:p>
          <a:p>
            <a:pPr eaLnBrk="1" hangingPunct="1"/>
            <a:r>
              <a:rPr lang="en-US" altLang="pt-BR" sz="1400"/>
              <a:t>  </a:t>
            </a:r>
            <a:r>
              <a:rPr lang="en-US" altLang="pt-BR" sz="1400" b="1">
                <a:solidFill>
                  <a:schemeClr val="accent2"/>
                </a:solidFill>
              </a:rPr>
              <a:t>public</a:t>
            </a:r>
            <a:r>
              <a:rPr lang="en-US" altLang="pt-BR" sz="1400"/>
              <a:t> </a:t>
            </a:r>
            <a:r>
              <a:rPr lang="en-US" altLang="pt-BR" sz="1400" b="1">
                <a:solidFill>
                  <a:schemeClr val="accent2"/>
                </a:solidFill>
              </a:rPr>
              <a:t>static</a:t>
            </a:r>
            <a:r>
              <a:rPr lang="en-US" altLang="pt-BR" sz="1400"/>
              <a:t> </a:t>
            </a:r>
            <a:r>
              <a:rPr lang="en-US" altLang="pt-BR" sz="1400" b="1"/>
              <a:t>int</a:t>
            </a:r>
            <a:r>
              <a:rPr lang="en-US" altLang="pt-BR" sz="1400"/>
              <a:t> operacao(</a:t>
            </a:r>
            <a:r>
              <a:rPr lang="en-US" altLang="pt-BR" sz="1400" b="1"/>
              <a:t>int</a:t>
            </a:r>
            <a:r>
              <a:rPr lang="en-US" altLang="pt-BR" sz="1400"/>
              <a:t> a, </a:t>
            </a:r>
            <a:r>
              <a:rPr lang="en-US" altLang="pt-BR" sz="1400" b="1"/>
              <a:t>char</a:t>
            </a:r>
            <a:r>
              <a:rPr lang="en-US" altLang="pt-BR" sz="1400"/>
              <a:t> op, </a:t>
            </a:r>
            <a:r>
              <a:rPr lang="en-US" altLang="pt-BR" sz="1400" b="1"/>
              <a:t>int</a:t>
            </a:r>
            <a:r>
              <a:rPr lang="en-US" altLang="pt-BR" sz="1400"/>
              <a:t> b) {</a:t>
            </a:r>
          </a:p>
          <a:p>
            <a:pPr eaLnBrk="1" hangingPunct="1"/>
            <a:r>
              <a:rPr lang="en-US" altLang="pt-BR" sz="1400"/>
              <a:t>    </a:t>
            </a:r>
            <a:r>
              <a:rPr lang="en-US" altLang="pt-BR" sz="1400" b="1">
                <a:solidFill>
                  <a:schemeClr val="accent2"/>
                </a:solidFill>
              </a:rPr>
              <a:t>switch</a:t>
            </a:r>
            <a:r>
              <a:rPr lang="en-US" altLang="pt-BR" sz="1400"/>
              <a:t> (op) </a:t>
            </a:r>
            <a:r>
              <a:rPr lang="en-US" altLang="pt-BR" sz="1400" b="1"/>
              <a:t>{</a:t>
            </a:r>
          </a:p>
          <a:p>
            <a:pPr eaLnBrk="1" hangingPunct="1"/>
            <a:r>
              <a:rPr lang="en-US" altLang="pt-BR" sz="1400"/>
              <a:t>      </a:t>
            </a:r>
            <a:r>
              <a:rPr lang="en-US" altLang="pt-BR" sz="1400" b="1">
                <a:solidFill>
                  <a:schemeClr val="accent2"/>
                </a:solidFill>
              </a:rPr>
              <a:t>case</a:t>
            </a:r>
            <a:r>
              <a:rPr lang="en-US" altLang="pt-BR" sz="1400"/>
              <a:t> </a:t>
            </a:r>
            <a:r>
              <a:rPr lang="en-US" altLang="pt-BR" sz="1400">
                <a:solidFill>
                  <a:srgbClr val="FF3300"/>
                </a:solidFill>
              </a:rPr>
              <a:t>'+'</a:t>
            </a:r>
            <a:r>
              <a:rPr lang="en-US" altLang="pt-BR" sz="1400"/>
              <a:t>: </a:t>
            </a:r>
            <a:r>
              <a:rPr lang="en-US" altLang="pt-BR" sz="1400" b="1">
                <a:solidFill>
                  <a:schemeClr val="accent2"/>
                </a:solidFill>
              </a:rPr>
              <a:t>return</a:t>
            </a:r>
            <a:r>
              <a:rPr lang="en-US" altLang="pt-BR" sz="1400"/>
              <a:t>(a + b);</a:t>
            </a:r>
          </a:p>
          <a:p>
            <a:pPr eaLnBrk="1" hangingPunct="1"/>
            <a:r>
              <a:rPr lang="en-US" altLang="pt-BR" sz="1400"/>
              <a:t>      </a:t>
            </a:r>
            <a:r>
              <a:rPr lang="en-US" altLang="pt-BR" sz="1400" b="1">
                <a:solidFill>
                  <a:schemeClr val="accent2"/>
                </a:solidFill>
              </a:rPr>
              <a:t>case</a:t>
            </a:r>
            <a:r>
              <a:rPr lang="en-US" altLang="pt-BR" sz="1400"/>
              <a:t> </a:t>
            </a:r>
            <a:r>
              <a:rPr lang="en-US" altLang="pt-BR" sz="1400">
                <a:solidFill>
                  <a:srgbClr val="FF3300"/>
                </a:solidFill>
              </a:rPr>
              <a:t>'-'</a:t>
            </a:r>
            <a:r>
              <a:rPr lang="en-US" altLang="pt-BR" sz="1400"/>
              <a:t>: </a:t>
            </a:r>
            <a:r>
              <a:rPr lang="en-US" altLang="pt-BR" sz="1400" b="1">
                <a:solidFill>
                  <a:schemeClr val="accent2"/>
                </a:solidFill>
              </a:rPr>
              <a:t>return</a:t>
            </a:r>
            <a:r>
              <a:rPr lang="en-US" altLang="pt-BR" sz="1400"/>
              <a:t>(a - b);</a:t>
            </a:r>
          </a:p>
          <a:p>
            <a:pPr eaLnBrk="1" hangingPunct="1"/>
            <a:r>
              <a:rPr lang="en-US" altLang="pt-BR" sz="1400"/>
              <a:t>      </a:t>
            </a:r>
            <a:r>
              <a:rPr lang="en-US" altLang="pt-BR" sz="1400" b="1">
                <a:solidFill>
                  <a:schemeClr val="accent2"/>
                </a:solidFill>
              </a:rPr>
              <a:t>case</a:t>
            </a:r>
            <a:r>
              <a:rPr lang="en-US" altLang="pt-BR" sz="1400"/>
              <a:t> </a:t>
            </a:r>
            <a:r>
              <a:rPr lang="en-US" altLang="pt-BR" sz="1400">
                <a:solidFill>
                  <a:srgbClr val="FF3300"/>
                </a:solidFill>
              </a:rPr>
              <a:t>'*'</a:t>
            </a:r>
            <a:r>
              <a:rPr lang="en-US" altLang="pt-BR" sz="1400"/>
              <a:t>: </a:t>
            </a:r>
            <a:r>
              <a:rPr lang="en-US" altLang="pt-BR" sz="1400" b="1">
                <a:solidFill>
                  <a:schemeClr val="accent2"/>
                </a:solidFill>
              </a:rPr>
              <a:t>return</a:t>
            </a:r>
            <a:r>
              <a:rPr lang="en-US" altLang="pt-BR" sz="1400"/>
              <a:t>(a * b);</a:t>
            </a:r>
          </a:p>
          <a:p>
            <a:pPr eaLnBrk="1" hangingPunct="1"/>
            <a:r>
              <a:rPr lang="en-US" altLang="pt-BR" sz="1400"/>
              <a:t>      </a:t>
            </a:r>
            <a:r>
              <a:rPr lang="en-US" altLang="pt-BR" sz="1400" b="1">
                <a:solidFill>
                  <a:schemeClr val="accent2"/>
                </a:solidFill>
              </a:rPr>
              <a:t>case</a:t>
            </a:r>
            <a:r>
              <a:rPr lang="en-US" altLang="pt-BR" sz="1400"/>
              <a:t> </a:t>
            </a:r>
            <a:r>
              <a:rPr lang="en-US" altLang="pt-BR" sz="1400">
                <a:solidFill>
                  <a:srgbClr val="FF3300"/>
                </a:solidFill>
              </a:rPr>
              <a:t>'/'</a:t>
            </a:r>
            <a:r>
              <a:rPr lang="en-US" altLang="pt-BR" sz="1400"/>
              <a:t>: </a:t>
            </a:r>
            <a:r>
              <a:rPr lang="en-US" altLang="pt-BR" sz="1400" b="1">
                <a:solidFill>
                  <a:schemeClr val="accent2"/>
                </a:solidFill>
              </a:rPr>
              <a:t>return</a:t>
            </a:r>
            <a:r>
              <a:rPr lang="en-US" altLang="pt-BR" sz="1400"/>
              <a:t>(a / b);</a:t>
            </a:r>
          </a:p>
          <a:p>
            <a:pPr eaLnBrk="1" hangingPunct="1"/>
            <a:r>
              <a:rPr lang="en-US" altLang="pt-BR" sz="1400"/>
              <a:t>       </a:t>
            </a:r>
            <a:r>
              <a:rPr lang="en-US" altLang="pt-BR" sz="1400" b="1">
                <a:solidFill>
                  <a:schemeClr val="accent2"/>
                </a:solidFill>
              </a:rPr>
              <a:t>default</a:t>
            </a:r>
            <a:r>
              <a:rPr lang="en-US" altLang="pt-BR" sz="1400"/>
              <a:t>: </a:t>
            </a:r>
            <a:r>
              <a:rPr lang="en-US" altLang="pt-BR" sz="1400" b="1">
                <a:solidFill>
                  <a:schemeClr val="accent2"/>
                </a:solidFill>
              </a:rPr>
              <a:t>return</a:t>
            </a:r>
            <a:r>
              <a:rPr lang="en-US" altLang="pt-BR" sz="1400"/>
              <a:t>(0);</a:t>
            </a:r>
          </a:p>
          <a:p>
            <a:pPr eaLnBrk="1" hangingPunct="1"/>
            <a:r>
              <a:rPr lang="en-US" altLang="pt-BR" sz="1400"/>
              <a:t>    </a:t>
            </a:r>
            <a:r>
              <a:rPr lang="en-US" altLang="pt-BR" sz="1400" b="1"/>
              <a:t>}</a:t>
            </a:r>
          </a:p>
          <a:p>
            <a:pPr eaLnBrk="1" hangingPunct="1"/>
            <a:r>
              <a:rPr lang="en-US" altLang="pt-BR" sz="1400"/>
              <a:t>  </a:t>
            </a:r>
            <a:r>
              <a:rPr lang="en-US" altLang="pt-BR" sz="1400" b="1"/>
              <a:t>}</a:t>
            </a:r>
          </a:p>
          <a:p>
            <a:pPr eaLnBrk="1" hangingPunct="1"/>
            <a:r>
              <a:rPr lang="en-US" altLang="pt-BR" sz="1400" b="1"/>
              <a:t>}</a:t>
            </a:r>
          </a:p>
        </p:txBody>
      </p:sp>
      <p:sp>
        <p:nvSpPr>
          <p:cNvPr id="84995" name="Line 3"/>
          <p:cNvSpPr>
            <a:spLocks noChangeShapeType="1"/>
          </p:cNvSpPr>
          <p:nvPr/>
        </p:nvSpPr>
        <p:spPr bwMode="auto">
          <a:xfrm>
            <a:off x="152400" y="4076700"/>
            <a:ext cx="8890000" cy="0"/>
          </a:xfrm>
          <a:prstGeom prst="line">
            <a:avLst/>
          </a:prstGeom>
          <a:noFill/>
          <a:ln w="28575">
            <a:solidFill>
              <a:schemeClr val="accent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81253" name="Line 5"/>
          <p:cNvSpPr>
            <a:spLocks noChangeShapeType="1"/>
          </p:cNvSpPr>
          <p:nvPr/>
        </p:nvSpPr>
        <p:spPr bwMode="auto">
          <a:xfrm flipH="1">
            <a:off x="3898900" y="2878138"/>
            <a:ext cx="1871663" cy="180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81254" name="Line 6"/>
          <p:cNvSpPr>
            <a:spLocks noChangeShapeType="1"/>
          </p:cNvSpPr>
          <p:nvPr/>
        </p:nvSpPr>
        <p:spPr bwMode="auto">
          <a:xfrm flipH="1">
            <a:off x="4703763" y="2878138"/>
            <a:ext cx="1511300" cy="180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81255" name="Line 7"/>
          <p:cNvSpPr>
            <a:spLocks noChangeShapeType="1"/>
          </p:cNvSpPr>
          <p:nvPr/>
        </p:nvSpPr>
        <p:spPr bwMode="auto">
          <a:xfrm flipH="1">
            <a:off x="5554663" y="2865438"/>
            <a:ext cx="1071562" cy="1800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181253"/>
                                        </p:tgtEl>
                                        <p:attrNameLst>
                                          <p:attrName>style.visibility</p:attrName>
                                        </p:attrNameLst>
                                      </p:cBhvr>
                                      <p:to>
                                        <p:strVal val="visible"/>
                                      </p:to>
                                    </p:set>
                                    <p:animEffect transition="in" filter="wipe(up)">
                                      <p:cBhvr>
                                        <p:cTn id="7" dur="500"/>
                                        <p:tgtEl>
                                          <p:spTgt spid="181253"/>
                                        </p:tgtEl>
                                      </p:cBhvr>
                                    </p:animEffect>
                                  </p:childTnLst>
                                </p:cTn>
                              </p:par>
                            </p:childTnLst>
                          </p:cTn>
                        </p:par>
                        <p:par>
                          <p:cTn id="8" fill="hold" nodeType="afterGroup">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181254"/>
                                        </p:tgtEl>
                                        <p:attrNameLst>
                                          <p:attrName>style.visibility</p:attrName>
                                        </p:attrNameLst>
                                      </p:cBhvr>
                                      <p:to>
                                        <p:strVal val="visible"/>
                                      </p:to>
                                    </p:set>
                                    <p:animEffect transition="in" filter="wipe(up)">
                                      <p:cBhvr>
                                        <p:cTn id="11" dur="500"/>
                                        <p:tgtEl>
                                          <p:spTgt spid="181254"/>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81255"/>
                                        </p:tgtEl>
                                        <p:attrNameLst>
                                          <p:attrName>style.visibility</p:attrName>
                                        </p:attrNameLst>
                                      </p:cBhvr>
                                      <p:to>
                                        <p:strVal val="visible"/>
                                      </p:to>
                                    </p:set>
                                    <p:animEffect transition="in" filter="wipe(up)">
                                      <p:cBhvr>
                                        <p:cTn id="15" dur="500"/>
                                        <p:tgtEl>
                                          <p:spTgt spid="18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P spid="181254" grpId="0" animBg="1"/>
      <p:bldP spid="18125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33400" y="152400"/>
            <a:ext cx="7854950" cy="685800"/>
          </a:xfrm>
        </p:spPr>
        <p:txBody>
          <a:bodyPr/>
          <a:lstStyle/>
          <a:p>
            <a:pPr algn="l"/>
            <a:r>
              <a:rPr lang="en-US" altLang="pt-BR" sz="3600" smtClean="0"/>
              <a:t>Promoção de argumentos (1/2)</a:t>
            </a:r>
            <a:endParaRPr lang="pt-BR" altLang="pt-BR" sz="3600" smtClean="0"/>
          </a:p>
        </p:txBody>
      </p:sp>
      <p:sp>
        <p:nvSpPr>
          <p:cNvPr id="86019" name="Text Box 3"/>
          <p:cNvSpPr txBox="1">
            <a:spLocks noChangeArrowheads="1"/>
          </p:cNvSpPr>
          <p:nvPr/>
        </p:nvSpPr>
        <p:spPr bwMode="auto">
          <a:xfrm>
            <a:off x="457200" y="1060450"/>
            <a:ext cx="8382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Um recurso importante das chamadas de método é a </a:t>
            </a:r>
            <a:r>
              <a:rPr lang="en-US" altLang="pt-BR" sz="2000">
                <a:solidFill>
                  <a:schemeClr val="accent2"/>
                </a:solidFill>
                <a:latin typeface="Times New Roman" panose="02020603050405020304" pitchFamily="18" charset="0"/>
                <a:cs typeface="Times New Roman" panose="02020603050405020304" pitchFamily="18" charset="0"/>
              </a:rPr>
              <a:t>promoção de argumentos</a:t>
            </a:r>
            <a:r>
              <a:rPr lang="en-US" altLang="pt-BR" sz="2000">
                <a:latin typeface="Times New Roman" panose="02020603050405020304" pitchFamily="18" charset="0"/>
                <a:cs typeface="Times New Roman" panose="02020603050405020304" pitchFamily="18" charset="0"/>
              </a:rPr>
              <a:t> -converter um valor de argumento no tipo que o método espera receber no seu parâmetro correspondente. Por exemplo, um programa pode chamar o método “Math sqrt” com um argumento inteiro mesmo que o método espere receber um argumento “double”.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instrução: </a:t>
            </a:r>
          </a:p>
          <a:p>
            <a:pPr eaLnBrk="1" hangingPunct="1"/>
            <a:r>
              <a:rPr lang="en-US" altLang="pt-BR" sz="1800">
                <a:cs typeface="Times New Roman" panose="02020603050405020304" pitchFamily="18" charset="0"/>
              </a:rPr>
              <a:t>System.out.println(Math.sqrt(4));</a:t>
            </a:r>
            <a:r>
              <a:rPr lang="en-US"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avalia corretamente “Math.sqrt(4)” e imprime o valor 2.0. A lista de parâmetros da declaração de método faz com que o Java converta o valor “int 4” no valor “double 4.0” antes de passar o valor para “sqrt”.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Tentar essas conversões podem levar a erros de compilação se as regras de promoção do Java não forem satisfeitas. As regras de promoção especificam quais conversões são autorizadas.</a:t>
            </a:r>
            <a:endParaRPr lang="pt-BR" altLang="pt-BR" sz="2000">
              <a:latin typeface="Times New Roman" panose="02020603050405020304" pitchFamily="18" charset="0"/>
              <a:cs typeface="Times New Roman" panose="02020603050405020304" pitchFamily="18" charset="0"/>
            </a:endParaRPr>
          </a:p>
        </p:txBody>
      </p:sp>
      <p:sp>
        <p:nvSpPr>
          <p:cNvPr id="8602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3400" y="152400"/>
            <a:ext cx="7854950" cy="685800"/>
          </a:xfrm>
        </p:spPr>
        <p:txBody>
          <a:bodyPr/>
          <a:lstStyle/>
          <a:p>
            <a:pPr algn="l"/>
            <a:r>
              <a:rPr lang="en-US" altLang="pt-BR" sz="3600" smtClean="0"/>
              <a:t>Promoção de argumentos (2/2)</a:t>
            </a:r>
            <a:endParaRPr lang="pt-BR" altLang="pt-BR" sz="3600" smtClean="0"/>
          </a:p>
        </p:txBody>
      </p:sp>
      <p:sp>
        <p:nvSpPr>
          <p:cNvPr id="87043"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7044" name="Text Box 5"/>
          <p:cNvSpPr txBox="1">
            <a:spLocks noChangeArrowheads="1"/>
          </p:cNvSpPr>
          <p:nvPr/>
        </p:nvSpPr>
        <p:spPr bwMode="auto">
          <a:xfrm>
            <a:off x="457200" y="1341438"/>
            <a:ext cx="84582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b="1">
                <a:latin typeface="Times New Roman" panose="02020603050405020304" pitchFamily="18" charset="0"/>
                <a:cs typeface="Times New Roman" panose="02020603050405020304" pitchFamily="18" charset="0"/>
              </a:rPr>
              <a:t>Tipo		Promoções válidas</a:t>
            </a:r>
          </a:p>
          <a:p>
            <a:pPr eaLnBrk="1" hangingPunct="1"/>
            <a:r>
              <a:rPr lang="en-US" altLang="pt-BR" sz="1800">
                <a:solidFill>
                  <a:schemeClr val="accent2"/>
                </a:solidFill>
                <a:cs typeface="Times New Roman" panose="02020603050405020304" pitchFamily="18" charset="0"/>
              </a:rPr>
              <a:t>double</a:t>
            </a:r>
            <a:r>
              <a:rPr lang="en-US" altLang="pt-BR" sz="2000">
                <a:solidFill>
                  <a:schemeClr val="accent2"/>
                </a:solidFill>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Nenhuma</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float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double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long</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float</a:t>
            </a:r>
            <a:r>
              <a:rPr lang="en-US" altLang="pt-BR" sz="2000">
                <a:latin typeface="Times New Roman" panose="02020603050405020304" pitchFamily="18" charset="0"/>
                <a:cs typeface="Times New Roman" panose="02020603050405020304" pitchFamily="18" charset="0"/>
              </a:rPr>
              <a:t> ou </a:t>
            </a:r>
            <a:r>
              <a:rPr lang="en-US" altLang="pt-BR" sz="1800">
                <a:solidFill>
                  <a:schemeClr val="accent2"/>
                </a:solidFill>
                <a:cs typeface="Times New Roman" panose="02020603050405020304" pitchFamily="18" charset="0"/>
              </a:rPr>
              <a:t>double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int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long</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float</a:t>
            </a:r>
            <a:r>
              <a:rPr lang="en-US" altLang="pt-BR" sz="2000">
                <a:latin typeface="Times New Roman" panose="02020603050405020304" pitchFamily="18" charset="0"/>
                <a:cs typeface="Times New Roman" panose="02020603050405020304" pitchFamily="18" charset="0"/>
              </a:rPr>
              <a:t> ou </a:t>
            </a:r>
            <a:r>
              <a:rPr lang="en-US" altLang="pt-BR" sz="1800">
                <a:solidFill>
                  <a:schemeClr val="accent2"/>
                </a:solidFill>
                <a:cs typeface="Times New Roman" panose="02020603050405020304" pitchFamily="18" charset="0"/>
              </a:rPr>
              <a:t>double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char</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int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long</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float</a:t>
            </a:r>
            <a:r>
              <a:rPr lang="en-US" altLang="pt-BR" sz="2000">
                <a:latin typeface="Times New Roman" panose="02020603050405020304" pitchFamily="18" charset="0"/>
                <a:cs typeface="Times New Roman" panose="02020603050405020304" pitchFamily="18" charset="0"/>
              </a:rPr>
              <a:t> ou </a:t>
            </a:r>
            <a:r>
              <a:rPr lang="en-US" altLang="pt-BR" sz="1800">
                <a:solidFill>
                  <a:schemeClr val="accent2"/>
                </a:solidFill>
                <a:cs typeface="Times New Roman" panose="02020603050405020304" pitchFamily="18" charset="0"/>
              </a:rPr>
              <a:t>double</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short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int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long</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float</a:t>
            </a:r>
            <a:r>
              <a:rPr lang="en-US" altLang="pt-BR" sz="2000">
                <a:latin typeface="Times New Roman" panose="02020603050405020304" pitchFamily="18" charset="0"/>
                <a:cs typeface="Times New Roman" panose="02020603050405020304" pitchFamily="18" charset="0"/>
              </a:rPr>
              <a:t> ou </a:t>
            </a:r>
            <a:r>
              <a:rPr lang="en-US" altLang="pt-BR" sz="1800">
                <a:solidFill>
                  <a:schemeClr val="accent2"/>
                </a:solidFill>
                <a:cs typeface="Times New Roman" panose="02020603050405020304" pitchFamily="18" charset="0"/>
              </a:rPr>
              <a:t>double</a:t>
            </a:r>
            <a:r>
              <a:rPr lang="en-US" altLang="pt-BR" sz="2000">
                <a:latin typeface="Times New Roman" panose="02020603050405020304" pitchFamily="18" charset="0"/>
                <a:cs typeface="Times New Roman" panose="02020603050405020304" pitchFamily="18" charset="0"/>
              </a:rPr>
              <a:t> (mas não char)</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byte</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short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int</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long</a:t>
            </a:r>
            <a:r>
              <a:rPr lang="en-US" altLang="pt-BR" sz="2000">
                <a:latin typeface="Times New Roman" panose="02020603050405020304" pitchFamily="18" charset="0"/>
                <a:cs typeface="Times New Roman" panose="02020603050405020304" pitchFamily="18" charset="0"/>
              </a:rPr>
              <a:t>, </a:t>
            </a:r>
            <a:r>
              <a:rPr lang="en-US" altLang="pt-BR" sz="1800">
                <a:solidFill>
                  <a:schemeClr val="accent2"/>
                </a:solidFill>
                <a:cs typeface="Times New Roman" panose="02020603050405020304" pitchFamily="18" charset="0"/>
              </a:rPr>
              <a:t>float</a:t>
            </a:r>
            <a:r>
              <a:rPr lang="en-US" altLang="pt-BR" sz="2000">
                <a:latin typeface="Times New Roman" panose="02020603050405020304" pitchFamily="18" charset="0"/>
                <a:cs typeface="Times New Roman" panose="02020603050405020304" pitchFamily="18" charset="0"/>
              </a:rPr>
              <a:t> ou </a:t>
            </a:r>
            <a:r>
              <a:rPr lang="en-US" altLang="pt-BR" sz="1800">
                <a:solidFill>
                  <a:schemeClr val="accent2"/>
                </a:solidFill>
                <a:cs typeface="Times New Roman" panose="02020603050405020304" pitchFamily="18" charset="0"/>
              </a:rPr>
              <a:t>double</a:t>
            </a:r>
            <a:r>
              <a:rPr lang="en-US" altLang="pt-BR" sz="2000">
                <a:latin typeface="Times New Roman" panose="02020603050405020304" pitchFamily="18" charset="0"/>
                <a:cs typeface="Times New Roman" panose="02020603050405020304" pitchFamily="18" charset="0"/>
              </a:rPr>
              <a:t> (mas não char)</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a:solidFill>
                  <a:schemeClr val="accent2"/>
                </a:solidFill>
                <a:cs typeface="Times New Roman" panose="02020603050405020304" pitchFamily="18" charset="0"/>
              </a:rPr>
              <a:t>boolean</a:t>
            </a:r>
            <a:r>
              <a:rPr lang="en-US" altLang="pt-BR" sz="2000">
                <a:latin typeface="Times New Roman" panose="02020603050405020304" pitchFamily="18" charset="0"/>
                <a:cs typeface="Times New Roman" panose="02020603050405020304" pitchFamily="18" charset="0"/>
              </a:rPr>
              <a:t>	Nenhuma (os valores </a:t>
            </a:r>
            <a:r>
              <a:rPr lang="en-US" altLang="pt-BR" sz="1800">
                <a:solidFill>
                  <a:schemeClr val="accent2"/>
                </a:solidFill>
                <a:cs typeface="Times New Roman" panose="02020603050405020304" pitchFamily="18" charset="0"/>
              </a:rPr>
              <a:t>boolean</a:t>
            </a:r>
            <a:r>
              <a:rPr lang="en-US" altLang="pt-BR" sz="2000">
                <a:latin typeface="Times New Roman" panose="02020603050405020304" pitchFamily="18" charset="0"/>
                <a:cs typeface="Times New Roman" panose="02020603050405020304" pitchFamily="18" charset="0"/>
              </a:rPr>
              <a:t> não são considerados como </a:t>
            </a:r>
          </a:p>
          <a:p>
            <a:pPr eaLnBrk="1" hangingPunct="1"/>
            <a:r>
              <a:rPr lang="en-US" altLang="pt-BR" sz="2000">
                <a:latin typeface="Times New Roman" panose="02020603050405020304" pitchFamily="18" charset="0"/>
                <a:cs typeface="Times New Roman" panose="02020603050405020304" pitchFamily="18" charset="0"/>
              </a:rPr>
              <a:t>		números em Java)</a:t>
            </a:r>
            <a:endParaRPr lang="pt-BR" altLang="pt-BR" sz="2000">
              <a:latin typeface="Times New Roman" panose="02020603050405020304" pitchFamily="18" charset="0"/>
              <a:cs typeface="Times New Roman" panose="02020603050405020304" pitchFamily="18" charset="0"/>
            </a:endParaRPr>
          </a:p>
        </p:txBody>
      </p:sp>
      <p:sp>
        <p:nvSpPr>
          <p:cNvPr id="87045" name="Line 6"/>
          <p:cNvSpPr>
            <a:spLocks noChangeShapeType="1"/>
          </p:cNvSpPr>
          <p:nvPr/>
        </p:nvSpPr>
        <p:spPr bwMode="auto">
          <a:xfrm>
            <a:off x="395288" y="1693863"/>
            <a:ext cx="856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152400"/>
            <a:ext cx="7772400" cy="685800"/>
          </a:xfrm>
        </p:spPr>
        <p:txBody>
          <a:bodyPr/>
          <a:lstStyle/>
          <a:p>
            <a:pPr algn="l"/>
            <a:r>
              <a:rPr lang="en-US" altLang="pt-BR" smtClean="0"/>
              <a:t>Valor de Retorno dos Métodos</a:t>
            </a:r>
            <a:endParaRPr lang="pt-BR" altLang="pt-BR" smtClean="0"/>
          </a:p>
        </p:txBody>
      </p:sp>
      <p:sp>
        <p:nvSpPr>
          <p:cNvPr id="88067" name="Text Box 3"/>
          <p:cNvSpPr txBox="1">
            <a:spLocks noChangeArrowheads="1"/>
          </p:cNvSpPr>
          <p:nvPr/>
        </p:nvSpPr>
        <p:spPr bwMode="auto">
          <a:xfrm>
            <a:off x="609600" y="1060450"/>
            <a:ext cx="815340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Um outra questão relacionada a declaração de métodos (subrotinas) é a possibilidade de o método </a:t>
            </a:r>
            <a:r>
              <a:rPr lang="en-US" altLang="pt-BR" sz="2000" u="sng">
                <a:latin typeface="Times New Roman" panose="02020603050405020304" pitchFamily="18" charset="0"/>
                <a:cs typeface="Times New Roman" panose="02020603050405020304" pitchFamily="18" charset="0"/>
              </a:rPr>
              <a:t>devolver</a:t>
            </a:r>
            <a:r>
              <a:rPr lang="en-US" altLang="pt-BR" sz="2000">
                <a:latin typeface="Times New Roman" panose="02020603050405020304" pitchFamily="18" charset="0"/>
                <a:cs typeface="Times New Roman" panose="02020603050405020304" pitchFamily="18" charset="0"/>
              </a:rPr>
              <a:t> mensagens ou não, isto é, “se o método é capaz de retornar algum tipo de valor”.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Métodos em Java têm sua execução encerrada de duas maneiras possíveis</a:t>
            </a:r>
            <a:r>
              <a:rPr lang="en-US" altLang="pt-BR" sz="2000">
                <a:latin typeface="Times New Roman" panose="02020603050405020304" pitchFamily="18" charset="0"/>
                <a:cs typeface="Times New Roman" panose="02020603050405020304" pitchFamily="18" charset="0"/>
              </a:rPr>
              <a:t>:</a:t>
            </a:r>
          </a:p>
          <a:p>
            <a:pPr eaLnBrk="1" hangingPunct="1"/>
            <a:r>
              <a:rPr lang="en-US" altLang="pt-BR" sz="2000" b="1">
                <a:solidFill>
                  <a:srgbClr val="FF3300"/>
                </a:solidFill>
                <a:latin typeface="Times New Roman" panose="02020603050405020304" pitchFamily="18" charset="0"/>
                <a:cs typeface="Times New Roman" panose="02020603050405020304" pitchFamily="18" charset="0"/>
              </a:rPr>
              <a:t>1.</a:t>
            </a:r>
            <a:r>
              <a:rPr lang="en-US" altLang="pt-BR" sz="2000">
                <a:latin typeface="Times New Roman" panose="02020603050405020304" pitchFamily="18" charset="0"/>
                <a:cs typeface="Times New Roman" panose="02020603050405020304" pitchFamily="18" charset="0"/>
              </a:rPr>
              <a:t> q</a:t>
            </a:r>
            <a:r>
              <a:rPr lang="pt-BR" altLang="pt-BR" sz="2000">
                <a:latin typeface="Times New Roman" panose="02020603050405020304" pitchFamily="18" charset="0"/>
                <a:cs typeface="Times New Roman" panose="02020603050405020304" pitchFamily="18" charset="0"/>
              </a:rPr>
              <a:t>uando um método não tem um valor de retorno (</a:t>
            </a:r>
            <a:r>
              <a:rPr lang="en-US" altLang="pt-BR" sz="2000">
                <a:latin typeface="Times New Roman" panose="02020603050405020304" pitchFamily="18" charset="0"/>
                <a:cs typeface="Times New Roman" panose="02020603050405020304" pitchFamily="18" charset="0"/>
              </a:rPr>
              <a:t>declarado com o </a:t>
            </a:r>
            <a:r>
              <a:rPr lang="pt-BR" altLang="pt-BR" sz="2000">
                <a:latin typeface="Times New Roman" panose="02020603050405020304" pitchFamily="18" charset="0"/>
                <a:cs typeface="Times New Roman" panose="02020603050405020304" pitchFamily="18" charset="0"/>
              </a:rPr>
              <a:t>tipo de retorno</a:t>
            </a:r>
            <a:r>
              <a:rPr lang="en-US" altLang="pt-BR" sz="2000">
                <a:latin typeface="Times New Roman" panose="02020603050405020304" pitchFamily="18" charset="0"/>
                <a:cs typeface="Times New Roman" panose="02020603050405020304" pitchFamily="18" charset="0"/>
              </a:rPr>
              <a:t> </a:t>
            </a:r>
            <a:r>
              <a:rPr lang="pt-BR" altLang="pt-BR" sz="1800" b="1" u="sng">
                <a:solidFill>
                  <a:schemeClr val="accent2"/>
                </a:solidFill>
                <a:cs typeface="Times New Roman" panose="02020603050405020304" pitchFamily="18" charset="0"/>
              </a:rPr>
              <a:t>void</a:t>
            </a:r>
            <a:r>
              <a:rPr lang="pt-BR" altLang="pt-BR" sz="2000">
                <a:latin typeface="Times New Roman" panose="02020603050405020304" pitchFamily="18" charset="0"/>
                <a:cs typeface="Times New Roman" panose="02020603050405020304" pitchFamily="18" charset="0"/>
              </a:rPr>
              <a:t>): a execução é encerrada quando o bloco do corpo do método chega ao final</a:t>
            </a:r>
            <a:r>
              <a:rPr lang="en-US" altLang="pt-BR" sz="2000">
                <a:latin typeface="Times New Roman" panose="02020603050405020304" pitchFamily="18" charset="0"/>
                <a:cs typeface="Times New Roman" panose="02020603050405020304" pitchFamily="18" charset="0"/>
              </a:rPr>
              <a:t>;</a:t>
            </a:r>
          </a:p>
          <a:p>
            <a:pPr eaLnBrk="1" hangingPunct="1"/>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static</a:t>
            </a:r>
            <a:r>
              <a:rPr lang="en-US" altLang="pt-BR" sz="1800">
                <a:cs typeface="Times New Roman" panose="02020603050405020304" pitchFamily="18" charset="0"/>
              </a:rPr>
              <a:t> </a:t>
            </a:r>
            <a:r>
              <a:rPr lang="en-US" altLang="pt-BR" sz="1800" b="1" u="sng">
                <a:solidFill>
                  <a:schemeClr val="accent2"/>
                </a:solidFill>
                <a:cs typeface="Times New Roman" panose="02020603050405020304" pitchFamily="18" charset="0"/>
              </a:rPr>
              <a:t>void</a:t>
            </a:r>
            <a:r>
              <a:rPr lang="en-US" altLang="pt-BR" sz="1800">
                <a:cs typeface="Times New Roman" panose="02020603050405020304" pitchFamily="18" charset="0"/>
              </a:rPr>
              <a:t> </a:t>
            </a:r>
            <a:r>
              <a:rPr lang="en-US" altLang="pt-BR" sz="1800" b="1">
                <a:cs typeface="Times New Roman" panose="02020603050405020304" pitchFamily="18" charset="0"/>
              </a:rPr>
              <a:t>main</a:t>
            </a:r>
            <a:r>
              <a:rPr lang="en-US" altLang="pt-BR" sz="1800">
                <a:cs typeface="Times New Roman" panose="02020603050405020304" pitchFamily="18" charset="0"/>
              </a:rPr>
              <a:t>(String args[]) {</a:t>
            </a:r>
          </a:p>
          <a:p>
            <a:pPr eaLnBrk="1" hangingPunct="1"/>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 // fim do corpo do método</a:t>
            </a:r>
          </a:p>
          <a:p>
            <a:pPr lvl="3" eaLnBrk="1" hangingPunct="1"/>
            <a:endParaRPr lang="en-US" altLang="pt-BR" sz="1800">
              <a:cs typeface="Times New Roman" panose="02020603050405020304" pitchFamily="18" charset="0"/>
            </a:endParaRPr>
          </a:p>
          <a:p>
            <a:pPr eaLnBrk="1" hangingPunct="1"/>
            <a:r>
              <a:rPr lang="en-US" altLang="pt-BR" sz="2000" b="1">
                <a:solidFill>
                  <a:srgbClr val="FF3300"/>
                </a:solidFill>
                <a:latin typeface="Times New Roman" panose="02020603050405020304" pitchFamily="18" charset="0"/>
                <a:cs typeface="Times New Roman" panose="02020603050405020304" pitchFamily="18" charset="0"/>
              </a:rPr>
              <a:t>2.</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encerra a execução do método através do comando </a:t>
            </a:r>
            <a:r>
              <a:rPr lang="pt-BR" altLang="pt-BR" sz="1800" b="1" u="sng">
                <a:solidFill>
                  <a:schemeClr val="accent2"/>
                </a:solidFill>
                <a:cs typeface="Times New Roman" panose="02020603050405020304" pitchFamily="18" charset="0"/>
              </a:rPr>
              <a:t>return</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a:p>
            <a:pPr eaLnBrk="1" hangingPunct="1"/>
            <a:r>
              <a:rPr lang="pt-BR" altLang="pt-BR" sz="1800" b="1" u="sng">
                <a:solidFill>
                  <a:schemeClr val="accent2"/>
                </a:solidFill>
                <a:cs typeface="Times New Roman" panose="02020603050405020304" pitchFamily="18" charset="0"/>
              </a:rPr>
              <a:t>return</a:t>
            </a:r>
            <a:r>
              <a:rPr lang="pt-BR" altLang="pt-BR" sz="1800">
                <a:cs typeface="Times New Roman" panose="02020603050405020304" pitchFamily="18" charset="0"/>
              </a:rPr>
              <a:t>;</a:t>
            </a:r>
            <a:r>
              <a:rPr lang="en-US" altLang="pt-BR" sz="1800">
                <a:cs typeface="Times New Roman" panose="02020603050405020304" pitchFamily="18" charset="0"/>
              </a:rPr>
              <a:t>	     // </a:t>
            </a:r>
            <a:r>
              <a:rPr lang="pt-BR" altLang="pt-BR" sz="1800">
                <a:cs typeface="Times New Roman" panose="02020603050405020304" pitchFamily="18" charset="0"/>
              </a:rPr>
              <a:t>sem valor de retorno </a:t>
            </a:r>
          </a:p>
          <a:p>
            <a:pPr eaLnBrk="1" hangingPunct="1"/>
            <a:r>
              <a:rPr lang="pt-BR" altLang="pt-BR" sz="1800" b="1" u="sng">
                <a:solidFill>
                  <a:schemeClr val="accent2"/>
                </a:solidFill>
                <a:cs typeface="Times New Roman" panose="02020603050405020304" pitchFamily="18" charset="0"/>
              </a:rPr>
              <a:t>return</a:t>
            </a:r>
            <a:r>
              <a:rPr lang="pt-BR" altLang="pt-BR" sz="1800">
                <a:cs typeface="Times New Roman" panose="02020603050405020304" pitchFamily="18" charset="0"/>
              </a:rPr>
              <a:t> expressão;</a:t>
            </a:r>
            <a:r>
              <a:rPr lang="en-US" altLang="pt-BR" sz="1800">
                <a:cs typeface="Times New Roman" panose="02020603050405020304" pitchFamily="18" charset="0"/>
              </a:rPr>
              <a:t> // </a:t>
            </a:r>
            <a:r>
              <a:rPr lang="pt-BR" altLang="pt-BR" sz="1800">
                <a:cs typeface="Times New Roman" panose="02020603050405020304" pitchFamily="18" charset="0"/>
              </a:rPr>
              <a:t>retornando o resultado da expressão</a:t>
            </a:r>
            <a:endParaRPr lang="pt-BR"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1800" b="1">
                <a:solidFill>
                  <a:schemeClr val="accent2"/>
                </a:solidFill>
                <a:cs typeface="Times New Roman" panose="02020603050405020304" pitchFamily="18" charset="0"/>
              </a:rPr>
              <a:t>public</a:t>
            </a:r>
            <a:r>
              <a:rPr lang="en-US" altLang="pt-BR" sz="1800">
                <a:cs typeface="Times New Roman" panose="02020603050405020304" pitchFamily="18" charset="0"/>
              </a:rPr>
              <a:t> </a:t>
            </a:r>
            <a:r>
              <a:rPr lang="en-US" altLang="pt-BR" sz="1800" b="1">
                <a:solidFill>
                  <a:schemeClr val="accent2"/>
                </a:solidFill>
                <a:cs typeface="Times New Roman" panose="02020603050405020304" pitchFamily="18" charset="0"/>
              </a:rPr>
              <a:t>static</a:t>
            </a:r>
            <a:r>
              <a:rPr lang="en-US" altLang="pt-BR" sz="1800">
                <a:cs typeface="Times New Roman" panose="02020603050405020304" pitchFamily="18" charset="0"/>
              </a:rPr>
              <a:t> </a:t>
            </a:r>
            <a:r>
              <a:rPr lang="en-US" altLang="pt-BR" sz="1800" b="1">
                <a:cs typeface="Times New Roman" panose="02020603050405020304" pitchFamily="18" charset="0"/>
              </a:rPr>
              <a:t>int</a:t>
            </a:r>
            <a:r>
              <a:rPr lang="en-US" altLang="pt-BR" sz="1800">
                <a:cs typeface="Times New Roman" panose="02020603050405020304" pitchFamily="18" charset="0"/>
              </a:rPr>
              <a:t> soma(</a:t>
            </a:r>
            <a:r>
              <a:rPr lang="en-US" altLang="pt-BR" sz="1800" b="1">
                <a:cs typeface="Times New Roman" panose="02020603050405020304" pitchFamily="18" charset="0"/>
              </a:rPr>
              <a:t>int</a:t>
            </a:r>
            <a:r>
              <a:rPr lang="en-US" altLang="pt-BR" sz="1800">
                <a:cs typeface="Times New Roman" panose="02020603050405020304" pitchFamily="18" charset="0"/>
              </a:rPr>
              <a:t> a, </a:t>
            </a:r>
            <a:r>
              <a:rPr lang="en-US" altLang="pt-BR" sz="1800" b="1">
                <a:cs typeface="Times New Roman" panose="02020603050405020304" pitchFamily="18" charset="0"/>
              </a:rPr>
              <a:t>int</a:t>
            </a:r>
            <a:r>
              <a:rPr lang="en-US" altLang="pt-BR" sz="1800">
                <a:cs typeface="Times New Roman" panose="02020603050405020304" pitchFamily="18" charset="0"/>
              </a:rPr>
              <a:t> b) {</a:t>
            </a:r>
          </a:p>
          <a:p>
            <a:pPr eaLnBrk="1" hangingPunct="1"/>
            <a:r>
              <a:rPr lang="en-US" altLang="pt-BR" sz="1800">
                <a:cs typeface="Times New Roman" panose="02020603050405020304" pitchFamily="18" charset="0"/>
              </a:rPr>
              <a:t>  </a:t>
            </a:r>
            <a:r>
              <a:rPr lang="en-US" altLang="pt-BR" sz="1800" b="1" u="sng">
                <a:solidFill>
                  <a:schemeClr val="accent2"/>
                </a:solidFill>
                <a:cs typeface="Times New Roman" panose="02020603050405020304" pitchFamily="18" charset="0"/>
              </a:rPr>
              <a:t>return</a:t>
            </a:r>
            <a:r>
              <a:rPr lang="en-US" altLang="pt-BR" sz="1800">
                <a:cs typeface="Times New Roman" panose="02020603050405020304" pitchFamily="18" charset="0"/>
              </a:rPr>
              <a:t> (a + b); // retorna a soma dos parâmetros</a:t>
            </a:r>
          </a:p>
          <a:p>
            <a:pPr eaLnBrk="1" hangingPunct="1"/>
            <a:r>
              <a:rPr lang="en-US" altLang="pt-BR" sz="180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a:t>
            </a:r>
          </a:p>
        </p:txBody>
      </p:sp>
      <p:sp>
        <p:nvSpPr>
          <p:cNvPr id="8806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04813" y="152400"/>
            <a:ext cx="7772400" cy="685800"/>
          </a:xfrm>
        </p:spPr>
        <p:txBody>
          <a:bodyPr/>
          <a:lstStyle/>
          <a:p>
            <a:pPr algn="l"/>
            <a:r>
              <a:rPr lang="en-US" altLang="pt-BR" smtClean="0"/>
              <a:t>Definição do Corpo de Métodos</a:t>
            </a:r>
            <a:endParaRPr lang="pt-BR" altLang="pt-BR" smtClean="0"/>
          </a:p>
        </p:txBody>
      </p:sp>
      <p:sp>
        <p:nvSpPr>
          <p:cNvPr id="89091" name="Text Box 3"/>
          <p:cNvSpPr txBox="1">
            <a:spLocks noChangeArrowheads="1"/>
          </p:cNvSpPr>
          <p:nvPr/>
        </p:nvSpPr>
        <p:spPr bwMode="auto">
          <a:xfrm>
            <a:off x="376238" y="1060450"/>
            <a:ext cx="85344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O corpo de um método é formado por declarações de variáveis locais e comandos da linguagem de programação</a:t>
            </a:r>
            <a:r>
              <a:rPr lang="en-US" altLang="pt-BR" sz="2000">
                <a:latin typeface="Times New Roman" panose="02020603050405020304" pitchFamily="18" charset="0"/>
                <a:cs typeface="Times New Roman" panose="02020603050405020304" pitchFamily="18" charset="0"/>
              </a:rPr>
              <a:t> delimitados por chave (‘</a:t>
            </a:r>
            <a:r>
              <a:rPr lang="en-US" altLang="pt-BR" sz="2000" b="1">
                <a:solidFill>
                  <a:srgbClr val="FF3300"/>
                </a:solidFill>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e ‘</a:t>
            </a:r>
            <a:r>
              <a:rPr lang="en-US" altLang="pt-BR" sz="2000" b="1">
                <a:solidFill>
                  <a:srgbClr val="FF3300"/>
                </a:solidFill>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A sintaxe de declaração de variáveis locais em Java é similar àquela de declaração de atributos de objetos, sem a opção dos modificadores de visibilidade</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variáveis locais têm visibilidade restrita ao método</a:t>
            </a:r>
            <a:r>
              <a:rPr lang="en-US" altLang="pt-BR" sz="2000">
                <a:latin typeface="Times New Roman" panose="02020603050405020304" pitchFamily="18" charset="0"/>
                <a:cs typeface="Times New Roman" panose="02020603050405020304" pitchFamily="18" charset="0"/>
              </a:rPr>
              <a:t>, exclusivamente</a:t>
            </a:r>
            <a:r>
              <a:rPr lang="pt-BR" altLang="pt-BR" sz="2000">
                <a:latin typeface="Times New Roman" panose="02020603050405020304" pitchFamily="18" charset="0"/>
                <a:cs typeface="Times New Roman" panose="02020603050405020304" pitchFamily="18" charset="0"/>
              </a:rPr>
              <a:t>.</a:t>
            </a:r>
            <a:endParaRPr lang="en-US" altLang="pt-BR" sz="2000">
              <a:latin typeface="Times New Roman" panose="02020603050405020304" pitchFamily="18" charset="0"/>
              <a:cs typeface="Times New Roman" panose="02020603050405020304" pitchFamily="18" charset="0"/>
            </a:endParaRPr>
          </a:p>
          <a:p>
            <a:pPr lvl="3" eaLnBrk="1" hangingPunct="1"/>
            <a:r>
              <a:rPr lang="en-US" altLang="pt-BR" sz="2000">
                <a:latin typeface="Times New Roman" panose="02020603050405020304" pitchFamily="18" charset="0"/>
                <a:cs typeface="Times New Roman" panose="02020603050405020304" pitchFamily="18" charset="0"/>
              </a:rPr>
              <a:t>	</a:t>
            </a:r>
            <a:r>
              <a:rPr lang="en-US" altLang="pt-BR" sz="1800" b="1">
                <a:cs typeface="Times New Roman" panose="02020603050405020304" pitchFamily="18" charset="0"/>
              </a:rPr>
              <a:t>int</a:t>
            </a:r>
            <a:r>
              <a:rPr lang="en-US" altLang="pt-BR" sz="1800">
                <a:cs typeface="Times New Roman" panose="02020603050405020304" pitchFamily="18" charset="0"/>
              </a:rPr>
              <a:t> a, b;</a:t>
            </a:r>
          </a:p>
          <a:p>
            <a:pPr lvl="3" eaLnBrk="1" hangingPunct="1"/>
            <a:r>
              <a:rPr lang="en-US" altLang="pt-BR" sz="1800">
                <a:cs typeface="Times New Roman" panose="02020603050405020304" pitchFamily="18" charset="0"/>
              </a:rPr>
              <a:t>	</a:t>
            </a:r>
            <a:r>
              <a:rPr lang="en-US" altLang="pt-BR" sz="1800" b="1">
                <a:cs typeface="Times New Roman" panose="02020603050405020304" pitchFamily="18" charset="0"/>
              </a:rPr>
              <a:t>boolean</a:t>
            </a:r>
            <a:r>
              <a:rPr lang="en-US" altLang="pt-BR" sz="1800">
                <a:cs typeface="Times New Roman" panose="02020603050405020304" pitchFamily="18" charset="0"/>
              </a:rPr>
              <a:t> ehPrimo = </a:t>
            </a:r>
            <a:r>
              <a:rPr lang="en-US" altLang="pt-BR" sz="1800" b="1">
                <a:solidFill>
                  <a:schemeClr val="accent2"/>
                </a:solidFill>
                <a:cs typeface="Times New Roman" panose="02020603050405020304" pitchFamily="18" charset="0"/>
              </a:rPr>
              <a:t>true</a:t>
            </a:r>
            <a:r>
              <a:rPr lang="en-US" altLang="pt-BR" sz="1800">
                <a:cs typeface="Times New Roman" panose="02020603050405020304" pitchFamily="18" charset="0"/>
              </a:rPr>
              <a:t>;</a:t>
            </a:r>
            <a:r>
              <a:rPr lang="pt-BR" altLang="pt-BR" sz="1800">
                <a:cs typeface="Times New Roman" panose="02020603050405020304" pitchFamily="18" charset="0"/>
              </a:rPr>
              <a:t> </a:t>
            </a:r>
            <a:endParaRPr lang="en-US" altLang="pt-BR" sz="1800">
              <a:cs typeface="Times New Roman" panose="02020603050405020304" pitchFamily="18" charset="0"/>
            </a:endParaRPr>
          </a:p>
          <a:p>
            <a:pPr lvl="3" eaLnBrk="1" hangingPunct="1"/>
            <a:endParaRPr lang="en-US" altLang="pt-BR" sz="180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Embora não seja obrigatório, é uma boa prática de programação manter todas as declarações de variáveis no início do método.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Uma exceção aceita refere-se a blocos delimitados por iteração com</a:t>
            </a:r>
            <a:r>
              <a:rPr lang="en-US" altLang="pt-BR" sz="2000">
                <a:latin typeface="Times New Roman" panose="02020603050405020304" pitchFamily="18" charset="0"/>
                <a:cs typeface="Times New Roman" panose="02020603050405020304" pitchFamily="18" charset="0"/>
              </a:rPr>
              <a:t> </a:t>
            </a:r>
            <a:r>
              <a:rPr lang="en-US" altLang="pt-BR" sz="1800" b="1">
                <a:solidFill>
                  <a:schemeClr val="accent2"/>
                </a:solidFill>
                <a:cs typeface="Times New Roman" panose="02020603050405020304" pitchFamily="18" charset="0"/>
              </a:rPr>
              <a:t>for</a:t>
            </a:r>
            <a:r>
              <a:rPr lang="pt-BR" altLang="pt-BR" sz="2000">
                <a:latin typeface="Times New Roman" panose="02020603050405020304" pitchFamily="18" charset="0"/>
                <a:cs typeface="Times New Roman" panose="02020603050405020304" pitchFamily="18" charset="0"/>
              </a:rPr>
              <a:t>, onde a forma</a:t>
            </a:r>
            <a:r>
              <a:rPr lang="en-US" altLang="pt-BR" sz="2000">
                <a:latin typeface="Times New Roman" panose="02020603050405020304" pitchFamily="18" charset="0"/>
                <a:cs typeface="Times New Roman" panose="02020603050405020304" pitchFamily="18" charset="0"/>
              </a:rPr>
              <a:t>: </a:t>
            </a:r>
            <a:r>
              <a:rPr lang="en-US" altLang="pt-BR" sz="1800" b="1">
                <a:solidFill>
                  <a:schemeClr val="accent2"/>
                </a:solidFill>
                <a:cs typeface="Times New Roman" panose="02020603050405020304" pitchFamily="18" charset="0"/>
              </a:rPr>
              <a:t>for</a:t>
            </a:r>
            <a:r>
              <a:rPr lang="en-US" altLang="pt-BR" sz="1800">
                <a:cs typeface="Times New Roman" panose="02020603050405020304" pitchFamily="18" charset="0"/>
              </a:rPr>
              <a:t> (</a:t>
            </a:r>
            <a:r>
              <a:rPr lang="en-US" altLang="pt-BR" sz="1800" b="1">
                <a:cs typeface="Times New Roman" panose="02020603050405020304" pitchFamily="18" charset="0"/>
              </a:rPr>
              <a:t>int</a:t>
            </a:r>
            <a:r>
              <a:rPr lang="en-US" altLang="pt-BR" sz="1800">
                <a:solidFill>
                  <a:srgbClr val="FF3300"/>
                </a:solidFill>
                <a:cs typeface="Times New Roman" panose="02020603050405020304" pitchFamily="18" charset="0"/>
              </a:rPr>
              <a:t> i</a:t>
            </a:r>
            <a:r>
              <a:rPr lang="en-US" altLang="pt-BR" sz="1800">
                <a:cs typeface="Times New Roman" panose="02020603050405020304" pitchFamily="18" charset="0"/>
              </a:rPr>
              <a:t>=1; </a:t>
            </a:r>
            <a:r>
              <a:rPr lang="en-US" altLang="pt-BR" sz="1800">
                <a:solidFill>
                  <a:srgbClr val="FF3300"/>
                </a:solidFill>
                <a:cs typeface="Times New Roman" panose="02020603050405020304" pitchFamily="18" charset="0"/>
              </a:rPr>
              <a:t>i</a:t>
            </a:r>
            <a:r>
              <a:rPr lang="en-US" altLang="pt-BR" sz="1800">
                <a:cs typeface="Times New Roman" panose="02020603050405020304" pitchFamily="18" charset="0"/>
              </a:rPr>
              <a:t> &lt;=10;</a:t>
            </a:r>
            <a:r>
              <a:rPr lang="pt-BR" altLang="pt-BR" sz="1800">
                <a:cs typeface="Times New Roman" panose="02020603050405020304" pitchFamily="18" charset="0"/>
              </a:rPr>
              <a:t> </a:t>
            </a:r>
            <a:r>
              <a:rPr lang="en-US" altLang="pt-BR" sz="1800">
                <a:solidFill>
                  <a:srgbClr val="FF3300"/>
                </a:solidFill>
                <a:cs typeface="Times New Roman" panose="02020603050405020304" pitchFamily="18" charset="0"/>
              </a:rPr>
              <a:t>i</a:t>
            </a:r>
            <a:r>
              <a:rPr lang="en-US" altLang="pt-BR" sz="180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é aceita. </a:t>
            </a:r>
            <a:r>
              <a:rPr lang="pt-BR" altLang="pt-BR" sz="2000">
                <a:latin typeface="Times New Roman" panose="02020603050405020304" pitchFamily="18" charset="0"/>
                <a:cs typeface="Times New Roman" panose="02020603050405020304" pitchFamily="18" charset="0"/>
              </a:rPr>
              <a:t>Neste caso, o escopo da variável</a:t>
            </a:r>
            <a:r>
              <a:rPr lang="en-US" altLang="pt-BR" sz="2000">
                <a:latin typeface="Times New Roman" panose="02020603050405020304" pitchFamily="18" charset="0"/>
                <a:cs typeface="Times New Roman" panose="02020603050405020304" pitchFamily="18" charset="0"/>
              </a:rPr>
              <a:t> de controle “</a:t>
            </a:r>
            <a:r>
              <a:rPr lang="en-US" altLang="pt-BR" sz="2000">
                <a:solidFill>
                  <a:srgbClr val="FF3300"/>
                </a:solidFill>
                <a:latin typeface="Times New Roman" panose="02020603050405020304" pitchFamily="18" charset="0"/>
                <a:cs typeface="Times New Roman" panose="02020603050405020304" pitchFamily="18" charset="0"/>
              </a:rPr>
              <a:t>i</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está restrito ao bloco da iteração.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Comandos podem representar uma</a:t>
            </a:r>
            <a:r>
              <a:rPr lang="en-US" altLang="pt-BR" sz="2000">
                <a:latin typeface="Times New Roman" panose="02020603050405020304" pitchFamily="18" charset="0"/>
                <a:cs typeface="Times New Roman" panose="02020603050405020304" pitchFamily="18" charset="0"/>
              </a:rPr>
              <a:t> expressão </a:t>
            </a:r>
            <a:r>
              <a:rPr lang="pt-BR" altLang="pt-BR" sz="2000">
                <a:latin typeface="Times New Roman" panose="02020603050405020304" pitchFamily="18" charset="0"/>
                <a:cs typeface="Times New Roman" panose="02020603050405020304" pitchFamily="18" charset="0"/>
              </a:rPr>
              <a:t>(uma operação a ser realizada</a:t>
            </a:r>
            <a:r>
              <a:rPr lang="en-US" altLang="pt-BR" sz="2000">
                <a:latin typeface="Times New Roman" panose="02020603050405020304" pitchFamily="18" charset="0"/>
                <a:cs typeface="Times New Roman" panose="02020603050405020304" pitchFamily="18" charset="0"/>
              </a:rPr>
              <a:t> para determinar um valor</a:t>
            </a:r>
            <a:r>
              <a:rPr lang="pt-BR" altLang="pt-BR" sz="2000">
                <a:latin typeface="Times New Roman" panose="02020603050405020304" pitchFamily="18" charset="0"/>
                <a:cs typeface="Times New Roman" panose="02020603050405020304" pitchFamily="18" charset="0"/>
              </a:rPr>
              <a:t>) ou um comando de</a:t>
            </a:r>
            <a:r>
              <a:rPr lang="en-US" altLang="pt-BR" sz="2000">
                <a:latin typeface="Times New Roman" panose="02020603050405020304" pitchFamily="18" charset="0"/>
                <a:cs typeface="Times New Roman" panose="02020603050405020304" pitchFamily="18" charset="0"/>
              </a:rPr>
              <a:t> controle de fluxo </a:t>
            </a:r>
            <a:r>
              <a:rPr lang="pt-BR" altLang="pt-BR" sz="2000">
                <a:latin typeface="Times New Roman" panose="02020603050405020304" pitchFamily="18" charset="0"/>
                <a:cs typeface="Times New Roman" panose="02020603050405020304" pitchFamily="18" charset="0"/>
              </a:rPr>
              <a:t>de execução. </a:t>
            </a:r>
          </a:p>
        </p:txBody>
      </p:sp>
      <p:sp>
        <p:nvSpPr>
          <p:cNvPr id="89092" name="Line 4"/>
          <p:cNvSpPr>
            <a:spLocks noChangeShapeType="1"/>
          </p:cNvSpPr>
          <p:nvPr/>
        </p:nvSpPr>
        <p:spPr bwMode="auto">
          <a:xfrm>
            <a:off x="381000" y="965200"/>
            <a:ext cx="8407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3400" y="152400"/>
            <a:ext cx="777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4400">
                <a:solidFill>
                  <a:schemeClr val="tx2"/>
                </a:solidFill>
                <a:latin typeface="Times New Roman" panose="02020603050405020304" pitchFamily="18" charset="0"/>
              </a:rPr>
              <a:t>Rumbaugh define O</a:t>
            </a:r>
            <a:r>
              <a:rPr lang="en-US" altLang="pt-BR" sz="4400">
                <a:solidFill>
                  <a:schemeClr val="tx2"/>
                </a:solidFill>
                <a:latin typeface="Times New Roman" panose="02020603050405020304" pitchFamily="18" charset="0"/>
              </a:rPr>
              <a:t>rientação a Objetos (OO), como:</a:t>
            </a:r>
            <a:endParaRPr lang="pt-BR" altLang="pt-BR" sz="4400">
              <a:solidFill>
                <a:schemeClr val="tx2"/>
              </a:solidFill>
              <a:latin typeface="Times New Roman" panose="02020603050405020304" pitchFamily="18" charset="0"/>
            </a:endParaRPr>
          </a:p>
        </p:txBody>
      </p:sp>
      <p:sp>
        <p:nvSpPr>
          <p:cNvPr id="35843" name="Line 6"/>
          <p:cNvSpPr>
            <a:spLocks noChangeShapeType="1"/>
          </p:cNvSpPr>
          <p:nvPr/>
        </p:nvSpPr>
        <p:spPr bwMode="auto">
          <a:xfrm>
            <a:off x="533400" y="19050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5844" name="Text Box 8"/>
          <p:cNvSpPr txBox="1">
            <a:spLocks noChangeArrowheads="1"/>
          </p:cNvSpPr>
          <p:nvPr/>
        </p:nvSpPr>
        <p:spPr bwMode="auto">
          <a:xfrm>
            <a:off x="533400" y="2098675"/>
            <a:ext cx="81534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spcBef>
                <a:spcPct val="20000"/>
              </a:spcBef>
            </a:pPr>
            <a:r>
              <a:rPr lang="pt-BR" altLang="pt-BR" sz="3600">
                <a:latin typeface="Times New Roman" panose="02020603050405020304" pitchFamily="18" charset="0"/>
              </a:rPr>
              <a:t>“</a:t>
            </a:r>
            <a:r>
              <a:rPr lang="en-US" altLang="pt-BR" sz="3600">
                <a:latin typeface="Times New Roman" panose="02020603050405020304" pitchFamily="18" charset="0"/>
              </a:rPr>
              <a:t>U</a:t>
            </a:r>
            <a:r>
              <a:rPr lang="pt-BR" altLang="pt-BR" sz="3600">
                <a:latin typeface="Times New Roman" panose="02020603050405020304" pitchFamily="18" charset="0"/>
              </a:rPr>
              <a:t>ma nova maneira de pensar os problemas utilizando modelos organizados a partir de conceitos do mundo real. O comportamento fundamental é o </a:t>
            </a:r>
            <a:r>
              <a:rPr lang="pt-BR" altLang="pt-BR" sz="3600" u="sng">
                <a:latin typeface="Times New Roman" panose="02020603050405020304" pitchFamily="18" charset="0"/>
              </a:rPr>
              <a:t>objeto</a:t>
            </a:r>
            <a:r>
              <a:rPr lang="pt-BR" altLang="pt-BR" sz="3600">
                <a:latin typeface="Times New Roman" panose="02020603050405020304" pitchFamily="18" charset="0"/>
              </a:rPr>
              <a:t> que combina </a:t>
            </a:r>
            <a:r>
              <a:rPr lang="pt-BR" altLang="pt-BR" sz="3600" u="sng">
                <a:latin typeface="Times New Roman" panose="02020603050405020304" pitchFamily="18" charset="0"/>
              </a:rPr>
              <a:t>estrutura</a:t>
            </a:r>
            <a:r>
              <a:rPr lang="pt-BR" altLang="pt-BR" sz="3600">
                <a:latin typeface="Times New Roman" panose="02020603050405020304" pitchFamily="18" charset="0"/>
              </a:rPr>
              <a:t> e </a:t>
            </a:r>
            <a:r>
              <a:rPr lang="pt-BR" altLang="pt-BR" sz="3600" u="sng">
                <a:latin typeface="Times New Roman" panose="02020603050405020304" pitchFamily="18" charset="0"/>
              </a:rPr>
              <a:t>comportamento</a:t>
            </a:r>
            <a:r>
              <a:rPr lang="pt-BR" altLang="pt-BR" sz="3600">
                <a:latin typeface="Times New Roman" panose="02020603050405020304" pitchFamily="18" charset="0"/>
              </a:rPr>
              <a:t> em uma única entidade”.</a:t>
            </a:r>
            <a:endParaRPr lang="pt-BR" altLang="pt-BR" sz="3600"/>
          </a:p>
        </p:txBody>
      </p:sp>
      <p:pic>
        <p:nvPicPr>
          <p:cNvPr id="358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25" y="260350"/>
            <a:ext cx="1017588"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28600" y="165100"/>
            <a:ext cx="8712200" cy="64484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a:t>// Estrutura </a:t>
            </a:r>
            <a:r>
              <a:rPr lang="en-US" altLang="pt-BR" sz="1600" b="1" u="sng">
                <a:solidFill>
                  <a:schemeClr val="accent2"/>
                </a:solidFill>
              </a:rPr>
              <a:t>modular</a:t>
            </a:r>
            <a:r>
              <a:rPr lang="en-US" altLang="pt-BR" sz="1600"/>
              <a:t> p/ exibir todos os números primos entre 1 e 100.</a:t>
            </a:r>
          </a:p>
          <a:p>
            <a:pPr eaLnBrk="1" hangingPunct="1"/>
            <a:r>
              <a:rPr lang="en-US" altLang="pt-BR" sz="1600" b="1">
                <a:solidFill>
                  <a:schemeClr val="accent2"/>
                </a:solidFill>
              </a:rPr>
              <a:t>public</a:t>
            </a:r>
            <a:r>
              <a:rPr lang="en-US" altLang="pt-BR" sz="1600"/>
              <a:t> </a:t>
            </a:r>
            <a:r>
              <a:rPr lang="en-US" altLang="pt-BR" sz="1600" b="1">
                <a:solidFill>
                  <a:schemeClr val="accent2"/>
                </a:solidFill>
              </a:rPr>
              <a:t>class</a:t>
            </a:r>
            <a:r>
              <a:rPr lang="en-US" altLang="pt-BR" sz="1600"/>
              <a:t> Modular </a:t>
            </a:r>
            <a:r>
              <a:rPr lang="en-US" altLang="pt-BR" sz="1600" b="1"/>
              <a:t>{</a:t>
            </a:r>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solidFill>
                  <a:schemeClr val="accent2"/>
                </a:solidFill>
              </a:rPr>
              <a:t>void</a:t>
            </a:r>
            <a:r>
              <a:rPr lang="en-US" altLang="pt-BR" sz="1600"/>
              <a:t> </a:t>
            </a:r>
            <a:r>
              <a:rPr lang="en-US" altLang="pt-BR" sz="1600" b="1"/>
              <a:t>main</a:t>
            </a:r>
            <a:r>
              <a:rPr lang="en-US" altLang="pt-BR" sz="1600"/>
              <a:t>(String args[]) </a:t>
            </a:r>
            <a:r>
              <a:rPr lang="en-US" altLang="pt-BR" sz="1600" b="1"/>
              <a:t>{</a:t>
            </a:r>
          </a:p>
          <a:p>
            <a:pPr eaLnBrk="1" hangingPunct="1"/>
            <a:r>
              <a:rPr lang="en-US" altLang="pt-BR" sz="1600"/>
              <a:t>    </a:t>
            </a:r>
            <a:r>
              <a:rPr lang="en-US" altLang="pt-BR" sz="1600" b="1">
                <a:solidFill>
                  <a:schemeClr val="accent2"/>
                </a:solidFill>
              </a:rPr>
              <a:t>for</a:t>
            </a:r>
            <a:r>
              <a:rPr lang="en-US" altLang="pt-BR" sz="1600"/>
              <a:t> (</a:t>
            </a:r>
            <a:r>
              <a:rPr lang="en-US" altLang="pt-BR" sz="1600" b="1"/>
              <a:t>int</a:t>
            </a:r>
            <a:r>
              <a:rPr lang="en-US" altLang="pt-BR" sz="1600"/>
              <a:t> n=1; n&lt;=100; n++) </a:t>
            </a:r>
            <a:r>
              <a:rPr lang="en-US" altLang="pt-BR" sz="1600" b="1"/>
              <a:t>{</a:t>
            </a:r>
          </a:p>
          <a:p>
            <a:pPr eaLnBrk="1" hangingPunct="1"/>
            <a:r>
              <a:rPr lang="en-US" altLang="pt-BR" sz="1600"/>
              <a:t>      </a:t>
            </a:r>
            <a:r>
              <a:rPr lang="en-US" altLang="pt-BR" sz="1600" b="1">
                <a:solidFill>
                  <a:schemeClr val="accent2"/>
                </a:solidFill>
              </a:rPr>
              <a:t>if</a:t>
            </a:r>
            <a:r>
              <a:rPr lang="en-US" altLang="pt-BR" sz="1600"/>
              <a:t> (primo(n) == </a:t>
            </a:r>
            <a:r>
              <a:rPr lang="en-US" altLang="pt-BR" sz="1600" b="1">
                <a:solidFill>
                  <a:schemeClr val="accent2"/>
                </a:solidFill>
              </a:rPr>
              <a:t>true</a:t>
            </a:r>
            <a:r>
              <a:rPr lang="en-US" altLang="pt-BR" sz="1600"/>
              <a:t>)	// chama a funcao "Primo" enviando o </a:t>
            </a:r>
          </a:p>
          <a:p>
            <a:pPr eaLnBrk="1" hangingPunct="1"/>
            <a:r>
              <a:rPr lang="en-US" altLang="pt-BR" sz="1600"/>
              <a:t>				// argumento "n"</a:t>
            </a:r>
          </a:p>
          <a:p>
            <a:pPr eaLnBrk="1" hangingPunct="1"/>
            <a:r>
              <a:rPr lang="en-US" altLang="pt-BR" sz="1600"/>
              <a:t>         System.out.</a:t>
            </a:r>
            <a:r>
              <a:rPr lang="en-US" altLang="pt-BR" sz="1600" b="1"/>
              <a:t>println</a:t>
            </a:r>
            <a:r>
              <a:rPr lang="en-US" altLang="pt-BR" sz="1600"/>
              <a:t>(n); // para chamar esta função fora do 					  // escopo da classe "Modular":  </a:t>
            </a:r>
          </a:p>
          <a:p>
            <a:pPr eaLnBrk="1" hangingPunct="1"/>
            <a:r>
              <a:rPr lang="en-US" altLang="pt-BR" sz="1600"/>
              <a:t>				  // if (Modular.Primo(n) == true)</a:t>
            </a:r>
          </a:p>
          <a:p>
            <a:pPr eaLnBrk="1" hangingPunct="1"/>
            <a:r>
              <a:rPr lang="en-US" altLang="pt-BR" sz="1600"/>
              <a:t>    </a:t>
            </a:r>
            <a:r>
              <a:rPr lang="en-US" altLang="pt-BR" sz="1600" b="1"/>
              <a:t>}</a:t>
            </a:r>
          </a:p>
          <a:p>
            <a:pPr eaLnBrk="1" hangingPunct="1"/>
            <a:r>
              <a:rPr lang="en-US" altLang="pt-BR" sz="1600"/>
              <a:t>  </a:t>
            </a:r>
            <a:r>
              <a:rPr lang="en-US" altLang="pt-BR" sz="1600" b="1"/>
              <a:t>}</a:t>
            </a:r>
          </a:p>
          <a:p>
            <a:pPr eaLnBrk="1" hangingPunct="1"/>
            <a:endParaRPr lang="en-US" altLang="pt-BR" sz="1600"/>
          </a:p>
          <a:p>
            <a:pPr eaLnBrk="1" hangingPunct="1"/>
            <a:r>
              <a:rPr lang="en-US" altLang="pt-BR" sz="1600"/>
              <a:t>// Função que retorna verdadeiro se o valor do parâmetro formal "n"</a:t>
            </a:r>
          </a:p>
          <a:p>
            <a:pPr eaLnBrk="1" hangingPunct="1"/>
            <a:r>
              <a:rPr lang="en-US" altLang="pt-BR" sz="1600"/>
              <a:t>// corresponde a um numero primo, falso, caso contrário.</a:t>
            </a:r>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static</a:t>
            </a:r>
            <a:r>
              <a:rPr lang="en-US" altLang="pt-BR" sz="1600"/>
              <a:t> </a:t>
            </a:r>
            <a:r>
              <a:rPr lang="en-US" altLang="pt-BR" sz="1600" b="1"/>
              <a:t>boolean</a:t>
            </a:r>
            <a:r>
              <a:rPr lang="en-US" altLang="pt-BR" sz="1600"/>
              <a:t> primo(int n) </a:t>
            </a:r>
            <a:r>
              <a:rPr lang="en-US" altLang="pt-BR" sz="1600" b="1"/>
              <a:t>{</a:t>
            </a:r>
          </a:p>
          <a:p>
            <a:pPr eaLnBrk="1" hangingPunct="1"/>
            <a:r>
              <a:rPr lang="en-US" altLang="pt-BR" sz="1600"/>
              <a:t>    </a:t>
            </a:r>
            <a:r>
              <a:rPr lang="en-US" altLang="pt-BR" sz="1600" b="1"/>
              <a:t>boolean</a:t>
            </a:r>
            <a:r>
              <a:rPr lang="en-US" altLang="pt-BR" sz="1600"/>
              <a:t> ehPrimo = true;</a:t>
            </a:r>
          </a:p>
          <a:p>
            <a:pPr eaLnBrk="1" hangingPunct="1"/>
            <a:r>
              <a:rPr lang="en-US" altLang="pt-BR" sz="1600"/>
              <a:t>    </a:t>
            </a:r>
            <a:r>
              <a:rPr lang="en-US" altLang="pt-BR" sz="1600" b="1"/>
              <a:t>int</a:t>
            </a:r>
            <a:r>
              <a:rPr lang="en-US" altLang="pt-BR" sz="1600"/>
              <a:t> i = 2;</a:t>
            </a:r>
          </a:p>
          <a:p>
            <a:pPr eaLnBrk="1" hangingPunct="1"/>
            <a:r>
              <a:rPr lang="en-US" altLang="pt-BR" sz="1600"/>
              <a:t>    </a:t>
            </a:r>
            <a:r>
              <a:rPr lang="en-US" altLang="pt-BR" sz="1600" b="1">
                <a:solidFill>
                  <a:schemeClr val="accent2"/>
                </a:solidFill>
              </a:rPr>
              <a:t>while</a:t>
            </a:r>
            <a:r>
              <a:rPr lang="en-US" altLang="pt-BR" sz="1600"/>
              <a:t> ((ehPrimo == </a:t>
            </a:r>
            <a:r>
              <a:rPr lang="en-US" altLang="pt-BR" sz="1600" b="1">
                <a:solidFill>
                  <a:schemeClr val="accent2"/>
                </a:solidFill>
              </a:rPr>
              <a:t>true</a:t>
            </a:r>
            <a:r>
              <a:rPr lang="en-US" altLang="pt-BR" sz="1600"/>
              <a:t>) </a:t>
            </a:r>
            <a:r>
              <a:rPr lang="en-US" altLang="pt-BR" sz="1600" b="1"/>
              <a:t>&amp;&amp;</a:t>
            </a:r>
            <a:r>
              <a:rPr lang="en-US" altLang="pt-BR" sz="1600"/>
              <a:t> (i &lt;= (n / 2))) </a:t>
            </a:r>
            <a:r>
              <a:rPr lang="en-US" altLang="pt-BR" sz="1600" b="1"/>
              <a:t>{</a:t>
            </a:r>
          </a:p>
          <a:p>
            <a:pPr eaLnBrk="1" hangingPunct="1"/>
            <a:r>
              <a:rPr lang="en-US" altLang="pt-BR" sz="1600"/>
              <a:t>      </a:t>
            </a:r>
            <a:r>
              <a:rPr lang="en-US" altLang="pt-BR" sz="1600" b="1">
                <a:solidFill>
                  <a:schemeClr val="accent2"/>
                </a:solidFill>
              </a:rPr>
              <a:t>if</a:t>
            </a:r>
            <a:r>
              <a:rPr lang="en-US" altLang="pt-BR" sz="1600"/>
              <a:t> ((n % i) == 0)</a:t>
            </a:r>
          </a:p>
          <a:p>
            <a:pPr eaLnBrk="1" hangingPunct="1"/>
            <a:r>
              <a:rPr lang="en-US" altLang="pt-BR" sz="1600"/>
              <a:t>         ehPrimo = </a:t>
            </a:r>
            <a:r>
              <a:rPr lang="en-US" altLang="pt-BR" sz="1600" b="1">
                <a:solidFill>
                  <a:schemeClr val="accent2"/>
                </a:solidFill>
              </a:rPr>
              <a:t>false</a:t>
            </a:r>
            <a:r>
              <a:rPr lang="en-US" altLang="pt-BR" sz="1600"/>
              <a:t>; 	// encontrou um divisor, portanto, </a:t>
            </a:r>
          </a:p>
          <a:p>
            <a:pPr eaLnBrk="1" hangingPunct="1"/>
            <a:r>
              <a:rPr lang="en-US" altLang="pt-BR" sz="1600"/>
              <a:t>				// não é primo</a:t>
            </a:r>
          </a:p>
          <a:p>
            <a:pPr eaLnBrk="1" hangingPunct="1"/>
            <a:r>
              <a:rPr lang="en-US" altLang="pt-BR" sz="1600"/>
              <a:t>      </a:t>
            </a:r>
            <a:r>
              <a:rPr lang="en-US" altLang="pt-BR" sz="1600" b="1">
                <a:solidFill>
                  <a:schemeClr val="accent2"/>
                </a:solidFill>
              </a:rPr>
              <a:t>else</a:t>
            </a:r>
            <a:r>
              <a:rPr lang="en-US" altLang="pt-BR" sz="1600"/>
              <a:t> i</a:t>
            </a:r>
            <a:r>
              <a:rPr lang="en-US" altLang="pt-BR" sz="1600" b="1"/>
              <a:t>++</a:t>
            </a:r>
            <a:r>
              <a:rPr lang="en-US" altLang="pt-BR" sz="1600"/>
              <a:t>; // próximo divisor</a:t>
            </a:r>
          </a:p>
          <a:p>
            <a:pPr eaLnBrk="1" hangingPunct="1"/>
            <a:r>
              <a:rPr lang="en-US" altLang="pt-BR" sz="1600"/>
              <a:t>    </a:t>
            </a:r>
            <a:r>
              <a:rPr lang="en-US" altLang="pt-BR" sz="1600" b="1"/>
              <a:t>}</a:t>
            </a:r>
          </a:p>
          <a:p>
            <a:pPr eaLnBrk="1" hangingPunct="1"/>
            <a:r>
              <a:rPr lang="en-US" altLang="pt-BR" sz="1600"/>
              <a:t>    </a:t>
            </a:r>
            <a:r>
              <a:rPr lang="en-US" altLang="pt-BR" sz="1600" b="1">
                <a:solidFill>
                  <a:schemeClr val="accent2"/>
                </a:solidFill>
              </a:rPr>
              <a:t>return</a:t>
            </a:r>
            <a:r>
              <a:rPr lang="en-US" altLang="pt-BR" sz="1600"/>
              <a:t> (ehPrimo); // retorna o valor da variável flag "ehPrimo"</a:t>
            </a:r>
          </a:p>
          <a:p>
            <a:pPr eaLnBrk="1" hangingPunct="1"/>
            <a:r>
              <a:rPr lang="en-US" altLang="pt-BR" sz="1600"/>
              <a:t>  </a:t>
            </a:r>
            <a:r>
              <a:rPr lang="en-US" altLang="pt-BR" sz="1600" b="1"/>
              <a:t>}</a:t>
            </a:r>
          </a:p>
          <a:p>
            <a:pPr eaLnBrk="1" hangingPunct="1"/>
            <a:r>
              <a:rPr lang="en-US" altLang="pt-BR" sz="1600" b="1"/>
              <a:t>} </a:t>
            </a:r>
            <a:r>
              <a:rPr lang="en-US" altLang="pt-BR" sz="1600"/>
              <a:t>// fim do corpo da classe "Modular"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ChangeArrowheads="1"/>
          </p:cNvSpPr>
          <p:nvPr/>
        </p:nvSpPr>
        <p:spPr bwMode="auto">
          <a:xfrm>
            <a:off x="2124075" y="2443163"/>
            <a:ext cx="5688013" cy="1371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91139" name="Text Box 3"/>
          <p:cNvSpPr txBox="1">
            <a:spLocks noChangeArrowheads="1"/>
          </p:cNvSpPr>
          <p:nvPr/>
        </p:nvSpPr>
        <p:spPr bwMode="auto">
          <a:xfrm>
            <a:off x="533400" y="1060450"/>
            <a:ext cx="8153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771650" indent="-4572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Considerando novamente e, estendendo, as </a:t>
            </a:r>
            <a:r>
              <a:rPr lang="pt-BR" altLang="pt-BR" sz="2000">
                <a:latin typeface="Times New Roman" panose="02020603050405020304" pitchFamily="18" charset="0"/>
                <a:cs typeface="Times New Roman" panose="02020603050405020304" pitchFamily="18" charset="0"/>
              </a:rPr>
              <a:t>classes </a:t>
            </a:r>
            <a:r>
              <a:rPr lang="en-US" altLang="pt-BR" sz="2000">
                <a:latin typeface="Times New Roman" panose="02020603050405020304" pitchFamily="18" charset="0"/>
                <a:cs typeface="Times New Roman" panose="02020603050405020304" pitchFamily="18" charset="0"/>
              </a:rPr>
              <a:t>em Java </a:t>
            </a:r>
            <a:r>
              <a:rPr lang="pt-BR" altLang="pt-BR" sz="2000">
                <a:latin typeface="Times New Roman" panose="02020603050405020304" pitchFamily="18" charset="0"/>
                <a:cs typeface="Times New Roman" panose="02020603050405020304" pitchFamily="18" charset="0"/>
              </a:rPr>
              <a:t>são definidas através do uso da palavra-chave </a:t>
            </a:r>
            <a:r>
              <a:rPr lang="pt-BR" altLang="pt-BR" sz="2000" b="1" u="sng">
                <a:solidFill>
                  <a:schemeClr val="accent2"/>
                </a:solidFill>
                <a:latin typeface="Times New Roman" panose="02020603050405020304" pitchFamily="18" charset="0"/>
                <a:cs typeface="Times New Roman" panose="02020603050405020304" pitchFamily="18" charset="0"/>
              </a:rPr>
              <a:t>class</a:t>
            </a:r>
            <a:r>
              <a:rPr lang="en-US"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Para definir uma classe, utiliza-se a construção: </a:t>
            </a:r>
          </a:p>
          <a:p>
            <a:pPr eaLnBrk="1" hangingPunct="1"/>
            <a:endParaRPr lang="en-US" altLang="pt-BR" sz="2000">
              <a:latin typeface="Times New Roman" panose="02020603050405020304" pitchFamily="18" charset="0"/>
              <a:cs typeface="Times New Roman" panose="02020603050405020304" pitchFamily="18" charset="0"/>
            </a:endParaRPr>
          </a:p>
          <a:p>
            <a:pPr lvl="2" eaLnBrk="1" hangingPunct="1"/>
            <a:r>
              <a:rPr lang="en-US" altLang="pt-BR" sz="2000">
                <a:latin typeface="Times New Roman" panose="02020603050405020304" pitchFamily="18" charset="0"/>
                <a:cs typeface="Times New Roman" panose="02020603050405020304" pitchFamily="18" charset="0"/>
              </a:rPr>
              <a:t>	</a:t>
            </a:r>
            <a:r>
              <a:rPr lang="pt-BR" altLang="pt-BR" sz="2000" b="1">
                <a:cs typeface="Times New Roman" panose="02020603050405020304" pitchFamily="18" charset="0"/>
              </a:rPr>
              <a:t>[</a:t>
            </a:r>
            <a:r>
              <a:rPr lang="pt-BR" altLang="pt-BR" sz="2000" b="1">
                <a:solidFill>
                  <a:schemeClr val="accent1"/>
                </a:solidFill>
                <a:cs typeface="Times New Roman" panose="02020603050405020304" pitchFamily="18" charset="0"/>
              </a:rPr>
              <a:t>modif</a:t>
            </a:r>
            <a:r>
              <a:rPr lang="en-US" altLang="pt-BR" sz="2000" b="1">
                <a:solidFill>
                  <a:schemeClr val="accent1"/>
                </a:solidFill>
                <a:cs typeface="Times New Roman" panose="02020603050405020304" pitchFamily="18" charset="0"/>
              </a:rPr>
              <a:t>icador</a:t>
            </a:r>
            <a:r>
              <a:rPr lang="pt-BR" altLang="pt-BR" sz="2000" b="1">
                <a:cs typeface="Times New Roman" panose="02020603050405020304" pitchFamily="18" charset="0"/>
              </a:rPr>
              <a:t>]</a:t>
            </a:r>
            <a:r>
              <a:rPr lang="pt-BR" altLang="pt-BR" sz="2000">
                <a:cs typeface="Times New Roman" panose="02020603050405020304" pitchFamily="18" charset="0"/>
              </a:rPr>
              <a:t> </a:t>
            </a:r>
            <a:r>
              <a:rPr lang="pt-BR" altLang="pt-BR" sz="2000" b="1" u="sng">
                <a:solidFill>
                  <a:schemeClr val="accent2"/>
                </a:solidFill>
                <a:cs typeface="Times New Roman" panose="02020603050405020304" pitchFamily="18" charset="0"/>
              </a:rPr>
              <a:t>class</a:t>
            </a:r>
            <a:r>
              <a:rPr lang="pt-BR" altLang="pt-BR" sz="2000">
                <a:cs typeface="Times New Roman" panose="02020603050405020304" pitchFamily="18" charset="0"/>
              </a:rPr>
              <a:t> </a:t>
            </a:r>
            <a:r>
              <a:rPr lang="pt-BR" altLang="pt-BR" sz="2000" b="1">
                <a:solidFill>
                  <a:srgbClr val="FF3300"/>
                </a:solidFill>
                <a:cs typeface="Times New Roman" panose="02020603050405020304" pitchFamily="18" charset="0"/>
              </a:rPr>
              <a:t>NomeDaClasse</a:t>
            </a:r>
            <a:r>
              <a:rPr lang="pt-BR" altLang="pt-BR" sz="2000">
                <a:cs typeface="Times New Roman" panose="02020603050405020304" pitchFamily="18" charset="0"/>
              </a:rPr>
              <a:t> { </a:t>
            </a:r>
            <a:endParaRPr lang="en-US" altLang="pt-BR" sz="2000">
              <a:cs typeface="Times New Roman" panose="02020603050405020304" pitchFamily="18" charset="0"/>
            </a:endParaRPr>
          </a:p>
          <a:p>
            <a:pPr lvl="2" eaLnBrk="1" hangingPunct="1"/>
            <a:r>
              <a:rPr lang="en-US" altLang="pt-BR" sz="2000">
                <a:cs typeface="Times New Roman" panose="02020603050405020304" pitchFamily="18" charset="0"/>
              </a:rPr>
              <a:t> 	   </a:t>
            </a:r>
            <a:r>
              <a:rPr lang="pt-BR" altLang="pt-BR" sz="2000">
                <a:solidFill>
                  <a:srgbClr val="FF9900"/>
                </a:solidFill>
                <a:cs typeface="Times New Roman" panose="02020603050405020304" pitchFamily="18" charset="0"/>
              </a:rPr>
              <a:t>// corpo da classe</a:t>
            </a:r>
            <a:r>
              <a:rPr lang="en-US" altLang="pt-BR" sz="2000">
                <a:cs typeface="Times New Roman" panose="02020603050405020304" pitchFamily="18" charset="0"/>
              </a:rPr>
              <a:t> </a:t>
            </a:r>
          </a:p>
          <a:p>
            <a:pPr lvl="2" eaLnBrk="1" hangingPunct="1"/>
            <a:r>
              <a:rPr lang="en-US" altLang="pt-BR" sz="2000">
                <a:cs typeface="Times New Roman" panose="02020603050405020304" pitchFamily="18" charset="0"/>
              </a:rPr>
              <a:t>	</a:t>
            </a:r>
            <a:r>
              <a:rPr lang="pt-BR" altLang="pt-BR" sz="2000">
                <a:cs typeface="Times New Roman" panose="02020603050405020304" pitchFamily="18" charset="0"/>
              </a:rPr>
              <a:t>}</a:t>
            </a:r>
            <a:endParaRPr lang="en-US" altLang="pt-BR" sz="2000">
              <a:cs typeface="Times New Roman" panose="02020603050405020304" pitchFamily="18" charset="0"/>
            </a:endParaRPr>
          </a:p>
          <a:p>
            <a:pPr lvl="2" eaLnBrk="1" hangingPunct="1"/>
            <a:endParaRPr lang="en-US" altLang="pt-BR" sz="2000">
              <a:solidFill>
                <a:srgbClr val="FF3300"/>
              </a:solidFill>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 </a:t>
            </a:r>
          </a:p>
          <a:p>
            <a:pPr eaLnBrk="1" hangingPunct="1"/>
            <a:r>
              <a:rPr lang="en-US" altLang="pt-BR" sz="2000" b="1" u="sng">
                <a:latin typeface="Times New Roman" panose="02020603050405020304" pitchFamily="18" charset="0"/>
                <a:cs typeface="Times New Roman" panose="02020603050405020304" pitchFamily="18" charset="0"/>
              </a:rPr>
              <a:t>onde</a:t>
            </a:r>
            <a:r>
              <a:rPr lang="en-US" altLang="pt-BR" sz="2000">
                <a:latin typeface="Times New Roman" panose="02020603050405020304" pitchFamily="18" charset="0"/>
                <a:cs typeface="Times New Roman" panose="02020603050405020304" pitchFamily="18" charset="0"/>
              </a:rPr>
              <a:t> os elementos de declaração da classe representam:</a:t>
            </a: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pt-BR" altLang="pt-BR" sz="2000" b="1">
                <a:solidFill>
                  <a:schemeClr val="accent1"/>
                </a:solidFill>
                <a:latin typeface="Times New Roman" panose="02020603050405020304" pitchFamily="18" charset="0"/>
                <a:cs typeface="Times New Roman" panose="02020603050405020304" pitchFamily="18" charset="0"/>
              </a:rPr>
              <a:t>modificador</a:t>
            </a:r>
            <a:r>
              <a:rPr lang="pt-BR" altLang="pt-BR" sz="2000">
                <a:latin typeface="Times New Roman" panose="02020603050405020304" pitchFamily="18" charset="0"/>
                <a:cs typeface="Times New Roman" panose="02020603050405020304" pitchFamily="18" charset="0"/>
              </a:rPr>
              <a:t> (opcional)</a:t>
            </a:r>
            <a:r>
              <a:rPr lang="en-US" altLang="pt-BR" sz="2000">
                <a:latin typeface="Times New Roman" panose="02020603050405020304" pitchFamily="18" charset="0"/>
                <a:cs typeface="Times New Roman" panose="02020603050405020304" pitchFamily="18" charset="0"/>
              </a:rPr>
              <a:t>; se presente, pode ser </a:t>
            </a:r>
            <a:r>
              <a:rPr lang="pt-BR" altLang="pt-BR" sz="2000">
                <a:latin typeface="Times New Roman" panose="02020603050405020304" pitchFamily="18" charset="0"/>
                <a:cs typeface="Times New Roman" panose="02020603050405020304" pitchFamily="18" charset="0"/>
              </a:rPr>
              <a:t>uma combinação d</a:t>
            </a:r>
            <a:r>
              <a:rPr lang="en-US" altLang="pt-BR" sz="2000">
                <a:latin typeface="Times New Roman" panose="02020603050405020304" pitchFamily="18" charset="0"/>
                <a:cs typeface="Times New Roman" panose="02020603050405020304" pitchFamily="18" charset="0"/>
              </a:rPr>
              <a:t>e </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public </a:t>
            </a:r>
            <a:r>
              <a:rPr lang="en-US" altLang="pt-BR" sz="2000">
                <a:latin typeface="Times New Roman" panose="02020603050405020304" pitchFamily="18" charset="0"/>
                <a:cs typeface="Times New Roman" panose="02020603050405020304" pitchFamily="18" charset="0"/>
              </a:rPr>
              <a:t>e </a:t>
            </a:r>
            <a:r>
              <a:rPr lang="en-US" altLang="pt-BR" sz="2000">
                <a:solidFill>
                  <a:schemeClr val="accent2"/>
                </a:solidFill>
                <a:latin typeface="Times New Roman" panose="02020603050405020304" pitchFamily="18" charset="0"/>
                <a:cs typeface="Times New Roman" panose="02020603050405020304" pitchFamily="18" charset="0"/>
              </a:rPr>
              <a:t>abstract</a:t>
            </a:r>
            <a:r>
              <a:rPr lang="en-US" altLang="pt-BR" sz="2000">
                <a:latin typeface="Times New Roman" panose="02020603050405020304" pitchFamily="18" charset="0"/>
                <a:cs typeface="Times New Roman" panose="02020603050405020304" pitchFamily="18" charset="0"/>
              </a:rPr>
              <a:t> ou </a:t>
            </a:r>
            <a:r>
              <a:rPr lang="en-US" altLang="pt-BR" sz="2000">
                <a:solidFill>
                  <a:schemeClr val="accent2"/>
                </a:solidFill>
                <a:latin typeface="Times New Roman" panose="02020603050405020304" pitchFamily="18" charset="0"/>
                <a:cs typeface="Times New Roman" panose="02020603050405020304" pitchFamily="18" charset="0"/>
              </a:rPr>
              <a:t>final</a:t>
            </a:r>
            <a:r>
              <a:rPr lang="en-US" altLang="pt-BR" sz="2000">
                <a:latin typeface="Arial Unicode MS" panose="020B0604020202020204" pitchFamily="34" charset="-128"/>
                <a:cs typeface="Times New Roman" panose="02020603050405020304" pitchFamily="18" charset="0"/>
              </a:rPr>
              <a:t>.</a:t>
            </a:r>
          </a:p>
          <a:p>
            <a:pPr eaLnBrk="1" hangingPunct="1"/>
            <a:endParaRPr lang="en-US" altLang="pt-BR" sz="2000" i="1">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en-US" altLang="pt-BR" sz="2000" b="1" u="sng">
                <a:solidFill>
                  <a:schemeClr val="accent2"/>
                </a:solidFill>
                <a:latin typeface="Times New Roman" panose="02020603050405020304" pitchFamily="18" charset="0"/>
                <a:cs typeface="Times New Roman" panose="02020603050405020304" pitchFamily="18" charset="0"/>
              </a:rPr>
              <a:t>class</a:t>
            </a:r>
            <a:r>
              <a:rPr lang="en-US" altLang="pt-BR" sz="2000">
                <a:solidFill>
                  <a:schemeClr val="accent2"/>
                </a:solidFill>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palavra chave da linguagem que indica a declaração de uma classe</a:t>
            </a:r>
            <a:endParaRPr lang="en-US" altLang="pt-BR" sz="2000" b="1" u="sng">
              <a:solidFill>
                <a:schemeClr val="accent2"/>
              </a:solidFill>
              <a:latin typeface="Times New Roman" panose="02020603050405020304" pitchFamily="18" charset="0"/>
              <a:cs typeface="Times New Roman" panose="02020603050405020304" pitchFamily="18" charset="0"/>
            </a:endParaRPr>
          </a:p>
          <a:p>
            <a:pPr eaLnBrk="1" hangingPunct="1"/>
            <a:endParaRPr lang="en-US" altLang="pt-BR" sz="2000" i="1">
              <a:latin typeface="Times New Roman" panose="02020603050405020304" pitchFamily="18" charset="0"/>
              <a:cs typeface="Times New Roman" panose="02020603050405020304" pitchFamily="18" charset="0"/>
            </a:endParaRPr>
          </a:p>
          <a:p>
            <a:pPr eaLnBrk="1" hangingPunct="1"/>
            <a:r>
              <a:rPr lang="pt-BR" altLang="pt-BR" sz="2000" i="1">
                <a:latin typeface="Times New Roman" panose="02020603050405020304" pitchFamily="18" charset="0"/>
                <a:cs typeface="Times New Roman" panose="02020603050405020304" pitchFamily="18" charset="0"/>
              </a:rPr>
              <a:t>•</a:t>
            </a:r>
            <a:r>
              <a:rPr lang="en-US" altLang="pt-BR" sz="2000" i="1">
                <a:latin typeface="Times New Roman" panose="02020603050405020304" pitchFamily="18" charset="0"/>
                <a:cs typeface="Times New Roman" panose="02020603050405020304" pitchFamily="18" charset="0"/>
              </a:rPr>
              <a:t> </a:t>
            </a:r>
            <a:r>
              <a:rPr lang="en-US" altLang="pt-BR" sz="2000" b="1">
                <a:solidFill>
                  <a:srgbClr val="FF3300"/>
                </a:solidFill>
                <a:latin typeface="Times New Roman" panose="02020603050405020304" pitchFamily="18" charset="0"/>
                <a:cs typeface="Times New Roman" panose="02020603050405020304" pitchFamily="18" charset="0"/>
              </a:rPr>
              <a:t>NomeDaClasse</a:t>
            </a:r>
            <a:r>
              <a:rPr lang="en-US" altLang="pt-BR" sz="2000" i="1">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deve ser um </a:t>
            </a:r>
            <a:r>
              <a:rPr lang="en-US" altLang="pt-BR" sz="2000">
                <a:latin typeface="Times New Roman" panose="02020603050405020304" pitchFamily="18" charset="0"/>
                <a:cs typeface="Times New Roman" panose="02020603050405020304" pitchFamily="18" charset="0"/>
              </a:rPr>
              <a:t>identificador </a:t>
            </a:r>
            <a:r>
              <a:rPr lang="pt-BR" altLang="pt-BR" sz="2000">
                <a:latin typeface="Times New Roman" panose="02020603050405020304" pitchFamily="18" charset="0"/>
                <a:cs typeface="Times New Roman" panose="02020603050405020304" pitchFamily="18" charset="0"/>
              </a:rPr>
              <a:t>válido</a:t>
            </a:r>
            <a:r>
              <a:rPr lang="en-US" altLang="pt-BR" sz="2000">
                <a:latin typeface="Times New Roman" panose="02020603050405020304" pitchFamily="18" charset="0"/>
                <a:cs typeface="Times New Roman" panose="02020603050405020304" pitchFamily="18" charset="0"/>
              </a:rPr>
              <a:t> d</a:t>
            </a:r>
            <a:r>
              <a:rPr lang="pt-BR" altLang="pt-BR" sz="2000">
                <a:latin typeface="Times New Roman" panose="02020603050405020304" pitchFamily="18" charset="0"/>
                <a:cs typeface="Times New Roman" panose="02020603050405020304" pitchFamily="18" charset="0"/>
              </a:rPr>
              <a:t>a linguagem. </a:t>
            </a:r>
            <a:endParaRPr lang="en-US" altLang="pt-BR" sz="2000">
              <a:latin typeface="Times New Roman" panose="02020603050405020304" pitchFamily="18" charset="0"/>
              <a:cs typeface="Times New Roman" panose="02020603050405020304" pitchFamily="18" charset="0"/>
            </a:endParaRPr>
          </a:p>
        </p:txBody>
      </p:sp>
      <p:sp>
        <p:nvSpPr>
          <p:cNvPr id="91140" name="Rectangle 2"/>
          <p:cNvSpPr>
            <a:spLocks noGrp="1" noChangeArrowheads="1"/>
          </p:cNvSpPr>
          <p:nvPr>
            <p:ph type="title"/>
          </p:nvPr>
        </p:nvSpPr>
        <p:spPr>
          <a:xfrm>
            <a:off x="533400" y="152400"/>
            <a:ext cx="8001000" cy="685800"/>
          </a:xfrm>
        </p:spPr>
        <p:txBody>
          <a:bodyPr/>
          <a:lstStyle/>
          <a:p>
            <a:pPr algn="l"/>
            <a:r>
              <a:rPr lang="en-US" altLang="pt-BR" b="1" smtClean="0">
                <a:solidFill>
                  <a:srgbClr val="33CCCC"/>
                </a:solidFill>
              </a:rPr>
              <a:t>2.</a:t>
            </a:r>
            <a:r>
              <a:rPr lang="pt-BR" altLang="pt-BR" smtClean="0"/>
              <a:t> Definição de classes em Java</a:t>
            </a:r>
          </a:p>
        </p:txBody>
      </p:sp>
      <p:sp>
        <p:nvSpPr>
          <p:cNvPr id="91141"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33400" y="152400"/>
            <a:ext cx="8001000" cy="685800"/>
          </a:xfrm>
        </p:spPr>
        <p:txBody>
          <a:bodyPr/>
          <a:lstStyle/>
          <a:p>
            <a:pPr algn="l"/>
            <a:r>
              <a:rPr lang="en-US" altLang="pt-BR" smtClean="0"/>
              <a:t>Corpo da Classe</a:t>
            </a:r>
            <a:endParaRPr lang="pt-BR" altLang="pt-BR" smtClean="0"/>
          </a:p>
        </p:txBody>
      </p:sp>
      <p:sp>
        <p:nvSpPr>
          <p:cNvPr id="92163"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A definição</a:t>
            </a:r>
            <a:r>
              <a:rPr lang="en-US" altLang="pt-BR" sz="2000">
                <a:latin typeface="Times New Roman" panose="02020603050405020304" pitchFamily="18" charset="0"/>
                <a:cs typeface="Times New Roman" panose="02020603050405020304" pitchFamily="18" charset="0"/>
              </a:rPr>
              <a:t> (atributos e métodos)</a:t>
            </a:r>
            <a:r>
              <a:rPr lang="pt-BR" altLang="pt-BR" sz="2000">
                <a:latin typeface="Times New Roman" panose="02020603050405020304" pitchFamily="18" charset="0"/>
                <a:cs typeface="Times New Roman" panose="02020603050405020304" pitchFamily="18" charset="0"/>
              </a:rPr>
              <a:t> da classe</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propriamente dita está entre as chaves</a:t>
            </a:r>
            <a:r>
              <a:rPr lang="en-US" altLang="pt-BR" sz="2000">
                <a:latin typeface="Times New Roman" panose="02020603050405020304" pitchFamily="18" charset="0"/>
                <a:cs typeface="Times New Roman" panose="02020603050405020304" pitchFamily="18" charset="0"/>
              </a:rPr>
              <a:t> (‘</a:t>
            </a:r>
            <a:r>
              <a:rPr lang="pt-BR" altLang="pt-BR" sz="2000" b="1">
                <a:solidFill>
                  <a:srgbClr val="FF3300"/>
                </a:solidFill>
                <a:latin typeface="Times New Roman" panose="02020603050405020304" pitchFamily="18" charset="0"/>
                <a:cs typeface="Times New Roman" panose="02020603050405020304" pitchFamily="18" charset="0"/>
              </a:rPr>
              <a:t>{</a:t>
            </a:r>
            <a:r>
              <a:rPr lang="en-US" altLang="pt-BR" sz="2000" b="1">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e </a:t>
            </a:r>
            <a:r>
              <a:rPr lang="en-US" altLang="pt-BR" sz="2000">
                <a:latin typeface="Times New Roman" panose="02020603050405020304" pitchFamily="18" charset="0"/>
                <a:cs typeface="Times New Roman" panose="02020603050405020304" pitchFamily="18" charset="0"/>
              </a:rPr>
              <a:t>‘</a:t>
            </a:r>
            <a:r>
              <a:rPr lang="pt-BR" altLang="pt-BR" sz="2000" b="1">
                <a:solidFill>
                  <a:srgbClr val="FF3300"/>
                </a:solidFill>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que delimitam blocos na linguagem Java.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construção do </a:t>
            </a:r>
            <a:r>
              <a:rPr lang="pt-BR" altLang="pt-BR" sz="2000">
                <a:latin typeface="Times New Roman" panose="02020603050405020304" pitchFamily="18" charset="0"/>
                <a:cs typeface="Times New Roman" panose="02020603050405020304" pitchFamily="18" charset="0"/>
              </a:rPr>
              <a:t>corpo d</a:t>
            </a:r>
            <a:r>
              <a:rPr lang="en-US" altLang="pt-BR" sz="2000">
                <a:latin typeface="Times New Roman" panose="02020603050405020304" pitchFamily="18" charset="0"/>
                <a:cs typeface="Times New Roman" panose="02020603050405020304" pitchFamily="18" charset="0"/>
              </a:rPr>
              <a:t>e uma</a:t>
            </a:r>
            <a:r>
              <a:rPr lang="pt-BR" altLang="pt-BR" sz="2000">
                <a:latin typeface="Times New Roman" panose="02020603050405020304" pitchFamily="18" charset="0"/>
                <a:cs typeface="Times New Roman" panose="02020603050405020304" pitchFamily="18" charset="0"/>
              </a:rPr>
              <a:t> classe usualmente obedece à seguinte sequência de definição: </a:t>
            </a:r>
          </a:p>
          <a:p>
            <a:pPr eaLnBrk="1" hangingPunct="1"/>
            <a:r>
              <a:rPr lang="en-US" altLang="pt-BR" sz="2000" b="1">
                <a:solidFill>
                  <a:srgbClr val="FF3300"/>
                </a:solidFill>
                <a:latin typeface="Times New Roman" panose="02020603050405020304" pitchFamily="18" charset="0"/>
                <a:cs typeface="Times New Roman" panose="02020603050405020304" pitchFamily="18" charset="0"/>
              </a:rPr>
              <a:t>1. </a:t>
            </a:r>
            <a:r>
              <a:rPr lang="pt-BR" altLang="pt-BR" sz="2000">
                <a:latin typeface="Times New Roman" panose="02020603050405020304" pitchFamily="18" charset="0"/>
                <a:cs typeface="Times New Roman" panose="02020603050405020304" pitchFamily="18" charset="0"/>
              </a:rPr>
              <a:t>As variáveis de classe</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static</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iniciando pelas </a:t>
            </a:r>
            <a:r>
              <a:rPr lang="pt-BR" altLang="pt-BR" sz="2000">
                <a:solidFill>
                  <a:schemeClr val="accent2"/>
                </a:solidFill>
                <a:latin typeface="Times New Roman" panose="02020603050405020304" pitchFamily="18" charset="0"/>
                <a:cs typeface="Times New Roman" panose="02020603050405020304" pitchFamily="18" charset="0"/>
              </a:rPr>
              <a:t>public</a:t>
            </a:r>
            <a:r>
              <a:rPr lang="pt-BR" altLang="pt-BR" sz="2000">
                <a:latin typeface="Times New Roman" panose="02020603050405020304" pitchFamily="18" charset="0"/>
                <a:cs typeface="Times New Roman" panose="02020603050405020304" pitchFamily="18" charset="0"/>
              </a:rPr>
              <a:t>, seguid</a:t>
            </a:r>
            <a:r>
              <a:rPr lang="en-US" altLang="pt-BR" sz="2000">
                <a:latin typeface="Times New Roman" panose="02020603050405020304" pitchFamily="18" charset="0"/>
                <a:cs typeface="Times New Roman" panose="02020603050405020304" pitchFamily="18" charset="0"/>
              </a:rPr>
              <a:t>a</a:t>
            </a:r>
            <a:r>
              <a:rPr lang="pt-BR" altLang="pt-BR" sz="2000">
                <a:latin typeface="Times New Roman" panose="02020603050405020304" pitchFamily="18" charset="0"/>
                <a:cs typeface="Times New Roman" panose="02020603050405020304" pitchFamily="18" charset="0"/>
              </a:rPr>
              <a:t>s pelas </a:t>
            </a:r>
            <a:r>
              <a:rPr lang="pt-BR" altLang="pt-BR" sz="2000">
                <a:solidFill>
                  <a:schemeClr val="accent2"/>
                </a:solidFill>
                <a:latin typeface="Times New Roman" panose="02020603050405020304" pitchFamily="18" charset="0"/>
                <a:cs typeface="Times New Roman" panose="02020603050405020304" pitchFamily="18" charset="0"/>
              </a:rPr>
              <a:t>protected</a:t>
            </a:r>
            <a:r>
              <a:rPr lang="pt-BR" altLang="pt-BR" sz="2000">
                <a:latin typeface="Times New Roman" panose="02020603050405020304" pitchFamily="18" charset="0"/>
                <a:cs typeface="Times New Roman" panose="02020603050405020304" pitchFamily="18" charset="0"/>
              </a:rPr>
              <a:t>, pelas com visibilidade padrão (sem modificador) e finalmente pelas </a:t>
            </a:r>
            <a:r>
              <a:rPr lang="pt-BR" altLang="pt-BR" sz="2000">
                <a:solidFill>
                  <a:schemeClr val="accent2"/>
                </a:solidFill>
                <a:latin typeface="Times New Roman" panose="02020603050405020304" pitchFamily="18" charset="0"/>
                <a:cs typeface="Times New Roman" panose="02020603050405020304" pitchFamily="18" charset="0"/>
              </a:rPr>
              <a:t>private</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a:solidFill>
                  <a:schemeClr val="accent1"/>
                </a:solidFill>
                <a:latin typeface="Times New Roman" panose="02020603050405020304" pitchFamily="18" charset="0"/>
                <a:cs typeface="Times New Roman" panose="02020603050405020304" pitchFamily="18" charset="0"/>
              </a:rPr>
              <a:t>2.</a:t>
            </a:r>
            <a:r>
              <a:rPr lang="en-US" altLang="pt-BR" sz="2000" b="1">
                <a:solidFill>
                  <a:srgbClr val="FF3300"/>
                </a:solidFill>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Os atributos (ou variáveis</a:t>
            </a:r>
            <a:r>
              <a:rPr lang="en-US" altLang="pt-BR" sz="2000">
                <a:latin typeface="Times New Roman" panose="02020603050405020304" pitchFamily="18" charset="0"/>
                <a:cs typeface="Times New Roman" panose="02020603050405020304" pitchFamily="18" charset="0"/>
              </a:rPr>
              <a:t>-membro</a:t>
            </a:r>
            <a:r>
              <a:rPr lang="pt-BR" altLang="pt-BR" sz="2000">
                <a:latin typeface="Times New Roman" panose="02020603050405020304" pitchFamily="18" charset="0"/>
                <a:cs typeface="Times New Roman" panose="02020603050405020304" pitchFamily="18" charset="0"/>
              </a:rPr>
              <a:t>) dos objetos dessa classe, seguindo a mesma ordenação definida para as variáveis de classe.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a:solidFill>
                  <a:srgbClr val="33CCCC"/>
                </a:solidFill>
                <a:latin typeface="Times New Roman" panose="02020603050405020304" pitchFamily="18" charset="0"/>
                <a:cs typeface="Times New Roman" panose="02020603050405020304" pitchFamily="18" charset="0"/>
              </a:rPr>
              <a:t>3.</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Os </a:t>
            </a:r>
            <a:r>
              <a:rPr lang="pt-BR" altLang="pt-BR" sz="2000" u="sng">
                <a:latin typeface="Times New Roman" panose="02020603050405020304" pitchFamily="18" charset="0"/>
                <a:cs typeface="Times New Roman" panose="02020603050405020304" pitchFamily="18" charset="0"/>
              </a:rPr>
              <a:t>construtores</a:t>
            </a:r>
            <a:r>
              <a:rPr lang="pt-BR" altLang="pt-BR" sz="2000">
                <a:latin typeface="Times New Roman" panose="02020603050405020304" pitchFamily="18" charset="0"/>
                <a:cs typeface="Times New Roman" panose="02020603050405020304" pitchFamily="18" charset="0"/>
              </a:rPr>
              <a:t> de objetos dessa classe.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a:solidFill>
                  <a:srgbClr val="FF9900"/>
                </a:solidFill>
                <a:latin typeface="Times New Roman" panose="02020603050405020304" pitchFamily="18" charset="0"/>
                <a:cs typeface="Times New Roman" panose="02020603050405020304" pitchFamily="18" charset="0"/>
              </a:rPr>
              <a:t>4.</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Os métodos da classe, geralmente agrupados por funcionalidade.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Toda classe pode também ter um método </a:t>
            </a:r>
            <a:r>
              <a:rPr lang="pt-BR" altLang="pt-BR" sz="2000" b="1" u="sng">
                <a:solidFill>
                  <a:schemeClr val="accent2"/>
                </a:solidFill>
                <a:latin typeface="Times New Roman" panose="02020603050405020304" pitchFamily="18" charset="0"/>
                <a:cs typeface="Times New Roman" panose="02020603050405020304" pitchFamily="18" charset="0"/>
              </a:rPr>
              <a:t>main</a:t>
            </a:r>
            <a:r>
              <a:rPr lang="pt-BR" altLang="pt-BR" sz="2000">
                <a:latin typeface="Times New Roman" panose="02020603050405020304" pitchFamily="18" charset="0"/>
                <a:cs typeface="Times New Roman" panose="02020603050405020304" pitchFamily="18" charset="0"/>
              </a:rPr>
              <a:t> associado, que será utilizado pelo interpretador Java para dar início à execução de uma aplicação.</a:t>
            </a:r>
          </a:p>
        </p:txBody>
      </p:sp>
      <p:sp>
        <p:nvSpPr>
          <p:cNvPr id="9216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7"/>
          <p:cNvSpPr>
            <a:spLocks noGrp="1" noChangeArrowheads="1"/>
          </p:cNvSpPr>
          <p:nvPr>
            <p:ph type="title"/>
          </p:nvPr>
        </p:nvSpPr>
        <p:spPr>
          <a:xfrm>
            <a:off x="533400" y="152400"/>
            <a:ext cx="8001000" cy="685800"/>
          </a:xfrm>
        </p:spPr>
        <p:txBody>
          <a:bodyPr/>
          <a:lstStyle/>
          <a:p>
            <a:pPr algn="l"/>
            <a:r>
              <a:rPr lang="en-US" altLang="pt-BR" b="1" smtClean="0">
                <a:solidFill>
                  <a:srgbClr val="33CCCC"/>
                </a:solidFill>
              </a:rPr>
              <a:t>3.</a:t>
            </a:r>
            <a:r>
              <a:rPr lang="pt-BR" altLang="pt-BR" smtClean="0"/>
              <a:t> Definição de classes em Java</a:t>
            </a:r>
          </a:p>
        </p:txBody>
      </p:sp>
      <p:sp>
        <p:nvSpPr>
          <p:cNvPr id="93187" name="Text Box 1028"/>
          <p:cNvSpPr txBox="1">
            <a:spLocks noChangeArrowheads="1"/>
          </p:cNvSpPr>
          <p:nvPr/>
        </p:nvSpPr>
        <p:spPr bwMode="auto">
          <a:xfrm>
            <a:off x="533400" y="106045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Agora, de forma completa, são descritos os elementos sintáticos que podem ser combinados na construção, ou definição de </a:t>
            </a:r>
            <a:r>
              <a:rPr lang="pt-BR" altLang="pt-BR" sz="2000">
                <a:latin typeface="Times New Roman" panose="02020603050405020304" pitchFamily="18" charset="0"/>
                <a:cs typeface="Times New Roman" panose="02020603050405020304" pitchFamily="18" charset="0"/>
              </a:rPr>
              <a:t>classes </a:t>
            </a:r>
            <a:r>
              <a:rPr lang="en-US" altLang="pt-BR" sz="2000">
                <a:latin typeface="Times New Roman" panose="02020603050405020304" pitchFamily="18" charset="0"/>
                <a:cs typeface="Times New Roman" panose="02020603050405020304" pitchFamily="18" charset="0"/>
              </a:rPr>
              <a:t>em Java:</a:t>
            </a:r>
          </a:p>
        </p:txBody>
      </p:sp>
      <p:sp>
        <p:nvSpPr>
          <p:cNvPr id="93188" name="Line 1029"/>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3189" name="Text Box 1030"/>
          <p:cNvSpPr txBox="1">
            <a:spLocks noChangeArrowheads="1"/>
          </p:cNvSpPr>
          <p:nvPr/>
        </p:nvSpPr>
        <p:spPr bwMode="auto">
          <a:xfrm>
            <a:off x="406400" y="1774825"/>
            <a:ext cx="8458200" cy="650875"/>
          </a:xfrm>
          <a:prstGeom prst="rect">
            <a:avLst/>
          </a:prstGeom>
          <a:solidFill>
            <a:srgbClr val="DDDDDD"/>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chemeClr val="accent2"/>
                </a:solidFill>
              </a:rPr>
              <a:t>public </a:t>
            </a:r>
            <a:r>
              <a:rPr lang="en-US" altLang="pt-BR" sz="1800"/>
              <a:t>ou sem			acesso, ou visibilidade da classe</a:t>
            </a:r>
          </a:p>
          <a:p>
            <a:r>
              <a:rPr lang="en-US" altLang="pt-BR" sz="1800"/>
              <a:t>especificador (pacote)</a:t>
            </a:r>
            <a:endParaRPr lang="pt-BR" altLang="pt-BR" sz="1800"/>
          </a:p>
        </p:txBody>
      </p:sp>
      <p:sp>
        <p:nvSpPr>
          <p:cNvPr id="93190" name="Text Box 1032"/>
          <p:cNvSpPr txBox="1">
            <a:spLocks noChangeArrowheads="1"/>
          </p:cNvSpPr>
          <p:nvPr/>
        </p:nvSpPr>
        <p:spPr bwMode="auto">
          <a:xfrm>
            <a:off x="406400" y="2425700"/>
            <a:ext cx="8458200" cy="376238"/>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chemeClr val="accent2"/>
                </a:solidFill>
              </a:rPr>
              <a:t>abstract</a:t>
            </a:r>
            <a:r>
              <a:rPr lang="en-US" altLang="pt-BR" sz="1800"/>
              <a:t>			a classe não pode ser instanciada</a:t>
            </a:r>
            <a:endParaRPr lang="pt-BR" altLang="pt-BR" sz="1800"/>
          </a:p>
        </p:txBody>
      </p:sp>
      <p:sp>
        <p:nvSpPr>
          <p:cNvPr id="93191" name="Text Box 1033"/>
          <p:cNvSpPr txBox="1">
            <a:spLocks noChangeArrowheads="1"/>
          </p:cNvSpPr>
          <p:nvPr/>
        </p:nvSpPr>
        <p:spPr bwMode="auto">
          <a:xfrm>
            <a:off x="406400" y="2798763"/>
            <a:ext cx="8458200" cy="925512"/>
          </a:xfrm>
          <a:prstGeom prst="rect">
            <a:avLst/>
          </a:prstGeom>
          <a:solidFill>
            <a:srgbClr val="DDDDDD"/>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chemeClr val="accent2"/>
                </a:solidFill>
              </a:rPr>
              <a:t>final</a:t>
            </a:r>
            <a:r>
              <a:rPr lang="en-US" altLang="pt-BR" sz="1800"/>
              <a:t>				classe terminal, ou folha, a </a:t>
            </a:r>
          </a:p>
          <a:p>
            <a:r>
              <a:rPr lang="en-US" altLang="pt-BR" sz="1800"/>
              <a:t>				classe não pode derivar outras </a:t>
            </a:r>
          </a:p>
          <a:p>
            <a:r>
              <a:rPr lang="en-US" altLang="pt-BR" sz="1800"/>
              <a:t>				classes</a:t>
            </a:r>
            <a:endParaRPr lang="pt-BR" altLang="pt-BR" sz="1800"/>
          </a:p>
        </p:txBody>
      </p:sp>
      <p:sp>
        <p:nvSpPr>
          <p:cNvPr id="93192" name="Text Box 1034"/>
          <p:cNvSpPr txBox="1">
            <a:spLocks noChangeArrowheads="1"/>
          </p:cNvSpPr>
          <p:nvPr/>
        </p:nvSpPr>
        <p:spPr bwMode="auto">
          <a:xfrm>
            <a:off x="406400" y="3713163"/>
            <a:ext cx="8458200" cy="376237"/>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chemeClr val="accent2"/>
                </a:solidFill>
              </a:rPr>
              <a:t>class </a:t>
            </a:r>
            <a:r>
              <a:rPr lang="en-US" altLang="pt-BR" sz="1800" b="1"/>
              <a:t>NomeDaClasse</a:t>
            </a:r>
            <a:r>
              <a:rPr lang="en-US" altLang="pt-BR" sz="1800"/>
              <a:t>		nome, ou identificador da classe</a:t>
            </a:r>
            <a:endParaRPr lang="pt-BR" altLang="pt-BR" sz="1800"/>
          </a:p>
        </p:txBody>
      </p:sp>
      <p:sp>
        <p:nvSpPr>
          <p:cNvPr id="93193" name="Text Box 1035"/>
          <p:cNvSpPr txBox="1">
            <a:spLocks noChangeArrowheads="1"/>
          </p:cNvSpPr>
          <p:nvPr/>
        </p:nvSpPr>
        <p:spPr bwMode="auto">
          <a:xfrm>
            <a:off x="406400" y="4086225"/>
            <a:ext cx="8458200" cy="925513"/>
          </a:xfrm>
          <a:prstGeom prst="rect">
            <a:avLst/>
          </a:prstGeom>
          <a:solidFill>
            <a:srgbClr val="DDDDDD"/>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chemeClr val="accent2"/>
                </a:solidFill>
              </a:rPr>
              <a:t>extends </a:t>
            </a:r>
            <a:r>
              <a:rPr lang="en-US" altLang="pt-BR" sz="1800" b="1"/>
              <a:t>Super</a:t>
            </a:r>
            <a:r>
              <a:rPr lang="en-US" altLang="pt-BR" sz="1800"/>
              <a:t>			a classe é derivada, ou filha, 					da superclasse, ou classe pai </a:t>
            </a:r>
          </a:p>
          <a:p>
            <a:r>
              <a:rPr lang="en-US" altLang="pt-BR" sz="1800"/>
              <a:t>				(</a:t>
            </a:r>
            <a:r>
              <a:rPr lang="en-US" altLang="pt-BR" sz="1800" b="1"/>
              <a:t>Super</a:t>
            </a:r>
            <a:r>
              <a:rPr lang="en-US" altLang="pt-BR" sz="1800"/>
              <a:t>)</a:t>
            </a:r>
            <a:endParaRPr lang="pt-BR" altLang="pt-BR" sz="1800"/>
          </a:p>
        </p:txBody>
      </p:sp>
      <p:sp>
        <p:nvSpPr>
          <p:cNvPr id="93194" name="Text Box 1036"/>
          <p:cNvSpPr txBox="1">
            <a:spLocks noChangeArrowheads="1"/>
          </p:cNvSpPr>
          <p:nvPr/>
        </p:nvSpPr>
        <p:spPr bwMode="auto">
          <a:xfrm>
            <a:off x="406400" y="5008563"/>
            <a:ext cx="8458200" cy="650875"/>
          </a:xfrm>
          <a:prstGeom prst="rect">
            <a:avLst/>
          </a:prstGeom>
          <a:solidFill>
            <a:srgbClr val="99CC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chemeClr val="accent2"/>
                </a:solidFill>
              </a:rPr>
              <a:t>implements </a:t>
            </a:r>
            <a:r>
              <a:rPr lang="en-US" altLang="pt-BR" sz="1800" b="1"/>
              <a:t>Interface		</a:t>
            </a:r>
            <a:r>
              <a:rPr lang="en-US" altLang="pt-BR" sz="1800"/>
              <a:t>interfaces implementadas da 					classe</a:t>
            </a:r>
            <a:endParaRPr lang="pt-BR" altLang="pt-BR" sz="1800"/>
          </a:p>
        </p:txBody>
      </p:sp>
      <p:sp>
        <p:nvSpPr>
          <p:cNvPr id="93195" name="Text Box 1037"/>
          <p:cNvSpPr txBox="1">
            <a:spLocks noChangeArrowheads="1"/>
          </p:cNvSpPr>
          <p:nvPr/>
        </p:nvSpPr>
        <p:spPr bwMode="auto">
          <a:xfrm>
            <a:off x="406400" y="5653088"/>
            <a:ext cx="8458200" cy="925512"/>
          </a:xfrm>
          <a:prstGeom prst="rect">
            <a:avLst/>
          </a:prstGeom>
          <a:solidFill>
            <a:srgbClr val="DDDDDD"/>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800" b="1">
                <a:solidFill>
                  <a:srgbClr val="FF3300"/>
                </a:solidFill>
              </a:rPr>
              <a:t>{</a:t>
            </a:r>
          </a:p>
          <a:p>
            <a:r>
              <a:rPr lang="en-US" altLang="pt-BR" sz="1800" b="1"/>
              <a:t>	// Corpo da Classe</a:t>
            </a:r>
          </a:p>
          <a:p>
            <a:r>
              <a:rPr lang="en-US" altLang="pt-BR" sz="1800" b="1">
                <a:solidFill>
                  <a:srgbClr val="FF3300"/>
                </a:solidFill>
              </a:rPr>
              <a:t>}</a:t>
            </a:r>
            <a:endParaRPr lang="pt-BR" altLang="pt-BR" sz="1800">
              <a:solidFill>
                <a:srgbClr val="FF33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33400" y="152400"/>
            <a:ext cx="7772400" cy="685800"/>
          </a:xfrm>
        </p:spPr>
        <p:txBody>
          <a:bodyPr/>
          <a:lstStyle/>
          <a:p>
            <a:pPr algn="l"/>
            <a:r>
              <a:rPr lang="en-US" altLang="pt-BR" smtClean="0"/>
              <a:t>O que é um Objeto ?</a:t>
            </a:r>
            <a:endParaRPr lang="pt-BR" altLang="pt-BR" smtClean="0"/>
          </a:p>
        </p:txBody>
      </p:sp>
      <p:sp>
        <p:nvSpPr>
          <p:cNvPr id="94211"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Um </a:t>
            </a:r>
            <a:r>
              <a:rPr lang="pt-BR" altLang="pt-BR" sz="2000" b="1">
                <a:solidFill>
                  <a:schemeClr val="accent2"/>
                </a:solidFill>
                <a:latin typeface="Times New Roman" panose="02020603050405020304" pitchFamily="18" charset="0"/>
                <a:cs typeface="Times New Roman" panose="02020603050405020304" pitchFamily="18" charset="0"/>
              </a:rPr>
              <a:t>objeto</a:t>
            </a:r>
            <a:r>
              <a:rPr lang="pt-BR" altLang="pt-BR" sz="2000">
                <a:latin typeface="Times New Roman" panose="02020603050405020304" pitchFamily="18" charset="0"/>
                <a:cs typeface="Times New Roman" panose="02020603050405020304" pitchFamily="18" charset="0"/>
              </a:rPr>
              <a:t> é um elemento computacional que representa, no domínio da solução, alguma entidade (abstrata ou concreta) do domínio de interesse do problema sob análise. Objetos similares são agrupados em </a:t>
            </a:r>
            <a:r>
              <a:rPr lang="pt-BR" altLang="pt-BR" sz="2000">
                <a:solidFill>
                  <a:srgbClr val="008080"/>
                </a:solidFill>
                <a:latin typeface="Times New Roman" panose="02020603050405020304" pitchFamily="18" charset="0"/>
                <a:cs typeface="Times New Roman" panose="02020603050405020304" pitchFamily="18" charset="0"/>
              </a:rPr>
              <a:t>classes</a:t>
            </a:r>
            <a:r>
              <a:rPr lang="pt-BR"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No paradigma de orientação a objetos, tudo pode ser potencialmente representado como um objeto. Sob o ponto de vista da programação, um objeto não é muito diferente de uma </a:t>
            </a:r>
            <a:r>
              <a:rPr lang="pt-BR" altLang="pt-BR" sz="2000">
                <a:solidFill>
                  <a:srgbClr val="FF3300"/>
                </a:solidFill>
                <a:latin typeface="Times New Roman" panose="02020603050405020304" pitchFamily="18" charset="0"/>
                <a:cs typeface="Times New Roman" panose="02020603050405020304" pitchFamily="18" charset="0"/>
              </a:rPr>
              <a:t>variável</a:t>
            </a:r>
            <a:r>
              <a:rPr lang="pt-BR" altLang="pt-BR" sz="2000">
                <a:latin typeface="Times New Roman" panose="02020603050405020304" pitchFamily="18" charset="0"/>
                <a:cs typeface="Times New Roman" panose="02020603050405020304" pitchFamily="18" charset="0"/>
              </a:rPr>
              <a:t> no paradigma de programação convencional. Por exemplo, quando define-se uma variável do tipo </a:t>
            </a:r>
            <a:r>
              <a:rPr lang="pt-BR" altLang="pt-BR" sz="2000" b="1">
                <a:solidFill>
                  <a:schemeClr val="accent2"/>
                </a:solidFill>
                <a:latin typeface="Times New Roman" panose="02020603050405020304" pitchFamily="18" charset="0"/>
                <a:cs typeface="Times New Roman" panose="02020603050405020304" pitchFamily="18" charset="0"/>
              </a:rPr>
              <a:t>int</a:t>
            </a:r>
            <a:r>
              <a:rPr lang="pt-BR" altLang="pt-BR" sz="2000">
                <a:latin typeface="Times New Roman" panose="02020603050405020304" pitchFamily="18" charset="0"/>
                <a:cs typeface="Times New Roman" panose="02020603050405020304" pitchFamily="18" charset="0"/>
              </a:rPr>
              <a:t> em </a:t>
            </a:r>
            <a:r>
              <a:rPr lang="en-US" altLang="pt-BR" sz="2000">
                <a:latin typeface="Times New Roman" panose="02020603050405020304" pitchFamily="18" charset="0"/>
                <a:cs typeface="Times New Roman" panose="02020603050405020304" pitchFamily="18" charset="0"/>
              </a:rPr>
              <a:t>J</a:t>
            </a:r>
            <a:r>
              <a:rPr lang="pt-BR" altLang="pt-BR" sz="2000">
                <a:latin typeface="Times New Roman" panose="02020603050405020304" pitchFamily="18" charset="0"/>
                <a:cs typeface="Times New Roman" panose="02020603050405020304" pitchFamily="18" charset="0"/>
              </a:rPr>
              <a:t>ava, essa variável tem: </a:t>
            </a:r>
          </a:p>
          <a:p>
            <a:pPr eaLnBrk="1" hangingPunct="1"/>
            <a:r>
              <a:rPr lang="pt-BR" altLang="pt-BR" sz="2000">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um espaço em memória para registrar o seu estado atual (um valor);</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um conjunto de operações associadas que podem ser aplicadas a ela, através dos operadores definidos na linguagem que podem ser aplicados a valores inteiros (soma, subtração, multiplicação, divisão</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Da mesma forma, quando se cria um objeto, esse objeto adquire um espaço em memória para armazenar seu estado (os valores de seu conjunto de </a:t>
            </a:r>
            <a:r>
              <a:rPr lang="pt-BR" altLang="pt-BR" sz="2000">
                <a:solidFill>
                  <a:srgbClr val="008080"/>
                </a:solidFill>
                <a:latin typeface="Times New Roman" panose="02020603050405020304" pitchFamily="18" charset="0"/>
                <a:cs typeface="Times New Roman" panose="02020603050405020304" pitchFamily="18" charset="0"/>
              </a:rPr>
              <a:t>atributos</a:t>
            </a:r>
            <a:r>
              <a:rPr lang="pt-BR" altLang="pt-BR" sz="2000">
                <a:latin typeface="Times New Roman" panose="02020603050405020304" pitchFamily="18" charset="0"/>
                <a:cs typeface="Times New Roman" panose="02020603050405020304" pitchFamily="18" charset="0"/>
              </a:rPr>
              <a:t>, definidos pela classe) e um conjunto de operações que podem ser aplicadas ao objeto (o conjunto de </a:t>
            </a:r>
            <a:r>
              <a:rPr lang="pt-BR" altLang="pt-BR" sz="2000">
                <a:solidFill>
                  <a:srgbClr val="008080"/>
                </a:solidFill>
                <a:latin typeface="Times New Roman" panose="02020603050405020304" pitchFamily="18" charset="0"/>
                <a:cs typeface="Times New Roman" panose="02020603050405020304" pitchFamily="18" charset="0"/>
              </a:rPr>
              <a:t>métodos</a:t>
            </a:r>
            <a:r>
              <a:rPr lang="pt-BR" altLang="pt-BR" sz="2000">
                <a:latin typeface="Times New Roman" panose="02020603050405020304" pitchFamily="18" charset="0"/>
                <a:cs typeface="Times New Roman" panose="02020603050405020304" pitchFamily="18" charset="0"/>
              </a:rPr>
              <a:t> definidos pela classe).</a:t>
            </a:r>
          </a:p>
        </p:txBody>
      </p:sp>
      <p:sp>
        <p:nvSpPr>
          <p:cNvPr id="9421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292100"/>
            <a:ext cx="7772400" cy="1143000"/>
          </a:xfrm>
        </p:spPr>
        <p:txBody>
          <a:bodyPr/>
          <a:lstStyle/>
          <a:p>
            <a:pPr algn="l"/>
            <a:r>
              <a:rPr lang="pt-BR" altLang="pt-BR" smtClean="0"/>
              <a:t>Objeto</a:t>
            </a:r>
            <a:r>
              <a:rPr lang="en-US" altLang="pt-BR" smtClean="0"/>
              <a:t>, ou Instância</a:t>
            </a:r>
            <a:r>
              <a:rPr lang="pt-BR" altLang="pt-BR" smtClean="0"/>
              <a:t> (1/4)</a:t>
            </a:r>
          </a:p>
        </p:txBody>
      </p:sp>
      <p:sp>
        <p:nvSpPr>
          <p:cNvPr id="95235" name="Rectangle 3"/>
          <p:cNvSpPr>
            <a:spLocks noGrp="1" noChangeArrowheads="1"/>
          </p:cNvSpPr>
          <p:nvPr>
            <p:ph type="body" idx="1"/>
          </p:nvPr>
        </p:nvSpPr>
        <p:spPr>
          <a:xfrm>
            <a:off x="581025" y="1689100"/>
            <a:ext cx="8229600" cy="4572000"/>
          </a:xfrm>
        </p:spPr>
        <p:txBody>
          <a:bodyPr/>
          <a:lstStyle/>
          <a:p>
            <a:pPr>
              <a:lnSpc>
                <a:spcPct val="90000"/>
              </a:lnSpc>
              <a:spcBef>
                <a:spcPts val="600"/>
              </a:spcBef>
            </a:pPr>
            <a:r>
              <a:rPr lang="pt-BR" altLang="pt-BR" sz="2800" i="1" smtClean="0"/>
              <a:t>Objeto</a:t>
            </a:r>
            <a:r>
              <a:rPr lang="pt-BR" altLang="pt-BR" sz="2800" smtClean="0"/>
              <a:t> é uma </a:t>
            </a:r>
            <a:r>
              <a:rPr lang="pt-BR" altLang="pt-BR" sz="2800" b="1" u="sng" smtClean="0"/>
              <a:t>instância</a:t>
            </a:r>
            <a:r>
              <a:rPr lang="pt-BR" altLang="pt-BR" sz="2800" smtClean="0"/>
              <a:t> de uma classe, é uma </a:t>
            </a:r>
            <a:r>
              <a:rPr lang="pt-BR" altLang="pt-BR" sz="2800" u="sng" smtClean="0"/>
              <a:t>variável</a:t>
            </a:r>
            <a:r>
              <a:rPr lang="pt-BR" altLang="pt-BR" sz="2800" smtClean="0"/>
              <a:t> do tipo de dados definida pela classe.</a:t>
            </a:r>
          </a:p>
          <a:p>
            <a:pPr>
              <a:lnSpc>
                <a:spcPct val="90000"/>
              </a:lnSpc>
              <a:spcBef>
                <a:spcPts val="600"/>
              </a:spcBef>
            </a:pPr>
            <a:r>
              <a:rPr lang="pt-BR" altLang="pt-BR" sz="2800" smtClean="0"/>
              <a:t>Objetos são entidades </a:t>
            </a:r>
            <a:r>
              <a:rPr lang="pt-BR" altLang="pt-BR" sz="2800" u="sng" smtClean="0"/>
              <a:t>reais</a:t>
            </a:r>
            <a:r>
              <a:rPr lang="pt-BR" altLang="pt-BR" sz="2800" smtClean="0"/>
              <a:t>, existem no tempo, são mutáveis, tem estado, comportamento e podem ser criados e destruídos.</a:t>
            </a:r>
          </a:p>
          <a:p>
            <a:pPr>
              <a:lnSpc>
                <a:spcPct val="90000"/>
              </a:lnSpc>
              <a:spcBef>
                <a:spcPts val="600"/>
              </a:spcBef>
            </a:pPr>
            <a:r>
              <a:rPr lang="pt-BR" altLang="pt-BR" sz="2800" smtClean="0"/>
              <a:t>Um programa OO consiste “somente” de objetos, que possuem métodos e dados.</a:t>
            </a:r>
            <a:endParaRPr lang="en-US" altLang="pt-BR" sz="2800" smtClean="0"/>
          </a:p>
          <a:p>
            <a:pPr>
              <a:lnSpc>
                <a:spcPct val="90000"/>
              </a:lnSpc>
              <a:spcBef>
                <a:spcPts val="600"/>
              </a:spcBef>
            </a:pPr>
            <a:r>
              <a:rPr lang="pt-BR" altLang="pt-BR" sz="2800" smtClean="0"/>
              <a:t>Um programa orientado a objetos é composto por um conjunto de objetos que interagem através de “trocas de mensagens”. Na prática, essa troca de mensagem traduz-se na invocação de métodos entre objetos.</a:t>
            </a:r>
          </a:p>
        </p:txBody>
      </p:sp>
      <p:sp>
        <p:nvSpPr>
          <p:cNvPr id="95236" name="Line 4"/>
          <p:cNvSpPr>
            <a:spLocks noChangeShapeType="1"/>
          </p:cNvSpPr>
          <p:nvPr/>
        </p:nvSpPr>
        <p:spPr bwMode="auto">
          <a:xfrm>
            <a:off x="533400" y="13970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lgn="l"/>
            <a:r>
              <a:rPr lang="pt-BR" altLang="pt-BR" sz="4000" smtClean="0"/>
              <a:t>Classe é uma Abstração dos Objetos</a:t>
            </a:r>
          </a:p>
        </p:txBody>
      </p:sp>
      <p:sp>
        <p:nvSpPr>
          <p:cNvPr id="96259" name="Rectangle 3"/>
          <p:cNvSpPr>
            <a:spLocks noGrp="1" noChangeArrowheads="1"/>
          </p:cNvSpPr>
          <p:nvPr>
            <p:ph type="body" idx="1"/>
          </p:nvPr>
        </p:nvSpPr>
        <p:spPr>
          <a:xfrm>
            <a:off x="685800" y="1981200"/>
            <a:ext cx="7848600" cy="4114800"/>
          </a:xfrm>
        </p:spPr>
        <p:txBody>
          <a:bodyPr/>
          <a:lstStyle/>
          <a:p>
            <a:pPr>
              <a:lnSpc>
                <a:spcPct val="90000"/>
              </a:lnSpc>
            </a:pPr>
            <a:r>
              <a:rPr lang="pt-BR" altLang="pt-BR" smtClean="0"/>
              <a:t>Enquanto o objeto constitui uma </a:t>
            </a:r>
            <a:r>
              <a:rPr lang="pt-BR" altLang="pt-BR" u="sng" smtClean="0"/>
              <a:t>entidade concreta</a:t>
            </a:r>
            <a:r>
              <a:rPr lang="pt-BR" altLang="pt-BR" smtClean="0"/>
              <a:t> com tempo e espaço de existência.</a:t>
            </a:r>
          </a:p>
          <a:p>
            <a:pPr>
              <a:lnSpc>
                <a:spcPct val="90000"/>
              </a:lnSpc>
            </a:pPr>
            <a:r>
              <a:rPr lang="pt-BR" altLang="pt-BR" smtClean="0"/>
              <a:t>Classe significa, em programação, definir um </a:t>
            </a:r>
            <a:r>
              <a:rPr lang="pt-BR" altLang="pt-BR" u="sng" smtClean="0"/>
              <a:t>modelo</a:t>
            </a:r>
            <a:r>
              <a:rPr lang="pt-BR" altLang="pt-BR" smtClean="0"/>
              <a:t> com os atributos e todas as operações associadas a essa entidade.</a:t>
            </a:r>
          </a:p>
          <a:p>
            <a:pPr>
              <a:lnSpc>
                <a:spcPct val="90000"/>
              </a:lnSpc>
            </a:pPr>
            <a:r>
              <a:rPr lang="pt-BR" altLang="pt-BR" smtClean="0"/>
              <a:t>Objeto é a representação de uma entidade real de uma determinada classe</a:t>
            </a:r>
            <a:r>
              <a:rPr lang="en-US" altLang="pt-BR" smtClean="0"/>
              <a:t>, </a:t>
            </a:r>
            <a:r>
              <a:rPr lang="pt-BR" altLang="pt-BR" smtClean="0"/>
              <a:t>é um exemplar ou instância da classe</a:t>
            </a:r>
            <a:r>
              <a:rPr lang="en-US" altLang="pt-BR" smtClean="0"/>
              <a:t> </a:t>
            </a:r>
            <a:r>
              <a:rPr lang="en-US" altLang="pt-BR" smtClean="0">
                <a:sym typeface="Symbol" panose="05050102010706020507" pitchFamily="18" charset="2"/>
              </a:rPr>
              <a:t> </a:t>
            </a:r>
            <a:r>
              <a:rPr lang="en-US" altLang="pt-BR" smtClean="0">
                <a:solidFill>
                  <a:srgbClr val="FF3300"/>
                </a:solidFill>
              </a:rPr>
              <a:t>Variável</a:t>
            </a:r>
            <a:r>
              <a:rPr lang="en-US" altLang="pt-BR" smtClean="0"/>
              <a:t>.</a:t>
            </a:r>
            <a:endParaRPr lang="pt-BR" altLang="pt-BR" smtClean="0"/>
          </a:p>
        </p:txBody>
      </p:sp>
      <p:sp>
        <p:nvSpPr>
          <p:cNvPr id="96260" name="Line 4"/>
          <p:cNvSpPr>
            <a:spLocks noChangeShapeType="1"/>
          </p:cNvSpPr>
          <p:nvPr/>
        </p:nvSpPr>
        <p:spPr bwMode="auto">
          <a:xfrm>
            <a:off x="533400" y="16764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l"/>
            <a:r>
              <a:rPr lang="pt-BR" altLang="pt-BR" smtClean="0"/>
              <a:t>Objeto</a:t>
            </a:r>
            <a:r>
              <a:rPr lang="en-US" altLang="pt-BR" smtClean="0"/>
              <a:t>, ou Instância</a:t>
            </a:r>
            <a:r>
              <a:rPr lang="pt-BR" altLang="pt-BR" smtClean="0"/>
              <a:t> (2/4)</a:t>
            </a:r>
          </a:p>
        </p:txBody>
      </p:sp>
      <p:sp>
        <p:nvSpPr>
          <p:cNvPr id="97283" name="Text Box 4"/>
          <p:cNvSpPr txBox="1">
            <a:spLocks noChangeArrowheads="1"/>
          </p:cNvSpPr>
          <p:nvPr/>
        </p:nvSpPr>
        <p:spPr bwMode="auto">
          <a:xfrm>
            <a:off x="685800" y="1981200"/>
            <a:ext cx="77866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3200">
                <a:latin typeface="Times New Roman" panose="02020603050405020304" pitchFamily="18" charset="0"/>
              </a:rPr>
              <a:t>Segundo Furlan, um objeto é uma ocorrência </a:t>
            </a:r>
          </a:p>
          <a:p>
            <a:r>
              <a:rPr lang="pt-BR" altLang="pt-BR" sz="3200">
                <a:latin typeface="Times New Roman" panose="02020603050405020304" pitchFamily="18" charset="0"/>
              </a:rPr>
              <a:t>específica (instância) de uma classe e é similar</a:t>
            </a:r>
          </a:p>
          <a:p>
            <a:r>
              <a:rPr lang="pt-BR" altLang="pt-BR" sz="3200">
                <a:latin typeface="Times New Roman" panose="02020603050405020304" pitchFamily="18" charset="0"/>
              </a:rPr>
              <a:t>a uma entidade/ tabela no modelo relacional</a:t>
            </a:r>
          </a:p>
          <a:p>
            <a:r>
              <a:rPr lang="pt-BR" altLang="pt-BR" sz="3200">
                <a:latin typeface="Times New Roman" panose="02020603050405020304" pitchFamily="18" charset="0"/>
              </a:rPr>
              <a:t>somente até o ponto onde representa uma</a:t>
            </a:r>
          </a:p>
          <a:p>
            <a:r>
              <a:rPr lang="pt-BR" altLang="pt-BR" sz="3200" u="sng">
                <a:latin typeface="Times New Roman" panose="02020603050405020304" pitchFamily="18" charset="0"/>
              </a:rPr>
              <a:t>coleção de dados</a:t>
            </a:r>
            <a:r>
              <a:rPr lang="pt-BR" altLang="pt-BR" sz="3200">
                <a:latin typeface="Times New Roman" panose="02020603050405020304" pitchFamily="18" charset="0"/>
              </a:rPr>
              <a:t> relacionados com um </a:t>
            </a:r>
          </a:p>
          <a:p>
            <a:r>
              <a:rPr lang="pt-BR" altLang="pt-BR" sz="3200">
                <a:latin typeface="Times New Roman" panose="02020603050405020304" pitchFamily="18" charset="0"/>
              </a:rPr>
              <a:t>tema em comum. [FURLAN, 1998]</a:t>
            </a:r>
          </a:p>
        </p:txBody>
      </p:sp>
      <p:sp>
        <p:nvSpPr>
          <p:cNvPr id="97284" name="Line 5"/>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l"/>
            <a:r>
              <a:rPr lang="pt-BR" altLang="pt-BR" smtClean="0"/>
              <a:t>Objeto</a:t>
            </a:r>
            <a:r>
              <a:rPr lang="en-US" altLang="pt-BR" smtClean="0"/>
              <a:t>, ou Instância</a:t>
            </a:r>
            <a:r>
              <a:rPr lang="pt-BR" altLang="pt-BR" smtClean="0"/>
              <a:t> (</a:t>
            </a:r>
            <a:r>
              <a:rPr lang="en-US" altLang="pt-BR" smtClean="0"/>
              <a:t>3</a:t>
            </a:r>
            <a:r>
              <a:rPr lang="pt-BR" altLang="pt-BR" smtClean="0"/>
              <a:t>/4)</a:t>
            </a:r>
          </a:p>
        </p:txBody>
      </p:sp>
      <p:sp>
        <p:nvSpPr>
          <p:cNvPr id="98307" name="Rectangle 3"/>
          <p:cNvSpPr>
            <a:spLocks noGrp="1" noChangeArrowheads="1"/>
          </p:cNvSpPr>
          <p:nvPr>
            <p:ph type="body" idx="1"/>
          </p:nvPr>
        </p:nvSpPr>
        <p:spPr>
          <a:xfrm>
            <a:off x="685800" y="1981200"/>
            <a:ext cx="7772400" cy="4343400"/>
          </a:xfrm>
        </p:spPr>
        <p:txBody>
          <a:bodyPr/>
          <a:lstStyle/>
          <a:p>
            <a:pPr>
              <a:buFontTx/>
              <a:buNone/>
            </a:pPr>
            <a:r>
              <a:rPr lang="pt-BR" altLang="pt-BR" smtClean="0"/>
              <a:t>Um objeto é uma entidade que possui:</a:t>
            </a:r>
          </a:p>
          <a:p>
            <a:pPr>
              <a:buFontTx/>
              <a:buNone/>
            </a:pPr>
            <a:r>
              <a:rPr lang="pt-BR" altLang="pt-BR" smtClean="0"/>
              <a:t>1. </a:t>
            </a:r>
            <a:r>
              <a:rPr lang="pt-BR" altLang="pt-BR" b="1" u="sng" smtClean="0"/>
              <a:t>atributos</a:t>
            </a:r>
            <a:r>
              <a:rPr lang="pt-BR" altLang="pt-BR" smtClean="0"/>
              <a:t>, ou </a:t>
            </a:r>
            <a:r>
              <a:rPr lang="pt-BR" altLang="pt-BR" i="1" smtClean="0"/>
              <a:t>propriedades</a:t>
            </a:r>
            <a:r>
              <a:rPr lang="pt-BR" altLang="pt-BR" smtClean="0"/>
              <a:t>, que descrevem o </a:t>
            </a:r>
            <a:r>
              <a:rPr lang="pt-BR" altLang="pt-BR" u="sng" smtClean="0"/>
              <a:t>estado</a:t>
            </a:r>
            <a:r>
              <a:rPr lang="pt-BR" altLang="pt-BR" smtClean="0"/>
              <a:t> de um objeto no mundo real;</a:t>
            </a:r>
          </a:p>
          <a:p>
            <a:pPr>
              <a:buFontTx/>
              <a:buNone/>
            </a:pPr>
            <a:r>
              <a:rPr lang="pt-BR" altLang="pt-BR" smtClean="0"/>
              <a:t>2. </a:t>
            </a:r>
            <a:r>
              <a:rPr lang="pt-BR" altLang="pt-BR" b="1" u="sng" smtClean="0"/>
              <a:t>ações</a:t>
            </a:r>
            <a:r>
              <a:rPr lang="pt-BR" altLang="pt-BR" smtClean="0"/>
              <a:t>, ou </a:t>
            </a:r>
            <a:r>
              <a:rPr lang="pt-BR" altLang="pt-BR" i="1" smtClean="0"/>
              <a:t>métodos</a:t>
            </a:r>
            <a:r>
              <a:rPr lang="pt-BR" altLang="pt-BR" smtClean="0"/>
              <a:t>, que representam os processos associados ao objeto no mundo real;</a:t>
            </a:r>
          </a:p>
          <a:p>
            <a:pPr>
              <a:buFontTx/>
              <a:buNone/>
            </a:pPr>
            <a:r>
              <a:rPr lang="pt-BR" altLang="pt-BR" smtClean="0"/>
              <a:t>3. um </a:t>
            </a:r>
            <a:r>
              <a:rPr lang="pt-BR" altLang="pt-BR" b="1" u="sng" smtClean="0"/>
              <a:t>identificador</a:t>
            </a:r>
            <a:r>
              <a:rPr lang="pt-BR" altLang="pt-BR" smtClean="0"/>
              <a:t>, ou </a:t>
            </a:r>
            <a:r>
              <a:rPr lang="pt-BR" altLang="pt-BR" i="1" smtClean="0"/>
              <a:t>nome</a:t>
            </a:r>
            <a:r>
              <a:rPr lang="pt-BR" altLang="pt-BR" smtClean="0"/>
              <a:t>, que designa univocamente o objeto na representação.</a:t>
            </a:r>
          </a:p>
        </p:txBody>
      </p:sp>
      <p:sp>
        <p:nvSpPr>
          <p:cNvPr id="98308"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l"/>
            <a:r>
              <a:rPr lang="pt-BR" altLang="pt-BR" smtClean="0"/>
              <a:t>Objeto</a:t>
            </a:r>
            <a:r>
              <a:rPr lang="en-US" altLang="pt-BR" smtClean="0"/>
              <a:t>, ou Instância</a:t>
            </a:r>
            <a:r>
              <a:rPr lang="pt-BR" altLang="pt-BR" smtClean="0"/>
              <a:t> (</a:t>
            </a:r>
            <a:r>
              <a:rPr lang="en-US" altLang="pt-BR" smtClean="0"/>
              <a:t>4</a:t>
            </a:r>
            <a:r>
              <a:rPr lang="pt-BR" altLang="pt-BR" smtClean="0"/>
              <a:t>/4)</a:t>
            </a:r>
          </a:p>
        </p:txBody>
      </p:sp>
      <p:sp>
        <p:nvSpPr>
          <p:cNvPr id="99331" name="Text Box 3"/>
          <p:cNvSpPr txBox="1">
            <a:spLocks noChangeArrowheads="1"/>
          </p:cNvSpPr>
          <p:nvPr/>
        </p:nvSpPr>
        <p:spPr bwMode="auto">
          <a:xfrm>
            <a:off x="685800" y="1981200"/>
            <a:ext cx="7997825"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3200">
                <a:latin typeface="Times New Roman" panose="02020603050405020304" pitchFamily="18" charset="0"/>
              </a:rPr>
              <a:t>1. “um objeto representa uma entidade, item ou </a:t>
            </a:r>
          </a:p>
          <a:p>
            <a:r>
              <a:rPr lang="pt-BR" altLang="pt-BR" sz="3200">
                <a:latin typeface="Times New Roman" panose="02020603050405020304" pitchFamily="18" charset="0"/>
              </a:rPr>
              <a:t>unidade individual, identificável, sendo real ou</a:t>
            </a:r>
          </a:p>
          <a:p>
            <a:r>
              <a:rPr lang="pt-BR" altLang="pt-BR" sz="3200">
                <a:latin typeface="Times New Roman" panose="02020603050405020304" pitchFamily="18" charset="0"/>
              </a:rPr>
              <a:t>abstrato, com regras bem definidas no domínio</a:t>
            </a:r>
          </a:p>
          <a:p>
            <a:r>
              <a:rPr lang="pt-BR" altLang="pt-BR" sz="3200">
                <a:latin typeface="Times New Roman" panose="02020603050405020304" pitchFamily="18" charset="0"/>
              </a:rPr>
              <a:t>do problema.”</a:t>
            </a:r>
            <a:endParaRPr lang="en-US" altLang="pt-BR" sz="3200">
              <a:latin typeface="Times New Roman" panose="02020603050405020304" pitchFamily="18" charset="0"/>
            </a:endParaRPr>
          </a:p>
          <a:p>
            <a:endParaRPr lang="pt-BR" altLang="pt-BR" sz="3200">
              <a:latin typeface="Times New Roman" panose="02020603050405020304" pitchFamily="18" charset="0"/>
            </a:endParaRPr>
          </a:p>
          <a:p>
            <a:r>
              <a:rPr lang="pt-BR" altLang="pt-BR" sz="3200">
                <a:latin typeface="Times New Roman" panose="02020603050405020304" pitchFamily="18" charset="0"/>
              </a:rPr>
              <a:t>2. Um objeto possui </a:t>
            </a:r>
            <a:r>
              <a:rPr lang="pt-BR" altLang="pt-BR" sz="3200" b="1" u="sng">
                <a:latin typeface="Times New Roman" panose="02020603050405020304" pitchFamily="18" charset="0"/>
              </a:rPr>
              <a:t>estado</a:t>
            </a:r>
            <a:r>
              <a:rPr lang="pt-BR" altLang="pt-BR" sz="3200">
                <a:latin typeface="Times New Roman" panose="02020603050405020304" pitchFamily="18" charset="0"/>
              </a:rPr>
              <a:t>, </a:t>
            </a:r>
            <a:r>
              <a:rPr lang="pt-BR" altLang="pt-BR" sz="3200" b="1" u="sng">
                <a:latin typeface="Times New Roman" panose="02020603050405020304" pitchFamily="18" charset="0"/>
              </a:rPr>
              <a:t>comportamento</a:t>
            </a:r>
            <a:r>
              <a:rPr lang="pt-BR" altLang="pt-BR" sz="3200">
                <a:latin typeface="Times New Roman" panose="02020603050405020304" pitchFamily="18" charset="0"/>
              </a:rPr>
              <a:t> e</a:t>
            </a:r>
          </a:p>
          <a:p>
            <a:r>
              <a:rPr lang="pt-BR" altLang="pt-BR" sz="3200" b="1" u="sng">
                <a:latin typeface="Times New Roman" panose="02020603050405020304" pitchFamily="18" charset="0"/>
              </a:rPr>
              <a:t>identidade</a:t>
            </a:r>
            <a:r>
              <a:rPr lang="pt-BR" altLang="pt-BR" sz="3200">
                <a:latin typeface="Times New Roman" panose="02020603050405020304" pitchFamily="18" charset="0"/>
              </a:rPr>
              <a:t>; a estrutura e o comportamento de</a:t>
            </a:r>
          </a:p>
          <a:p>
            <a:r>
              <a:rPr lang="pt-BR" altLang="pt-BR" sz="3200">
                <a:latin typeface="Times New Roman" panose="02020603050405020304" pitchFamily="18" charset="0"/>
              </a:rPr>
              <a:t>objetos similares são definidos na sua </a:t>
            </a:r>
            <a:r>
              <a:rPr lang="pt-BR" altLang="pt-BR" sz="3200" u="sng">
                <a:solidFill>
                  <a:schemeClr val="accent2"/>
                </a:solidFill>
                <a:latin typeface="Times New Roman" panose="02020603050405020304" pitchFamily="18" charset="0"/>
              </a:rPr>
              <a:t>classe</a:t>
            </a:r>
            <a:endParaRPr lang="pt-BR" altLang="pt-BR" sz="3200">
              <a:latin typeface="Times New Roman" panose="02020603050405020304" pitchFamily="18" charset="0"/>
            </a:endParaRPr>
          </a:p>
          <a:p>
            <a:r>
              <a:rPr lang="pt-BR" altLang="pt-BR" sz="3200" u="sng">
                <a:solidFill>
                  <a:schemeClr val="accent2"/>
                </a:solidFill>
                <a:latin typeface="Times New Roman" panose="02020603050405020304" pitchFamily="18" charset="0"/>
              </a:rPr>
              <a:t>comum</a:t>
            </a:r>
            <a:r>
              <a:rPr lang="pt-BR" altLang="pt-BR" sz="3200">
                <a:latin typeface="Times New Roman" panose="02020603050405020304" pitchFamily="18" charset="0"/>
              </a:rPr>
              <a:t>.</a:t>
            </a:r>
            <a:endParaRPr lang="pt-BR" altLang="pt-BR">
              <a:latin typeface="Times New Roman" panose="02020603050405020304" pitchFamily="18" charset="0"/>
            </a:endParaRPr>
          </a:p>
        </p:txBody>
      </p:sp>
      <p:sp>
        <p:nvSpPr>
          <p:cNvPr id="9933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a:r>
              <a:rPr lang="pt-BR" altLang="pt-BR" smtClean="0"/>
              <a:t>Introdução</a:t>
            </a:r>
          </a:p>
        </p:txBody>
      </p:sp>
      <p:sp>
        <p:nvSpPr>
          <p:cNvPr id="36867" name="Rectangle 3"/>
          <p:cNvSpPr>
            <a:spLocks noGrp="1" noChangeArrowheads="1"/>
          </p:cNvSpPr>
          <p:nvPr>
            <p:ph type="body" idx="1"/>
          </p:nvPr>
        </p:nvSpPr>
        <p:spPr/>
        <p:txBody>
          <a:bodyPr/>
          <a:lstStyle/>
          <a:p>
            <a:r>
              <a:rPr lang="pt-BR" altLang="pt-BR" sz="2800" smtClean="0"/>
              <a:t>A ideia fundamental da programação orientada a objetos é que toda </a:t>
            </a:r>
            <a:r>
              <a:rPr lang="pt-BR" altLang="pt-BR" sz="2800" u="sng" smtClean="0"/>
              <a:t>estrutura de dados</a:t>
            </a:r>
            <a:r>
              <a:rPr lang="pt-BR" altLang="pt-BR" sz="2800" smtClean="0"/>
              <a:t> utilizada em um programa</a:t>
            </a:r>
            <a:r>
              <a:rPr lang="en-US" altLang="pt-BR" sz="2800" smtClean="0"/>
              <a:t>, ou aplicação,</a:t>
            </a:r>
            <a:r>
              <a:rPr lang="pt-BR" altLang="pt-BR" sz="2800" smtClean="0"/>
              <a:t> deve estar intimamente associada às </a:t>
            </a:r>
            <a:r>
              <a:rPr lang="pt-BR" altLang="pt-BR" sz="2800" u="sng" smtClean="0"/>
              <a:t>operações</a:t>
            </a:r>
            <a:r>
              <a:rPr lang="pt-BR" altLang="pt-BR" sz="2800" smtClean="0"/>
              <a:t> que realizam o acesso a ela, e vice-versa.</a:t>
            </a:r>
          </a:p>
          <a:p>
            <a:pPr>
              <a:spcBef>
                <a:spcPts val="600"/>
              </a:spcBef>
            </a:pPr>
            <a:r>
              <a:rPr lang="pt-BR" altLang="pt-BR" sz="2800" smtClean="0"/>
              <a:t>O paradigma da OO é baseado na construção de sistemas a partir de componentes reutilizáveis, chamados de classes. Uma classe </a:t>
            </a:r>
            <a:r>
              <a:rPr lang="pt-BR" altLang="pt-BR" sz="2800" u="sng" smtClean="0"/>
              <a:t>generaliza/ representa</a:t>
            </a:r>
            <a:r>
              <a:rPr lang="pt-BR" altLang="pt-BR" sz="2800" smtClean="0"/>
              <a:t> um conjunto de objetos similares.</a:t>
            </a:r>
            <a:endParaRPr lang="pt-BR" altLang="pt-BR" smtClean="0"/>
          </a:p>
        </p:txBody>
      </p:sp>
      <p:sp>
        <p:nvSpPr>
          <p:cNvPr id="36868" name="Line 4"/>
          <p:cNvSpPr>
            <a:spLocks noChangeShapeType="1"/>
          </p:cNvSpPr>
          <p:nvPr/>
        </p:nvSpPr>
        <p:spPr bwMode="auto">
          <a:xfrm>
            <a:off x="533400" y="16891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lgn="l"/>
            <a:r>
              <a:rPr lang="pt-BR" altLang="pt-BR" smtClean="0"/>
              <a:t>Estado</a:t>
            </a:r>
            <a:r>
              <a:rPr lang="en-US" altLang="pt-BR" smtClean="0"/>
              <a:t> de um Objeto</a:t>
            </a:r>
            <a:endParaRPr lang="pt-BR" altLang="pt-BR" smtClean="0"/>
          </a:p>
        </p:txBody>
      </p:sp>
      <p:sp>
        <p:nvSpPr>
          <p:cNvPr id="100355" name="Rectangle 3"/>
          <p:cNvSpPr>
            <a:spLocks noGrp="1" noChangeArrowheads="1"/>
          </p:cNvSpPr>
          <p:nvPr>
            <p:ph type="body" idx="1"/>
          </p:nvPr>
        </p:nvSpPr>
        <p:spPr/>
        <p:txBody>
          <a:bodyPr/>
          <a:lstStyle/>
          <a:p>
            <a:r>
              <a:rPr lang="pt-BR" altLang="pt-BR" sz="2800" smtClean="0"/>
              <a:t>O estado de um objeto, engloba todas as propriedades (usualmente estáticas) de um objeto, mais os valores correntes (usualmente dinâmicos) de cada uma dessas propriedades.</a:t>
            </a:r>
          </a:p>
          <a:p>
            <a:r>
              <a:rPr lang="pt-BR" altLang="pt-BR" sz="2800" smtClean="0"/>
              <a:t>Uma propriedade, é uma característica, traço ou qualidade distinta ou inerente, que contribui para fazer </a:t>
            </a:r>
            <a:r>
              <a:rPr lang="en-US" altLang="pt-BR" sz="2800" smtClean="0"/>
              <a:t>com </a:t>
            </a:r>
            <a:r>
              <a:rPr lang="pt-BR" altLang="pt-BR" sz="2800" smtClean="0"/>
              <a:t>que um objeto seja único.</a:t>
            </a:r>
          </a:p>
          <a:p>
            <a:r>
              <a:rPr lang="pt-BR" altLang="pt-BR" sz="2800" smtClean="0"/>
              <a:t>Uma condição ou situação durante a vida de um objeto.</a:t>
            </a:r>
          </a:p>
        </p:txBody>
      </p:sp>
      <p:sp>
        <p:nvSpPr>
          <p:cNvPr id="100356"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a:r>
              <a:rPr lang="pt-BR" altLang="pt-BR" smtClean="0"/>
              <a:t>Comportamento</a:t>
            </a:r>
            <a:r>
              <a:rPr lang="en-US" altLang="pt-BR" smtClean="0"/>
              <a:t> de um Objeto</a:t>
            </a:r>
            <a:endParaRPr lang="pt-BR" altLang="pt-BR" smtClean="0"/>
          </a:p>
        </p:txBody>
      </p:sp>
      <p:sp>
        <p:nvSpPr>
          <p:cNvPr id="101379" name="Rectangle 3"/>
          <p:cNvSpPr>
            <a:spLocks noGrp="1" noChangeArrowheads="1"/>
          </p:cNvSpPr>
          <p:nvPr>
            <p:ph type="body" idx="1"/>
          </p:nvPr>
        </p:nvSpPr>
        <p:spPr/>
        <p:txBody>
          <a:bodyPr/>
          <a:lstStyle/>
          <a:p>
            <a:r>
              <a:rPr lang="pt-BR" altLang="pt-BR" smtClean="0"/>
              <a:t>Como um objeto age e reage, nos termos das suas mudanças de estado e passagem de </a:t>
            </a:r>
            <a:r>
              <a:rPr lang="pt-BR" altLang="pt-BR" i="1" smtClean="0"/>
              <a:t>mensagens</a:t>
            </a:r>
            <a:r>
              <a:rPr lang="pt-BR" altLang="pt-BR" smtClean="0"/>
              <a:t>.</a:t>
            </a:r>
          </a:p>
          <a:p>
            <a:r>
              <a:rPr lang="pt-BR" altLang="pt-BR" smtClean="0"/>
              <a:t>O comportamento de um objeto é completamente definido pelas suas ações.</a:t>
            </a:r>
          </a:p>
          <a:p>
            <a:r>
              <a:rPr lang="pt-BR" altLang="pt-BR" smtClean="0"/>
              <a:t>Uma operação é alguma ação que um objeto executa sobre outro, para obter uma reação.</a:t>
            </a:r>
          </a:p>
        </p:txBody>
      </p:sp>
      <p:sp>
        <p:nvSpPr>
          <p:cNvPr id="101380" name="Line 4"/>
          <p:cNvSpPr>
            <a:spLocks noChangeShapeType="1"/>
          </p:cNvSpPr>
          <p:nvPr/>
        </p:nvSpPr>
        <p:spPr bwMode="auto">
          <a:xfrm>
            <a:off x="533400" y="17907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a:r>
              <a:rPr lang="pt-BR" altLang="pt-BR" smtClean="0"/>
              <a:t>Identidade</a:t>
            </a:r>
            <a:r>
              <a:rPr lang="en-US" altLang="pt-BR" smtClean="0"/>
              <a:t> de um Objeto</a:t>
            </a:r>
            <a:endParaRPr lang="pt-BR" altLang="pt-BR" smtClean="0"/>
          </a:p>
        </p:txBody>
      </p:sp>
      <p:sp>
        <p:nvSpPr>
          <p:cNvPr id="102403" name="Rectangle 3"/>
          <p:cNvSpPr>
            <a:spLocks noGrp="1" noChangeArrowheads="1"/>
          </p:cNvSpPr>
          <p:nvPr>
            <p:ph type="body" idx="1"/>
          </p:nvPr>
        </p:nvSpPr>
        <p:spPr/>
        <p:txBody>
          <a:bodyPr/>
          <a:lstStyle/>
          <a:p>
            <a:r>
              <a:rPr lang="pt-BR" altLang="pt-BR" sz="2800" smtClean="0"/>
              <a:t>É a propriedade de um objeto que o </a:t>
            </a:r>
            <a:r>
              <a:rPr lang="pt-BR" altLang="pt-BR" sz="2800" u="sng" smtClean="0"/>
              <a:t>distingue</a:t>
            </a:r>
            <a:r>
              <a:rPr lang="pt-BR" altLang="pt-BR" sz="2800" smtClean="0"/>
              <a:t> de todos os outros objetos.</a:t>
            </a:r>
          </a:p>
          <a:p>
            <a:r>
              <a:rPr lang="en-US" altLang="pt-BR" sz="2800" smtClean="0"/>
              <a:t>Java</a:t>
            </a:r>
            <a:r>
              <a:rPr lang="pt-BR" altLang="pt-BR" sz="2800" smtClean="0"/>
              <a:t>, usa </a:t>
            </a:r>
            <a:r>
              <a:rPr lang="pt-BR" altLang="pt-BR" sz="2800" b="1" smtClean="0"/>
              <a:t>variáveis</a:t>
            </a:r>
            <a:r>
              <a:rPr lang="pt-BR" altLang="pt-BR" sz="2800" smtClean="0"/>
              <a:t> para distinguir objetos temporários, juntando </a:t>
            </a:r>
            <a:r>
              <a:rPr lang="pt-BR" altLang="pt-BR" sz="2800" u="sng" smtClean="0"/>
              <a:t>endereçamento</a:t>
            </a:r>
            <a:r>
              <a:rPr lang="pt-BR" altLang="pt-BR" sz="2800" smtClean="0"/>
              <a:t> e identidade.</a:t>
            </a:r>
          </a:p>
          <a:p>
            <a:r>
              <a:rPr lang="pt-BR" altLang="pt-BR" sz="2800" smtClean="0"/>
              <a:t>Sistemas de </a:t>
            </a:r>
            <a:r>
              <a:rPr lang="pt-BR" altLang="pt-BR" sz="2800" b="1" smtClean="0"/>
              <a:t>bancos de dados</a:t>
            </a:r>
            <a:r>
              <a:rPr lang="pt-BR" altLang="pt-BR" sz="2800" smtClean="0"/>
              <a:t>, usam chaves identificadoras para distinguir objetos persistentes, juntando </a:t>
            </a:r>
            <a:r>
              <a:rPr lang="pt-BR" altLang="pt-BR" sz="2800" u="sng" smtClean="0"/>
              <a:t>valores de dados</a:t>
            </a:r>
            <a:r>
              <a:rPr lang="pt-BR" altLang="pt-BR" sz="2800" smtClean="0"/>
              <a:t> e identidades.</a:t>
            </a:r>
          </a:p>
        </p:txBody>
      </p:sp>
      <p:sp>
        <p:nvSpPr>
          <p:cNvPr id="102404"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a:r>
              <a:rPr lang="pt-BR" altLang="pt-BR" smtClean="0"/>
              <a:t>Significado das Operações (1/2)</a:t>
            </a:r>
          </a:p>
        </p:txBody>
      </p:sp>
      <p:sp>
        <p:nvSpPr>
          <p:cNvPr id="103427" name="Rectangle 3"/>
          <p:cNvSpPr>
            <a:spLocks noGrp="1" noChangeArrowheads="1"/>
          </p:cNvSpPr>
          <p:nvPr>
            <p:ph type="body" idx="1"/>
          </p:nvPr>
        </p:nvSpPr>
        <p:spPr/>
        <p:txBody>
          <a:bodyPr/>
          <a:lstStyle/>
          <a:p>
            <a:r>
              <a:rPr lang="pt-BR" altLang="pt-BR" sz="2800" smtClean="0"/>
              <a:t>Modificadora (métodos </a:t>
            </a:r>
            <a:r>
              <a:rPr lang="pt-BR" altLang="pt-BR" sz="2800" smtClean="0">
                <a:solidFill>
                  <a:schemeClr val="accent2"/>
                </a:solidFill>
              </a:rPr>
              <a:t>set</a:t>
            </a:r>
            <a:r>
              <a:rPr lang="pt-BR" altLang="pt-BR" sz="2800" smtClean="0"/>
              <a:t>, atribuir os valores a)</a:t>
            </a:r>
          </a:p>
          <a:p>
            <a:pPr lvl="1"/>
            <a:r>
              <a:rPr lang="pt-BR" altLang="pt-BR" sz="2400" smtClean="0"/>
              <a:t>uma operação que altera o estado do objeto, uma operação de escrita</a:t>
            </a:r>
            <a:endParaRPr lang="pt-BR" altLang="pt-BR" smtClean="0"/>
          </a:p>
          <a:p>
            <a:r>
              <a:rPr lang="pt-BR" altLang="pt-BR" sz="2800" smtClean="0"/>
              <a:t>Seletora (métodos </a:t>
            </a:r>
            <a:r>
              <a:rPr lang="pt-BR" altLang="pt-BR" sz="2800" smtClean="0">
                <a:solidFill>
                  <a:schemeClr val="accent2"/>
                </a:solidFill>
              </a:rPr>
              <a:t>get</a:t>
            </a:r>
            <a:r>
              <a:rPr lang="pt-BR" altLang="pt-BR" sz="2800" smtClean="0"/>
              <a:t>, obter os valores de)</a:t>
            </a:r>
          </a:p>
          <a:p>
            <a:pPr lvl="1"/>
            <a:r>
              <a:rPr lang="pt-BR" altLang="pt-BR" sz="2400" smtClean="0"/>
              <a:t>uma operação que acessa sem alterar o estado de um objeto, uma operação de leitura</a:t>
            </a:r>
            <a:endParaRPr lang="pt-BR" altLang="pt-BR" smtClean="0"/>
          </a:p>
          <a:p>
            <a:r>
              <a:rPr lang="pt-BR" altLang="pt-BR" sz="2800" smtClean="0"/>
              <a:t>De Iteração</a:t>
            </a:r>
          </a:p>
          <a:p>
            <a:pPr lvl="1"/>
            <a:r>
              <a:rPr lang="pt-BR" altLang="pt-BR" sz="2400" smtClean="0"/>
              <a:t>uma operação que permite que partes de um objeto sejam acessadas em alguma ordem pré-definida</a:t>
            </a:r>
          </a:p>
        </p:txBody>
      </p:sp>
      <p:sp>
        <p:nvSpPr>
          <p:cNvPr id="103428"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l"/>
            <a:r>
              <a:rPr lang="pt-BR" altLang="pt-BR" smtClean="0"/>
              <a:t>Significado das Operações (2/2)</a:t>
            </a:r>
          </a:p>
        </p:txBody>
      </p:sp>
      <p:sp>
        <p:nvSpPr>
          <p:cNvPr id="104451" name="Rectangle 3"/>
          <p:cNvSpPr>
            <a:spLocks noGrp="1" noChangeArrowheads="1"/>
          </p:cNvSpPr>
          <p:nvPr>
            <p:ph type="body" idx="1"/>
          </p:nvPr>
        </p:nvSpPr>
        <p:spPr/>
        <p:txBody>
          <a:bodyPr/>
          <a:lstStyle/>
          <a:p>
            <a:r>
              <a:rPr lang="pt-BR" altLang="pt-BR" sz="2800" smtClean="0"/>
              <a:t>Construtora</a:t>
            </a:r>
            <a:r>
              <a:rPr lang="en-US" altLang="pt-BR" sz="2800" smtClean="0"/>
              <a:t>, ou de Instanciação</a:t>
            </a:r>
            <a:endParaRPr lang="pt-BR" altLang="pt-BR" sz="2800" smtClean="0"/>
          </a:p>
          <a:p>
            <a:pPr lvl="1"/>
            <a:r>
              <a:rPr lang="pt-BR" altLang="pt-BR" sz="2400" smtClean="0"/>
              <a:t>uma operação que </a:t>
            </a:r>
            <a:r>
              <a:rPr lang="pt-BR" altLang="pt-BR" sz="2400" u="sng" smtClean="0"/>
              <a:t>cria</a:t>
            </a:r>
            <a:r>
              <a:rPr lang="pt-BR" altLang="pt-BR" sz="2400" smtClean="0"/>
              <a:t> um objeto e/ ou “inicializa” seu estado </a:t>
            </a:r>
          </a:p>
          <a:p>
            <a:pPr lvl="1"/>
            <a:r>
              <a:rPr lang="en-US" altLang="pt-BR" sz="2400" smtClean="0"/>
              <a:t>operador </a:t>
            </a:r>
            <a:r>
              <a:rPr lang="pt-BR" altLang="pt-BR" sz="2400" b="1" u="sng" smtClean="0">
                <a:solidFill>
                  <a:schemeClr val="accent2"/>
                </a:solidFill>
              </a:rPr>
              <a:t>new</a:t>
            </a:r>
            <a:endParaRPr lang="pt-BR" altLang="pt-BR" sz="2400" smtClean="0"/>
          </a:p>
          <a:p>
            <a:r>
              <a:rPr lang="pt-BR" altLang="pt-BR" sz="2800" smtClean="0"/>
              <a:t>Destruidora</a:t>
            </a:r>
          </a:p>
          <a:p>
            <a:pPr lvl="1"/>
            <a:r>
              <a:rPr lang="pt-BR" altLang="pt-BR" sz="2400" smtClean="0"/>
              <a:t>uma operação que </a:t>
            </a:r>
            <a:r>
              <a:rPr lang="pt-BR" altLang="pt-BR" sz="2400" u="sng" smtClean="0"/>
              <a:t>libera</a:t>
            </a:r>
            <a:r>
              <a:rPr lang="pt-BR" altLang="pt-BR" sz="2400" smtClean="0"/>
              <a:t> o estado de um objeto e/ ou </a:t>
            </a:r>
            <a:r>
              <a:rPr lang="pt-BR" altLang="pt-BR" sz="2400" u="sng" smtClean="0"/>
              <a:t>destrói</a:t>
            </a:r>
            <a:r>
              <a:rPr lang="pt-BR" altLang="pt-BR" sz="2400" smtClean="0"/>
              <a:t> o próprio objeto</a:t>
            </a:r>
            <a:endParaRPr lang="en-US" altLang="pt-BR" sz="2400" smtClean="0"/>
          </a:p>
          <a:p>
            <a:pPr lvl="1"/>
            <a:r>
              <a:rPr lang="en-US" altLang="pt-BR" sz="2400" smtClean="0"/>
              <a:t>coletor de lixo (</a:t>
            </a:r>
            <a:r>
              <a:rPr lang="en-US" altLang="pt-BR" sz="2400" i="1" smtClean="0"/>
              <a:t>garbage colector</a:t>
            </a:r>
            <a:r>
              <a:rPr lang="en-US" altLang="pt-BR" sz="2400" smtClean="0"/>
              <a:t>)</a:t>
            </a:r>
            <a:endParaRPr lang="pt-BR" altLang="pt-BR" sz="2400" smtClean="0"/>
          </a:p>
        </p:txBody>
      </p:sp>
      <p:sp>
        <p:nvSpPr>
          <p:cNvPr id="104452"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33400" y="152400"/>
            <a:ext cx="7772400" cy="685800"/>
          </a:xfrm>
        </p:spPr>
        <p:txBody>
          <a:bodyPr/>
          <a:lstStyle/>
          <a:p>
            <a:pPr algn="l"/>
            <a:r>
              <a:rPr lang="en-US" altLang="pt-BR" smtClean="0"/>
              <a:t>Instanciação (1/2)</a:t>
            </a:r>
            <a:endParaRPr lang="pt-BR" altLang="pt-BR" smtClean="0"/>
          </a:p>
        </p:txBody>
      </p:sp>
      <p:sp>
        <p:nvSpPr>
          <p:cNvPr id="105475"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criação de um objeto é uma importante operação, que chamamos de “instanciação”. Instanciar significa criar uma instância da classe (</a:t>
            </a:r>
            <a:r>
              <a:rPr lang="en-US" altLang="pt-BR" sz="2000" i="1">
                <a:latin typeface="Times New Roman" panose="02020603050405020304" pitchFamily="18" charset="0"/>
                <a:cs typeface="Times New Roman" panose="02020603050405020304" pitchFamily="18" charset="0"/>
              </a:rPr>
              <a:t>class instance</a:t>
            </a:r>
            <a:r>
              <a:rPr lang="en-US" altLang="pt-BR" sz="2000">
                <a:latin typeface="Times New Roman" panose="02020603050405020304" pitchFamily="18" charset="0"/>
                <a:cs typeface="Times New Roman" panose="02020603050405020304" pitchFamily="18" charset="0"/>
              </a:rPr>
              <a:t>), isto é, um novo objeto que pode ser descrito por meio dessa classe. Enquanto uma </a:t>
            </a:r>
            <a:r>
              <a:rPr lang="en-US" altLang="pt-BR" sz="2000">
                <a:solidFill>
                  <a:schemeClr val="accent2"/>
                </a:solidFill>
                <a:latin typeface="Times New Roman" panose="02020603050405020304" pitchFamily="18" charset="0"/>
                <a:cs typeface="Times New Roman" panose="02020603050405020304" pitchFamily="18" charset="0"/>
              </a:rPr>
              <a:t>classe</a:t>
            </a:r>
            <a:r>
              <a:rPr lang="en-US" altLang="pt-BR" sz="2000">
                <a:latin typeface="Times New Roman" panose="02020603050405020304" pitchFamily="18" charset="0"/>
                <a:cs typeface="Times New Roman" panose="02020603050405020304" pitchFamily="18" charset="0"/>
              </a:rPr>
              <a:t> é um </a:t>
            </a:r>
            <a:r>
              <a:rPr lang="en-US" altLang="pt-BR" sz="2000">
                <a:solidFill>
                  <a:schemeClr val="accent2"/>
                </a:solidFill>
                <a:latin typeface="Times New Roman" panose="02020603050405020304" pitchFamily="18" charset="0"/>
                <a:cs typeface="Times New Roman" panose="02020603050405020304" pitchFamily="18" charset="0"/>
              </a:rPr>
              <a:t>modelo abstrato de um objeto</a:t>
            </a:r>
            <a:r>
              <a:rPr lang="en-US" altLang="pt-BR" sz="2000">
                <a:latin typeface="Times New Roman" panose="02020603050405020304" pitchFamily="18" charset="0"/>
                <a:cs typeface="Times New Roman" panose="02020603050405020304" pitchFamily="18" charset="0"/>
              </a:rPr>
              <a:t>, uma </a:t>
            </a:r>
            <a:r>
              <a:rPr lang="en-US" altLang="pt-BR" sz="2000">
                <a:solidFill>
                  <a:schemeClr val="accent1"/>
                </a:solidFill>
                <a:latin typeface="Times New Roman" panose="02020603050405020304" pitchFamily="18" charset="0"/>
                <a:cs typeface="Times New Roman" panose="02020603050405020304" pitchFamily="18" charset="0"/>
              </a:rPr>
              <a:t>instância</a:t>
            </a:r>
            <a:r>
              <a:rPr lang="en-US" altLang="pt-BR" sz="2000">
                <a:latin typeface="Times New Roman" panose="02020603050405020304" pitchFamily="18" charset="0"/>
                <a:cs typeface="Times New Roman" panose="02020603050405020304" pitchFamily="18" charset="0"/>
              </a:rPr>
              <a:t> representa um </a:t>
            </a:r>
            <a:r>
              <a:rPr lang="en-US" altLang="pt-BR" sz="2000">
                <a:solidFill>
                  <a:schemeClr val="accent1"/>
                </a:solidFill>
                <a:latin typeface="Times New Roman" panose="02020603050405020304" pitchFamily="18" charset="0"/>
                <a:cs typeface="Times New Roman" panose="02020603050405020304" pitchFamily="18" charset="0"/>
              </a:rPr>
              <a:t>objeto concreto dessa classe</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Do ponto de vista da computação, a instaciação corresponde à “alocação dinâminca de memória” para armazenar informações sobre um certo objeto, ou seja, a reserva de uma porção de memória organizada internamente para guardar os valores associados aos atributos que descrevem um objeto de uma certa classe. A classe, por meio de sua definição, contém informações suficientes para que seja determinada a quantidade de memória necessária ao armazenamento de um objeto do seu tipo. O processo de ocupação de memória e de organização interna é absolutamente transparente para o programador, sendo responsabilidade da linguagem de programação utilizada. O programador, por sua vez, é quem determina quando e como instanciar novos objetos, ou seja, é o programador quem cria novos objetos para serem utilizados em um programa.</a:t>
            </a:r>
            <a:endParaRPr lang="pt-BR" altLang="pt-BR" sz="2000">
              <a:latin typeface="Times New Roman" panose="02020603050405020304" pitchFamily="18" charset="0"/>
              <a:cs typeface="Times New Roman" panose="02020603050405020304" pitchFamily="18" charset="0"/>
            </a:endParaRPr>
          </a:p>
        </p:txBody>
      </p:sp>
      <p:sp>
        <p:nvSpPr>
          <p:cNvPr id="10547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ChangeArrowheads="1"/>
          </p:cNvSpPr>
          <p:nvPr/>
        </p:nvSpPr>
        <p:spPr bwMode="auto">
          <a:xfrm>
            <a:off x="1371600" y="4724400"/>
            <a:ext cx="7391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06499" name="Rectangle 5"/>
          <p:cNvSpPr>
            <a:spLocks noChangeArrowheads="1"/>
          </p:cNvSpPr>
          <p:nvPr/>
        </p:nvSpPr>
        <p:spPr bwMode="auto">
          <a:xfrm>
            <a:off x="1371600" y="1676400"/>
            <a:ext cx="7391400" cy="685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06500" name="Rectangle 2"/>
          <p:cNvSpPr>
            <a:spLocks noGrp="1" noChangeArrowheads="1"/>
          </p:cNvSpPr>
          <p:nvPr>
            <p:ph type="title"/>
          </p:nvPr>
        </p:nvSpPr>
        <p:spPr>
          <a:xfrm>
            <a:off x="533400" y="152400"/>
            <a:ext cx="7772400" cy="685800"/>
          </a:xfrm>
        </p:spPr>
        <p:txBody>
          <a:bodyPr/>
          <a:lstStyle/>
          <a:p>
            <a:pPr algn="l"/>
            <a:r>
              <a:rPr lang="en-US" altLang="pt-BR" smtClean="0"/>
              <a:t>Instanciação (2/2)</a:t>
            </a:r>
            <a:endParaRPr lang="pt-BR" altLang="pt-BR" smtClean="0"/>
          </a:p>
        </p:txBody>
      </p:sp>
      <p:sp>
        <p:nvSpPr>
          <p:cNvPr id="106501" name="Text Box 3"/>
          <p:cNvSpPr txBox="1">
            <a:spLocks noChangeArrowheads="1"/>
          </p:cNvSpPr>
          <p:nvPr/>
        </p:nvSpPr>
        <p:spPr bwMode="auto">
          <a:xfrm>
            <a:off x="533400" y="1060450"/>
            <a:ext cx="83058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Para instanciarmos um novo objeto, devemos utilizar o operador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especialmente destinado à criação de novos objetos, como segue:</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NomeDaClasse</a:t>
            </a:r>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nomeDoObjeto</a:t>
            </a:r>
            <a:r>
              <a:rPr lang="en-US" altLang="pt-BR" sz="2000">
                <a:latin typeface="Times New Roman" panose="02020603050405020304" pitchFamily="18" charset="0"/>
                <a:cs typeface="Times New Roman" panose="02020603050405020304" pitchFamily="18" charset="0"/>
              </a:rPr>
              <a:t>;		// declaração do objeto</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nomeDoObjeto</a:t>
            </a:r>
            <a:r>
              <a:rPr lang="en-US" altLang="pt-BR" sz="2000">
                <a:latin typeface="Times New Roman" panose="02020603050405020304" pitchFamily="18" charset="0"/>
                <a:cs typeface="Times New Roman" panose="02020603050405020304" pitchFamily="18" charset="0"/>
              </a:rPr>
              <a:t> =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NomeDaClasse</a:t>
            </a:r>
            <a:r>
              <a:rPr lang="en-US" altLang="pt-BR" sz="2000">
                <a:latin typeface="Times New Roman" panose="02020603050405020304" pitchFamily="18" charset="0"/>
                <a:cs typeface="Times New Roman" panose="02020603050405020304" pitchFamily="18" charset="0"/>
              </a:rPr>
              <a:t>();	// instanciação do objeto</a:t>
            </a:r>
          </a:p>
          <a:p>
            <a:pPr eaLnBrk="1" hangingPunct="1"/>
            <a:r>
              <a:rPr lang="en-US" altLang="pt-BR" sz="2000">
                <a:latin typeface="Times New Roman" panose="02020603050405020304" pitchFamily="18" charset="0"/>
                <a:cs typeface="Times New Roman" panose="02020603050405020304" pitchFamily="18" charset="0"/>
              </a:rPr>
              <a:t>Na primeira linha, temos a declaração de um objeto de forma semelhante à declaração de uma variável de tipo primitiva, exceto pelo fato de usarmos o nome de uma classe, em vez do nome de um tipo. Na segunda linha, temos a instanciação do objeto, na qual utilizamos o operador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seguido do nome da classe que pertencerá o novo objeto. Com isso, efetuamos a criação de um novo objeto e guardamos uma referência para sua utilização na variável objeto.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De forma mais resumida, poderíamos ter escrito:</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NomeDaClasse</a:t>
            </a:r>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nomeDoObjeto</a:t>
            </a:r>
            <a:r>
              <a:rPr lang="en-US" altLang="pt-BR" sz="2000">
                <a:latin typeface="Times New Roman" panose="02020603050405020304" pitchFamily="18" charset="0"/>
                <a:cs typeface="Times New Roman" panose="02020603050405020304" pitchFamily="18" charset="0"/>
              </a:rPr>
              <a:t> =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NomeDaClasse</a:t>
            </a:r>
            <a:r>
              <a:rPr lang="en-US" altLang="pt-BR" sz="2000">
                <a:latin typeface="Times New Roman" panose="02020603050405020304" pitchFamily="18" charset="0"/>
                <a:cs typeface="Times New Roman" panose="02020603050405020304" pitchFamily="18" charset="0"/>
              </a:rPr>
              <a:t>();</a:t>
            </a:r>
          </a:p>
          <a:p>
            <a:pPr eaLnBrk="1" hangingPunct="1"/>
            <a:r>
              <a:rPr lang="en-US" altLang="pt-BR" sz="2000">
                <a:latin typeface="Times New Roman" panose="02020603050405020304" pitchFamily="18" charset="0"/>
                <a:cs typeface="Times New Roman" panose="02020603050405020304" pitchFamily="18" charset="0"/>
              </a:rPr>
              <a:t>Aqui, o lado esquerdo corresponde à declaração do objeto, e o lado direito equivale à sua instanciação. Em ambos os casos, criamos um novo objeto da classe, ou seja, uma nova instância da classe, que recebe o nome que figura na declaração. A partir deste ponto, o nome do objeto pode ser utilizado para termos acesso tanto aos seus </a:t>
            </a:r>
            <a:r>
              <a:rPr lang="en-US" altLang="pt-BR" sz="2000">
                <a:solidFill>
                  <a:schemeClr val="accent2"/>
                </a:solidFill>
                <a:latin typeface="Times New Roman" panose="02020603050405020304" pitchFamily="18" charset="0"/>
                <a:cs typeface="Times New Roman" panose="02020603050405020304" pitchFamily="18" charset="0"/>
              </a:rPr>
              <a:t>atributos</a:t>
            </a:r>
            <a:r>
              <a:rPr lang="en-US" altLang="pt-BR" sz="2000">
                <a:latin typeface="Times New Roman" panose="02020603050405020304" pitchFamily="18" charset="0"/>
                <a:cs typeface="Times New Roman" panose="02020603050405020304" pitchFamily="18" charset="0"/>
              </a:rPr>
              <a:t> como às suas </a:t>
            </a:r>
            <a:r>
              <a:rPr lang="en-US" altLang="pt-BR" sz="2000">
                <a:solidFill>
                  <a:schemeClr val="accent2"/>
                </a:solidFill>
                <a:latin typeface="Times New Roman" panose="02020603050405020304" pitchFamily="18" charset="0"/>
                <a:cs typeface="Times New Roman" panose="02020603050405020304" pitchFamily="18" charset="0"/>
              </a:rPr>
              <a:t>operações</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p:txBody>
      </p:sp>
      <p:sp>
        <p:nvSpPr>
          <p:cNvPr id="10650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33400" y="152400"/>
            <a:ext cx="7772400" cy="685800"/>
          </a:xfrm>
        </p:spPr>
        <p:txBody>
          <a:bodyPr/>
          <a:lstStyle/>
          <a:p>
            <a:pPr algn="l"/>
            <a:r>
              <a:rPr lang="en-US" altLang="pt-BR" smtClean="0"/>
              <a:t>Manipulação de Objetos (1/2)</a:t>
            </a:r>
            <a:endParaRPr lang="pt-BR" altLang="pt-BR" smtClean="0"/>
          </a:p>
        </p:txBody>
      </p:sp>
      <p:sp>
        <p:nvSpPr>
          <p:cNvPr id="107523" name="Text Box 3"/>
          <p:cNvSpPr txBox="1">
            <a:spLocks noChangeArrowheads="1"/>
          </p:cNvSpPr>
          <p:nvPr/>
        </p:nvSpPr>
        <p:spPr bwMode="auto">
          <a:xfrm>
            <a:off x="533400" y="1060450"/>
            <a:ext cx="8153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Quando declara-se uma variável cujo tipo é o nome de uma classe, como em</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String </a:t>
            </a:r>
            <a:r>
              <a:rPr lang="pt-BR" altLang="pt-BR" sz="2000" b="1">
                <a:solidFill>
                  <a:schemeClr val="accent1"/>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não está se criando um objeto dessa classe, mas simplesmente uma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referência</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para um objeto</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da classe String, a qual inicialmente não faz referência a nenhum objeto válido: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Quando um objeto dessa classe é criado, obtém-se uma referência válida, que é armazenada na variável cujo tipo é o nome da classe do objeto. Por exemplo, quando cria-se uma </a:t>
            </a:r>
            <a:r>
              <a:rPr lang="en-US" altLang="pt-BR" sz="2000">
                <a:latin typeface="Times New Roman" panose="02020603050405020304" pitchFamily="18" charset="0"/>
                <a:cs typeface="Times New Roman" panose="02020603050405020304" pitchFamily="18" charset="0"/>
              </a:rPr>
              <a:t>S</a:t>
            </a:r>
            <a:r>
              <a:rPr lang="pt-BR" altLang="pt-BR" sz="2000">
                <a:latin typeface="Times New Roman" panose="02020603050405020304" pitchFamily="18" charset="0"/>
                <a:cs typeface="Times New Roman" panose="02020603050405020304" pitchFamily="18" charset="0"/>
              </a:rPr>
              <a:t>tring</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pPr algn="ctr" eaLnBrk="1" hangingPunct="1"/>
            <a:r>
              <a:rPr lang="pt-BR" altLang="pt-BR" sz="2000" b="1">
                <a:solidFill>
                  <a:schemeClr val="accent1"/>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 </a:t>
            </a:r>
            <a:r>
              <a:rPr lang="pt-BR" altLang="pt-BR" sz="2000" b="1" u="sng">
                <a:solidFill>
                  <a:schemeClr val="accent2"/>
                </a:solidFill>
                <a:latin typeface="Times New Roman" panose="02020603050405020304" pitchFamily="18" charset="0"/>
                <a:cs typeface="Times New Roman" panose="02020603050405020304" pitchFamily="18" charset="0"/>
              </a:rPr>
              <a:t>new</a:t>
            </a:r>
            <a:r>
              <a:rPr lang="pt-BR" altLang="pt-BR" sz="2000">
                <a:latin typeface="Times New Roman" panose="02020603050405020304" pitchFamily="18" charset="0"/>
                <a:cs typeface="Times New Roman" panose="02020603050405020304" pitchFamily="18" charset="0"/>
              </a:rPr>
              <a:t> String(</a:t>
            </a:r>
            <a:r>
              <a:rPr lang="pt-BR" altLang="pt-BR" sz="2000">
                <a:solidFill>
                  <a:srgbClr val="FF3300"/>
                </a:solidFill>
                <a:latin typeface="Times New Roman" panose="02020603050405020304" pitchFamily="18" charset="0"/>
                <a:cs typeface="Times New Roman" panose="02020603050405020304" pitchFamily="18" charset="0"/>
              </a:rPr>
              <a:t>"POO/</a:t>
            </a:r>
            <a:r>
              <a:rPr lang="en-US" altLang="pt-BR" sz="2000">
                <a:solidFill>
                  <a:srgbClr val="FF3300"/>
                </a:solidFill>
                <a:latin typeface="Times New Roman" panose="02020603050405020304" pitchFamily="18" charset="0"/>
                <a:cs typeface="Times New Roman" panose="02020603050405020304" pitchFamily="18" charset="0"/>
              </a:rPr>
              <a:t> </a:t>
            </a:r>
            <a:r>
              <a:rPr lang="pt-BR" altLang="pt-BR" sz="2000">
                <a:solidFill>
                  <a:srgbClr val="FF3300"/>
                </a:solidFill>
                <a:latin typeface="Times New Roman" panose="02020603050405020304" pitchFamily="18" charset="0"/>
                <a:cs typeface="Times New Roman" panose="02020603050405020304" pitchFamily="18" charset="0"/>
              </a:rPr>
              <a:t>Java"</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algn="ct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b="1">
                <a:solidFill>
                  <a:schemeClr val="accent1"/>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é uma variável que armazena uma referência para um objeto específico da classe String</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objeto cujo conteúdo é </a:t>
            </a:r>
            <a:r>
              <a:rPr lang="pt-BR" altLang="pt-BR" sz="2000">
                <a:solidFill>
                  <a:srgbClr val="FF3300"/>
                </a:solidFill>
                <a:latin typeface="Times New Roman" panose="02020603050405020304" pitchFamily="18" charset="0"/>
                <a:cs typeface="Times New Roman" panose="02020603050405020304" pitchFamily="18" charset="0"/>
              </a:rPr>
              <a:t>POO/</a:t>
            </a:r>
            <a:r>
              <a:rPr lang="en-US" altLang="pt-BR" sz="2000">
                <a:solidFill>
                  <a:srgbClr val="FF3300"/>
                </a:solidFill>
                <a:latin typeface="Times New Roman" panose="02020603050405020304" pitchFamily="18" charset="0"/>
                <a:cs typeface="Times New Roman" panose="02020603050405020304" pitchFamily="18" charset="0"/>
              </a:rPr>
              <a:t> </a:t>
            </a:r>
            <a:r>
              <a:rPr lang="pt-BR" altLang="pt-BR" sz="2000">
                <a:solidFill>
                  <a:srgbClr val="FF3300"/>
                </a:solidFill>
                <a:latin typeface="Times New Roman" panose="02020603050405020304" pitchFamily="18" charset="0"/>
                <a:cs typeface="Times New Roman" panose="02020603050405020304" pitchFamily="18" charset="0"/>
              </a:rPr>
              <a:t>Java</a:t>
            </a:r>
            <a:r>
              <a:rPr lang="pt-BR" altLang="pt-BR" sz="2000">
                <a:latin typeface="Times New Roman" panose="02020603050405020304" pitchFamily="18" charset="0"/>
                <a:cs typeface="Times New Roman" panose="02020603050405020304" pitchFamily="18" charset="0"/>
              </a:rPr>
              <a:t>: </a:t>
            </a:r>
          </a:p>
        </p:txBody>
      </p:sp>
      <p:sp>
        <p:nvSpPr>
          <p:cNvPr id="10752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7525" name="Text Box 5"/>
          <p:cNvSpPr txBox="1">
            <a:spLocks noChangeArrowheads="1"/>
          </p:cNvSpPr>
          <p:nvPr/>
        </p:nvSpPr>
        <p:spPr bwMode="auto">
          <a:xfrm>
            <a:off x="3149600" y="2679700"/>
            <a:ext cx="955675" cy="406400"/>
          </a:xfrm>
          <a:prstGeom prst="rect">
            <a:avLst/>
          </a:prstGeom>
          <a:solidFill>
            <a:srgbClr val="EAEAEA"/>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chemeClr val="accent1"/>
                </a:solidFill>
              </a:rPr>
              <a:t>nome</a:t>
            </a:r>
            <a:r>
              <a:rPr lang="en-US" altLang="pt-BR" sz="2000"/>
              <a:t> </a:t>
            </a:r>
            <a:endParaRPr lang="pt-BR" altLang="pt-BR" sz="2000"/>
          </a:p>
        </p:txBody>
      </p:sp>
      <p:sp>
        <p:nvSpPr>
          <p:cNvPr id="107526" name="Line 6"/>
          <p:cNvSpPr>
            <a:spLocks noChangeShapeType="1"/>
          </p:cNvSpPr>
          <p:nvPr/>
        </p:nvSpPr>
        <p:spPr bwMode="auto">
          <a:xfrm>
            <a:off x="3975100" y="2895600"/>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7527" name="Text Box 7"/>
          <p:cNvSpPr txBox="1">
            <a:spLocks noChangeArrowheads="1"/>
          </p:cNvSpPr>
          <p:nvPr/>
        </p:nvSpPr>
        <p:spPr bwMode="auto">
          <a:xfrm>
            <a:off x="4876800" y="27146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t>?</a:t>
            </a:r>
            <a:endParaRPr lang="pt-BR" altLang="pt-BR" sz="2000" b="1"/>
          </a:p>
        </p:txBody>
      </p:sp>
      <p:sp>
        <p:nvSpPr>
          <p:cNvPr id="107528" name="Text Box 8"/>
          <p:cNvSpPr txBox="1">
            <a:spLocks noChangeArrowheads="1"/>
          </p:cNvSpPr>
          <p:nvPr/>
        </p:nvSpPr>
        <p:spPr bwMode="auto">
          <a:xfrm>
            <a:off x="2832100" y="5930900"/>
            <a:ext cx="955675" cy="406400"/>
          </a:xfrm>
          <a:prstGeom prst="rect">
            <a:avLst/>
          </a:prstGeom>
          <a:solidFill>
            <a:srgbClr val="EAEAEA"/>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chemeClr val="accent1"/>
                </a:solidFill>
              </a:rPr>
              <a:t>nome</a:t>
            </a:r>
            <a:r>
              <a:rPr lang="en-US" altLang="pt-BR" sz="2000"/>
              <a:t> </a:t>
            </a:r>
            <a:endParaRPr lang="pt-BR" altLang="pt-BR" sz="2000"/>
          </a:p>
        </p:txBody>
      </p:sp>
      <p:sp>
        <p:nvSpPr>
          <p:cNvPr id="107529" name="Line 9"/>
          <p:cNvSpPr>
            <a:spLocks noChangeShapeType="1"/>
          </p:cNvSpPr>
          <p:nvPr/>
        </p:nvSpPr>
        <p:spPr bwMode="auto">
          <a:xfrm>
            <a:off x="3657600" y="6134100"/>
            <a:ext cx="21590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7530" name="Text Box 10"/>
          <p:cNvSpPr txBox="1">
            <a:spLocks noChangeArrowheads="1"/>
          </p:cNvSpPr>
          <p:nvPr/>
        </p:nvSpPr>
        <p:spPr bwMode="auto">
          <a:xfrm>
            <a:off x="5851525" y="5930900"/>
            <a:ext cx="1565275" cy="406400"/>
          </a:xfrm>
          <a:prstGeom prst="rect">
            <a:avLst/>
          </a:prstGeom>
          <a:solidFill>
            <a:srgbClr val="66FF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solidFill>
                  <a:srgbClr val="FF3300"/>
                </a:solidFill>
              </a:rPr>
              <a:t>POO/ Java</a:t>
            </a:r>
            <a:r>
              <a:rPr lang="en-US" altLang="pt-BR" sz="2000"/>
              <a:t> </a:t>
            </a:r>
            <a:endParaRPr lang="pt-BR" altLang="pt-BR" sz="2000"/>
          </a:p>
        </p:txBody>
      </p:sp>
      <p:sp>
        <p:nvSpPr>
          <p:cNvPr id="107531" name="Text Box 11"/>
          <p:cNvSpPr txBox="1">
            <a:spLocks noChangeArrowheads="1"/>
          </p:cNvSpPr>
          <p:nvPr/>
        </p:nvSpPr>
        <p:spPr bwMode="auto">
          <a:xfrm>
            <a:off x="3937000" y="5848350"/>
            <a:ext cx="1406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referência</a:t>
            </a:r>
            <a:endParaRPr lang="pt-BR" altLang="pt-BR" sz="1600"/>
          </a:p>
        </p:txBody>
      </p:sp>
      <p:sp>
        <p:nvSpPr>
          <p:cNvPr id="107532" name="Text Box 12"/>
          <p:cNvSpPr txBox="1">
            <a:spLocks noChangeArrowheads="1"/>
          </p:cNvSpPr>
          <p:nvPr/>
        </p:nvSpPr>
        <p:spPr bwMode="auto">
          <a:xfrm>
            <a:off x="5867400" y="56388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objeto</a:t>
            </a:r>
            <a:endParaRPr lang="pt-BR" altLang="pt-BR" sz="16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33400" y="152400"/>
            <a:ext cx="7772400" cy="685800"/>
          </a:xfrm>
        </p:spPr>
        <p:txBody>
          <a:bodyPr/>
          <a:lstStyle/>
          <a:p>
            <a:pPr algn="l"/>
            <a:r>
              <a:rPr lang="en-US" altLang="pt-BR" smtClean="0"/>
              <a:t>Manipulação de Objetos (2/2)</a:t>
            </a:r>
            <a:endParaRPr lang="pt-BR" altLang="pt-BR" smtClean="0"/>
          </a:p>
        </p:txBody>
      </p:sp>
      <p:sp>
        <p:nvSpPr>
          <p:cNvPr id="108547" name="Text Box 3"/>
          <p:cNvSpPr txBox="1">
            <a:spLocks noChangeArrowheads="1"/>
          </p:cNvSpPr>
          <p:nvPr/>
        </p:nvSpPr>
        <p:spPr bwMode="auto">
          <a:xfrm>
            <a:off x="533400" y="1060450"/>
            <a:ext cx="8153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pt-BR" altLang="pt-BR" sz="2000">
                <a:latin typeface="Times New Roman" panose="02020603050405020304" pitchFamily="18" charset="0"/>
                <a:cs typeface="Times New Roman" panose="02020603050405020304" pitchFamily="18" charset="0"/>
              </a:rPr>
              <a:t>É importante ressaltar que a variável </a:t>
            </a:r>
            <a:r>
              <a:rPr lang="pt-BR" altLang="pt-BR" sz="2000" b="1">
                <a:solidFill>
                  <a:schemeClr val="accent1"/>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mantém apenas a referência para o objeto e não o objeto em si. Assim, uma atribuição como</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a:t>
            </a:r>
          </a:p>
          <a:p>
            <a:pPr eaLnBrk="1" hangingPunct="1"/>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String </a:t>
            </a:r>
            <a:r>
              <a:rPr lang="pt-BR" altLang="pt-BR" sz="2000" b="1">
                <a:latin typeface="Times New Roman" panose="02020603050405020304" pitchFamily="18" charset="0"/>
                <a:cs typeface="Times New Roman" panose="02020603050405020304" pitchFamily="18" charset="0"/>
              </a:rPr>
              <a:t>outroNome</a:t>
            </a:r>
            <a:r>
              <a:rPr lang="pt-BR" altLang="pt-BR" sz="2000">
                <a:latin typeface="Times New Roman" panose="02020603050405020304" pitchFamily="18" charset="0"/>
                <a:cs typeface="Times New Roman" panose="02020603050405020304" pitchFamily="18" charset="0"/>
              </a:rPr>
              <a:t> = </a:t>
            </a:r>
            <a:r>
              <a:rPr lang="pt-BR" altLang="pt-BR" sz="2000" b="1">
                <a:solidFill>
                  <a:schemeClr val="accent1"/>
                </a:solidFill>
                <a:latin typeface="Times New Roman" panose="02020603050405020304" pitchFamily="18" charset="0"/>
                <a:cs typeface="Times New Roman" panose="02020603050405020304" pitchFamily="18" charset="0"/>
              </a:rPr>
              <a:t>nome</a:t>
            </a:r>
            <a:r>
              <a:rPr lang="pt-BR" altLang="pt-BR" sz="2000">
                <a:latin typeface="Times New Roman" panose="02020603050405020304" pitchFamily="18" charset="0"/>
                <a:cs typeface="Times New Roman" panose="02020603050405020304" pitchFamily="18" charset="0"/>
              </a:rPr>
              <a:t>; </a:t>
            </a:r>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não cria outro objeto, mas simplesmente uma outra referência para o mesmo objeto: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pt-BR" altLang="pt-BR" sz="2000">
                <a:latin typeface="Times New Roman" panose="02020603050405020304" pitchFamily="18" charset="0"/>
                <a:cs typeface="Times New Roman" panose="02020603050405020304" pitchFamily="18" charset="0"/>
              </a:rPr>
              <a:t>O único modo de aplicar os métodos a um objeto é através de uma referência ao objeto</a:t>
            </a:r>
            <a:r>
              <a:rPr lang="en-US" altLang="pt-BR" sz="2000">
                <a:latin typeface="Times New Roman" panose="02020603050405020304" pitchFamily="18" charset="0"/>
                <a:cs typeface="Times New Roman" panose="02020603050405020304" pitchFamily="18" charset="0"/>
              </a:rPr>
              <a:t>: </a:t>
            </a:r>
            <a:r>
              <a:rPr lang="en-US" altLang="pt-BR" sz="2000" u="sng">
                <a:latin typeface="Times New Roman" panose="02020603050405020304" pitchFamily="18" charset="0"/>
                <a:cs typeface="Times New Roman" panose="02020603050405020304" pitchFamily="18" charset="0"/>
              </a:rPr>
              <a:t>nomeDoObjeto</a:t>
            </a:r>
            <a:r>
              <a:rPr lang="en-US" altLang="pt-BR" sz="2000">
                <a:latin typeface="Times New Roman" panose="02020603050405020304" pitchFamily="18" charset="0"/>
                <a:cs typeface="Times New Roman" panose="02020603050405020304" pitchFamily="18" charset="0"/>
              </a:rPr>
              <a:t>.nomeDoMétodo</a:t>
            </a:r>
            <a:r>
              <a:rPr lang="pt-BR" altLang="pt-BR" sz="2000">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Seguindo com o mesmo exemplo, para criar um </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novo</a:t>
            </a:r>
            <a:r>
              <a:rPr lang="en-US" altLang="pt-BR" sz="2000">
                <a:latin typeface="Times New Roman" panose="02020603050405020304" pitchFamily="18" charset="0"/>
                <a:cs typeface="Times New Roman" panose="02020603050405020304" pitchFamily="18" charset="0"/>
              </a:rPr>
              <a:t>”</a:t>
            </a:r>
            <a:r>
              <a:rPr lang="pt-BR" altLang="pt-BR" sz="2000">
                <a:latin typeface="Times New Roman" panose="02020603050405020304" pitchFamily="18" charset="0"/>
                <a:cs typeface="Times New Roman" panose="02020603050405020304" pitchFamily="18" charset="0"/>
              </a:rPr>
              <a:t> objeto com</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o mesmo conteúdo do objeto existente, </a:t>
            </a:r>
            <a:r>
              <a:rPr lang="en-US" altLang="pt-BR" sz="2000">
                <a:latin typeface="Times New Roman" panose="02020603050405020304" pitchFamily="18" charset="0"/>
                <a:cs typeface="Times New Roman" panose="02020603050405020304" pitchFamily="18" charset="0"/>
              </a:rPr>
              <a:t>utiliza-se </a:t>
            </a:r>
            <a:r>
              <a:rPr lang="pt-BR" altLang="pt-BR" sz="2000">
                <a:latin typeface="Times New Roman" panose="02020603050405020304" pitchFamily="18" charset="0"/>
                <a:cs typeface="Times New Roman" panose="02020603050405020304" pitchFamily="18" charset="0"/>
              </a:rPr>
              <a:t>o método </a:t>
            </a:r>
            <a:r>
              <a:rPr lang="pt-BR" altLang="pt-BR" sz="2000" b="1">
                <a:solidFill>
                  <a:schemeClr val="accent2"/>
                </a:solidFill>
                <a:latin typeface="Times New Roman" panose="02020603050405020304" pitchFamily="18" charset="0"/>
                <a:cs typeface="Times New Roman" panose="02020603050405020304" pitchFamily="18" charset="0"/>
              </a:rPr>
              <a:t>clone()</a:t>
            </a:r>
            <a:r>
              <a:rPr lang="pt-BR" altLang="pt-BR" sz="2000">
                <a:latin typeface="Times New Roman" panose="02020603050405020304" pitchFamily="18" charset="0"/>
                <a:cs typeface="Times New Roman" panose="02020603050405020304" pitchFamily="18" charset="0"/>
              </a:rPr>
              <a:t>:</a:t>
            </a:r>
            <a:r>
              <a:rPr lang="en-US" altLang="pt-BR" sz="2000">
                <a:latin typeface="Times New Roman" panose="02020603050405020304" pitchFamily="18" charset="0"/>
                <a:cs typeface="Times New Roman" panose="02020603050405020304" pitchFamily="18" charset="0"/>
              </a:rPr>
              <a:t>	</a:t>
            </a:r>
            <a:r>
              <a:rPr lang="pt-BR" altLang="pt-BR" sz="2000">
                <a:latin typeface="Times New Roman" panose="02020603050405020304" pitchFamily="18" charset="0"/>
                <a:cs typeface="Times New Roman" panose="02020603050405020304" pitchFamily="18" charset="0"/>
              </a:rPr>
              <a:t>String </a:t>
            </a:r>
            <a:r>
              <a:rPr lang="pt-BR" altLang="pt-BR" sz="2000" b="1">
                <a:latin typeface="Times New Roman" panose="02020603050405020304" pitchFamily="18" charset="0"/>
                <a:cs typeface="Times New Roman" panose="02020603050405020304" pitchFamily="18" charset="0"/>
              </a:rPr>
              <a:t>outr</a:t>
            </a:r>
            <a:r>
              <a:rPr lang="en-US" altLang="pt-BR" sz="2000" b="1">
                <a:latin typeface="Times New Roman" panose="02020603050405020304" pitchFamily="18" charset="0"/>
                <a:cs typeface="Times New Roman" panose="02020603050405020304" pitchFamily="18" charset="0"/>
              </a:rPr>
              <a:t>oNome</a:t>
            </a:r>
            <a:r>
              <a:rPr lang="pt-BR" altLang="pt-BR" sz="2000">
                <a:latin typeface="Times New Roman" panose="02020603050405020304" pitchFamily="18" charset="0"/>
                <a:cs typeface="Times New Roman" panose="02020603050405020304" pitchFamily="18" charset="0"/>
              </a:rPr>
              <a:t> = </a:t>
            </a:r>
            <a:r>
              <a:rPr lang="pt-BR" altLang="pt-BR" sz="2000" b="1">
                <a:solidFill>
                  <a:schemeClr val="accent1"/>
                </a:solidFill>
                <a:latin typeface="Times New Roman" panose="02020603050405020304" pitchFamily="18" charset="0"/>
                <a:cs typeface="Times New Roman" panose="02020603050405020304" pitchFamily="18" charset="0"/>
              </a:rPr>
              <a:t>nome</a:t>
            </a:r>
            <a:r>
              <a:rPr lang="pt-BR" altLang="pt-BR" sz="2000" b="1">
                <a:latin typeface="Times New Roman" panose="02020603050405020304" pitchFamily="18" charset="0"/>
                <a:cs typeface="Times New Roman" panose="02020603050405020304" pitchFamily="18" charset="0"/>
              </a:rPr>
              <a:t>.</a:t>
            </a:r>
            <a:r>
              <a:rPr lang="pt-BR" altLang="pt-BR" sz="2000" b="1">
                <a:solidFill>
                  <a:schemeClr val="accent2"/>
                </a:solidFill>
                <a:latin typeface="Times New Roman" panose="02020603050405020304" pitchFamily="18" charset="0"/>
                <a:cs typeface="Times New Roman" panose="02020603050405020304" pitchFamily="18" charset="0"/>
              </a:rPr>
              <a:t>clone()</a:t>
            </a:r>
            <a:r>
              <a:rPr lang="pt-BR" altLang="pt-BR" sz="2000">
                <a:latin typeface="Times New Roman" panose="02020603050405020304" pitchFamily="18" charset="0"/>
                <a:cs typeface="Times New Roman" panose="02020603050405020304" pitchFamily="18" charset="0"/>
              </a:rPr>
              <a:t>; </a:t>
            </a:r>
          </a:p>
        </p:txBody>
      </p:sp>
      <p:sp>
        <p:nvSpPr>
          <p:cNvPr id="10854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8549" name="Text Box 8"/>
          <p:cNvSpPr txBox="1">
            <a:spLocks noChangeArrowheads="1"/>
          </p:cNvSpPr>
          <p:nvPr/>
        </p:nvSpPr>
        <p:spPr bwMode="auto">
          <a:xfrm>
            <a:off x="2387600" y="5461000"/>
            <a:ext cx="955675" cy="406400"/>
          </a:xfrm>
          <a:prstGeom prst="rect">
            <a:avLst/>
          </a:prstGeom>
          <a:solidFill>
            <a:srgbClr val="EAEAEA"/>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chemeClr val="accent1"/>
                </a:solidFill>
              </a:rPr>
              <a:t>nome</a:t>
            </a:r>
            <a:r>
              <a:rPr lang="en-US" altLang="pt-BR" sz="2000"/>
              <a:t> </a:t>
            </a:r>
            <a:endParaRPr lang="pt-BR" altLang="pt-BR" sz="2000"/>
          </a:p>
        </p:txBody>
      </p:sp>
      <p:sp>
        <p:nvSpPr>
          <p:cNvPr id="108550" name="Line 9"/>
          <p:cNvSpPr>
            <a:spLocks noChangeShapeType="1"/>
          </p:cNvSpPr>
          <p:nvPr/>
        </p:nvSpPr>
        <p:spPr bwMode="auto">
          <a:xfrm>
            <a:off x="3213100" y="5664200"/>
            <a:ext cx="21590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8551" name="Text Box 10"/>
          <p:cNvSpPr txBox="1">
            <a:spLocks noChangeArrowheads="1"/>
          </p:cNvSpPr>
          <p:nvPr/>
        </p:nvSpPr>
        <p:spPr bwMode="auto">
          <a:xfrm>
            <a:off x="5394325" y="5461000"/>
            <a:ext cx="1565275" cy="406400"/>
          </a:xfrm>
          <a:prstGeom prst="rect">
            <a:avLst/>
          </a:prstGeom>
          <a:solidFill>
            <a:srgbClr val="66FF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solidFill>
                  <a:srgbClr val="FF3300"/>
                </a:solidFill>
              </a:rPr>
              <a:t>POO/ Java</a:t>
            </a:r>
            <a:r>
              <a:rPr lang="en-US" altLang="pt-BR" sz="2000"/>
              <a:t> </a:t>
            </a:r>
            <a:endParaRPr lang="pt-BR" altLang="pt-BR" sz="2000"/>
          </a:p>
        </p:txBody>
      </p:sp>
      <p:sp>
        <p:nvSpPr>
          <p:cNvPr id="108552" name="Text Box 11"/>
          <p:cNvSpPr txBox="1">
            <a:spLocks noChangeArrowheads="1"/>
          </p:cNvSpPr>
          <p:nvPr/>
        </p:nvSpPr>
        <p:spPr bwMode="auto">
          <a:xfrm>
            <a:off x="3492500" y="5378450"/>
            <a:ext cx="1406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referência</a:t>
            </a:r>
            <a:endParaRPr lang="pt-BR" altLang="pt-BR" sz="1600"/>
          </a:p>
        </p:txBody>
      </p:sp>
      <p:sp>
        <p:nvSpPr>
          <p:cNvPr id="108553" name="Text Box 12"/>
          <p:cNvSpPr txBox="1">
            <a:spLocks noChangeArrowheads="1"/>
          </p:cNvSpPr>
          <p:nvPr/>
        </p:nvSpPr>
        <p:spPr bwMode="auto">
          <a:xfrm>
            <a:off x="5410200" y="51689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objeto</a:t>
            </a:r>
            <a:endParaRPr lang="pt-BR" altLang="pt-BR" sz="1600"/>
          </a:p>
        </p:txBody>
      </p:sp>
      <p:sp>
        <p:nvSpPr>
          <p:cNvPr id="108554" name="Text Box 13"/>
          <p:cNvSpPr txBox="1">
            <a:spLocks noChangeArrowheads="1"/>
          </p:cNvSpPr>
          <p:nvPr/>
        </p:nvSpPr>
        <p:spPr bwMode="auto">
          <a:xfrm>
            <a:off x="2832100" y="2870200"/>
            <a:ext cx="955675" cy="406400"/>
          </a:xfrm>
          <a:prstGeom prst="rect">
            <a:avLst/>
          </a:prstGeom>
          <a:solidFill>
            <a:srgbClr val="EAEAEA"/>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solidFill>
                  <a:schemeClr val="accent1"/>
                </a:solidFill>
              </a:rPr>
              <a:t>nome</a:t>
            </a:r>
            <a:r>
              <a:rPr lang="en-US" altLang="pt-BR" sz="2000"/>
              <a:t> </a:t>
            </a:r>
            <a:endParaRPr lang="pt-BR" altLang="pt-BR" sz="2000"/>
          </a:p>
        </p:txBody>
      </p:sp>
      <p:sp>
        <p:nvSpPr>
          <p:cNvPr id="108555" name="Line 14"/>
          <p:cNvSpPr>
            <a:spLocks noChangeShapeType="1"/>
          </p:cNvSpPr>
          <p:nvPr/>
        </p:nvSpPr>
        <p:spPr bwMode="auto">
          <a:xfrm>
            <a:off x="3657600" y="3073400"/>
            <a:ext cx="21590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8556" name="Text Box 15"/>
          <p:cNvSpPr txBox="1">
            <a:spLocks noChangeArrowheads="1"/>
          </p:cNvSpPr>
          <p:nvPr/>
        </p:nvSpPr>
        <p:spPr bwMode="auto">
          <a:xfrm>
            <a:off x="5851525" y="2870200"/>
            <a:ext cx="1565275" cy="406400"/>
          </a:xfrm>
          <a:prstGeom prst="rect">
            <a:avLst/>
          </a:prstGeom>
          <a:solidFill>
            <a:srgbClr val="66FF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solidFill>
                  <a:srgbClr val="FF3300"/>
                </a:solidFill>
              </a:rPr>
              <a:t>POO/ Java</a:t>
            </a:r>
            <a:r>
              <a:rPr lang="en-US" altLang="pt-BR" sz="2000"/>
              <a:t> </a:t>
            </a:r>
            <a:endParaRPr lang="pt-BR" altLang="pt-BR" sz="2000"/>
          </a:p>
        </p:txBody>
      </p:sp>
      <p:sp>
        <p:nvSpPr>
          <p:cNvPr id="108557" name="Text Box 16"/>
          <p:cNvSpPr txBox="1">
            <a:spLocks noChangeArrowheads="1"/>
          </p:cNvSpPr>
          <p:nvPr/>
        </p:nvSpPr>
        <p:spPr bwMode="auto">
          <a:xfrm>
            <a:off x="3937000" y="2787650"/>
            <a:ext cx="1406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referência</a:t>
            </a:r>
            <a:endParaRPr lang="pt-BR" altLang="pt-BR" sz="1600"/>
          </a:p>
        </p:txBody>
      </p:sp>
      <p:sp>
        <p:nvSpPr>
          <p:cNvPr id="108558" name="Text Box 17"/>
          <p:cNvSpPr txBox="1">
            <a:spLocks noChangeArrowheads="1"/>
          </p:cNvSpPr>
          <p:nvPr/>
        </p:nvSpPr>
        <p:spPr bwMode="auto">
          <a:xfrm>
            <a:off x="5867400" y="25781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objeto</a:t>
            </a:r>
            <a:endParaRPr lang="pt-BR" altLang="pt-BR" sz="1600"/>
          </a:p>
        </p:txBody>
      </p:sp>
      <p:sp>
        <p:nvSpPr>
          <p:cNvPr id="108559" name="Text Box 18"/>
          <p:cNvSpPr txBox="1">
            <a:spLocks noChangeArrowheads="1"/>
          </p:cNvSpPr>
          <p:nvPr/>
        </p:nvSpPr>
        <p:spPr bwMode="auto">
          <a:xfrm>
            <a:off x="3886200" y="3403600"/>
            <a:ext cx="1717675" cy="406400"/>
          </a:xfrm>
          <a:prstGeom prst="rect">
            <a:avLst/>
          </a:prstGeom>
          <a:solidFill>
            <a:srgbClr val="FFFF00"/>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t>outroNome</a:t>
            </a:r>
            <a:r>
              <a:rPr lang="en-US" altLang="pt-BR" sz="2000"/>
              <a:t> </a:t>
            </a:r>
            <a:endParaRPr lang="pt-BR" altLang="pt-BR" sz="2000"/>
          </a:p>
        </p:txBody>
      </p:sp>
      <p:sp>
        <p:nvSpPr>
          <p:cNvPr id="108560" name="Text Box 20"/>
          <p:cNvSpPr txBox="1">
            <a:spLocks noChangeArrowheads="1"/>
          </p:cNvSpPr>
          <p:nvPr/>
        </p:nvSpPr>
        <p:spPr bwMode="auto">
          <a:xfrm>
            <a:off x="492125" y="6223000"/>
            <a:ext cx="1717675" cy="406400"/>
          </a:xfrm>
          <a:prstGeom prst="rect">
            <a:avLst/>
          </a:prstGeom>
          <a:solidFill>
            <a:srgbClr val="FFFF00"/>
          </a:solidFill>
          <a:ln w="952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a:t>outroNome</a:t>
            </a:r>
            <a:r>
              <a:rPr lang="en-US" altLang="pt-BR" sz="2000"/>
              <a:t> </a:t>
            </a:r>
            <a:endParaRPr lang="pt-BR" altLang="pt-BR" sz="2000"/>
          </a:p>
        </p:txBody>
      </p:sp>
      <p:sp>
        <p:nvSpPr>
          <p:cNvPr id="108561" name="Line 21"/>
          <p:cNvSpPr>
            <a:spLocks noChangeShapeType="1"/>
          </p:cNvSpPr>
          <p:nvPr/>
        </p:nvSpPr>
        <p:spPr bwMode="auto">
          <a:xfrm>
            <a:off x="2120900" y="6426200"/>
            <a:ext cx="21590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8562" name="Text Box 22"/>
          <p:cNvSpPr txBox="1">
            <a:spLocks noChangeArrowheads="1"/>
          </p:cNvSpPr>
          <p:nvPr/>
        </p:nvSpPr>
        <p:spPr bwMode="auto">
          <a:xfrm>
            <a:off x="4289425" y="6223000"/>
            <a:ext cx="1565275" cy="406400"/>
          </a:xfrm>
          <a:prstGeom prst="rect">
            <a:avLst/>
          </a:prstGeom>
          <a:solidFill>
            <a:srgbClr val="66FFFF"/>
          </a:solidFill>
          <a:ln w="9525">
            <a:solidFill>
              <a:schemeClr val="tx1"/>
            </a:solidFill>
            <a:miter lim="800000"/>
            <a:headEnd/>
            <a:tailEnd/>
          </a:ln>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a:solidFill>
                  <a:srgbClr val="FF3300"/>
                </a:solidFill>
              </a:rPr>
              <a:t>POO/ Java</a:t>
            </a:r>
            <a:r>
              <a:rPr lang="en-US" altLang="pt-BR" sz="2000"/>
              <a:t> </a:t>
            </a:r>
            <a:endParaRPr lang="pt-BR" altLang="pt-BR" sz="2000"/>
          </a:p>
        </p:txBody>
      </p:sp>
      <p:sp>
        <p:nvSpPr>
          <p:cNvPr id="108563" name="Text Box 23"/>
          <p:cNvSpPr txBox="1">
            <a:spLocks noChangeArrowheads="1"/>
          </p:cNvSpPr>
          <p:nvPr/>
        </p:nvSpPr>
        <p:spPr bwMode="auto">
          <a:xfrm>
            <a:off x="2400300" y="6140450"/>
            <a:ext cx="1406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referência</a:t>
            </a:r>
            <a:endParaRPr lang="pt-BR" altLang="pt-BR" sz="1600"/>
          </a:p>
        </p:txBody>
      </p:sp>
      <p:sp>
        <p:nvSpPr>
          <p:cNvPr id="108564" name="Text Box 24"/>
          <p:cNvSpPr txBox="1">
            <a:spLocks noChangeArrowheads="1"/>
          </p:cNvSpPr>
          <p:nvPr/>
        </p:nvSpPr>
        <p:spPr bwMode="auto">
          <a:xfrm>
            <a:off x="4305300" y="59309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objeto</a:t>
            </a:r>
            <a:endParaRPr lang="pt-BR" altLang="pt-BR" sz="1600"/>
          </a:p>
        </p:txBody>
      </p:sp>
      <p:sp>
        <p:nvSpPr>
          <p:cNvPr id="108565" name="Line 25"/>
          <p:cNvSpPr>
            <a:spLocks noChangeShapeType="1"/>
          </p:cNvSpPr>
          <p:nvPr/>
        </p:nvSpPr>
        <p:spPr bwMode="auto">
          <a:xfrm>
            <a:off x="5486400" y="3619500"/>
            <a:ext cx="1066800" cy="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108566" name="Line 26"/>
          <p:cNvSpPr>
            <a:spLocks noChangeShapeType="1"/>
          </p:cNvSpPr>
          <p:nvPr/>
        </p:nvSpPr>
        <p:spPr bwMode="auto">
          <a:xfrm flipV="1">
            <a:off x="6553200" y="3289300"/>
            <a:ext cx="0"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ChangeArrowheads="1"/>
          </p:cNvSpPr>
          <p:nvPr/>
        </p:nvSpPr>
        <p:spPr bwMode="auto">
          <a:xfrm>
            <a:off x="1371600" y="1371600"/>
            <a:ext cx="60960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09571" name="Rectangle 2"/>
          <p:cNvSpPr>
            <a:spLocks noGrp="1" noChangeArrowheads="1"/>
          </p:cNvSpPr>
          <p:nvPr>
            <p:ph type="title"/>
          </p:nvPr>
        </p:nvSpPr>
        <p:spPr>
          <a:xfrm>
            <a:off x="533400" y="152400"/>
            <a:ext cx="7772400" cy="685800"/>
          </a:xfrm>
        </p:spPr>
        <p:txBody>
          <a:bodyPr/>
          <a:lstStyle/>
          <a:p>
            <a:pPr algn="l"/>
            <a:r>
              <a:rPr lang="en-US" altLang="pt-BR" smtClean="0"/>
              <a:t>Contrutores (1/2)</a:t>
            </a:r>
            <a:endParaRPr lang="pt-BR" altLang="pt-BR" smtClean="0"/>
          </a:p>
        </p:txBody>
      </p:sp>
      <p:sp>
        <p:nvSpPr>
          <p:cNvPr id="109572"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criação de novos objetos, ou instanciação, tem a forma:</a:t>
            </a:r>
          </a:p>
          <a:p>
            <a:pPr eaLnBrk="1" hangingPunct="1"/>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NomeDaClasse</a:t>
            </a:r>
            <a:r>
              <a:rPr lang="en-US" altLang="pt-BR" sz="2000">
                <a:latin typeface="Times New Roman" panose="02020603050405020304" pitchFamily="18" charset="0"/>
                <a:cs typeface="Times New Roman" panose="02020603050405020304" pitchFamily="18" charset="0"/>
              </a:rPr>
              <a:t> </a:t>
            </a:r>
            <a:r>
              <a:rPr lang="en-US" altLang="pt-BR" sz="2000">
                <a:solidFill>
                  <a:srgbClr val="FF3300"/>
                </a:solidFill>
                <a:latin typeface="Times New Roman" panose="02020603050405020304" pitchFamily="18" charset="0"/>
                <a:cs typeface="Times New Roman" panose="02020603050405020304" pitchFamily="18" charset="0"/>
              </a:rPr>
              <a:t>nomeDoObjeto</a:t>
            </a:r>
            <a:r>
              <a:rPr lang="en-US" altLang="pt-BR" sz="2000">
                <a:latin typeface="Times New Roman" panose="02020603050405020304" pitchFamily="18" charset="0"/>
                <a:cs typeface="Times New Roman" panose="02020603050405020304" pitchFamily="18" charset="0"/>
              </a:rPr>
              <a:t> =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a:t>
            </a:r>
            <a:r>
              <a:rPr lang="en-US" altLang="pt-BR" sz="2000">
                <a:solidFill>
                  <a:schemeClr val="accent2"/>
                </a:solidFill>
                <a:latin typeface="Times New Roman" panose="02020603050405020304" pitchFamily="18" charset="0"/>
                <a:cs typeface="Times New Roman" panose="02020603050405020304" pitchFamily="18" charset="0"/>
              </a:rPr>
              <a:t>NomeDaClasse</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 operador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sempre precede uma chamada, semelhante ao acionamento de um método comum, mas no qual o nome desse método é o mesmo que o da classe cujo objeto desejamos instanciar. Esse método especial é denominado “construtor do objeto” ou apenas construtor (</a:t>
            </a:r>
            <a:r>
              <a:rPr lang="en-US" altLang="pt-BR" sz="2000" i="1">
                <a:latin typeface="Times New Roman" panose="02020603050405020304" pitchFamily="18" charset="0"/>
                <a:cs typeface="Times New Roman" panose="02020603050405020304" pitchFamily="18" charset="0"/>
              </a:rPr>
              <a:t>constructor</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Os construtores são metodos especiais, acionados pelo sistema no momento da criação de um objeto; assim sendo, o operador </a:t>
            </a:r>
            <a:r>
              <a:rPr lang="en-US" altLang="pt-BR" sz="2000" b="1" u="sng">
                <a:solidFill>
                  <a:schemeClr val="accent2"/>
                </a:solidFill>
                <a:latin typeface="Times New Roman" panose="02020603050405020304" pitchFamily="18" charset="0"/>
                <a:cs typeface="Times New Roman" panose="02020603050405020304" pitchFamily="18" charset="0"/>
              </a:rPr>
              <a:t>new</a:t>
            </a:r>
            <a:r>
              <a:rPr lang="en-US" altLang="pt-BR" sz="2000">
                <a:latin typeface="Times New Roman" panose="02020603050405020304" pitchFamily="18" charset="0"/>
                <a:cs typeface="Times New Roman" panose="02020603050405020304" pitchFamily="18" charset="0"/>
              </a:rPr>
              <a:t> apenas indica que o método especial construtor de uma certa classe será utilizado. O resultado da chamada de um construtor é uma referência à área de memória na qual foi criado o objeto, ou seja, o </a:t>
            </a:r>
            <a:r>
              <a:rPr lang="en-US" altLang="pt-BR" sz="2000" u="sng">
                <a:latin typeface="Times New Roman" panose="02020603050405020304" pitchFamily="18" charset="0"/>
                <a:cs typeface="Times New Roman" panose="02020603050405020304" pitchFamily="18" charset="0"/>
              </a:rPr>
              <a:t>construtor é o responsável pela alocação de memória e pelo preparo do funcionamento do objeto</a:t>
            </a:r>
            <a:r>
              <a:rPr lang="en-US" altLang="pt-BR" sz="2000">
                <a:latin typeface="Times New Roman" panose="02020603050405020304" pitchFamily="18" charset="0"/>
                <a:cs typeface="Times New Roman" panose="02020603050405020304" pitchFamily="18" charset="0"/>
              </a:rPr>
              <a:t>. Pelo construtor, podem ser inicializados seus atributos com valores consistentes e adequados ao objeto que está sendo criado e, portanto, também podem ser criados outros objetos necessários, por meio do uso de construtores de outras classes, possibilitando a construção de objetos bastantes sofisticados.</a:t>
            </a:r>
            <a:endParaRPr lang="pt-BR" altLang="pt-BR" sz="2000">
              <a:latin typeface="Times New Roman" panose="02020603050405020304" pitchFamily="18" charset="0"/>
              <a:cs typeface="Times New Roman" panose="02020603050405020304" pitchFamily="18" charset="0"/>
            </a:endParaRPr>
          </a:p>
        </p:txBody>
      </p:sp>
      <p:sp>
        <p:nvSpPr>
          <p:cNvPr id="109573"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22250" y="258763"/>
            <a:ext cx="86931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b="1" u="sng">
                <a:solidFill>
                  <a:schemeClr val="accent2"/>
                </a:solidFill>
              </a:rPr>
              <a:t>Paradigma</a:t>
            </a:r>
            <a:r>
              <a:rPr lang="pt-BR" altLang="pt-BR" sz="2800"/>
              <a:t> </a:t>
            </a:r>
            <a:r>
              <a:rPr lang="pt-BR" altLang="pt-BR" sz="2800" b="1"/>
              <a:t>= Padrão</a:t>
            </a:r>
            <a:endParaRPr lang="pt-BR" altLang="pt-BR" sz="2800"/>
          </a:p>
          <a:p>
            <a:r>
              <a:rPr lang="pt-BR" altLang="pt-BR" sz="2800"/>
              <a:t>Pode ser descrito como uma estratégia ou</a:t>
            </a:r>
          </a:p>
          <a:p>
            <a:r>
              <a:rPr lang="pt-BR" altLang="pt-BR" sz="2800"/>
              <a:t>abordagem genérica para se fazer alguma</a:t>
            </a:r>
          </a:p>
          <a:p>
            <a:r>
              <a:rPr lang="pt-BR" altLang="pt-BR" sz="2800"/>
              <a:t>coisa. Muitas pessoas consideram o </a:t>
            </a:r>
          </a:p>
          <a:p>
            <a:r>
              <a:rPr lang="pt-BR" altLang="pt-BR" sz="2800"/>
              <a:t>paradigma como um modelo ou um conjunto</a:t>
            </a:r>
          </a:p>
          <a:p>
            <a:r>
              <a:rPr lang="pt-BR" altLang="pt-BR" sz="2800"/>
              <a:t>de normas específicas.</a:t>
            </a:r>
          </a:p>
        </p:txBody>
      </p:sp>
      <p:sp>
        <p:nvSpPr>
          <p:cNvPr id="37891" name="Text Box 3"/>
          <p:cNvSpPr txBox="1">
            <a:spLocks noChangeArrowheads="1"/>
          </p:cNvSpPr>
          <p:nvPr/>
        </p:nvSpPr>
        <p:spPr bwMode="auto">
          <a:xfrm>
            <a:off x="228600" y="4021138"/>
            <a:ext cx="86931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b="1" u="sng">
                <a:solidFill>
                  <a:schemeClr val="accent2"/>
                </a:solidFill>
              </a:rPr>
              <a:t>Paradigma da OO</a:t>
            </a:r>
            <a:endParaRPr lang="pt-BR" altLang="pt-BR" sz="2800"/>
          </a:p>
          <a:p>
            <a:r>
              <a:rPr lang="pt-BR" altLang="pt-BR" sz="2800"/>
              <a:t>Estratégia de desenvolvimento baseada no</a:t>
            </a:r>
          </a:p>
          <a:p>
            <a:r>
              <a:rPr lang="pt-BR" altLang="pt-BR" sz="2800"/>
              <a:t>conceito de que o sistema deve ser</a:t>
            </a:r>
          </a:p>
          <a:p>
            <a:r>
              <a:rPr lang="pt-BR" altLang="pt-BR" sz="2800"/>
              <a:t>construído a partir de componentes</a:t>
            </a:r>
          </a:p>
          <a:p>
            <a:r>
              <a:rPr lang="pt-BR" altLang="pt-BR" sz="2800"/>
              <a:t>reutilizáveis, chamados de classes.</a:t>
            </a:r>
          </a:p>
        </p:txBody>
      </p:sp>
      <p:sp>
        <p:nvSpPr>
          <p:cNvPr id="37892" name="Line 4"/>
          <p:cNvSpPr>
            <a:spLocks noChangeShapeType="1"/>
          </p:cNvSpPr>
          <p:nvPr/>
        </p:nvSpPr>
        <p:spPr bwMode="auto">
          <a:xfrm>
            <a:off x="152400" y="3473450"/>
            <a:ext cx="88392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3"/>
          <p:cNvSpPr txBox="1">
            <a:spLocks noChangeArrowheads="1"/>
          </p:cNvSpPr>
          <p:nvPr/>
        </p:nvSpPr>
        <p:spPr bwMode="auto">
          <a:xfrm>
            <a:off x="533400" y="1127125"/>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Os construtores podem, efetivamente, criar objetos concretos, isto é, estruturas de dados e operações que representam uma entidade real, a partir de uma classe (um modelo abstrato de objetos de um certo conjunto). Toda e qualquer classe tem ao menos um construtor. </a:t>
            </a:r>
            <a:r>
              <a:rPr lang="en-US" altLang="pt-BR" sz="2000">
                <a:solidFill>
                  <a:srgbClr val="FF3300"/>
                </a:solidFill>
                <a:latin typeface="Times New Roman" panose="02020603050405020304" pitchFamily="18" charset="0"/>
                <a:cs typeface="Times New Roman" panose="02020603050405020304" pitchFamily="18" charset="0"/>
              </a:rPr>
              <a:t>Todos os construtores de uma classe têm, obrigatoriamente, sempre o mesmo nome da classe a que pertencem.</a:t>
            </a:r>
            <a:r>
              <a:rPr lang="en-US" altLang="pt-BR" sz="2000">
                <a:latin typeface="Times New Roman" panose="02020603050405020304" pitchFamily="18" charset="0"/>
                <a:cs typeface="Times New Roman" panose="02020603050405020304" pitchFamily="18" charset="0"/>
              </a:rPr>
              <a:t> Outro ponto importante é que os construtores sempre devem ser especificados “sem valor de retorno” e como públicos (</a:t>
            </a:r>
            <a:r>
              <a:rPr lang="en-US" altLang="pt-BR" sz="2000">
                <a:solidFill>
                  <a:schemeClr val="accent2"/>
                </a:solidFill>
                <a:latin typeface="Times New Roman" panose="02020603050405020304" pitchFamily="18" charset="0"/>
                <a:cs typeface="Times New Roman" panose="02020603050405020304" pitchFamily="18" charset="0"/>
              </a:rPr>
              <a:t>public</a:t>
            </a:r>
            <a:r>
              <a:rPr lang="en-US" altLang="pt-BR" sz="2000">
                <a:latin typeface="Times New Roman" panose="02020603050405020304" pitchFamily="18" charset="0"/>
                <a:cs typeface="Times New Roman" panose="02020603050405020304" pitchFamily="18" charset="0"/>
              </a:rPr>
              <a:t>), uma vez que eles sempre resultam na criação de um novo objeto.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Para classes em que não exista um construtor explicitamente definido, a linguagem Java assume a existência de um construtor denominado </a:t>
            </a:r>
            <a:r>
              <a:rPr lang="en-US" altLang="pt-BR" sz="2000" i="1">
                <a:latin typeface="Times New Roman" panose="02020603050405020304" pitchFamily="18" charset="0"/>
                <a:cs typeface="Times New Roman" panose="02020603050405020304" pitchFamily="18" charset="0"/>
              </a:rPr>
              <a:t>default</a:t>
            </a:r>
            <a:r>
              <a:rPr lang="en-US" altLang="pt-BR" sz="2000">
                <a:latin typeface="Times New Roman" panose="02020603050405020304" pitchFamily="18" charset="0"/>
                <a:cs typeface="Times New Roman" panose="02020603050405020304" pitchFamily="18" charset="0"/>
              </a:rPr>
              <a:t>, que é um método de mesmo nome que a classe, sem parâmetros, que inicializa automaticamente os atributos existentes na classe, da seguinte forma:</a:t>
            </a:r>
          </a:p>
          <a:p>
            <a:pPr eaLnBrk="1" hangingPunct="1"/>
            <a:r>
              <a:rPr lang="en-US" altLang="pt-BR" sz="2000" u="sng">
                <a:latin typeface="Times New Roman" panose="02020603050405020304" pitchFamily="18" charset="0"/>
                <a:cs typeface="Times New Roman" panose="02020603050405020304" pitchFamily="18" charset="0"/>
              </a:rPr>
              <a:t>Tipo da variável				Valor </a:t>
            </a:r>
            <a:r>
              <a:rPr lang="en-US" altLang="pt-BR" sz="2000" i="1" u="sng">
                <a:latin typeface="Times New Roman" panose="02020603050405020304" pitchFamily="18" charset="0"/>
                <a:cs typeface="Times New Roman" panose="02020603050405020304" pitchFamily="18" charset="0"/>
              </a:rPr>
              <a:t>default</a:t>
            </a:r>
            <a:r>
              <a:rPr lang="en-US" altLang="pt-BR" sz="2000" u="sng">
                <a:latin typeface="Times New Roman" panose="02020603050405020304" pitchFamily="18" charset="0"/>
                <a:cs typeface="Times New Roman" panose="02020603050405020304" pitchFamily="18" charset="0"/>
              </a:rPr>
              <a:t> de inicialização</a:t>
            </a:r>
          </a:p>
          <a:p>
            <a:pPr eaLnBrk="1" hangingPunct="1"/>
            <a:r>
              <a:rPr lang="en-US" altLang="pt-BR" sz="2000">
                <a:latin typeface="Times New Roman" panose="02020603050405020304" pitchFamily="18" charset="0"/>
                <a:cs typeface="Times New Roman" panose="02020603050405020304" pitchFamily="18" charset="0"/>
              </a:rPr>
              <a:t>byte, short, int, long, char			0</a:t>
            </a:r>
          </a:p>
          <a:p>
            <a:pPr eaLnBrk="1" hangingPunct="1"/>
            <a:r>
              <a:rPr lang="en-US" altLang="pt-BR" sz="2000">
                <a:latin typeface="Times New Roman" panose="02020603050405020304" pitchFamily="18" charset="0"/>
                <a:cs typeface="Times New Roman" panose="02020603050405020304" pitchFamily="18" charset="0"/>
              </a:rPr>
              <a:t>float, double				0</a:t>
            </a:r>
          </a:p>
          <a:p>
            <a:pPr eaLnBrk="1" hangingPunct="1"/>
            <a:r>
              <a:rPr lang="en-US" altLang="pt-BR" sz="2000">
                <a:latin typeface="Times New Roman" panose="02020603050405020304" pitchFamily="18" charset="0"/>
                <a:cs typeface="Times New Roman" panose="02020603050405020304" pitchFamily="18" charset="0"/>
              </a:rPr>
              <a:t>boolean					false</a:t>
            </a:r>
          </a:p>
          <a:p>
            <a:pPr eaLnBrk="1" hangingPunct="1"/>
            <a:r>
              <a:rPr lang="en-US" altLang="pt-BR" sz="2000">
                <a:latin typeface="Times New Roman" panose="02020603050405020304" pitchFamily="18" charset="0"/>
                <a:cs typeface="Times New Roman" panose="02020603050405020304" pitchFamily="18" charset="0"/>
              </a:rPr>
              <a:t>referências para objetos			</a:t>
            </a:r>
            <a:r>
              <a:rPr lang="en-US" altLang="pt-BR" sz="2000" i="1">
                <a:latin typeface="Times New Roman" panose="02020603050405020304" pitchFamily="18" charset="0"/>
                <a:cs typeface="Times New Roman" panose="02020603050405020304" pitchFamily="18" charset="0"/>
              </a:rPr>
              <a:t>null</a:t>
            </a:r>
            <a:endParaRPr lang="pt-BR" altLang="pt-BR" sz="2000" i="1">
              <a:latin typeface="Times New Roman" panose="02020603050405020304" pitchFamily="18" charset="0"/>
              <a:cs typeface="Times New Roman" panose="02020603050405020304" pitchFamily="18" charset="0"/>
            </a:endParaRPr>
          </a:p>
        </p:txBody>
      </p:sp>
      <p:sp>
        <p:nvSpPr>
          <p:cNvPr id="110595" name="Rectangle 5"/>
          <p:cNvSpPr>
            <a:spLocks noChangeArrowheads="1"/>
          </p:cNvSpPr>
          <p:nvPr/>
        </p:nvSpPr>
        <p:spPr bwMode="auto">
          <a:xfrm>
            <a:off x="5334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4400">
                <a:solidFill>
                  <a:schemeClr val="tx2"/>
                </a:solidFill>
                <a:latin typeface="Times New Roman" panose="02020603050405020304" pitchFamily="18" charset="0"/>
              </a:rPr>
              <a:t>Contrutores (2/2)</a:t>
            </a:r>
            <a:endParaRPr lang="pt-BR" altLang="pt-BR" sz="4400">
              <a:solidFill>
                <a:schemeClr val="tx2"/>
              </a:solidFill>
              <a:latin typeface="Times New Roman" panose="02020603050405020304" pitchFamily="18" charset="0"/>
            </a:endParaRPr>
          </a:p>
        </p:txBody>
      </p:sp>
      <p:sp>
        <p:nvSpPr>
          <p:cNvPr id="110596" name="Line 6"/>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52400"/>
            <a:ext cx="8382000" cy="685800"/>
          </a:xfrm>
        </p:spPr>
        <p:txBody>
          <a:bodyPr/>
          <a:lstStyle/>
          <a:p>
            <a:pPr algn="l"/>
            <a:r>
              <a:rPr lang="en-US" altLang="pt-BR" smtClean="0"/>
              <a:t>Destrutores e a Coleta de Lixo (1/5)</a:t>
            </a:r>
            <a:endParaRPr lang="pt-BR" altLang="pt-BR" smtClean="0"/>
          </a:p>
        </p:txBody>
      </p:sp>
      <p:sp>
        <p:nvSpPr>
          <p:cNvPr id="111619" name="Text Box 3"/>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Os destrutores (</a:t>
            </a:r>
            <a:r>
              <a:rPr lang="en-US" altLang="pt-BR" sz="2000" i="1">
                <a:latin typeface="Times New Roman" panose="02020603050405020304" pitchFamily="18" charset="0"/>
                <a:cs typeface="Times New Roman" panose="02020603050405020304" pitchFamily="18" charset="0"/>
              </a:rPr>
              <a:t>destructor</a:t>
            </a:r>
            <a:r>
              <a:rPr lang="en-US" altLang="pt-BR" sz="2000">
                <a:latin typeface="Times New Roman" panose="02020603050405020304" pitchFamily="18" charset="0"/>
                <a:cs typeface="Times New Roman" panose="02020603050405020304" pitchFamily="18" charset="0"/>
              </a:rPr>
              <a:t>) também são métodos especiais que liberam as porções de memória utilizada por um objeto, ou seja, enquanto os construtores são responsáveis pela alocação de memória inicial e pelo preparo do objeto, os destrutores encerram as operações em andamento liberando a memória utilizada e todos os demais recursos alocados do sistema, removendo todos os vestígios da existência prévia do objeto.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 importância dos destrutores reside no fato de que devemos devolver (alocação dinâmica) ao sistema operacional os recursos utilizados, pois, caso contrário, tais recursos podem ficar esgotados, impedindo que esse programa e os demais existentes completem suas tarefas.</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Um dos maiores problemas do desenvolvimento de aplicações é justamente garantir a correta devolução dos recursos alocados do sistema, concentrando esse problema na devolução da memória ocupada, ou seja, nas operações de eliminação dos objetos que não são mais necessários. Quando um programa não devolve ao sistema a quantidade integral de memória alocada, é como se o sistema estivesse ‘perdendo’ sua memória (</a:t>
            </a:r>
            <a:r>
              <a:rPr lang="en-US" altLang="pt-BR" sz="2000" i="1">
                <a:latin typeface="Times New Roman" panose="02020603050405020304" pitchFamily="18" charset="0"/>
                <a:cs typeface="Times New Roman" panose="02020603050405020304" pitchFamily="18" charset="0"/>
              </a:rPr>
              <a:t>memory leakage</a:t>
            </a:r>
            <a:r>
              <a:rPr lang="en-US" altLang="pt-BR" sz="2000">
                <a:latin typeface="Times New Roman" panose="02020603050405020304" pitchFamily="18" charset="0"/>
                <a:cs typeface="Times New Roman" panose="02020603050405020304" pitchFamily="18" charset="0"/>
              </a:rPr>
              <a:t>).</a:t>
            </a:r>
            <a:endParaRPr lang="pt-BR" altLang="pt-BR" sz="2000">
              <a:latin typeface="Times New Roman" panose="02020603050405020304" pitchFamily="18" charset="0"/>
              <a:cs typeface="Times New Roman" panose="02020603050405020304" pitchFamily="18" charset="0"/>
            </a:endParaRPr>
          </a:p>
        </p:txBody>
      </p:sp>
      <p:sp>
        <p:nvSpPr>
          <p:cNvPr id="111620"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152400"/>
            <a:ext cx="8382000" cy="685800"/>
          </a:xfrm>
        </p:spPr>
        <p:txBody>
          <a:bodyPr/>
          <a:lstStyle/>
          <a:p>
            <a:pPr algn="l"/>
            <a:r>
              <a:rPr lang="en-US" altLang="pt-BR" smtClean="0"/>
              <a:t>Destrutores e a Coleta de Lixo (2/5)</a:t>
            </a:r>
            <a:endParaRPr lang="pt-BR" altLang="pt-BR" smtClean="0"/>
          </a:p>
        </p:txBody>
      </p:sp>
      <p:sp>
        <p:nvSpPr>
          <p:cNvPr id="112643" name="Text Box 3"/>
          <p:cNvSpPr txBox="1">
            <a:spLocks noChangeArrowheads="1"/>
          </p:cNvSpPr>
          <p:nvPr/>
        </p:nvSpPr>
        <p:spPr bwMode="auto">
          <a:xfrm>
            <a:off x="533400" y="1060450"/>
            <a:ext cx="8153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Cientes desses problemas de gerenciamento de memória, os criadores do Java incorporaram ao projeto da máquina virtual (JVM) um gerenciador automático de memória, que é executado paralelamente ao programa Java.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Cada vez que um objeto deixa de ser referenciado, isto é, sai do escopo do programa, ficando ‘perdido’ na memória, é marcado para eliminação futura. Quando o programa fica ocioso, esperando por uma entrada de dados, por exemplo, o gerenciador automático de memória elimina os objetos perdidos, recuperando a memória perdida. Se a quantidade de memória disponível para a execução do programa também é esgotada, esse mecanismo procura imediatamente por objetos perdidos para recuperar a memória do sistema. </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Esse inteligente mecanismo de eliminação de objetos perdidos e a consequente reciclagem da memória do sistema é conhecido como coletor automático de lixo </a:t>
            </a:r>
            <a:r>
              <a:rPr lang="en-US" altLang="pt-BR" sz="2000" i="1">
                <a:latin typeface="Times New Roman" panose="02020603050405020304" pitchFamily="18" charset="0"/>
                <a:cs typeface="Times New Roman" panose="02020603050405020304" pitchFamily="18" charset="0"/>
              </a:rPr>
              <a:t>(</a:t>
            </a:r>
            <a:r>
              <a:rPr lang="en-US" altLang="pt-BR" sz="2000" i="1">
                <a:solidFill>
                  <a:schemeClr val="accent2"/>
                </a:solidFill>
                <a:latin typeface="Times New Roman" panose="02020603050405020304" pitchFamily="18" charset="0"/>
                <a:cs typeface="Times New Roman" panose="02020603050405020304" pitchFamily="18" charset="0"/>
              </a:rPr>
              <a:t>automatic garbage collector</a:t>
            </a:r>
            <a:r>
              <a:rPr lang="en-US" altLang="pt-BR" sz="2000">
                <a:latin typeface="Times New Roman" panose="02020603050405020304" pitchFamily="18" charset="0"/>
                <a:cs typeface="Times New Roman" panose="02020603050405020304" pitchFamily="18" charset="0"/>
              </a:rPr>
              <a:t> ou </a:t>
            </a:r>
            <a:r>
              <a:rPr lang="en-US" altLang="pt-BR" sz="2000" i="1">
                <a:solidFill>
                  <a:schemeClr val="accent2"/>
                </a:solidFill>
                <a:latin typeface="Times New Roman" panose="02020603050405020304" pitchFamily="18" charset="0"/>
                <a:cs typeface="Times New Roman" panose="02020603050405020304" pitchFamily="18" charset="0"/>
              </a:rPr>
              <a:t>garbage collector</a:t>
            </a:r>
            <a:r>
              <a:rPr lang="en-US" altLang="pt-BR" sz="2000">
                <a:latin typeface="Times New Roman" panose="02020603050405020304" pitchFamily="18" charset="0"/>
                <a:cs typeface="Times New Roman" panose="02020603050405020304" pitchFamily="18" charset="0"/>
              </a:rPr>
              <a:t> ou abreviadamente, </a:t>
            </a:r>
            <a:r>
              <a:rPr lang="en-US" altLang="pt-BR" sz="2000" i="1">
                <a:solidFill>
                  <a:schemeClr val="accent2"/>
                </a:solidFill>
                <a:latin typeface="Times New Roman" panose="02020603050405020304" pitchFamily="18" charset="0"/>
                <a:cs typeface="Times New Roman" panose="02020603050405020304" pitchFamily="18" charset="0"/>
              </a:rPr>
              <a:t>gc</a:t>
            </a:r>
            <a:r>
              <a:rPr lang="en-US" altLang="pt-BR" sz="2000">
                <a:latin typeface="Times New Roman" panose="02020603050405020304" pitchFamily="18" charset="0"/>
                <a:cs typeface="Times New Roman" panose="02020603050405020304" pitchFamily="18" charset="0"/>
              </a:rPr>
              <a:t>).</a:t>
            </a:r>
          </a:p>
        </p:txBody>
      </p:sp>
      <p:sp>
        <p:nvSpPr>
          <p:cNvPr id="112644"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52400"/>
            <a:ext cx="8382000" cy="685800"/>
          </a:xfrm>
        </p:spPr>
        <p:txBody>
          <a:bodyPr/>
          <a:lstStyle/>
          <a:p>
            <a:pPr algn="l"/>
            <a:r>
              <a:rPr lang="en-US" altLang="pt-BR" smtClean="0"/>
              <a:t>Destrutores e a Coleta de Lixo (3/5)</a:t>
            </a:r>
            <a:endParaRPr lang="pt-BR" altLang="pt-BR" smtClean="0"/>
          </a:p>
        </p:txBody>
      </p:sp>
      <p:sp>
        <p:nvSpPr>
          <p:cNvPr id="113667" name="Text Box 3"/>
          <p:cNvSpPr txBox="1">
            <a:spLocks noChangeArrowheads="1"/>
          </p:cNvSpPr>
          <p:nvPr/>
        </p:nvSpPr>
        <p:spPr bwMode="auto">
          <a:xfrm>
            <a:off x="533400" y="1060450"/>
            <a:ext cx="8153400"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Para eliminar um objeto em Java, basta perder sua referência, o que pode ser feito por meio de uma nova inicialização da variável objeto que a referência</a:t>
            </a:r>
          </a:p>
          <a:p>
            <a:pPr eaLnBrk="1" hangingPunct="1"/>
            <a:r>
              <a:rPr lang="en-US" altLang="pt-BR" sz="1800"/>
              <a:t>// nome recebe a referência</a:t>
            </a:r>
          </a:p>
          <a:p>
            <a:pPr eaLnBrk="1" hangingPunct="1"/>
            <a:r>
              <a:rPr lang="en-US" altLang="pt-BR" sz="1800">
                <a:cs typeface="Times New Roman" panose="02020603050405020304" pitchFamily="18" charset="0"/>
              </a:rPr>
              <a:t>nome = </a:t>
            </a:r>
            <a:r>
              <a:rPr lang="en-US" altLang="pt-BR" sz="1800" b="1" u="sng">
                <a:solidFill>
                  <a:schemeClr val="accent2"/>
                </a:solidFill>
                <a:cs typeface="Times New Roman" panose="02020603050405020304" pitchFamily="18" charset="0"/>
              </a:rPr>
              <a:t>new</a:t>
            </a:r>
            <a:r>
              <a:rPr lang="en-US" altLang="pt-BR" sz="1800">
                <a:cs typeface="Times New Roman" panose="02020603050405020304" pitchFamily="18" charset="0"/>
              </a:rPr>
              <a:t> String(</a:t>
            </a:r>
            <a:r>
              <a:rPr lang="en-US" altLang="pt-BR" sz="1800">
                <a:solidFill>
                  <a:srgbClr val="FF3300"/>
                </a:solidFill>
                <a:cs typeface="Times New Roman" panose="02020603050405020304" pitchFamily="18" charset="0"/>
              </a:rPr>
              <a:t>"Omero."</a:t>
            </a:r>
            <a:r>
              <a:rPr lang="en-US" altLang="pt-BR" sz="1800">
                <a:cs typeface="Times New Roman" panose="02020603050405020304" pitchFamily="18" charset="0"/>
              </a:rPr>
              <a:t>); 	</a:t>
            </a:r>
          </a:p>
          <a:p>
            <a:pPr eaLnBrk="1" hangingPunct="1"/>
            <a:r>
              <a:rPr lang="en-US" altLang="pt-BR" sz="1800">
                <a:cs typeface="Times New Roman" panose="02020603050405020304" pitchFamily="18" charset="0"/>
              </a:rPr>
              <a:t>:</a:t>
            </a:r>
          </a:p>
          <a:p>
            <a:r>
              <a:rPr lang="en-US" altLang="pt-BR" sz="1800"/>
              <a:t>// nome recebe uma nova referência e a referência </a:t>
            </a:r>
          </a:p>
          <a:p>
            <a:r>
              <a:rPr lang="en-US" altLang="pt-BR" sz="1800"/>
              <a:t>// anterior é perdida</a:t>
            </a:r>
            <a:endParaRPr lang="en-US" altLang="pt-BR" sz="1800">
              <a:cs typeface="Times New Roman" panose="02020603050405020304" pitchFamily="18" charset="0"/>
            </a:endParaRPr>
          </a:p>
          <a:p>
            <a:pPr eaLnBrk="1" hangingPunct="1"/>
            <a:r>
              <a:rPr lang="en-US" altLang="pt-BR" sz="1800">
                <a:cs typeface="Times New Roman" panose="02020603050405020304" pitchFamily="18" charset="0"/>
              </a:rPr>
              <a:t>nome = </a:t>
            </a:r>
            <a:r>
              <a:rPr lang="en-US" altLang="pt-BR" sz="1800" b="1" u="sng">
                <a:solidFill>
                  <a:schemeClr val="accent2"/>
                </a:solidFill>
                <a:cs typeface="Times New Roman" panose="02020603050405020304" pitchFamily="18" charset="0"/>
              </a:rPr>
              <a:t>new</a:t>
            </a:r>
            <a:r>
              <a:rPr lang="en-US" altLang="pt-BR" sz="1800">
                <a:cs typeface="Times New Roman" panose="02020603050405020304" pitchFamily="18" charset="0"/>
              </a:rPr>
              <a:t> String(</a:t>
            </a:r>
            <a:r>
              <a:rPr lang="en-US" altLang="pt-BR" sz="1800">
                <a:solidFill>
                  <a:srgbClr val="FF3300"/>
                </a:solidFill>
                <a:cs typeface="Times New Roman" panose="02020603050405020304" pitchFamily="18" charset="0"/>
              </a:rPr>
              <a:t>"Alzemiro"</a:t>
            </a:r>
            <a:r>
              <a:rPr lang="en-US" altLang="pt-BR" sz="1800">
                <a:cs typeface="Times New Roman" panose="02020603050405020304" pitchFamily="18" charset="0"/>
              </a:rPr>
              <a:t>); </a:t>
            </a:r>
          </a:p>
          <a:p>
            <a:pPr eaLnBrk="1" hangingPunct="1"/>
            <a:endParaRPr lang="en-US" altLang="pt-BR" sz="160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ou atribuindo-se o valor </a:t>
            </a:r>
            <a:r>
              <a:rPr lang="en-US" altLang="pt-BR" sz="2000" b="1">
                <a:solidFill>
                  <a:schemeClr val="accent2"/>
                </a:solidFill>
                <a:latin typeface="Times New Roman" panose="02020603050405020304" pitchFamily="18" charset="0"/>
                <a:cs typeface="Times New Roman" panose="02020603050405020304" pitchFamily="18" charset="0"/>
              </a:rPr>
              <a:t>null</a:t>
            </a:r>
            <a:r>
              <a:rPr lang="en-US" altLang="pt-BR" sz="2000">
                <a:latin typeface="Times New Roman" panose="02020603050405020304" pitchFamily="18" charset="0"/>
                <a:cs typeface="Times New Roman" panose="02020603050405020304" pitchFamily="18" charset="0"/>
              </a:rPr>
              <a:t> para tal variável. </a:t>
            </a:r>
          </a:p>
          <a:p>
            <a:pPr eaLnBrk="1" hangingPunct="1"/>
            <a:r>
              <a:rPr lang="en-US" altLang="pt-BR" sz="1800">
                <a:cs typeface="Times New Roman" panose="02020603050405020304" pitchFamily="18" charset="0"/>
              </a:rPr>
              <a:t>nome = </a:t>
            </a:r>
            <a:r>
              <a:rPr lang="en-US" altLang="pt-BR" sz="1800" b="1">
                <a:solidFill>
                  <a:schemeClr val="accent2"/>
                </a:solidFill>
                <a:cs typeface="Times New Roman" panose="02020603050405020304" pitchFamily="18" charset="0"/>
              </a:rPr>
              <a:t>null</a:t>
            </a:r>
            <a:r>
              <a:rPr lang="en-US" altLang="pt-BR" sz="180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Dessa forma, não é necessário liberar memória explicitamente nos programas, libertanto os programadores dessa tarefa usualmente complexa e problemática.</a:t>
            </a:r>
            <a:endParaRPr lang="pt-BR" altLang="pt-BR" sz="2000">
              <a:latin typeface="Times New Roman" panose="02020603050405020304" pitchFamily="18" charset="0"/>
              <a:cs typeface="Times New Roman" panose="02020603050405020304" pitchFamily="18" charset="0"/>
            </a:endParaRPr>
          </a:p>
        </p:txBody>
      </p:sp>
      <p:sp>
        <p:nvSpPr>
          <p:cNvPr id="113668"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a:xfrm>
            <a:off x="457200" y="152400"/>
            <a:ext cx="8382000" cy="685800"/>
          </a:xfrm>
        </p:spPr>
        <p:txBody>
          <a:bodyPr/>
          <a:lstStyle/>
          <a:p>
            <a:pPr algn="l"/>
            <a:r>
              <a:rPr lang="en-US" altLang="pt-BR" smtClean="0"/>
              <a:t>Destrutores e a Coleta de Lixo (4/5)</a:t>
            </a:r>
            <a:endParaRPr lang="pt-BR" altLang="pt-BR" smtClean="0"/>
          </a:p>
        </p:txBody>
      </p:sp>
      <p:sp>
        <p:nvSpPr>
          <p:cNvPr id="114691" name="Text Box 1027"/>
          <p:cNvSpPr txBox="1">
            <a:spLocks noChangeArrowheads="1"/>
          </p:cNvSpPr>
          <p:nvPr/>
        </p:nvSpPr>
        <p:spPr bwMode="auto">
          <a:xfrm>
            <a:off x="533400" y="1060450"/>
            <a:ext cx="8153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presença da coleta automática de lixo no Java torna o conceito de destrutores um pouco diferente de seus equivalentes em outras linguagens orientadas a objetos. Para todos os objetos, existem destrutores </a:t>
            </a:r>
            <a:r>
              <a:rPr lang="en-US" altLang="pt-BR" sz="2000" i="1">
                <a:latin typeface="Times New Roman" panose="02020603050405020304" pitchFamily="18" charset="0"/>
                <a:cs typeface="Times New Roman" panose="02020603050405020304" pitchFamily="18" charset="0"/>
              </a:rPr>
              <a:t>default</a:t>
            </a:r>
            <a:r>
              <a:rPr lang="en-US" altLang="pt-BR" sz="2000">
                <a:latin typeface="Times New Roman" panose="02020603050405020304" pitchFamily="18" charset="0"/>
                <a:cs typeface="Times New Roman" panose="02020603050405020304" pitchFamily="18" charset="0"/>
              </a:rPr>
              <a:t>, tais como os contrutores </a:t>
            </a:r>
            <a:r>
              <a:rPr lang="en-US" altLang="pt-BR" sz="2000" i="1">
                <a:latin typeface="Times New Roman" panose="02020603050405020304" pitchFamily="18" charset="0"/>
                <a:cs typeface="Times New Roman" panose="02020603050405020304" pitchFamily="18" charset="0"/>
              </a:rPr>
              <a:t>default</a:t>
            </a:r>
            <a:r>
              <a:rPr lang="en-US" altLang="pt-BR" sz="2000">
                <a:latin typeface="Times New Roman" panose="02020603050405020304" pitchFamily="18" charset="0"/>
                <a:cs typeface="Times New Roman" panose="02020603050405020304" pitchFamily="18" charset="0"/>
              </a:rPr>
              <a:t>. Como o conceito e o propósito desses destrutores são ligeiramente diferentes em Java, tais destrutores são denominados finalizadores (</a:t>
            </a:r>
            <a:r>
              <a:rPr lang="en-US" altLang="pt-BR" sz="2000" i="1">
                <a:latin typeface="Times New Roman" panose="02020603050405020304" pitchFamily="18" charset="0"/>
                <a:cs typeface="Times New Roman" panose="02020603050405020304" pitchFamily="18" charset="0"/>
              </a:rPr>
              <a:t>finalizers</a:t>
            </a:r>
            <a:r>
              <a:rPr lang="en-US" altLang="pt-BR" sz="2000">
                <a:latin typeface="Times New Roman" panose="02020603050405020304" pitchFamily="18" charset="0"/>
                <a:cs typeface="Times New Roman" panose="02020603050405020304" pitchFamily="18" charset="0"/>
              </a:rPr>
              <a:t>). Esses métodos especiais são acionados pelo sistema quando um objeto perdido é efetivamente selecionado para destruição.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Assim como para os contrutores, é possível criar explicitamente os finalizadores para a realização de tarefas mais sofisticadas. Em uma estrutura como a mostrada abaixo: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latin typeface="Times New Roman" panose="02020603050405020304" pitchFamily="18" charset="0"/>
                <a:cs typeface="Times New Roman" panose="02020603050405020304" pitchFamily="18" charset="0"/>
              </a:rPr>
              <a:t>os finalizadores têm o acesso definido como </a:t>
            </a:r>
            <a:r>
              <a:rPr lang="en-US" altLang="pt-BR" sz="2000">
                <a:solidFill>
                  <a:schemeClr val="accent2"/>
                </a:solidFill>
                <a:latin typeface="Times New Roman" panose="02020603050405020304" pitchFamily="18" charset="0"/>
                <a:cs typeface="Times New Roman" panose="02020603050405020304" pitchFamily="18" charset="0"/>
              </a:rPr>
              <a:t>protected</a:t>
            </a:r>
            <a:r>
              <a:rPr lang="en-US" altLang="pt-BR" sz="2000">
                <a:latin typeface="Times New Roman" panose="02020603050405020304" pitchFamily="18" charset="0"/>
                <a:cs typeface="Times New Roman" panose="02020603050405020304" pitchFamily="18" charset="0"/>
              </a:rPr>
              <a:t>. Eles não possuem parâmetros e não têm valor de retorno (</a:t>
            </a:r>
            <a:r>
              <a:rPr lang="en-US" altLang="pt-BR" sz="2000">
                <a:solidFill>
                  <a:schemeClr val="accent2"/>
                </a:solidFill>
                <a:latin typeface="Times New Roman" panose="02020603050405020304" pitchFamily="18" charset="0"/>
                <a:cs typeface="Times New Roman" panose="02020603050405020304" pitchFamily="18" charset="0"/>
              </a:rPr>
              <a:t>void</a:t>
            </a:r>
            <a:r>
              <a:rPr lang="en-US" altLang="pt-BR" sz="2000">
                <a:latin typeface="Times New Roman" panose="02020603050405020304" pitchFamily="18" charset="0"/>
                <a:cs typeface="Times New Roman" panose="02020603050405020304" pitchFamily="18" charset="0"/>
              </a:rPr>
              <a:t>), podendo ser explicitamente acionados, embora isso não garanta que o objeto será imediatamente eliminado, mas apenas marcado para eliminação futura.</a:t>
            </a:r>
            <a:endParaRPr lang="pt-BR" altLang="pt-BR" sz="2000">
              <a:latin typeface="Times New Roman" panose="02020603050405020304" pitchFamily="18" charset="0"/>
              <a:cs typeface="Times New Roman" panose="02020603050405020304" pitchFamily="18" charset="0"/>
            </a:endParaRPr>
          </a:p>
        </p:txBody>
      </p:sp>
      <p:sp>
        <p:nvSpPr>
          <p:cNvPr id="114692" name="Line 1028"/>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4693" name="Text Box 1029"/>
          <p:cNvSpPr txBox="1">
            <a:spLocks noChangeArrowheads="1"/>
          </p:cNvSpPr>
          <p:nvPr/>
        </p:nvSpPr>
        <p:spPr bwMode="auto">
          <a:xfrm>
            <a:off x="900113" y="4508500"/>
            <a:ext cx="7278687" cy="8255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b="1">
                <a:solidFill>
                  <a:schemeClr val="accent2"/>
                </a:solidFill>
              </a:rPr>
              <a:t>protected void </a:t>
            </a:r>
            <a:r>
              <a:rPr lang="en-US" altLang="pt-BR" sz="1600" b="1"/>
              <a:t>finalize()</a:t>
            </a:r>
            <a:r>
              <a:rPr lang="en-US" altLang="pt-BR" sz="1600"/>
              <a:t> </a:t>
            </a:r>
            <a:r>
              <a:rPr lang="en-US" altLang="pt-BR" sz="1600" b="1"/>
              <a:t>{</a:t>
            </a:r>
          </a:p>
          <a:p>
            <a:pPr eaLnBrk="1" hangingPunct="1"/>
            <a:r>
              <a:rPr lang="en-US" altLang="pt-BR" sz="1600"/>
              <a:t>  // código para preparar a efetiva destruição do objeto</a:t>
            </a:r>
          </a:p>
          <a:p>
            <a:pPr eaLnBrk="1" hangingPunct="1"/>
            <a:r>
              <a:rPr lang="en-US" altLang="pt-BR" sz="1600" b="1"/>
              <a:t>}</a:t>
            </a:r>
            <a:endParaRPr lang="en-US" altLang="pt-BR" sz="16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ChangeArrowheads="1"/>
          </p:cNvSpPr>
          <p:nvPr/>
        </p:nvSpPr>
        <p:spPr bwMode="auto">
          <a:xfrm>
            <a:off x="468313" y="2514600"/>
            <a:ext cx="7920037" cy="609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15715" name="Text Box 3"/>
          <p:cNvSpPr txBox="1">
            <a:spLocks noChangeArrowheads="1"/>
          </p:cNvSpPr>
          <p:nvPr/>
        </p:nvSpPr>
        <p:spPr bwMode="auto">
          <a:xfrm>
            <a:off x="533400" y="1060450"/>
            <a:ext cx="81534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2000">
                <a:latin typeface="Times New Roman" panose="02020603050405020304" pitchFamily="18" charset="0"/>
                <a:cs typeface="Times New Roman" panose="02020603050405020304" pitchFamily="18" charset="0"/>
              </a:rPr>
              <a:t>A coleta de lixo pode ser forçada programaticamente, isto é, pode ser acionada por meio de programas (em tempo de execução), por uma chamada explícita de um método estático existente na classe </a:t>
            </a:r>
            <a:r>
              <a:rPr lang="en-US" altLang="pt-BR" sz="2000" b="1">
                <a:solidFill>
                  <a:schemeClr val="accent2"/>
                </a:solidFill>
                <a:latin typeface="Times New Roman" panose="02020603050405020304" pitchFamily="18" charset="0"/>
                <a:cs typeface="Times New Roman" panose="02020603050405020304" pitchFamily="18" charset="0"/>
              </a:rPr>
              <a:t>System</a:t>
            </a:r>
            <a:r>
              <a:rPr lang="en-US" altLang="pt-BR" sz="2000">
                <a:latin typeface="Times New Roman" panose="02020603050405020304" pitchFamily="18" charset="0"/>
                <a:cs typeface="Times New Roman" panose="02020603050405020304" pitchFamily="18" charset="0"/>
              </a:rPr>
              <a:t>, pertencente ao pacote </a:t>
            </a:r>
            <a:r>
              <a:rPr lang="en-US" altLang="pt-BR" sz="2000" b="1">
                <a:solidFill>
                  <a:schemeClr val="accent2"/>
                </a:solidFill>
                <a:latin typeface="Times New Roman" panose="02020603050405020304" pitchFamily="18" charset="0"/>
                <a:cs typeface="Times New Roman" panose="02020603050405020304" pitchFamily="18" charset="0"/>
              </a:rPr>
              <a:t>java.lang</a:t>
            </a:r>
            <a:r>
              <a:rPr lang="en-US" altLang="pt-BR" sz="2000">
                <a:latin typeface="Times New Roman" panose="02020603050405020304" pitchFamily="18" charset="0"/>
                <a:cs typeface="Times New Roman" panose="02020603050405020304" pitchFamily="18" charset="0"/>
              </a:rPr>
              <a:t>:</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a:cs typeface="Times New Roman" panose="02020603050405020304" pitchFamily="18" charset="0"/>
              </a:rPr>
              <a:t>System.</a:t>
            </a:r>
            <a:r>
              <a:rPr lang="en-US" altLang="pt-BR" sz="2000" b="1">
                <a:solidFill>
                  <a:schemeClr val="accent2"/>
                </a:solidFill>
                <a:cs typeface="Times New Roman" panose="02020603050405020304" pitchFamily="18" charset="0"/>
              </a:rPr>
              <a:t>gc</a:t>
            </a:r>
            <a:r>
              <a:rPr lang="en-US" altLang="pt-BR" sz="2000">
                <a:cs typeface="Times New Roman" panose="02020603050405020304" pitchFamily="18" charset="0"/>
              </a:rPr>
              <a:t>(); // aciona a coleta automática de lixo</a:t>
            </a: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endParaRPr lang="en-US" altLang="pt-BR" sz="2000">
              <a:latin typeface="Times New Roman" panose="02020603050405020304" pitchFamily="18" charset="0"/>
              <a:cs typeface="Times New Roman" panose="02020603050405020304" pitchFamily="18" charset="0"/>
            </a:endParaRPr>
          </a:p>
          <a:p>
            <a:pPr eaLnBrk="1" hangingPunct="1"/>
            <a:r>
              <a:rPr lang="en-US" altLang="pt-BR" sz="2000" b="1" u="sng">
                <a:solidFill>
                  <a:srgbClr val="FF3300"/>
                </a:solidFill>
                <a:latin typeface="Times New Roman" panose="02020603050405020304" pitchFamily="18" charset="0"/>
                <a:cs typeface="Times New Roman" panose="02020603050405020304" pitchFamily="18" charset="0"/>
              </a:rPr>
              <a:t>Atenção:</a:t>
            </a:r>
          </a:p>
          <a:p>
            <a:pPr eaLnBrk="1" hangingPunct="1"/>
            <a:r>
              <a:rPr lang="en-US" altLang="pt-BR" sz="2000">
                <a:latin typeface="Times New Roman" panose="02020603050405020304" pitchFamily="18" charset="0"/>
                <a:cs typeface="Times New Roman" panose="02020603050405020304" pitchFamily="18" charset="0"/>
              </a:rPr>
              <a:t>É importante ressaltar que um objeto não é imediatamente destruído ao sair do escopo do programa. O coletor de lixo apenas efetua uma marcação para eliminação futura, isto é, ele assinala o objeto fora do escopo para ser eliminado quando se torna necessário recuperar memória para o sistema, evidenciando o caráter assíncrono da coleta de lixo.</a:t>
            </a:r>
            <a:endParaRPr lang="en-US" altLang="pt-BR" sz="2000" b="1">
              <a:latin typeface="Times New Roman" panose="02020603050405020304" pitchFamily="18" charset="0"/>
              <a:cs typeface="Times New Roman" panose="02020603050405020304" pitchFamily="18" charset="0"/>
            </a:endParaRPr>
          </a:p>
        </p:txBody>
      </p:sp>
      <p:sp>
        <p:nvSpPr>
          <p:cNvPr id="115716" name="Rectangle 2"/>
          <p:cNvSpPr>
            <a:spLocks noGrp="1" noChangeArrowheads="1"/>
          </p:cNvSpPr>
          <p:nvPr>
            <p:ph type="title"/>
          </p:nvPr>
        </p:nvSpPr>
        <p:spPr>
          <a:xfrm>
            <a:off x="457200" y="152400"/>
            <a:ext cx="8382000" cy="685800"/>
          </a:xfrm>
        </p:spPr>
        <p:txBody>
          <a:bodyPr/>
          <a:lstStyle/>
          <a:p>
            <a:pPr algn="l"/>
            <a:r>
              <a:rPr lang="en-US" altLang="pt-BR" smtClean="0"/>
              <a:t>Destrutores e a Coleta de Lixo (5/5)</a:t>
            </a:r>
            <a:endParaRPr lang="pt-BR" altLang="pt-BR" smtClean="0"/>
          </a:p>
        </p:txBody>
      </p:sp>
      <p:sp>
        <p:nvSpPr>
          <p:cNvPr id="115717"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52400" y="114300"/>
            <a:ext cx="6400800" cy="6654800"/>
          </a:xfrm>
          <a:prstGeom prst="rect">
            <a:avLst/>
          </a:prstGeom>
          <a:solidFill>
            <a:srgbClr val="66FFFF"/>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16739" name="Rectangle 3"/>
          <p:cNvSpPr>
            <a:spLocks noChangeArrowheads="1"/>
          </p:cNvSpPr>
          <p:nvPr/>
        </p:nvSpPr>
        <p:spPr bwMode="auto">
          <a:xfrm>
            <a:off x="304800" y="342900"/>
            <a:ext cx="6172200" cy="6172200"/>
          </a:xfrm>
          <a:prstGeom prst="rect">
            <a:avLst/>
          </a:prstGeom>
          <a:solidFill>
            <a:srgbClr val="DDDDDD"/>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16740" name="Rectangle 4"/>
          <p:cNvSpPr>
            <a:spLocks noChangeArrowheads="1"/>
          </p:cNvSpPr>
          <p:nvPr/>
        </p:nvSpPr>
        <p:spPr bwMode="auto">
          <a:xfrm>
            <a:off x="457200" y="1752600"/>
            <a:ext cx="5943600" cy="3886200"/>
          </a:xfrm>
          <a:prstGeom prst="rect">
            <a:avLst/>
          </a:prstGeom>
          <a:solidFill>
            <a:srgbClr val="66FF33"/>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116741" name="Rectangle 5"/>
          <p:cNvSpPr>
            <a:spLocks noChangeArrowheads="1"/>
          </p:cNvSpPr>
          <p:nvPr/>
        </p:nvSpPr>
        <p:spPr bwMode="auto">
          <a:xfrm>
            <a:off x="469900" y="381000"/>
            <a:ext cx="3657600" cy="255588"/>
          </a:xfrm>
          <a:prstGeom prst="rect">
            <a:avLst/>
          </a:prstGeom>
          <a:solidFill>
            <a:srgbClr val="FFFF00"/>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204806" name="AutoShape 6"/>
          <p:cNvSpPr>
            <a:spLocks/>
          </p:cNvSpPr>
          <p:nvPr/>
        </p:nvSpPr>
        <p:spPr bwMode="auto">
          <a:xfrm>
            <a:off x="6938963" y="331788"/>
            <a:ext cx="1900237" cy="569912"/>
          </a:xfrm>
          <a:prstGeom prst="borderCallout1">
            <a:avLst>
              <a:gd name="adj1" fmla="val -13370"/>
              <a:gd name="adj2" fmla="val 93986"/>
              <a:gd name="adj3" fmla="val -13370"/>
              <a:gd name="adj4" fmla="val -219046"/>
            </a:avLst>
          </a:prstGeom>
          <a:solidFill>
            <a:srgbClr val="66FFFF"/>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Declaração da Classe </a:t>
            </a:r>
            <a:r>
              <a:rPr lang="en-US" altLang="pt-BR" sz="1600" b="1">
                <a:solidFill>
                  <a:srgbClr val="FF3300"/>
                </a:solidFill>
              </a:rPr>
              <a:t>Pilha</a:t>
            </a:r>
            <a:endParaRPr lang="pt-BR" altLang="pt-BR" sz="1600" b="1">
              <a:solidFill>
                <a:srgbClr val="FF3300"/>
              </a:solidFill>
            </a:endParaRPr>
          </a:p>
        </p:txBody>
      </p:sp>
      <p:sp>
        <p:nvSpPr>
          <p:cNvPr id="204807" name="AutoShape 7"/>
          <p:cNvSpPr>
            <a:spLocks/>
          </p:cNvSpPr>
          <p:nvPr/>
        </p:nvSpPr>
        <p:spPr bwMode="auto">
          <a:xfrm>
            <a:off x="6807200" y="6364288"/>
            <a:ext cx="2108200" cy="381000"/>
          </a:xfrm>
          <a:prstGeom prst="borderCallout1">
            <a:avLst>
              <a:gd name="adj1" fmla="val -20000"/>
              <a:gd name="adj2" fmla="val 94579"/>
              <a:gd name="adj3" fmla="val -20000"/>
              <a:gd name="adj4" fmla="val -67847"/>
            </a:avLst>
          </a:prstGeom>
          <a:solidFill>
            <a:srgbClr val="DDDDDD"/>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Corpo da Classe</a:t>
            </a:r>
            <a:endParaRPr lang="pt-BR" altLang="pt-BR" sz="1600" u="sng"/>
          </a:p>
        </p:txBody>
      </p:sp>
      <p:sp>
        <p:nvSpPr>
          <p:cNvPr id="204808" name="AutoShape 8"/>
          <p:cNvSpPr>
            <a:spLocks/>
          </p:cNvSpPr>
          <p:nvPr/>
        </p:nvSpPr>
        <p:spPr bwMode="auto">
          <a:xfrm>
            <a:off x="7327900" y="3505200"/>
            <a:ext cx="1511300" cy="609600"/>
          </a:xfrm>
          <a:prstGeom prst="borderCallout1">
            <a:avLst>
              <a:gd name="adj1" fmla="val -12500"/>
              <a:gd name="adj2" fmla="val 92435"/>
              <a:gd name="adj3" fmla="val -12500"/>
              <a:gd name="adj4" fmla="val -90861"/>
            </a:avLst>
          </a:prstGeom>
          <a:solidFill>
            <a:srgbClr val="66FF33"/>
          </a:solidFill>
          <a:ln w="9525">
            <a:solidFill>
              <a:schemeClr val="tx1"/>
            </a:solidFill>
            <a:miter lim="800000"/>
            <a:headEnd type="triangle" w="med" len="med"/>
            <a:tailEn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b="1" u="sng"/>
              <a:t>Métodos</a:t>
            </a:r>
            <a:r>
              <a:rPr lang="en-US" altLang="pt-BR" sz="1600"/>
              <a:t> da Classe</a:t>
            </a:r>
            <a:endParaRPr lang="pt-BR" altLang="pt-BR" sz="1600" u="sng"/>
          </a:p>
        </p:txBody>
      </p:sp>
      <p:sp>
        <p:nvSpPr>
          <p:cNvPr id="204811" name="AutoShape 11"/>
          <p:cNvSpPr>
            <a:spLocks/>
          </p:cNvSpPr>
          <p:nvPr/>
        </p:nvSpPr>
        <p:spPr bwMode="auto">
          <a:xfrm>
            <a:off x="6965950" y="1160463"/>
            <a:ext cx="1949450" cy="592137"/>
          </a:xfrm>
          <a:prstGeom prst="borderCallout1">
            <a:avLst>
              <a:gd name="adj1" fmla="val 19301"/>
              <a:gd name="adj2" fmla="val -3907"/>
              <a:gd name="adj3" fmla="val -111259"/>
              <a:gd name="adj4" fmla="val -155861"/>
            </a:avLst>
          </a:prstGeom>
          <a:solidFill>
            <a:srgbClr val="FFFF00"/>
          </a:solidFill>
          <a:ln w="9525">
            <a:solidFill>
              <a:schemeClr val="tx1"/>
            </a:solidFill>
            <a:miter lim="800000"/>
            <a:headEnd/>
            <a:tailEnd type="triangle" w="med" len="me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b="1" u="sng"/>
              <a:t>Atributos</a:t>
            </a:r>
            <a:r>
              <a:rPr lang="en-US" altLang="pt-BR" sz="1600"/>
              <a:t> da Classe</a:t>
            </a:r>
            <a:endParaRPr lang="pt-BR" altLang="pt-BR" sz="1600"/>
          </a:p>
        </p:txBody>
      </p:sp>
      <p:sp>
        <p:nvSpPr>
          <p:cNvPr id="116746" name="Rectangle 12"/>
          <p:cNvSpPr>
            <a:spLocks noChangeArrowheads="1"/>
          </p:cNvSpPr>
          <p:nvPr/>
        </p:nvSpPr>
        <p:spPr bwMode="auto">
          <a:xfrm>
            <a:off x="444500" y="5765800"/>
            <a:ext cx="3657600" cy="719138"/>
          </a:xfrm>
          <a:prstGeom prst="rect">
            <a:avLst/>
          </a:prstGeom>
          <a:solidFill>
            <a:srgbClr val="99CCFF"/>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204813" name="AutoShape 13"/>
          <p:cNvSpPr>
            <a:spLocks/>
          </p:cNvSpPr>
          <p:nvPr/>
        </p:nvSpPr>
        <p:spPr bwMode="auto">
          <a:xfrm>
            <a:off x="7086600" y="5181600"/>
            <a:ext cx="1524000" cy="609600"/>
          </a:xfrm>
          <a:prstGeom prst="borderCallout1">
            <a:avLst>
              <a:gd name="adj1" fmla="val 18750"/>
              <a:gd name="adj2" fmla="val -5000"/>
              <a:gd name="adj3" fmla="val 119532"/>
              <a:gd name="adj4" fmla="val -205208"/>
            </a:avLst>
          </a:prstGeom>
          <a:solidFill>
            <a:srgbClr val="99CCFF"/>
          </a:solidFill>
          <a:ln w="9525">
            <a:solidFill>
              <a:schemeClr val="tx1"/>
            </a:solidFill>
            <a:miter lim="800000"/>
            <a:headEnd/>
            <a:tailEnd type="triangle" w="med" len="me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Método </a:t>
            </a:r>
            <a:r>
              <a:rPr lang="en-US" altLang="pt-BR" sz="1600" b="1"/>
              <a:t>Destrutor</a:t>
            </a:r>
            <a:endParaRPr lang="pt-BR" altLang="pt-BR" sz="1600" b="1"/>
          </a:p>
        </p:txBody>
      </p:sp>
      <p:sp>
        <p:nvSpPr>
          <p:cNvPr id="116748" name="Rectangle 14"/>
          <p:cNvSpPr>
            <a:spLocks noChangeArrowheads="1"/>
          </p:cNvSpPr>
          <p:nvPr/>
        </p:nvSpPr>
        <p:spPr bwMode="auto">
          <a:xfrm>
            <a:off x="469900" y="660400"/>
            <a:ext cx="3111500" cy="1003300"/>
          </a:xfrm>
          <a:prstGeom prst="rect">
            <a:avLst/>
          </a:prstGeom>
          <a:solidFill>
            <a:srgbClr val="FF99CC"/>
          </a:solidFill>
          <a:ln w="19050">
            <a:solidFill>
              <a:schemeClr val="tx1"/>
            </a:solidFill>
            <a:prstDash val="sysDot"/>
            <a:miter lim="800000"/>
            <a:headEnd/>
            <a:tailEnd/>
          </a:ln>
        </p:spPr>
        <p:txBody>
          <a:bodyPr anchor="ct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endParaRPr lang="pt-BR" altLang="pt-BR"/>
          </a:p>
        </p:txBody>
      </p:sp>
      <p:sp>
        <p:nvSpPr>
          <p:cNvPr id="204815" name="AutoShape 15"/>
          <p:cNvSpPr>
            <a:spLocks/>
          </p:cNvSpPr>
          <p:nvPr/>
        </p:nvSpPr>
        <p:spPr bwMode="auto">
          <a:xfrm>
            <a:off x="6934200" y="2151063"/>
            <a:ext cx="1492250" cy="592137"/>
          </a:xfrm>
          <a:prstGeom prst="borderCallout1">
            <a:avLst>
              <a:gd name="adj1" fmla="val 19301"/>
              <a:gd name="adj2" fmla="val -5106"/>
              <a:gd name="adj3" fmla="val -124398"/>
              <a:gd name="adj4" fmla="val -243296"/>
            </a:avLst>
          </a:prstGeom>
          <a:solidFill>
            <a:srgbClr val="FF99CC"/>
          </a:solidFill>
          <a:ln w="9525">
            <a:solidFill>
              <a:schemeClr val="tx1"/>
            </a:solidFill>
            <a:miter lim="800000"/>
            <a:headEnd/>
            <a:tailEnd type="triangle" w="med" len="med"/>
          </a:ln>
        </p:spPr>
        <p:txBody>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1600"/>
              <a:t>Método</a:t>
            </a:r>
          </a:p>
          <a:p>
            <a:r>
              <a:rPr lang="en-US" altLang="pt-BR" sz="1600" b="1"/>
              <a:t>Construtor</a:t>
            </a:r>
            <a:endParaRPr lang="pt-BR" altLang="pt-BR" sz="1600" b="1"/>
          </a:p>
        </p:txBody>
      </p:sp>
      <p:sp>
        <p:nvSpPr>
          <p:cNvPr id="116750" name="Text Box 10"/>
          <p:cNvSpPr txBox="1">
            <a:spLocks noChangeArrowheads="1"/>
          </p:cNvSpPr>
          <p:nvPr/>
        </p:nvSpPr>
        <p:spPr bwMode="auto">
          <a:xfrm>
            <a:off x="228600" y="101600"/>
            <a:ext cx="8712200" cy="669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600" b="1">
                <a:solidFill>
                  <a:schemeClr val="accent2"/>
                </a:solidFill>
              </a:rPr>
              <a:t>public</a:t>
            </a:r>
            <a:r>
              <a:rPr lang="en-US" altLang="pt-BR" sz="1600"/>
              <a:t> </a:t>
            </a:r>
            <a:r>
              <a:rPr lang="en-US" altLang="pt-BR" sz="1600" b="1">
                <a:solidFill>
                  <a:schemeClr val="accent2"/>
                </a:solidFill>
              </a:rPr>
              <a:t>class</a:t>
            </a:r>
            <a:r>
              <a:rPr lang="en-US" altLang="pt-BR" sz="1600"/>
              <a:t> </a:t>
            </a:r>
            <a:r>
              <a:rPr lang="en-US" altLang="pt-BR" sz="1600" b="1">
                <a:solidFill>
                  <a:srgbClr val="FF3300"/>
                </a:solidFill>
              </a:rPr>
              <a:t>Pilha</a:t>
            </a:r>
            <a:r>
              <a:rPr lang="en-US" altLang="pt-BR" sz="1600"/>
              <a:t> </a:t>
            </a:r>
            <a:r>
              <a:rPr lang="en-US" altLang="pt-BR" sz="1600" b="1"/>
              <a:t>{</a:t>
            </a:r>
          </a:p>
          <a:p>
            <a:pPr eaLnBrk="1" hangingPunct="1"/>
            <a:r>
              <a:rPr lang="en-US" altLang="pt-BR" sz="1600"/>
              <a:t>  </a:t>
            </a:r>
            <a:r>
              <a:rPr lang="en-US" altLang="pt-BR" sz="1600" b="1"/>
              <a:t>int</a:t>
            </a:r>
            <a:r>
              <a:rPr lang="en-US" altLang="pt-BR" sz="1600"/>
              <a:t> n = 100, vetor[], topo;</a:t>
            </a:r>
          </a:p>
          <a:p>
            <a:pPr eaLnBrk="1" hangingPunct="1"/>
            <a:r>
              <a:rPr lang="en-US" altLang="pt-BR" sz="1600"/>
              <a:t>  </a:t>
            </a:r>
            <a:r>
              <a:rPr lang="en-US" altLang="pt-BR" sz="1600" b="1">
                <a:solidFill>
                  <a:schemeClr val="accent2"/>
                </a:solidFill>
              </a:rPr>
              <a:t>public</a:t>
            </a:r>
            <a:r>
              <a:rPr lang="en-US" altLang="pt-BR" sz="1600"/>
              <a:t> </a:t>
            </a:r>
            <a:r>
              <a:rPr lang="en-US" altLang="pt-BR" sz="1600" b="1">
                <a:solidFill>
                  <a:srgbClr val="FF3300"/>
                </a:solidFill>
              </a:rPr>
              <a:t>Pilha</a:t>
            </a:r>
            <a:r>
              <a:rPr lang="en-US" altLang="pt-BR" sz="1600"/>
              <a:t>() </a:t>
            </a:r>
            <a:r>
              <a:rPr lang="en-US" altLang="pt-BR" sz="1600" b="1"/>
              <a:t>{</a:t>
            </a:r>
          </a:p>
          <a:p>
            <a:pPr eaLnBrk="1" hangingPunct="1"/>
            <a:r>
              <a:rPr lang="en-US" altLang="pt-BR" sz="1600"/>
              <a:t>    topo = -1;</a:t>
            </a:r>
          </a:p>
          <a:p>
            <a:pPr eaLnBrk="1" hangingPunct="1"/>
            <a:r>
              <a:rPr lang="en-US" altLang="pt-BR" sz="1600"/>
              <a:t>    vetor = </a:t>
            </a:r>
            <a:r>
              <a:rPr lang="en-US" altLang="pt-BR" sz="1600" b="1">
                <a:solidFill>
                  <a:schemeClr val="accent2"/>
                </a:solidFill>
              </a:rPr>
              <a:t>new</a:t>
            </a:r>
            <a:r>
              <a:rPr lang="en-US" altLang="pt-BR" sz="1600"/>
              <a:t> int[n];</a:t>
            </a:r>
          </a:p>
          <a:p>
            <a:pPr eaLnBrk="1" hangingPunct="1"/>
            <a:r>
              <a:rPr lang="en-US" altLang="pt-BR" sz="1600"/>
              <a:t>  </a:t>
            </a:r>
            <a:r>
              <a:rPr lang="en-US" altLang="pt-BR" sz="1600" b="1"/>
              <a:t>}</a:t>
            </a:r>
          </a:p>
          <a:p>
            <a:pPr eaLnBrk="1" hangingPunct="1"/>
            <a:endParaRPr lang="en-US" altLang="pt-BR" sz="1600" b="1"/>
          </a:p>
          <a:p>
            <a:pPr eaLnBrk="1" hangingPunct="1"/>
            <a:r>
              <a:rPr lang="en-US" altLang="pt-BR" sz="1600"/>
              <a:t>  </a:t>
            </a:r>
            <a:r>
              <a:rPr lang="en-US" altLang="pt-BR" sz="1600" b="1">
                <a:solidFill>
                  <a:schemeClr val="accent2"/>
                </a:solidFill>
              </a:rPr>
              <a:t>public</a:t>
            </a:r>
            <a:r>
              <a:rPr lang="en-US" altLang="pt-BR" sz="1600"/>
              <a:t> </a:t>
            </a:r>
            <a:r>
              <a:rPr lang="en-US" altLang="pt-BR" sz="1600" b="1">
                <a:solidFill>
                  <a:schemeClr val="accent2"/>
                </a:solidFill>
              </a:rPr>
              <a:t>void</a:t>
            </a:r>
            <a:r>
              <a:rPr lang="en-US" altLang="pt-BR" sz="1600"/>
              <a:t> empilha(int i) </a:t>
            </a:r>
            <a:r>
              <a:rPr lang="en-US" altLang="pt-BR" sz="1600" b="1"/>
              <a:t>{</a:t>
            </a:r>
          </a:p>
          <a:p>
            <a:pPr eaLnBrk="1" hangingPunct="1"/>
            <a:r>
              <a:rPr lang="en-US" altLang="pt-BR" sz="1600"/>
              <a:t>    </a:t>
            </a:r>
            <a:r>
              <a:rPr lang="en-US" altLang="pt-BR" sz="1600" b="1">
                <a:solidFill>
                  <a:schemeClr val="accent2"/>
                </a:solidFill>
              </a:rPr>
              <a:t>if</a:t>
            </a:r>
            <a:r>
              <a:rPr lang="en-US" altLang="pt-BR" sz="1600"/>
              <a:t> (topo == (n-1))</a:t>
            </a:r>
          </a:p>
          <a:p>
            <a:pPr eaLnBrk="1" hangingPunct="1"/>
            <a:r>
              <a:rPr lang="en-US" altLang="pt-BR" sz="1600"/>
              <a:t>       System.err.println(</a:t>
            </a:r>
            <a:r>
              <a:rPr lang="en-US" altLang="pt-BR" sz="1600">
                <a:solidFill>
                  <a:srgbClr val="FF3300"/>
                </a:solidFill>
              </a:rPr>
              <a:t>"Erro: pilha cheia !"</a:t>
            </a:r>
            <a:r>
              <a:rPr lang="en-US" altLang="pt-BR" sz="1600"/>
              <a:t>);</a:t>
            </a:r>
          </a:p>
          <a:p>
            <a:pPr eaLnBrk="1" hangingPunct="1"/>
            <a:r>
              <a:rPr lang="en-US" altLang="pt-BR" sz="1600"/>
              <a:t>    </a:t>
            </a:r>
            <a:r>
              <a:rPr lang="en-US" altLang="pt-BR" sz="1600" b="1">
                <a:solidFill>
                  <a:schemeClr val="accent2"/>
                </a:solidFill>
              </a:rPr>
              <a:t>else</a:t>
            </a:r>
            <a:r>
              <a:rPr lang="en-US" altLang="pt-BR" sz="1600"/>
              <a:t> vetor[++topo] = i;</a:t>
            </a:r>
          </a:p>
          <a:p>
            <a:pPr eaLnBrk="1" hangingPunct="1"/>
            <a:r>
              <a:rPr lang="en-US" altLang="pt-BR" sz="1600"/>
              <a:t>  </a:t>
            </a:r>
            <a:r>
              <a:rPr lang="en-US" altLang="pt-BR" sz="1600" b="1"/>
              <a:t>}</a:t>
            </a:r>
          </a:p>
          <a:p>
            <a:pPr eaLnBrk="1" hangingPunct="1"/>
            <a:r>
              <a:rPr lang="en-US" altLang="pt-BR" sz="1600"/>
              <a:t>  </a:t>
            </a:r>
            <a:r>
              <a:rPr lang="en-US" altLang="pt-BR" sz="1600" b="1">
                <a:solidFill>
                  <a:schemeClr val="accent2"/>
                </a:solidFill>
              </a:rPr>
              <a:t>public</a:t>
            </a:r>
            <a:r>
              <a:rPr lang="en-US" altLang="pt-BR" sz="1600"/>
              <a:t> </a:t>
            </a:r>
            <a:r>
              <a:rPr lang="en-US" altLang="pt-BR" sz="1600" b="1"/>
              <a:t>int</a:t>
            </a:r>
            <a:r>
              <a:rPr lang="en-US" altLang="pt-BR" sz="1600"/>
              <a:t> desempilha() </a:t>
            </a:r>
            <a:r>
              <a:rPr lang="en-US" altLang="pt-BR" sz="1600" b="1"/>
              <a:t>{</a:t>
            </a:r>
          </a:p>
          <a:p>
            <a:pPr eaLnBrk="1" hangingPunct="1"/>
            <a:r>
              <a:rPr lang="en-US" altLang="pt-BR" sz="1600"/>
              <a:t>    </a:t>
            </a:r>
            <a:r>
              <a:rPr lang="en-US" altLang="pt-BR" sz="1600" b="1">
                <a:solidFill>
                  <a:schemeClr val="accent2"/>
                </a:solidFill>
              </a:rPr>
              <a:t>if</a:t>
            </a:r>
            <a:r>
              <a:rPr lang="en-US" altLang="pt-BR" sz="1600"/>
              <a:t> (pilhaVazia()) {</a:t>
            </a:r>
          </a:p>
          <a:p>
            <a:pPr eaLnBrk="1" hangingPunct="1"/>
            <a:r>
              <a:rPr lang="en-US" altLang="pt-BR" sz="1600"/>
              <a:t>       System.err.println(</a:t>
            </a:r>
            <a:r>
              <a:rPr lang="en-US" altLang="pt-BR" sz="1600">
                <a:solidFill>
                  <a:srgbClr val="FF3300"/>
                </a:solidFill>
              </a:rPr>
              <a:t>"Erro: pilha vazia !"</a:t>
            </a:r>
            <a:r>
              <a:rPr lang="en-US" altLang="pt-BR" sz="1600"/>
              <a:t>);</a:t>
            </a:r>
          </a:p>
          <a:p>
            <a:pPr eaLnBrk="1" hangingPunct="1"/>
            <a:r>
              <a:rPr lang="en-US" altLang="pt-BR" sz="1600"/>
              <a:t>       </a:t>
            </a:r>
            <a:r>
              <a:rPr lang="en-US" altLang="pt-BR" sz="1600" b="1">
                <a:solidFill>
                  <a:schemeClr val="accent2"/>
                </a:solidFill>
              </a:rPr>
              <a:t>return</a:t>
            </a:r>
            <a:r>
              <a:rPr lang="en-US" altLang="pt-BR" sz="1600"/>
              <a:t> (-1);</a:t>
            </a:r>
          </a:p>
          <a:p>
            <a:pPr eaLnBrk="1" hangingPunct="1"/>
            <a:r>
              <a:rPr lang="en-US" altLang="pt-BR" sz="1600"/>
              <a:t>    }</a:t>
            </a:r>
          </a:p>
          <a:p>
            <a:pPr eaLnBrk="1" hangingPunct="1"/>
            <a:r>
              <a:rPr lang="en-US" altLang="pt-BR" sz="1600"/>
              <a:t>    </a:t>
            </a:r>
            <a:r>
              <a:rPr lang="en-US" altLang="pt-BR" sz="1600" b="1">
                <a:solidFill>
                  <a:schemeClr val="accent2"/>
                </a:solidFill>
              </a:rPr>
              <a:t>else</a:t>
            </a:r>
            <a:r>
              <a:rPr lang="en-US" altLang="pt-BR" sz="1600"/>
              <a:t> </a:t>
            </a:r>
            <a:r>
              <a:rPr lang="en-US" altLang="pt-BR" sz="1600" b="1">
                <a:solidFill>
                  <a:schemeClr val="accent2"/>
                </a:solidFill>
              </a:rPr>
              <a:t>return</a:t>
            </a:r>
            <a:r>
              <a:rPr lang="en-US" altLang="pt-BR" sz="1600"/>
              <a:t> (vetor[topo--]);</a:t>
            </a:r>
          </a:p>
          <a:p>
            <a:pPr eaLnBrk="1" hangingPunct="1"/>
            <a:r>
              <a:rPr lang="en-US" altLang="pt-BR" sz="1600"/>
              <a:t>  </a:t>
            </a:r>
            <a:r>
              <a:rPr lang="en-US" altLang="pt-BR" sz="1600" b="1"/>
              <a:t>}</a:t>
            </a:r>
          </a:p>
          <a:p>
            <a:pPr eaLnBrk="1" hangingPunct="1"/>
            <a:r>
              <a:rPr lang="en-US" altLang="pt-BR" sz="1600"/>
              <a:t>  </a:t>
            </a:r>
            <a:r>
              <a:rPr lang="en-US" altLang="pt-BR" sz="1600" b="1">
                <a:solidFill>
                  <a:schemeClr val="accent2"/>
                </a:solidFill>
              </a:rPr>
              <a:t>public</a:t>
            </a:r>
            <a:r>
              <a:rPr lang="en-US" altLang="pt-BR" sz="1600"/>
              <a:t> </a:t>
            </a:r>
            <a:r>
              <a:rPr lang="en-US" altLang="pt-BR" sz="1600" b="1"/>
              <a:t>boolean</a:t>
            </a:r>
            <a:r>
              <a:rPr lang="en-US" altLang="pt-BR" sz="1600"/>
              <a:t> pilhaVazia() </a:t>
            </a:r>
            <a:r>
              <a:rPr lang="en-US" altLang="pt-BR" sz="1600" b="1"/>
              <a:t>{</a:t>
            </a:r>
          </a:p>
          <a:p>
            <a:pPr eaLnBrk="1" hangingPunct="1"/>
            <a:r>
              <a:rPr lang="en-US" altLang="pt-BR" sz="1600"/>
              <a:t>    </a:t>
            </a:r>
            <a:r>
              <a:rPr lang="en-US" altLang="pt-BR" sz="1600" b="1">
                <a:solidFill>
                  <a:schemeClr val="accent2"/>
                </a:solidFill>
              </a:rPr>
              <a:t>return</a:t>
            </a:r>
            <a:r>
              <a:rPr lang="en-US" altLang="pt-BR" sz="1600"/>
              <a:t> (topo == (-1));</a:t>
            </a:r>
          </a:p>
          <a:p>
            <a:pPr eaLnBrk="1" hangingPunct="1"/>
            <a:r>
              <a:rPr lang="en-US" altLang="pt-BR" sz="1600"/>
              <a:t>  </a:t>
            </a:r>
            <a:r>
              <a:rPr lang="en-US" altLang="pt-BR" sz="1600" b="1"/>
              <a:t>}</a:t>
            </a:r>
          </a:p>
          <a:p>
            <a:pPr eaLnBrk="1" hangingPunct="1"/>
            <a:endParaRPr lang="en-US" altLang="pt-BR" sz="1600"/>
          </a:p>
          <a:p>
            <a:pPr eaLnBrk="1" hangingPunct="1"/>
            <a:r>
              <a:rPr lang="en-US" altLang="pt-BR" sz="1600"/>
              <a:t>  </a:t>
            </a:r>
            <a:r>
              <a:rPr lang="en-US" altLang="pt-BR" sz="1600" b="1">
                <a:solidFill>
                  <a:schemeClr val="accent2"/>
                </a:solidFill>
              </a:rPr>
              <a:t>protected</a:t>
            </a:r>
            <a:r>
              <a:rPr lang="en-US" altLang="pt-BR" sz="1600"/>
              <a:t> </a:t>
            </a:r>
            <a:r>
              <a:rPr lang="en-US" altLang="pt-BR" sz="1600" b="1">
                <a:solidFill>
                  <a:schemeClr val="accent2"/>
                </a:solidFill>
              </a:rPr>
              <a:t>void</a:t>
            </a:r>
            <a:r>
              <a:rPr lang="en-US" altLang="pt-BR" sz="1600"/>
              <a:t> </a:t>
            </a:r>
            <a:r>
              <a:rPr lang="en-US" altLang="pt-BR" sz="1600" b="1"/>
              <a:t>finalize</a:t>
            </a:r>
            <a:r>
              <a:rPr lang="en-US" altLang="pt-BR" sz="1600"/>
              <a:t>() </a:t>
            </a:r>
            <a:r>
              <a:rPr lang="en-US" altLang="pt-BR" sz="1600" b="1"/>
              <a:t>{</a:t>
            </a:r>
          </a:p>
          <a:p>
            <a:pPr eaLnBrk="1" hangingPunct="1"/>
            <a:r>
              <a:rPr lang="en-US" altLang="pt-BR" sz="1600"/>
              <a:t>    vetor = </a:t>
            </a:r>
            <a:r>
              <a:rPr lang="en-US" altLang="pt-BR" sz="1600" b="1">
                <a:solidFill>
                  <a:schemeClr val="accent2"/>
                </a:solidFill>
              </a:rPr>
              <a:t>null</a:t>
            </a:r>
            <a:r>
              <a:rPr lang="en-US" altLang="pt-BR" sz="1600"/>
              <a:t>;</a:t>
            </a:r>
          </a:p>
          <a:p>
            <a:pPr eaLnBrk="1" hangingPunct="1"/>
            <a:r>
              <a:rPr lang="en-US" altLang="pt-BR" sz="1600"/>
              <a:t>  </a:t>
            </a:r>
            <a:r>
              <a:rPr lang="en-US" altLang="pt-BR" sz="1600" b="1"/>
              <a:t>}</a:t>
            </a:r>
          </a:p>
          <a:p>
            <a:pPr eaLnBrk="1" hangingPunct="1"/>
            <a:r>
              <a:rPr lang="en-US" altLang="pt-BR" sz="16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06"/>
                                        </p:tgtEl>
                                        <p:attrNameLst>
                                          <p:attrName>style.visibility</p:attrName>
                                        </p:attrNameLst>
                                      </p:cBhvr>
                                      <p:to>
                                        <p:strVal val="visible"/>
                                      </p:to>
                                    </p:set>
                                    <p:animEffect transition="in" filter="wipe(left)">
                                      <p:cBhvr>
                                        <p:cTn id="7" dur="500"/>
                                        <p:tgtEl>
                                          <p:spTgt spid="2048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807"/>
                                        </p:tgtEl>
                                        <p:attrNameLst>
                                          <p:attrName>style.visibility</p:attrName>
                                        </p:attrNameLst>
                                      </p:cBhvr>
                                      <p:to>
                                        <p:strVal val="visible"/>
                                      </p:to>
                                    </p:set>
                                    <p:animEffect transition="in" filter="wipe(left)">
                                      <p:cBhvr>
                                        <p:cTn id="11" dur="500"/>
                                        <p:tgtEl>
                                          <p:spTgt spid="20480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4811"/>
                                        </p:tgtEl>
                                        <p:attrNameLst>
                                          <p:attrName>style.visibility</p:attrName>
                                        </p:attrNameLst>
                                      </p:cBhvr>
                                      <p:to>
                                        <p:strVal val="visible"/>
                                      </p:to>
                                    </p:set>
                                    <p:animEffect transition="in" filter="wipe(left)">
                                      <p:cBhvr>
                                        <p:cTn id="15" dur="500"/>
                                        <p:tgtEl>
                                          <p:spTgt spid="2048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4808"/>
                                        </p:tgtEl>
                                        <p:attrNameLst>
                                          <p:attrName>style.visibility</p:attrName>
                                        </p:attrNameLst>
                                      </p:cBhvr>
                                      <p:to>
                                        <p:strVal val="visible"/>
                                      </p:to>
                                    </p:set>
                                    <p:animEffect transition="in" filter="wipe(left)">
                                      <p:cBhvr>
                                        <p:cTn id="19" dur="500"/>
                                        <p:tgtEl>
                                          <p:spTgt spid="204808"/>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4815"/>
                                        </p:tgtEl>
                                        <p:attrNameLst>
                                          <p:attrName>style.visibility</p:attrName>
                                        </p:attrNameLst>
                                      </p:cBhvr>
                                      <p:to>
                                        <p:strVal val="visible"/>
                                      </p:to>
                                    </p:set>
                                    <p:animEffect transition="in" filter="wipe(left)">
                                      <p:cBhvr>
                                        <p:cTn id="23" dur="500"/>
                                        <p:tgtEl>
                                          <p:spTgt spid="20481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4813"/>
                                        </p:tgtEl>
                                        <p:attrNameLst>
                                          <p:attrName>style.visibility</p:attrName>
                                        </p:attrNameLst>
                                      </p:cBhvr>
                                      <p:to>
                                        <p:strVal val="visible"/>
                                      </p:to>
                                    </p:set>
                                    <p:animEffect transition="in" filter="wipe(left)">
                                      <p:cBhvr>
                                        <p:cTn id="27" dur="500"/>
                                        <p:tgtEl>
                                          <p:spTgt spid="20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6" grpId="0" animBg="1" autoUpdateAnimBg="0"/>
      <p:bldP spid="204807" grpId="0" animBg="1" autoUpdateAnimBg="0"/>
      <p:bldP spid="204808" grpId="0" animBg="1" autoUpdateAnimBg="0"/>
      <p:bldP spid="204811" grpId="0" animBg="1" autoUpdateAnimBg="0"/>
      <p:bldP spid="204813" grpId="0" animBg="1" autoUpdateAnimBg="0"/>
      <p:bldP spid="20481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1026"/>
          <p:cNvSpPr txBox="1">
            <a:spLocks noChangeArrowheads="1"/>
          </p:cNvSpPr>
          <p:nvPr/>
        </p:nvSpPr>
        <p:spPr bwMode="auto">
          <a:xfrm>
            <a:off x="228600" y="44450"/>
            <a:ext cx="8712200" cy="67706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sz="1400" b="1">
                <a:solidFill>
                  <a:schemeClr val="accent2"/>
                </a:solidFill>
              </a:rPr>
              <a:t>import </a:t>
            </a:r>
            <a:r>
              <a:rPr lang="en-US" altLang="pt-BR" sz="1400"/>
              <a:t>java.util.Scanner;</a:t>
            </a:r>
          </a:p>
          <a:p>
            <a:pPr eaLnBrk="1" hangingPunct="1"/>
            <a:endParaRPr lang="en-US" altLang="pt-BR" sz="1400"/>
          </a:p>
          <a:p>
            <a:pPr eaLnBrk="1" hangingPunct="1"/>
            <a:r>
              <a:rPr lang="en-US" altLang="pt-BR" sz="1400" b="1">
                <a:solidFill>
                  <a:schemeClr val="accent2"/>
                </a:solidFill>
              </a:rPr>
              <a:t>public</a:t>
            </a:r>
            <a:r>
              <a:rPr lang="en-US" altLang="pt-BR" sz="1400"/>
              <a:t> </a:t>
            </a:r>
            <a:r>
              <a:rPr lang="en-US" altLang="pt-BR" sz="1400" b="1">
                <a:solidFill>
                  <a:schemeClr val="accent2"/>
                </a:solidFill>
              </a:rPr>
              <a:t>class</a:t>
            </a:r>
            <a:r>
              <a:rPr lang="en-US" altLang="pt-BR" sz="1400"/>
              <a:t> UsandoPilha </a:t>
            </a:r>
            <a:r>
              <a:rPr lang="en-US" altLang="pt-BR" sz="1400" b="1"/>
              <a:t>{</a:t>
            </a:r>
          </a:p>
          <a:p>
            <a:pPr eaLnBrk="1" hangingPunct="1"/>
            <a:r>
              <a:rPr lang="en-US" altLang="pt-BR" sz="1400" i="1"/>
              <a:t>// corpo da classe</a:t>
            </a:r>
          </a:p>
          <a:p>
            <a:pPr eaLnBrk="1" hangingPunct="1"/>
            <a:r>
              <a:rPr lang="en-US" altLang="pt-BR" sz="1400"/>
              <a:t>  </a:t>
            </a:r>
            <a:r>
              <a:rPr lang="en-US" altLang="pt-BR" sz="1400" b="1">
                <a:solidFill>
                  <a:schemeClr val="accent2"/>
                </a:solidFill>
              </a:rPr>
              <a:t>public</a:t>
            </a:r>
            <a:r>
              <a:rPr lang="en-US" altLang="pt-BR" sz="1400"/>
              <a:t> </a:t>
            </a:r>
            <a:r>
              <a:rPr lang="en-US" altLang="pt-BR" sz="1400" b="1">
                <a:solidFill>
                  <a:schemeClr val="accent2"/>
                </a:solidFill>
              </a:rPr>
              <a:t>static</a:t>
            </a:r>
            <a:r>
              <a:rPr lang="en-US" altLang="pt-BR" sz="1400"/>
              <a:t> </a:t>
            </a:r>
            <a:r>
              <a:rPr lang="en-US" altLang="pt-BR" sz="1400" b="1">
                <a:solidFill>
                  <a:schemeClr val="accent2"/>
                </a:solidFill>
              </a:rPr>
              <a:t>void</a:t>
            </a:r>
            <a:r>
              <a:rPr lang="en-US" altLang="pt-BR" sz="1400"/>
              <a:t> </a:t>
            </a:r>
            <a:r>
              <a:rPr lang="en-US" altLang="pt-BR" sz="1400" b="1"/>
              <a:t>main</a:t>
            </a:r>
            <a:r>
              <a:rPr lang="en-US" altLang="pt-BR" sz="1400"/>
              <a:t>(String args[]) </a:t>
            </a:r>
            <a:r>
              <a:rPr lang="en-US" altLang="pt-BR" sz="1400" b="1"/>
              <a:t>{</a:t>
            </a:r>
          </a:p>
          <a:p>
            <a:pPr eaLnBrk="1" hangingPunct="1"/>
            <a:r>
              <a:rPr lang="en-US" altLang="pt-BR" sz="1400"/>
              <a:t>    Scanner ler = </a:t>
            </a:r>
            <a:r>
              <a:rPr lang="en-US" altLang="pt-BR" sz="1400" b="1">
                <a:solidFill>
                  <a:schemeClr val="accent2"/>
                </a:solidFill>
              </a:rPr>
              <a:t>new</a:t>
            </a:r>
            <a:r>
              <a:rPr lang="en-US" altLang="pt-BR" sz="1400"/>
              <a:t> Scanner(System.in);</a:t>
            </a:r>
          </a:p>
          <a:p>
            <a:pPr eaLnBrk="1" hangingPunct="1"/>
            <a:endParaRPr lang="en-US" altLang="pt-BR" sz="1400"/>
          </a:p>
          <a:p>
            <a:pPr eaLnBrk="1" hangingPunct="1"/>
            <a:r>
              <a:rPr lang="en-US" altLang="pt-BR" sz="1400"/>
              <a:t>    </a:t>
            </a:r>
            <a:r>
              <a:rPr lang="en-US" altLang="pt-BR" sz="1400" b="1"/>
              <a:t>int</a:t>
            </a:r>
            <a:r>
              <a:rPr lang="en-US" altLang="pt-BR" sz="1400"/>
              <a:t> x;</a:t>
            </a:r>
          </a:p>
          <a:p>
            <a:pPr eaLnBrk="1" hangingPunct="1"/>
            <a:r>
              <a:rPr lang="en-US" altLang="pt-BR" sz="1400" i="1"/>
              <a:t>// declara e instancia o objeto "objPilha" a partir da classe "Pilha"</a:t>
            </a:r>
          </a:p>
          <a:p>
            <a:pPr eaLnBrk="1" hangingPunct="1"/>
            <a:r>
              <a:rPr lang="en-US" altLang="pt-BR" sz="1400"/>
              <a:t>    </a:t>
            </a:r>
            <a:r>
              <a:rPr lang="en-US" altLang="pt-BR" sz="1400" b="1"/>
              <a:t>Pilha</a:t>
            </a:r>
            <a:r>
              <a:rPr lang="en-US" altLang="pt-BR" sz="1400"/>
              <a:t> </a:t>
            </a:r>
            <a:r>
              <a:rPr lang="en-US" altLang="pt-BR" sz="1400" b="1">
                <a:solidFill>
                  <a:srgbClr val="FF3300"/>
                </a:solidFill>
              </a:rPr>
              <a:t>objPilha</a:t>
            </a:r>
            <a:r>
              <a:rPr lang="en-US" altLang="pt-BR" sz="1400"/>
              <a:t> = </a:t>
            </a:r>
            <a:r>
              <a:rPr lang="en-US" altLang="pt-BR" sz="1400" b="1">
                <a:solidFill>
                  <a:schemeClr val="accent2"/>
                </a:solidFill>
              </a:rPr>
              <a:t>new</a:t>
            </a:r>
            <a:r>
              <a:rPr lang="en-US" altLang="pt-BR" sz="1400"/>
              <a:t> </a:t>
            </a:r>
            <a:r>
              <a:rPr lang="en-US" altLang="pt-BR" sz="1400" b="1"/>
              <a:t>Pilha</a:t>
            </a:r>
            <a:r>
              <a:rPr lang="en-US" altLang="pt-BR" sz="1400"/>
              <a:t>();</a:t>
            </a:r>
          </a:p>
          <a:p>
            <a:pPr eaLnBrk="1" hangingPunct="1"/>
            <a:r>
              <a:rPr lang="en-US" altLang="pt-BR" sz="1400"/>
              <a:t>    System.out.println(</a:t>
            </a:r>
            <a:r>
              <a:rPr lang="en-US" altLang="pt-BR" sz="1400">
                <a:solidFill>
                  <a:srgbClr val="FF3300"/>
                </a:solidFill>
              </a:rPr>
              <a:t>"Informe um valor inteiro:"</a:t>
            </a:r>
            <a:r>
              <a:rPr lang="en-US" altLang="pt-BR" sz="1400"/>
              <a:t>);</a:t>
            </a:r>
          </a:p>
          <a:p>
            <a:pPr eaLnBrk="1" hangingPunct="1"/>
            <a:r>
              <a:rPr lang="en-US" altLang="pt-BR" sz="1400"/>
              <a:t>    System.out.println(</a:t>
            </a:r>
            <a:r>
              <a:rPr lang="en-US" altLang="pt-BR" sz="1400">
                <a:solidFill>
                  <a:srgbClr val="FF3300"/>
                </a:solidFill>
              </a:rPr>
              <a:t>"obs. (-1) para encerrar."</a:t>
            </a:r>
            <a:r>
              <a:rPr lang="en-US" altLang="pt-BR" sz="1400"/>
              <a:t>);</a:t>
            </a:r>
          </a:p>
          <a:p>
            <a:pPr eaLnBrk="1" hangingPunct="1"/>
            <a:r>
              <a:rPr lang="en-US" altLang="pt-BR" sz="1400"/>
              <a:t>    </a:t>
            </a:r>
            <a:r>
              <a:rPr lang="en-US" altLang="pt-BR" sz="1400" b="1">
                <a:solidFill>
                  <a:schemeClr val="accent2"/>
                </a:solidFill>
              </a:rPr>
              <a:t>while</a:t>
            </a:r>
            <a:r>
              <a:rPr lang="en-US" altLang="pt-BR" sz="1400"/>
              <a:t> (</a:t>
            </a:r>
            <a:r>
              <a:rPr lang="en-US" altLang="pt-BR" sz="1400" b="1">
                <a:solidFill>
                  <a:schemeClr val="accent2"/>
                </a:solidFill>
              </a:rPr>
              <a:t>true</a:t>
            </a:r>
            <a:r>
              <a:rPr lang="en-US" altLang="pt-BR" sz="1400"/>
              <a:t>) </a:t>
            </a:r>
            <a:r>
              <a:rPr lang="en-US" altLang="pt-BR" sz="1400" b="1"/>
              <a:t>{</a:t>
            </a:r>
          </a:p>
          <a:p>
            <a:pPr eaLnBrk="1" hangingPunct="1"/>
            <a:r>
              <a:rPr lang="en-US" altLang="pt-BR" sz="1400"/>
              <a:t>      x = ler.nextInt();</a:t>
            </a:r>
          </a:p>
          <a:p>
            <a:pPr eaLnBrk="1" hangingPunct="1"/>
            <a:r>
              <a:rPr lang="en-US" altLang="pt-BR" sz="1400"/>
              <a:t>      </a:t>
            </a:r>
            <a:r>
              <a:rPr lang="en-US" altLang="pt-BR" sz="1400" b="1">
                <a:solidFill>
                  <a:schemeClr val="accent2"/>
                </a:solidFill>
              </a:rPr>
              <a:t>if</a:t>
            </a:r>
            <a:r>
              <a:rPr lang="en-US" altLang="pt-BR" sz="1400"/>
              <a:t> (x == (-1))</a:t>
            </a:r>
          </a:p>
          <a:p>
            <a:pPr eaLnBrk="1" hangingPunct="1"/>
            <a:r>
              <a:rPr lang="en-US" altLang="pt-BR" sz="1400"/>
              <a:t>         </a:t>
            </a:r>
            <a:r>
              <a:rPr lang="en-US" altLang="pt-BR" sz="1400" b="1">
                <a:solidFill>
                  <a:schemeClr val="accent2"/>
                </a:solidFill>
              </a:rPr>
              <a:t>break</a:t>
            </a:r>
            <a:r>
              <a:rPr lang="en-US" altLang="pt-BR" sz="1400"/>
              <a:t>;</a:t>
            </a:r>
          </a:p>
          <a:p>
            <a:pPr eaLnBrk="1" hangingPunct="1"/>
            <a:r>
              <a:rPr lang="en-US" altLang="pt-BR" sz="1400" i="1"/>
              <a:t>// ativa o método "empilha" para empilhar o item 'x' no topo da pilha</a:t>
            </a:r>
          </a:p>
          <a:p>
            <a:pPr eaLnBrk="1" hangingPunct="1"/>
            <a:r>
              <a:rPr lang="en-US" altLang="pt-BR" sz="1400"/>
              <a:t>      objPilha.</a:t>
            </a:r>
            <a:r>
              <a:rPr lang="en-US" altLang="pt-BR" sz="1400" b="1">
                <a:solidFill>
                  <a:srgbClr val="FF3300"/>
                </a:solidFill>
              </a:rPr>
              <a:t>empilha</a:t>
            </a:r>
            <a:r>
              <a:rPr lang="en-US" altLang="pt-BR" sz="1400"/>
              <a:t>(x);</a:t>
            </a:r>
          </a:p>
          <a:p>
            <a:pPr eaLnBrk="1" hangingPunct="1"/>
            <a:r>
              <a:rPr lang="en-US" altLang="pt-BR" sz="1400"/>
              <a:t>    </a:t>
            </a:r>
            <a:r>
              <a:rPr lang="en-US" altLang="pt-BR" sz="1400" b="1"/>
              <a:t>}</a:t>
            </a:r>
          </a:p>
          <a:p>
            <a:pPr eaLnBrk="1" hangingPunct="1"/>
            <a:r>
              <a:rPr lang="en-US" altLang="pt-BR" sz="1400"/>
              <a:t>    System.out.println("Imprimindo os itens armazenados na Pilha");</a:t>
            </a:r>
          </a:p>
          <a:p>
            <a:pPr eaLnBrk="1" hangingPunct="1"/>
            <a:r>
              <a:rPr lang="en-US" altLang="pt-BR" sz="1400" i="1"/>
              <a:t>// enquanto a pilha não estiver vazia, retira o item que esta</a:t>
            </a:r>
          </a:p>
          <a:p>
            <a:pPr eaLnBrk="1" hangingPunct="1"/>
            <a:r>
              <a:rPr lang="en-US" altLang="pt-BR" sz="1400" i="1"/>
              <a:t>// no topo da pilha</a:t>
            </a:r>
          </a:p>
          <a:p>
            <a:pPr eaLnBrk="1" hangingPunct="1"/>
            <a:r>
              <a:rPr lang="en-US" altLang="pt-BR" sz="1400"/>
              <a:t>    </a:t>
            </a:r>
            <a:r>
              <a:rPr lang="en-US" altLang="pt-BR" sz="1400" b="1">
                <a:solidFill>
                  <a:schemeClr val="accent2"/>
                </a:solidFill>
              </a:rPr>
              <a:t>while</a:t>
            </a:r>
            <a:r>
              <a:rPr lang="en-US" altLang="pt-BR" sz="1400"/>
              <a:t> (!objPilha.</a:t>
            </a:r>
            <a:r>
              <a:rPr lang="en-US" altLang="pt-BR" sz="1400" b="1">
                <a:solidFill>
                  <a:srgbClr val="FF3300"/>
                </a:solidFill>
              </a:rPr>
              <a:t>pilhaVazia</a:t>
            </a:r>
            <a:r>
              <a:rPr lang="en-US" altLang="pt-BR" sz="1400"/>
              <a:t>()) </a:t>
            </a:r>
            <a:r>
              <a:rPr lang="en-US" altLang="pt-BR" sz="1400" b="1"/>
              <a:t>{</a:t>
            </a:r>
          </a:p>
          <a:p>
            <a:pPr eaLnBrk="1" hangingPunct="1"/>
            <a:r>
              <a:rPr lang="en-US" altLang="pt-BR" sz="1400"/>
              <a:t>      x = objPilha.</a:t>
            </a:r>
            <a:r>
              <a:rPr lang="en-US" altLang="pt-BR" sz="1400" b="1">
                <a:solidFill>
                  <a:srgbClr val="FF3300"/>
                </a:solidFill>
              </a:rPr>
              <a:t>desempilha</a:t>
            </a:r>
            <a:r>
              <a:rPr lang="en-US" altLang="pt-BR" sz="1400"/>
              <a:t>();</a:t>
            </a:r>
          </a:p>
          <a:p>
            <a:pPr eaLnBrk="1" hangingPunct="1"/>
            <a:r>
              <a:rPr lang="en-US" altLang="pt-BR" sz="1400"/>
              <a:t>      System.out.println(x);</a:t>
            </a:r>
          </a:p>
          <a:p>
            <a:pPr eaLnBrk="1" hangingPunct="1"/>
            <a:r>
              <a:rPr lang="en-US" altLang="pt-BR" sz="1400"/>
              <a:t>    </a:t>
            </a:r>
            <a:r>
              <a:rPr lang="en-US" altLang="pt-BR" sz="1400" b="1"/>
              <a:t>}</a:t>
            </a:r>
          </a:p>
          <a:p>
            <a:pPr eaLnBrk="1" hangingPunct="1"/>
            <a:r>
              <a:rPr lang="en-US" altLang="pt-BR" sz="1400" i="1"/>
              <a:t>// ativa o método destrutor para liberar os recursos (vetor) do </a:t>
            </a:r>
          </a:p>
          <a:p>
            <a:pPr eaLnBrk="1" hangingPunct="1"/>
            <a:r>
              <a:rPr lang="en-US" altLang="pt-BR" sz="1400" i="1"/>
              <a:t>// objeto o coletor de lixo marcar o objeto para eliminação futura</a:t>
            </a:r>
          </a:p>
          <a:p>
            <a:pPr eaLnBrk="1" hangingPunct="1"/>
            <a:r>
              <a:rPr lang="en-US" altLang="pt-BR" sz="1400"/>
              <a:t>    objPilha.</a:t>
            </a:r>
            <a:r>
              <a:rPr lang="en-US" altLang="pt-BR" sz="1400" b="1">
                <a:solidFill>
                  <a:srgbClr val="FF3300"/>
                </a:solidFill>
              </a:rPr>
              <a:t>finalize</a:t>
            </a:r>
            <a:r>
              <a:rPr lang="en-US" altLang="pt-BR" sz="1400"/>
              <a:t>();</a:t>
            </a:r>
          </a:p>
          <a:p>
            <a:pPr eaLnBrk="1" hangingPunct="1"/>
            <a:r>
              <a:rPr lang="en-US" altLang="pt-BR" sz="1400"/>
              <a:t>  </a:t>
            </a:r>
            <a:r>
              <a:rPr lang="en-US" altLang="pt-BR" sz="1400" b="1"/>
              <a:t>}</a:t>
            </a:r>
          </a:p>
          <a:p>
            <a:pPr eaLnBrk="1" hangingPunct="1"/>
            <a:r>
              <a:rPr lang="en-US" altLang="pt-BR" sz="1400" b="1"/>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85800" y="177800"/>
            <a:ext cx="7772400" cy="762000"/>
          </a:xfrm>
        </p:spPr>
        <p:txBody>
          <a:bodyPr/>
          <a:lstStyle/>
          <a:p>
            <a:pPr algn="l"/>
            <a:r>
              <a:rPr lang="pt-BR" altLang="pt-BR" smtClean="0"/>
              <a:t>Ciclo de Vida de um Objeto</a:t>
            </a:r>
          </a:p>
        </p:txBody>
      </p:sp>
      <p:sp>
        <p:nvSpPr>
          <p:cNvPr id="118787" name="Rectangle 3"/>
          <p:cNvSpPr>
            <a:spLocks noGrp="1" noChangeArrowheads="1"/>
          </p:cNvSpPr>
          <p:nvPr>
            <p:ph type="body" idx="1"/>
          </p:nvPr>
        </p:nvSpPr>
        <p:spPr>
          <a:xfrm>
            <a:off x="685800" y="1295400"/>
            <a:ext cx="7772400" cy="5105400"/>
          </a:xfrm>
        </p:spPr>
        <p:txBody>
          <a:bodyPr/>
          <a:lstStyle/>
          <a:p>
            <a:pPr>
              <a:lnSpc>
                <a:spcPct val="90000"/>
              </a:lnSpc>
            </a:pPr>
            <a:r>
              <a:rPr lang="pt-BR" altLang="pt-BR" smtClean="0">
                <a:solidFill>
                  <a:schemeClr val="accent2"/>
                </a:solidFill>
              </a:rPr>
              <a:t>(1)</a:t>
            </a:r>
            <a:r>
              <a:rPr lang="pt-BR" altLang="pt-BR" smtClean="0"/>
              <a:t> </a:t>
            </a:r>
            <a:r>
              <a:rPr lang="en-US" altLang="pt-BR" smtClean="0"/>
              <a:t>declara o objeto a partir da classe, </a:t>
            </a:r>
            <a:r>
              <a:rPr lang="en-US" altLang="pt-BR" smtClean="0">
                <a:solidFill>
                  <a:srgbClr val="FF3300"/>
                </a:solidFill>
              </a:rPr>
              <a:t>(2)</a:t>
            </a:r>
            <a:r>
              <a:rPr lang="en-US" altLang="pt-BR" smtClean="0"/>
              <a:t> </a:t>
            </a:r>
            <a:r>
              <a:rPr lang="pt-BR" altLang="pt-BR" smtClean="0"/>
              <a:t>instância </a:t>
            </a:r>
            <a:r>
              <a:rPr lang="en-US" altLang="pt-BR" smtClean="0"/>
              <a:t>ou </a:t>
            </a:r>
            <a:r>
              <a:rPr lang="pt-BR" altLang="pt-BR" smtClean="0"/>
              <a:t>cria o objeto e </a:t>
            </a:r>
            <a:r>
              <a:rPr lang="pt-BR" altLang="pt-BR" smtClean="0">
                <a:solidFill>
                  <a:schemeClr val="accent1"/>
                </a:solidFill>
              </a:rPr>
              <a:t>(3)</a:t>
            </a:r>
            <a:r>
              <a:rPr lang="pt-BR" altLang="pt-BR" smtClean="0"/>
              <a:t> </a:t>
            </a:r>
            <a:r>
              <a:rPr lang="en-US" altLang="pt-BR" smtClean="0"/>
              <a:t>perder a referência ao objeto criado (o coletor de lixo marca o </a:t>
            </a:r>
            <a:r>
              <a:rPr lang="pt-BR" altLang="pt-BR" smtClean="0"/>
              <a:t>objeto </a:t>
            </a:r>
            <a:r>
              <a:rPr lang="en-US" altLang="pt-BR" smtClean="0"/>
              <a:t>para eliminação futura).</a:t>
            </a:r>
            <a:endParaRPr lang="pt-BR" altLang="pt-BR" smtClean="0"/>
          </a:p>
          <a:p>
            <a:pPr>
              <a:lnSpc>
                <a:spcPct val="90000"/>
              </a:lnSpc>
            </a:pPr>
            <a:r>
              <a:rPr lang="pt-BR" altLang="pt-BR" smtClean="0"/>
              <a:t>O tempo de vida de um objeto vai desde o tempo em que ele é </a:t>
            </a:r>
            <a:r>
              <a:rPr lang="en-US" altLang="pt-BR" smtClean="0"/>
              <a:t>instanciado ou </a:t>
            </a:r>
            <a:r>
              <a:rPr lang="pt-BR" altLang="pt-BR" smtClean="0"/>
              <a:t>criado (assim consumindo espaço), até quando </a:t>
            </a:r>
            <a:r>
              <a:rPr lang="en-US" altLang="pt-BR" smtClean="0"/>
              <a:t>sua referência é perdida</a:t>
            </a:r>
            <a:r>
              <a:rPr lang="pt-BR" altLang="pt-BR" smtClean="0"/>
              <a:t> </a:t>
            </a:r>
            <a:r>
              <a:rPr lang="en-US" altLang="pt-BR" smtClean="0"/>
              <a:t>(</a:t>
            </a:r>
            <a:r>
              <a:rPr lang="en-US" altLang="pt-BR" i="1" smtClean="0"/>
              <a:t>garbage collector</a:t>
            </a:r>
            <a:r>
              <a:rPr lang="en-US" altLang="pt-BR" smtClean="0"/>
              <a:t> recupera o </a:t>
            </a:r>
            <a:r>
              <a:rPr lang="pt-BR" altLang="pt-BR" smtClean="0"/>
              <a:t>espaço</a:t>
            </a:r>
            <a:r>
              <a:rPr lang="en-US" altLang="pt-BR" smtClean="0"/>
              <a:t>)</a:t>
            </a:r>
            <a:r>
              <a:rPr lang="pt-BR" altLang="pt-BR" smtClean="0"/>
              <a:t>.</a:t>
            </a:r>
          </a:p>
          <a:p>
            <a:pPr>
              <a:lnSpc>
                <a:spcPct val="90000"/>
              </a:lnSpc>
            </a:pPr>
            <a:r>
              <a:rPr lang="pt-BR" altLang="pt-BR" smtClean="0"/>
              <a:t>Persistência = armazenamento permanente dos objetos em disco.</a:t>
            </a:r>
          </a:p>
        </p:txBody>
      </p:sp>
      <p:sp>
        <p:nvSpPr>
          <p:cNvPr id="118788" name="Line 4"/>
          <p:cNvSpPr>
            <a:spLocks noChangeShapeType="1"/>
          </p:cNvSpPr>
          <p:nvPr/>
        </p:nvSpPr>
        <p:spPr bwMode="auto">
          <a:xfrm>
            <a:off x="533400" y="10160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3"/>
          <p:cNvSpPr txBox="1">
            <a:spLocks noChangeArrowheads="1"/>
          </p:cNvSpPr>
          <p:nvPr/>
        </p:nvSpPr>
        <p:spPr bwMode="auto">
          <a:xfrm>
            <a:off x="244475" y="228600"/>
            <a:ext cx="6111875" cy="730250"/>
          </a:xfrm>
          <a:prstGeom prst="rect">
            <a:avLst/>
          </a:prstGeom>
          <a:solidFill>
            <a:srgbClr val="FFFF00"/>
          </a:solidFill>
          <a:ln w="28575">
            <a:solidFill>
              <a:schemeClr val="tx1"/>
            </a:solidFill>
            <a:miter lim="800000"/>
            <a:headEnd/>
            <a:tailEnd/>
          </a:ln>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4000">
                <a:latin typeface="Times New Roman" panose="02020603050405020304" pitchFamily="18" charset="0"/>
              </a:rPr>
              <a:t>Em Síntese:</a:t>
            </a:r>
            <a:r>
              <a:rPr lang="en-US" altLang="pt-BR" sz="4000">
                <a:latin typeface="Times New Roman" panose="02020603050405020304" pitchFamily="18" charset="0"/>
              </a:rPr>
              <a:t> </a:t>
            </a:r>
            <a:r>
              <a:rPr lang="pt-BR" altLang="pt-BR" sz="4000">
                <a:solidFill>
                  <a:srgbClr val="FF3300"/>
                </a:solidFill>
                <a:latin typeface="Times New Roman" panose="02020603050405020304" pitchFamily="18" charset="0"/>
              </a:rPr>
              <a:t>Classe</a:t>
            </a:r>
            <a:r>
              <a:rPr lang="pt-BR" altLang="pt-BR" sz="4000">
                <a:latin typeface="Times New Roman" panose="02020603050405020304" pitchFamily="18" charset="0"/>
              </a:rPr>
              <a:t> X </a:t>
            </a:r>
            <a:r>
              <a:rPr lang="pt-BR" altLang="pt-BR" sz="4000">
                <a:solidFill>
                  <a:schemeClr val="accent1"/>
                </a:solidFill>
                <a:latin typeface="Times New Roman" panose="02020603050405020304" pitchFamily="18" charset="0"/>
              </a:rPr>
              <a:t>Objeto</a:t>
            </a:r>
          </a:p>
        </p:txBody>
      </p:sp>
      <p:sp>
        <p:nvSpPr>
          <p:cNvPr id="119811" name="Text Box 4"/>
          <p:cNvSpPr txBox="1">
            <a:spLocks noChangeArrowheads="1"/>
          </p:cNvSpPr>
          <p:nvPr/>
        </p:nvSpPr>
        <p:spPr bwMode="auto">
          <a:xfrm>
            <a:off x="241300" y="1143000"/>
            <a:ext cx="8712200" cy="5597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b="1">
                <a:solidFill>
                  <a:srgbClr val="FF3300"/>
                </a:solidFill>
              </a:rPr>
              <a:t>Classe</a:t>
            </a:r>
            <a:r>
              <a:rPr lang="en-US" altLang="pt-BR" b="1"/>
              <a:t> </a:t>
            </a:r>
            <a:r>
              <a:rPr lang="en-US" altLang="pt-BR"/>
              <a:t>= grupo de objetos similares que compartilham atributos e comportamento semelhantes.</a:t>
            </a:r>
          </a:p>
          <a:p>
            <a:pPr eaLnBrk="1" hangingPunct="1"/>
            <a:endParaRPr lang="en-US" altLang="pt-BR" b="1"/>
          </a:p>
          <a:p>
            <a:pPr lvl="1" eaLnBrk="1" hangingPunct="1"/>
            <a:r>
              <a:rPr lang="en-US" altLang="pt-BR" b="1" u="sng">
                <a:solidFill>
                  <a:schemeClr val="accent2"/>
                </a:solidFill>
              </a:rPr>
              <a:t>public</a:t>
            </a:r>
            <a:r>
              <a:rPr lang="en-US" altLang="pt-BR"/>
              <a:t> </a:t>
            </a:r>
            <a:r>
              <a:rPr lang="en-US" altLang="pt-BR" b="1" u="sng">
                <a:solidFill>
                  <a:schemeClr val="accent2"/>
                </a:solidFill>
              </a:rPr>
              <a:t>class</a:t>
            </a:r>
            <a:r>
              <a:rPr lang="en-US" altLang="pt-BR" b="1"/>
              <a:t> </a:t>
            </a:r>
            <a:r>
              <a:rPr lang="en-US" altLang="pt-BR" b="1">
                <a:solidFill>
                  <a:srgbClr val="FF3300"/>
                </a:solidFill>
              </a:rPr>
              <a:t>MinhaClasse</a:t>
            </a:r>
          </a:p>
          <a:p>
            <a:pPr lvl="1" eaLnBrk="1" hangingPunct="1"/>
            <a:r>
              <a:rPr lang="en-US" altLang="pt-BR" b="1"/>
              <a:t>{</a:t>
            </a:r>
          </a:p>
          <a:p>
            <a:pPr lvl="1" eaLnBrk="1" hangingPunct="1"/>
            <a:r>
              <a:rPr lang="en-US" altLang="pt-BR" b="1"/>
              <a:t>  </a:t>
            </a:r>
            <a:r>
              <a:rPr lang="en-US" altLang="pt-BR"/>
              <a:t>// corpo da Minha Classe</a:t>
            </a:r>
          </a:p>
          <a:p>
            <a:pPr lvl="1" eaLnBrk="1" hangingPunct="1"/>
            <a:r>
              <a:rPr lang="en-US" altLang="pt-BR" b="1"/>
              <a:t>}</a:t>
            </a:r>
          </a:p>
          <a:p>
            <a:pPr lvl="1" eaLnBrk="1" hangingPunct="1"/>
            <a:endParaRPr lang="en-US" altLang="pt-BR" b="1"/>
          </a:p>
          <a:p>
            <a:pPr eaLnBrk="1" hangingPunct="1"/>
            <a:endParaRPr lang="en-US" altLang="pt-BR" b="1"/>
          </a:p>
          <a:p>
            <a:pPr eaLnBrk="1" hangingPunct="1"/>
            <a:endParaRPr lang="en-US" altLang="pt-BR" b="1"/>
          </a:p>
          <a:p>
            <a:pPr eaLnBrk="1" hangingPunct="1"/>
            <a:r>
              <a:rPr lang="en-US" altLang="pt-BR" b="1">
                <a:solidFill>
                  <a:schemeClr val="accent1"/>
                </a:solidFill>
              </a:rPr>
              <a:t>Objeto</a:t>
            </a:r>
            <a:r>
              <a:rPr lang="en-US" altLang="pt-BR" b="1"/>
              <a:t> </a:t>
            </a:r>
            <a:r>
              <a:rPr lang="en-US" altLang="pt-BR"/>
              <a:t>= uma instância, ou uma ocorrência, ou um exemplar de uma Classe.</a:t>
            </a:r>
          </a:p>
          <a:p>
            <a:pPr eaLnBrk="1" hangingPunct="1"/>
            <a:endParaRPr lang="en-US" altLang="pt-BR"/>
          </a:p>
          <a:p>
            <a:pPr lvl="1" eaLnBrk="1" hangingPunct="1"/>
            <a:r>
              <a:rPr lang="en-US" altLang="pt-BR" b="1">
                <a:solidFill>
                  <a:srgbClr val="FF3300"/>
                </a:solidFill>
              </a:rPr>
              <a:t>MinhaClasse</a:t>
            </a:r>
            <a:r>
              <a:rPr lang="en-US" altLang="pt-BR" b="1"/>
              <a:t> </a:t>
            </a:r>
            <a:r>
              <a:rPr lang="en-US" altLang="pt-BR" b="1">
                <a:solidFill>
                  <a:schemeClr val="accent1"/>
                </a:solidFill>
              </a:rPr>
              <a:t>meuObjeto</a:t>
            </a:r>
            <a:r>
              <a:rPr lang="en-US" altLang="pt-BR" b="1"/>
              <a:t> </a:t>
            </a:r>
            <a:r>
              <a:rPr lang="en-US" altLang="pt-BR"/>
              <a:t>=</a:t>
            </a:r>
            <a:r>
              <a:rPr lang="en-US" altLang="pt-BR" b="1"/>
              <a:t> </a:t>
            </a:r>
            <a:r>
              <a:rPr lang="en-US" altLang="pt-BR" b="1" u="sng">
                <a:solidFill>
                  <a:schemeClr val="accent2"/>
                </a:solidFill>
              </a:rPr>
              <a:t>new</a:t>
            </a:r>
            <a:r>
              <a:rPr lang="en-US" altLang="pt-BR" b="1"/>
              <a:t> </a:t>
            </a:r>
            <a:r>
              <a:rPr lang="en-US" altLang="pt-BR" b="1">
                <a:solidFill>
                  <a:srgbClr val="FF3300"/>
                </a:solidFill>
              </a:rPr>
              <a:t>MinhaClasse</a:t>
            </a:r>
            <a:r>
              <a:rPr lang="en-US" altLang="pt-B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pt-BR" altLang="pt-BR" smtClean="0"/>
              <a:t>As bases da OO</a:t>
            </a:r>
          </a:p>
        </p:txBody>
      </p:sp>
      <p:sp>
        <p:nvSpPr>
          <p:cNvPr id="38915" name="Rectangle 3"/>
          <p:cNvSpPr>
            <a:spLocks noGrp="1" noChangeArrowheads="1"/>
          </p:cNvSpPr>
          <p:nvPr>
            <p:ph type="body" idx="1"/>
          </p:nvPr>
        </p:nvSpPr>
        <p:spPr/>
        <p:txBody>
          <a:bodyPr/>
          <a:lstStyle/>
          <a:p>
            <a:pPr>
              <a:lnSpc>
                <a:spcPct val="90000"/>
              </a:lnSpc>
            </a:pPr>
            <a:r>
              <a:rPr lang="pt-BR" altLang="pt-BR" sz="2800" smtClean="0"/>
              <a:t>A tecnologia de objetos apresenta </a:t>
            </a:r>
            <a:r>
              <a:rPr lang="pt-BR" altLang="pt-BR" sz="2800" u="sng" smtClean="0"/>
              <a:t>componentes chaves</a:t>
            </a:r>
            <a:r>
              <a:rPr lang="pt-BR" altLang="pt-BR" sz="2800" smtClean="0"/>
              <a:t> que fundamentam a </a:t>
            </a:r>
            <a:r>
              <a:rPr lang="pt-BR" altLang="pt-BR" sz="2800" i="1" smtClean="0"/>
              <a:t>mudança de enfoque no processo de modelagem e desenvolvimento de aplicações</a:t>
            </a:r>
            <a:r>
              <a:rPr lang="pt-BR" altLang="pt-BR" sz="2800" smtClean="0"/>
              <a:t>, trazendo benefícios intrínsecos à filosofia [FURLAN, 1998].</a:t>
            </a:r>
          </a:p>
          <a:p>
            <a:pPr lvl="1">
              <a:lnSpc>
                <a:spcPct val="90000"/>
              </a:lnSpc>
            </a:pPr>
            <a:r>
              <a:rPr lang="pt-BR" altLang="pt-BR" sz="2400" smtClean="0">
                <a:solidFill>
                  <a:schemeClr val="accent2"/>
                </a:solidFill>
              </a:rPr>
              <a:t>programação estrutura</a:t>
            </a:r>
            <a:r>
              <a:rPr lang="pt-BR" altLang="pt-BR" sz="2400" smtClean="0"/>
              <a:t>: estruturas </a:t>
            </a:r>
            <a:r>
              <a:rPr lang="en-US" altLang="pt-BR" sz="2400" smtClean="0"/>
              <a:t>básicas </a:t>
            </a:r>
            <a:r>
              <a:rPr lang="pt-BR" altLang="pt-BR" sz="2400" smtClean="0"/>
              <a:t>de controle (sequencial, condicional e repetitiva), modularização, </a:t>
            </a:r>
            <a:r>
              <a:rPr lang="pt-BR" altLang="pt-BR" sz="2400" u="sng" smtClean="0">
                <a:solidFill>
                  <a:schemeClr val="accent2"/>
                </a:solidFill>
              </a:rPr>
              <a:t>tipos abstratos de dados</a:t>
            </a:r>
            <a:endParaRPr lang="pt-BR" altLang="pt-BR" sz="2400" smtClean="0"/>
          </a:p>
          <a:p>
            <a:pPr lvl="1">
              <a:lnSpc>
                <a:spcPct val="90000"/>
              </a:lnSpc>
            </a:pPr>
            <a:r>
              <a:rPr lang="pt-BR" altLang="pt-BR" sz="2400" smtClean="0">
                <a:solidFill>
                  <a:srgbClr val="FF3300"/>
                </a:solidFill>
              </a:rPr>
              <a:t>p</a:t>
            </a:r>
            <a:r>
              <a:rPr lang="en-US" altLang="pt-BR" sz="2400" smtClean="0">
                <a:solidFill>
                  <a:srgbClr val="FF3300"/>
                </a:solidFill>
              </a:rPr>
              <a:t>rogramação orientada a objetos</a:t>
            </a:r>
            <a:r>
              <a:rPr lang="pt-BR" altLang="pt-BR" sz="2400" smtClean="0"/>
              <a:t>: </a:t>
            </a:r>
            <a:r>
              <a:rPr lang="pt-BR" altLang="pt-BR" sz="2400" u="sng" smtClean="0">
                <a:solidFill>
                  <a:srgbClr val="FF3300"/>
                </a:solidFill>
              </a:rPr>
              <a:t>classes</a:t>
            </a:r>
            <a:r>
              <a:rPr lang="pt-BR" altLang="pt-BR" sz="2400" smtClean="0"/>
              <a:t>, objeto, encapsulamento, herança (reutilização de código), polimorfismo</a:t>
            </a:r>
          </a:p>
        </p:txBody>
      </p:sp>
      <p:sp>
        <p:nvSpPr>
          <p:cNvPr id="38916" name="Line 4"/>
          <p:cNvSpPr>
            <a:spLocks noChangeShapeType="1"/>
          </p:cNvSpPr>
          <p:nvPr/>
        </p:nvSpPr>
        <p:spPr bwMode="auto">
          <a:xfrm>
            <a:off x="533400" y="16764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pic>
        <p:nvPicPr>
          <p:cNvPr id="389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260350"/>
            <a:ext cx="962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4"/>
          <p:cNvSpPr txBox="1">
            <a:spLocks noChangeArrowheads="1"/>
          </p:cNvSpPr>
          <p:nvPr/>
        </p:nvSpPr>
        <p:spPr bwMode="auto">
          <a:xfrm>
            <a:off x="76200" y="222250"/>
            <a:ext cx="8948738"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b="1" u="sng">
                <a:latin typeface="Times New Roman" panose="02020603050405020304" pitchFamily="18" charset="0"/>
              </a:rPr>
              <a:t>Resumindo: </a:t>
            </a:r>
            <a:r>
              <a:rPr lang="pt-BR" altLang="pt-BR" b="1" u="sng">
                <a:latin typeface="Times New Roman" panose="02020603050405020304" pitchFamily="18" charset="0"/>
              </a:rPr>
              <a:t>O que é </a:t>
            </a:r>
            <a:r>
              <a:rPr lang="en-US" altLang="pt-BR" b="1" u="sng">
                <a:latin typeface="Times New Roman" panose="02020603050405020304" pitchFamily="18" charset="0"/>
              </a:rPr>
              <a:t>! E</a:t>
            </a:r>
            <a:r>
              <a:rPr lang="pt-BR" altLang="pt-BR" b="1" u="sng">
                <a:latin typeface="Times New Roman" panose="02020603050405020304" pitchFamily="18" charset="0"/>
              </a:rPr>
              <a:t> o que não é uma Classe</a:t>
            </a:r>
            <a:r>
              <a:rPr lang="en-US" altLang="pt-BR" b="1" u="sng">
                <a:latin typeface="Times New Roman" panose="02020603050405020304" pitchFamily="18" charset="0"/>
              </a:rPr>
              <a:t> !</a:t>
            </a:r>
            <a:endParaRPr lang="pt-BR" altLang="pt-BR">
              <a:latin typeface="Times New Roman" panose="02020603050405020304" pitchFamily="18" charset="0"/>
            </a:endParaRPr>
          </a:p>
          <a:p>
            <a:endParaRPr lang="pt-BR" altLang="pt-BR">
              <a:latin typeface="Times New Roman" panose="02020603050405020304" pitchFamily="18" charset="0"/>
            </a:endParaRPr>
          </a:p>
          <a:p>
            <a:r>
              <a:rPr lang="pt-BR" altLang="pt-BR">
                <a:latin typeface="Times New Roman" panose="02020603050405020304" pitchFamily="18" charset="0"/>
              </a:rPr>
              <a:t>Os conceitos de classe e objeto são intercalados, já que não podemos</a:t>
            </a:r>
          </a:p>
          <a:p>
            <a:r>
              <a:rPr lang="pt-BR" altLang="pt-BR">
                <a:latin typeface="Times New Roman" panose="02020603050405020304" pitchFamily="18" charset="0"/>
              </a:rPr>
              <a:t>falar sobre um objeto sem mencionar de qual classe ele é uma instância.</a:t>
            </a:r>
          </a:p>
          <a:p>
            <a:r>
              <a:rPr lang="pt-BR" altLang="pt-BR">
                <a:latin typeface="Times New Roman" panose="02020603050405020304" pitchFamily="18" charset="0"/>
              </a:rPr>
              <a:t>Enquanto um objeto é uma entidade concreta que existe no tempo e</a:t>
            </a:r>
          </a:p>
          <a:p>
            <a:r>
              <a:rPr lang="pt-BR" altLang="pt-BR">
                <a:latin typeface="Times New Roman" panose="02020603050405020304" pitchFamily="18" charset="0"/>
              </a:rPr>
              <a:t>espaço, uma classe representa somente uma abstração, a “essência” de</a:t>
            </a:r>
          </a:p>
          <a:p>
            <a:r>
              <a:rPr lang="pt-BR" altLang="pt-BR">
                <a:latin typeface="Times New Roman" panose="02020603050405020304" pitchFamily="18" charset="0"/>
              </a:rPr>
              <a:t>um objeto como ele é. Por exemplo, se estamos falando da classe dos</a:t>
            </a:r>
          </a:p>
          <a:p>
            <a:r>
              <a:rPr lang="pt-BR" altLang="pt-BR">
                <a:latin typeface="Times New Roman" panose="02020603050405020304" pitchFamily="18" charset="0"/>
              </a:rPr>
              <a:t>mamíferos, precisamos identificar qual especialmente. Para isso,</a:t>
            </a:r>
          </a:p>
          <a:p>
            <a:r>
              <a:rPr lang="pt-BR" altLang="pt-BR">
                <a:latin typeface="Times New Roman" panose="02020603050405020304" pitchFamily="18" charset="0"/>
              </a:rPr>
              <a:t>precisamos falar sobre “este mamífero” ou “aquele mamífero”.</a:t>
            </a:r>
          </a:p>
          <a:p>
            <a:endParaRPr lang="pt-BR" altLang="pt-BR">
              <a:latin typeface="Times New Roman" panose="02020603050405020304" pitchFamily="18" charset="0"/>
            </a:endParaRPr>
          </a:p>
          <a:p>
            <a:r>
              <a:rPr lang="pt-BR" altLang="pt-BR">
                <a:latin typeface="Times New Roman" panose="02020603050405020304" pitchFamily="18" charset="0"/>
              </a:rPr>
              <a:t>No contexto da POO, podemos definir:</a:t>
            </a:r>
          </a:p>
          <a:p>
            <a:r>
              <a:rPr lang="pt-BR" altLang="pt-BR">
                <a:latin typeface="Times New Roman" panose="02020603050405020304" pitchFamily="18" charset="0"/>
              </a:rPr>
              <a:t>Uma </a:t>
            </a:r>
            <a:r>
              <a:rPr lang="pt-BR" altLang="pt-BR" u="sng">
                <a:latin typeface="Times New Roman" panose="02020603050405020304" pitchFamily="18" charset="0"/>
              </a:rPr>
              <a:t>classe</a:t>
            </a:r>
            <a:r>
              <a:rPr lang="pt-BR" altLang="pt-BR">
                <a:latin typeface="Times New Roman" panose="02020603050405020304" pitchFamily="18" charset="0"/>
              </a:rPr>
              <a:t> como um “conjunto de objetos que compartilham estrutura</a:t>
            </a:r>
          </a:p>
          <a:p>
            <a:r>
              <a:rPr lang="pt-BR" altLang="pt-BR">
                <a:latin typeface="Times New Roman" panose="02020603050405020304" pitchFamily="18" charset="0"/>
              </a:rPr>
              <a:t>e comportamento comuns”. [BOOCH, 1991]</a:t>
            </a:r>
          </a:p>
          <a:p>
            <a:r>
              <a:rPr lang="pt-BR" altLang="pt-BR">
                <a:latin typeface="Times New Roman" panose="02020603050405020304" pitchFamily="18" charset="0"/>
              </a:rPr>
              <a:t>Um objeto é uma entidade do espaço-tempo, ou simplesmente uma</a:t>
            </a:r>
          </a:p>
          <a:p>
            <a:r>
              <a:rPr lang="pt-BR" altLang="pt-BR">
                <a:latin typeface="Times New Roman" panose="02020603050405020304" pitchFamily="18" charset="0"/>
              </a:rPr>
              <a:t>instância (ou um exemplar) da classe.</a:t>
            </a:r>
          </a:p>
          <a:p>
            <a:endParaRPr lang="pt-BR" altLang="pt-BR">
              <a:latin typeface="Times New Roman" panose="02020603050405020304" pitchFamily="18" charset="0"/>
            </a:endParaRPr>
          </a:p>
          <a:p>
            <a:r>
              <a:rPr lang="pt-BR" altLang="pt-BR">
                <a:latin typeface="Times New Roman" panose="02020603050405020304" pitchFamily="18" charset="0"/>
              </a:rPr>
              <a:t>Concluindo então, um Objeto </a:t>
            </a:r>
            <a:r>
              <a:rPr lang="pt-BR" altLang="pt-BR" b="1">
                <a:latin typeface="Times New Roman" panose="02020603050405020304" pitchFamily="18" charset="0"/>
              </a:rPr>
              <a:t>não</a:t>
            </a:r>
            <a:r>
              <a:rPr lang="pt-BR" altLang="pt-BR">
                <a:latin typeface="Times New Roman" panose="02020603050405020304" pitchFamily="18" charset="0"/>
              </a:rPr>
              <a:t> é uma Classe.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l"/>
            <a:r>
              <a:rPr lang="pt-BR" altLang="pt-BR" smtClean="0"/>
              <a:t>Vocabulário da POO, Parte I</a:t>
            </a:r>
            <a:r>
              <a:rPr lang="en-US" altLang="pt-BR" smtClean="0"/>
              <a:t>I</a:t>
            </a:r>
            <a:endParaRPr lang="pt-BR" altLang="pt-BR" smtClean="0"/>
          </a:p>
        </p:txBody>
      </p:sp>
      <p:sp>
        <p:nvSpPr>
          <p:cNvPr id="121859" name="Rectangle 3"/>
          <p:cNvSpPr>
            <a:spLocks noGrp="1" noChangeArrowheads="1"/>
          </p:cNvSpPr>
          <p:nvPr>
            <p:ph type="body" idx="1"/>
          </p:nvPr>
        </p:nvSpPr>
        <p:spPr/>
        <p:txBody>
          <a:bodyPr/>
          <a:lstStyle/>
          <a:p>
            <a:pPr>
              <a:lnSpc>
                <a:spcPct val="90000"/>
              </a:lnSpc>
            </a:pPr>
            <a:r>
              <a:rPr lang="en-US" altLang="pt-BR" sz="3600" smtClean="0"/>
              <a:t>Herança</a:t>
            </a:r>
            <a:endParaRPr lang="pt-BR" altLang="pt-BR" sz="3600" smtClean="0"/>
          </a:p>
          <a:p>
            <a:pPr>
              <a:lnSpc>
                <a:spcPct val="90000"/>
              </a:lnSpc>
            </a:pPr>
            <a:r>
              <a:rPr lang="en-US" altLang="pt-BR" sz="3600" smtClean="0"/>
              <a:t>Acessibilidade (especificadores de acesso)</a:t>
            </a:r>
          </a:p>
          <a:p>
            <a:pPr>
              <a:lnSpc>
                <a:spcPct val="90000"/>
              </a:lnSpc>
            </a:pPr>
            <a:r>
              <a:rPr lang="en-US" altLang="pt-BR" sz="3600" smtClean="0"/>
              <a:t>Encapsulamento</a:t>
            </a:r>
          </a:p>
          <a:p>
            <a:pPr>
              <a:lnSpc>
                <a:spcPct val="90000"/>
              </a:lnSpc>
            </a:pPr>
            <a:r>
              <a:rPr lang="en-US" altLang="pt-BR" sz="3600" smtClean="0"/>
              <a:t>Classe </a:t>
            </a:r>
            <a:r>
              <a:rPr lang="en-US" altLang="pt-BR" sz="3600" smtClean="0">
                <a:solidFill>
                  <a:schemeClr val="accent2"/>
                </a:solidFill>
              </a:rPr>
              <a:t>final</a:t>
            </a:r>
          </a:p>
          <a:p>
            <a:pPr>
              <a:lnSpc>
                <a:spcPct val="90000"/>
              </a:lnSpc>
            </a:pPr>
            <a:r>
              <a:rPr lang="en-US" altLang="pt-BR" sz="3600" smtClean="0"/>
              <a:t>Classes Abstratas</a:t>
            </a:r>
          </a:p>
          <a:p>
            <a:pPr>
              <a:lnSpc>
                <a:spcPct val="90000"/>
              </a:lnSpc>
            </a:pPr>
            <a:r>
              <a:rPr lang="en-US" altLang="pt-BR" sz="3600" smtClean="0"/>
              <a:t>Interfaces</a:t>
            </a:r>
            <a:endParaRPr lang="pt-BR" altLang="pt-BR" sz="3600" smtClean="0"/>
          </a:p>
        </p:txBody>
      </p:sp>
      <p:sp>
        <p:nvSpPr>
          <p:cNvPr id="12186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69888" y="207963"/>
            <a:ext cx="8361362" cy="649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2800" b="1" u="sng">
                <a:solidFill>
                  <a:schemeClr val="accent2"/>
                </a:solidFill>
                <a:latin typeface="Times New Roman" panose="02020603050405020304" pitchFamily="18" charset="0"/>
              </a:rPr>
              <a:t>Relacionamento entre Classes</a:t>
            </a:r>
            <a:r>
              <a:rPr lang="en-US" altLang="pt-BR" sz="2800">
                <a:latin typeface="Times New Roman" panose="02020603050405020304" pitchFamily="18" charset="0"/>
              </a:rPr>
              <a:t>, </a:t>
            </a:r>
            <a:r>
              <a:rPr lang="pt-BR" altLang="pt-BR" sz="2800">
                <a:latin typeface="Times New Roman" panose="02020603050405020304" pitchFamily="18" charset="0"/>
              </a:rPr>
              <a:t>ligam as classes/objetos </a:t>
            </a:r>
            <a:endParaRPr lang="en-US" altLang="pt-BR" sz="2800">
              <a:latin typeface="Times New Roman" panose="02020603050405020304" pitchFamily="18" charset="0"/>
            </a:endParaRPr>
          </a:p>
          <a:p>
            <a:r>
              <a:rPr lang="pt-BR" altLang="pt-BR" sz="2800">
                <a:latin typeface="Times New Roman" panose="02020603050405020304" pitchFamily="18" charset="0"/>
              </a:rPr>
              <a:t>entre si criando relações lógicas entre estas entidades</a:t>
            </a:r>
          </a:p>
          <a:p>
            <a:endParaRPr lang="en-US" altLang="pt-BR" sz="2800">
              <a:latin typeface="Times New Roman" panose="02020603050405020304" pitchFamily="18" charset="0"/>
            </a:endParaRPr>
          </a:p>
          <a:p>
            <a:r>
              <a:rPr lang="pt-BR" altLang="pt-BR" sz="2800">
                <a:latin typeface="Times New Roman" panose="02020603050405020304" pitchFamily="18" charset="0"/>
              </a:rPr>
              <a:t>Há quatro tipos básicos de relacionamentos entre classes:</a:t>
            </a:r>
          </a:p>
          <a:p>
            <a:r>
              <a:rPr lang="pt-BR" altLang="pt-BR" sz="2800">
                <a:latin typeface="Times New Roman" panose="02020603050405020304" pitchFamily="18" charset="0"/>
              </a:rPr>
              <a:t>1. generalização: superclasse (pai) - subclasse (filho)</a:t>
            </a:r>
          </a:p>
          <a:p>
            <a:r>
              <a:rPr lang="pt-BR" altLang="pt-BR" sz="2800">
                <a:latin typeface="Times New Roman" panose="02020603050405020304" pitchFamily="18" charset="0"/>
              </a:rPr>
              <a:t>2. agregação: todo - parte</a:t>
            </a:r>
          </a:p>
          <a:p>
            <a:r>
              <a:rPr lang="pt-BR" altLang="pt-BR" sz="2800">
                <a:latin typeface="Times New Roman" panose="02020603050405020304" pitchFamily="18" charset="0"/>
              </a:rPr>
              <a:t>3. associação: classes não correlatas, cliente - pedidos</a:t>
            </a:r>
          </a:p>
          <a:p>
            <a:r>
              <a:rPr lang="pt-BR" altLang="pt-BR" sz="2800">
                <a:latin typeface="Times New Roman" panose="02020603050405020304" pitchFamily="18" charset="0"/>
              </a:rPr>
              <a:t>4. dependência: independente - dependente</a:t>
            </a:r>
          </a:p>
          <a:p>
            <a:endParaRPr lang="pt-BR" altLang="pt-BR" sz="2800">
              <a:latin typeface="Times New Roman" panose="02020603050405020304" pitchFamily="18" charset="0"/>
            </a:endParaRPr>
          </a:p>
          <a:p>
            <a:r>
              <a:rPr lang="pt-BR" altLang="pt-BR" sz="2800">
                <a:latin typeface="Times New Roman" panose="02020603050405020304" pitchFamily="18" charset="0"/>
              </a:rPr>
              <a:t>Muitas técnicas em linguagens de programação foram</a:t>
            </a:r>
          </a:p>
          <a:p>
            <a:r>
              <a:rPr lang="pt-BR" altLang="pt-BR" sz="2800">
                <a:latin typeface="Times New Roman" panose="02020603050405020304" pitchFamily="18" charset="0"/>
              </a:rPr>
              <a:t>desenvolvidas para expressar os relacionamentos entre</a:t>
            </a:r>
          </a:p>
          <a:p>
            <a:r>
              <a:rPr lang="pt-BR" altLang="pt-BR" sz="2800">
                <a:latin typeface="Times New Roman" panose="02020603050405020304" pitchFamily="18" charset="0"/>
              </a:rPr>
              <a:t>classes:</a:t>
            </a:r>
          </a:p>
          <a:p>
            <a:r>
              <a:rPr lang="pt-BR" altLang="pt-BR" sz="2800" b="1" u="sng">
                <a:solidFill>
                  <a:schemeClr val="accent2"/>
                </a:solidFill>
                <a:latin typeface="Times New Roman" panose="02020603050405020304" pitchFamily="18" charset="0"/>
              </a:rPr>
              <a:t>herança</a:t>
            </a:r>
            <a:r>
              <a:rPr lang="pt-BR" altLang="pt-BR" sz="2800">
                <a:latin typeface="Times New Roman" panose="02020603050405020304" pitchFamily="18" charset="0"/>
              </a:rPr>
              <a:t> (generalização</a:t>
            </a:r>
            <a:r>
              <a:rPr lang="en-US" altLang="pt-BR" sz="2800">
                <a:latin typeface="Times New Roman" panose="02020603050405020304" pitchFamily="18" charset="0"/>
              </a:rPr>
              <a:t>, agregação</a:t>
            </a:r>
            <a:r>
              <a:rPr lang="pt-BR" altLang="pt-BR" sz="2800">
                <a:latin typeface="Times New Roman" panose="02020603050405020304" pitchFamily="18" charset="0"/>
              </a:rPr>
              <a:t> e associação) </a:t>
            </a:r>
          </a:p>
          <a:p>
            <a:r>
              <a:rPr lang="pt-BR" altLang="pt-BR" sz="2800" b="1">
                <a:latin typeface="Times New Roman" panose="02020603050405020304" pitchFamily="18" charset="0"/>
              </a:rPr>
              <a:t>uso</a:t>
            </a:r>
            <a:r>
              <a:rPr lang="pt-BR" altLang="pt-BR" sz="2800">
                <a:latin typeface="Times New Roman" panose="02020603050405020304" pitchFamily="18" charset="0"/>
              </a:rPr>
              <a:t>, </a:t>
            </a:r>
            <a:r>
              <a:rPr lang="pt-BR" altLang="pt-BR" sz="2800" b="1">
                <a:latin typeface="Times New Roman" panose="02020603050405020304" pitchFamily="18" charset="0"/>
              </a:rPr>
              <a:t>instanciamento</a:t>
            </a:r>
            <a:r>
              <a:rPr lang="en-US" altLang="pt-BR" sz="2800" b="1">
                <a:latin typeface="Times New Roman" panose="02020603050405020304" pitchFamily="18" charset="0"/>
              </a:rPr>
              <a:t> </a:t>
            </a:r>
            <a:r>
              <a:rPr lang="en-US" altLang="pt-BR" sz="2800">
                <a:latin typeface="Times New Roman" panose="02020603050405020304" pitchFamily="18" charset="0"/>
              </a:rPr>
              <a:t>(criando objetos)</a:t>
            </a:r>
            <a:r>
              <a:rPr lang="pt-BR" altLang="pt-BR" sz="2800">
                <a:latin typeface="Times New Roman" panose="02020603050405020304" pitchFamily="18" charset="0"/>
              </a:rPr>
              <a:t> e </a:t>
            </a:r>
          </a:p>
          <a:p>
            <a:r>
              <a:rPr lang="pt-BR" altLang="pt-BR" sz="2800" b="1">
                <a:latin typeface="Times New Roman" panose="02020603050405020304" pitchFamily="18" charset="0"/>
              </a:rPr>
              <a:t>metaclasses</a:t>
            </a:r>
            <a:r>
              <a:rPr lang="pt-BR" altLang="pt-BR" sz="280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gn="l"/>
            <a:r>
              <a:rPr lang="pt-BR" altLang="pt-BR" smtClean="0"/>
              <a:t>Relacionamentos (</a:t>
            </a:r>
            <a:r>
              <a:rPr lang="en-US" altLang="pt-BR" smtClean="0"/>
              <a:t>1</a:t>
            </a:r>
            <a:r>
              <a:rPr lang="pt-BR" altLang="pt-BR" smtClean="0"/>
              <a:t>/</a:t>
            </a:r>
            <a:r>
              <a:rPr lang="en-US" altLang="pt-BR" smtClean="0"/>
              <a:t>3</a:t>
            </a:r>
            <a:r>
              <a:rPr lang="pt-BR" altLang="pt-BR" smtClean="0"/>
              <a:t>)</a:t>
            </a:r>
          </a:p>
        </p:txBody>
      </p:sp>
      <p:sp>
        <p:nvSpPr>
          <p:cNvPr id="3076" name="Rectangle 3"/>
          <p:cNvSpPr>
            <a:spLocks noGrp="1" noChangeArrowheads="1"/>
          </p:cNvSpPr>
          <p:nvPr>
            <p:ph type="body" idx="1"/>
          </p:nvPr>
        </p:nvSpPr>
        <p:spPr>
          <a:xfrm>
            <a:off x="685800" y="2044700"/>
            <a:ext cx="7772400" cy="4114800"/>
          </a:xfrm>
        </p:spPr>
        <p:txBody>
          <a:bodyPr/>
          <a:lstStyle/>
          <a:p>
            <a:r>
              <a:rPr lang="pt-BR" altLang="pt-BR" smtClean="0"/>
              <a:t>Generalização/ especificação</a:t>
            </a:r>
          </a:p>
          <a:p>
            <a:pPr lvl="1"/>
            <a:r>
              <a:rPr lang="pt-BR" altLang="pt-BR" smtClean="0"/>
              <a:t>indica relacionamento entre um elemento mais geral e um elemento mais específico (respectivamente, superclasse e subclasse)</a:t>
            </a:r>
          </a:p>
          <a:p>
            <a:pPr lvl="1"/>
            <a:r>
              <a:rPr lang="pt-BR" altLang="pt-BR" smtClean="0"/>
              <a:t>também conhecido como </a:t>
            </a:r>
            <a:r>
              <a:rPr lang="pt-BR" altLang="pt-BR" u="sng" smtClean="0"/>
              <a:t>herança ou classificação</a:t>
            </a:r>
            <a:r>
              <a:rPr lang="pt-BR" altLang="pt-BR" smtClean="0"/>
              <a:t> (por exemplo, um enfermeira “é um tipo de” pessoa)</a:t>
            </a:r>
          </a:p>
        </p:txBody>
      </p:sp>
      <p:graphicFrame>
        <p:nvGraphicFramePr>
          <p:cNvPr id="3074" name="Object 4"/>
          <p:cNvGraphicFramePr>
            <a:graphicFrameLocks noChangeAspect="1"/>
          </p:cNvGraphicFramePr>
          <p:nvPr/>
        </p:nvGraphicFramePr>
        <p:xfrm>
          <a:off x="6056313" y="2044700"/>
          <a:ext cx="547687" cy="547688"/>
        </p:xfrm>
        <a:graphic>
          <a:graphicData uri="http://schemas.openxmlformats.org/presentationml/2006/ole">
            <mc:AlternateContent xmlns:mc="http://schemas.openxmlformats.org/markup-compatibility/2006">
              <mc:Choice xmlns:v="urn:schemas-microsoft-com:vml" Requires="v">
                <p:oleObj spid="_x0000_s3078" name="Bitmap Image" r:id="rId3" imgW="219222" imgH="219222" progId="Paint.Picture">
                  <p:embed/>
                </p:oleObj>
              </mc:Choice>
              <mc:Fallback>
                <p:oleObj name="Bitmap Image" r:id="rId3" imgW="219222" imgH="21922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313" y="2044700"/>
                        <a:ext cx="547687"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Line 5"/>
          <p:cNvSpPr>
            <a:spLocks noChangeShapeType="1"/>
          </p:cNvSpPr>
          <p:nvPr/>
        </p:nvSpPr>
        <p:spPr bwMode="auto">
          <a:xfrm>
            <a:off x="533400" y="17399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6"/>
          <p:cNvSpPr>
            <a:spLocks noGrp="1" noChangeArrowheads="1"/>
          </p:cNvSpPr>
          <p:nvPr>
            <p:ph type="title"/>
          </p:nvPr>
        </p:nvSpPr>
        <p:spPr/>
        <p:txBody>
          <a:bodyPr/>
          <a:lstStyle/>
          <a:p>
            <a:pPr algn="l"/>
            <a:r>
              <a:rPr lang="pt-BR" altLang="pt-BR" smtClean="0"/>
              <a:t>Relacionamentos (</a:t>
            </a:r>
            <a:r>
              <a:rPr lang="en-US" altLang="pt-BR" smtClean="0"/>
              <a:t>2</a:t>
            </a:r>
            <a:r>
              <a:rPr lang="pt-BR" altLang="pt-BR" smtClean="0"/>
              <a:t>/</a:t>
            </a:r>
            <a:r>
              <a:rPr lang="en-US" altLang="pt-BR" smtClean="0"/>
              <a:t>3</a:t>
            </a:r>
            <a:r>
              <a:rPr lang="pt-BR" altLang="pt-BR" smtClean="0"/>
              <a:t>)</a:t>
            </a:r>
          </a:p>
        </p:txBody>
      </p:sp>
      <p:sp>
        <p:nvSpPr>
          <p:cNvPr id="4101" name="Rectangle 1027"/>
          <p:cNvSpPr>
            <a:spLocks noGrp="1" noChangeArrowheads="1"/>
          </p:cNvSpPr>
          <p:nvPr>
            <p:ph type="body" idx="1"/>
          </p:nvPr>
        </p:nvSpPr>
        <p:spPr>
          <a:xfrm>
            <a:off x="685800" y="2095500"/>
            <a:ext cx="7772400" cy="4114800"/>
          </a:xfrm>
        </p:spPr>
        <p:txBody>
          <a:bodyPr/>
          <a:lstStyle/>
          <a:p>
            <a:pPr>
              <a:lnSpc>
                <a:spcPct val="90000"/>
              </a:lnSpc>
            </a:pPr>
            <a:r>
              <a:rPr lang="pt-BR" altLang="pt-BR" sz="2800" smtClean="0"/>
              <a:t>Agregação</a:t>
            </a:r>
            <a:endParaRPr lang="pt-BR" altLang="pt-BR" smtClean="0"/>
          </a:p>
          <a:p>
            <a:pPr lvl="1">
              <a:lnSpc>
                <a:spcPct val="90000"/>
              </a:lnSpc>
            </a:pPr>
            <a:r>
              <a:rPr lang="pt-BR" altLang="pt-BR" sz="2400" smtClean="0"/>
              <a:t>usada para denotar </a:t>
            </a:r>
            <a:r>
              <a:rPr lang="pt-BR" altLang="pt-BR" sz="2400" u="sng" smtClean="0"/>
              <a:t>relacionamentos todo/parte</a:t>
            </a:r>
            <a:r>
              <a:rPr lang="pt-BR" altLang="pt-BR" sz="2400" smtClean="0"/>
              <a:t> </a:t>
            </a:r>
          </a:p>
          <a:p>
            <a:pPr lvl="1">
              <a:lnSpc>
                <a:spcPct val="90000"/>
              </a:lnSpc>
            </a:pPr>
            <a:r>
              <a:rPr lang="pt-BR" altLang="pt-BR" sz="2400" smtClean="0"/>
              <a:t>por exemplo, um Item de compra é parte de um Pedido</a:t>
            </a:r>
          </a:p>
          <a:p>
            <a:pPr>
              <a:lnSpc>
                <a:spcPct val="90000"/>
              </a:lnSpc>
              <a:buFontTx/>
              <a:buNone/>
            </a:pPr>
            <a:endParaRPr lang="pt-BR" altLang="pt-BR" sz="2800" smtClean="0"/>
          </a:p>
          <a:p>
            <a:pPr>
              <a:lnSpc>
                <a:spcPct val="90000"/>
              </a:lnSpc>
            </a:pPr>
            <a:r>
              <a:rPr lang="pt-BR" altLang="pt-BR" sz="2800" smtClean="0"/>
              <a:t>Associação</a:t>
            </a:r>
          </a:p>
          <a:p>
            <a:pPr lvl="1">
              <a:lnSpc>
                <a:spcPct val="90000"/>
              </a:lnSpc>
            </a:pPr>
            <a:r>
              <a:rPr lang="pt-BR" altLang="pt-BR" sz="2400" smtClean="0"/>
              <a:t>é um relacionamento que descreve um conjunto de vínculos, onde cada vínculo é definido como uma conexão semântica entre tuplas de objetos</a:t>
            </a:r>
          </a:p>
          <a:p>
            <a:pPr lvl="1">
              <a:lnSpc>
                <a:spcPct val="90000"/>
              </a:lnSpc>
            </a:pPr>
            <a:r>
              <a:rPr lang="pt-BR" altLang="pt-BR" sz="2400" smtClean="0"/>
              <a:t>por exemplo, um Cliente faz Pedidos</a:t>
            </a:r>
          </a:p>
          <a:p>
            <a:pPr lvl="1">
              <a:lnSpc>
                <a:spcPct val="90000"/>
              </a:lnSpc>
            </a:pPr>
            <a:endParaRPr lang="pt-BR" altLang="pt-BR" sz="2400" smtClean="0"/>
          </a:p>
        </p:txBody>
      </p:sp>
      <p:graphicFrame>
        <p:nvGraphicFramePr>
          <p:cNvPr id="4098" name="Object 1028"/>
          <p:cNvGraphicFramePr>
            <a:graphicFrameLocks noChangeAspect="1"/>
          </p:cNvGraphicFramePr>
          <p:nvPr/>
        </p:nvGraphicFramePr>
        <p:xfrm>
          <a:off x="3349625" y="1962150"/>
          <a:ext cx="550863" cy="550863"/>
        </p:xfrm>
        <a:graphic>
          <a:graphicData uri="http://schemas.openxmlformats.org/presentationml/2006/ole">
            <mc:AlternateContent xmlns:mc="http://schemas.openxmlformats.org/markup-compatibility/2006">
              <mc:Choice xmlns:v="urn:schemas-microsoft-com:vml" Requires="v">
                <p:oleObj spid="_x0000_s4103" name="Bitmap Image" r:id="rId3" imgW="219222" imgH="219222" progId="Paint.Picture">
                  <p:embed/>
                </p:oleObj>
              </mc:Choice>
              <mc:Fallback>
                <p:oleObj name="Bitmap Image" r:id="rId3" imgW="219222" imgH="219222" progId="Paint.Picture">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5" y="1962150"/>
                        <a:ext cx="550863"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1029"/>
          <p:cNvGraphicFramePr>
            <a:graphicFrameLocks noChangeAspect="1"/>
          </p:cNvGraphicFramePr>
          <p:nvPr/>
        </p:nvGraphicFramePr>
        <p:xfrm>
          <a:off x="3336925" y="3676650"/>
          <a:ext cx="596900" cy="552450"/>
        </p:xfrm>
        <a:graphic>
          <a:graphicData uri="http://schemas.openxmlformats.org/presentationml/2006/ole">
            <mc:AlternateContent xmlns:mc="http://schemas.openxmlformats.org/markup-compatibility/2006">
              <mc:Choice xmlns:v="urn:schemas-microsoft-com:vml" Requires="v">
                <p:oleObj spid="_x0000_s4104" name="Bitmap Image" r:id="rId5" imgW="237969" imgH="219222" progId="Paint.Picture">
                  <p:embed/>
                </p:oleObj>
              </mc:Choice>
              <mc:Fallback>
                <p:oleObj name="Bitmap Image" r:id="rId5" imgW="237969" imgH="219222" progId="Paint.Picture">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6925" y="3676650"/>
                        <a:ext cx="5969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Line 1030"/>
          <p:cNvSpPr>
            <a:spLocks noChangeShapeType="1"/>
          </p:cNvSpPr>
          <p:nvPr/>
        </p:nvSpPr>
        <p:spPr bwMode="auto">
          <a:xfrm>
            <a:off x="533400" y="17399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050"/>
          <p:cNvSpPr>
            <a:spLocks noGrp="1" noChangeArrowheads="1"/>
          </p:cNvSpPr>
          <p:nvPr>
            <p:ph type="title"/>
          </p:nvPr>
        </p:nvSpPr>
        <p:spPr/>
        <p:txBody>
          <a:bodyPr/>
          <a:lstStyle/>
          <a:p>
            <a:pPr algn="l"/>
            <a:r>
              <a:rPr lang="pt-BR" altLang="pt-BR" smtClean="0"/>
              <a:t>Relacionamentos (</a:t>
            </a:r>
            <a:r>
              <a:rPr lang="en-US" altLang="pt-BR" smtClean="0"/>
              <a:t>3</a:t>
            </a:r>
            <a:r>
              <a:rPr lang="pt-BR" altLang="pt-BR" smtClean="0"/>
              <a:t>/</a:t>
            </a:r>
            <a:r>
              <a:rPr lang="en-US" altLang="pt-BR" smtClean="0"/>
              <a:t>3</a:t>
            </a:r>
            <a:r>
              <a:rPr lang="pt-BR" altLang="pt-BR" smtClean="0"/>
              <a:t>)</a:t>
            </a:r>
          </a:p>
        </p:txBody>
      </p:sp>
      <p:sp>
        <p:nvSpPr>
          <p:cNvPr id="5124" name="Rectangle 2051"/>
          <p:cNvSpPr>
            <a:spLocks noGrp="1" noChangeArrowheads="1"/>
          </p:cNvSpPr>
          <p:nvPr>
            <p:ph type="body" idx="1"/>
          </p:nvPr>
        </p:nvSpPr>
        <p:spPr>
          <a:xfrm>
            <a:off x="685800" y="2070100"/>
            <a:ext cx="7772400" cy="4114800"/>
          </a:xfrm>
        </p:spPr>
        <p:txBody>
          <a:bodyPr/>
          <a:lstStyle/>
          <a:p>
            <a:pPr>
              <a:lnSpc>
                <a:spcPct val="90000"/>
              </a:lnSpc>
            </a:pPr>
            <a:r>
              <a:rPr lang="pt-BR" altLang="pt-BR" smtClean="0"/>
              <a:t>Dependência</a:t>
            </a:r>
          </a:p>
          <a:p>
            <a:pPr lvl="1">
              <a:lnSpc>
                <a:spcPct val="90000"/>
              </a:lnSpc>
            </a:pPr>
            <a:r>
              <a:rPr lang="pt-BR" altLang="pt-BR" smtClean="0"/>
              <a:t>é um relacionamento entre elementos, </a:t>
            </a:r>
            <a:r>
              <a:rPr lang="pt-BR" altLang="pt-BR" u="sng" smtClean="0"/>
              <a:t>um independente e outro dependente</a:t>
            </a:r>
            <a:endParaRPr lang="pt-BR" altLang="pt-BR" smtClean="0"/>
          </a:p>
          <a:p>
            <a:pPr lvl="1">
              <a:lnSpc>
                <a:spcPct val="90000"/>
              </a:lnSpc>
            </a:pPr>
            <a:r>
              <a:rPr lang="pt-BR" altLang="pt-BR" smtClean="0"/>
              <a:t>uma modificação no elemento independente afetará diretamente os elementos dependentes do anterior</a:t>
            </a:r>
          </a:p>
          <a:p>
            <a:pPr lvl="1">
              <a:lnSpc>
                <a:spcPct val="90000"/>
              </a:lnSpc>
            </a:pPr>
            <a:r>
              <a:rPr lang="pt-BR" altLang="pt-BR" smtClean="0"/>
              <a:t>é um relacionamento de utilização</a:t>
            </a:r>
            <a:endParaRPr lang="pt-BR" altLang="pt-BR" sz="2400" smtClean="0"/>
          </a:p>
        </p:txBody>
      </p:sp>
      <p:graphicFrame>
        <p:nvGraphicFramePr>
          <p:cNvPr id="5122" name="Object 2052"/>
          <p:cNvGraphicFramePr>
            <a:graphicFrameLocks noChangeAspect="1"/>
          </p:cNvGraphicFramePr>
          <p:nvPr/>
        </p:nvGraphicFramePr>
        <p:xfrm>
          <a:off x="3670300" y="1993900"/>
          <a:ext cx="596900" cy="552450"/>
        </p:xfrm>
        <a:graphic>
          <a:graphicData uri="http://schemas.openxmlformats.org/presentationml/2006/ole">
            <mc:AlternateContent xmlns:mc="http://schemas.openxmlformats.org/markup-compatibility/2006">
              <mc:Choice xmlns:v="urn:schemas-microsoft-com:vml" Requires="v">
                <p:oleObj spid="_x0000_s5126" name="Bitmap Image" r:id="rId3" imgW="237969" imgH="219222" progId="Paint.Picture">
                  <p:embed/>
                </p:oleObj>
              </mc:Choice>
              <mc:Fallback>
                <p:oleObj name="Bitmap Image" r:id="rId3" imgW="237969" imgH="219222" progId="Paint.Picture">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300" y="1993900"/>
                        <a:ext cx="5969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Line 2053"/>
          <p:cNvSpPr>
            <a:spLocks noChangeShapeType="1"/>
          </p:cNvSpPr>
          <p:nvPr/>
        </p:nvSpPr>
        <p:spPr bwMode="auto">
          <a:xfrm>
            <a:off x="533400" y="17399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7000"/>
            <a:ext cx="8382000" cy="670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Text Box 3"/>
          <p:cNvSpPr txBox="1">
            <a:spLocks noChangeArrowheads="1"/>
          </p:cNvSpPr>
          <p:nvPr/>
        </p:nvSpPr>
        <p:spPr bwMode="auto">
          <a:xfrm>
            <a:off x="2876550" y="1858963"/>
            <a:ext cx="120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Agregação</a:t>
            </a:r>
          </a:p>
        </p:txBody>
      </p:sp>
      <p:sp>
        <p:nvSpPr>
          <p:cNvPr id="123908" name="Line 4"/>
          <p:cNvSpPr>
            <a:spLocks noChangeShapeType="1"/>
          </p:cNvSpPr>
          <p:nvPr/>
        </p:nvSpPr>
        <p:spPr bwMode="auto">
          <a:xfrm flipH="1">
            <a:off x="2324100" y="2028825"/>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09" name="Text Box 5"/>
          <p:cNvSpPr txBox="1">
            <a:spLocks noChangeArrowheads="1"/>
          </p:cNvSpPr>
          <p:nvPr/>
        </p:nvSpPr>
        <p:spPr bwMode="auto">
          <a:xfrm>
            <a:off x="2609850" y="310515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Multiplicidade</a:t>
            </a:r>
          </a:p>
        </p:txBody>
      </p:sp>
      <p:sp>
        <p:nvSpPr>
          <p:cNvPr id="123910" name="Line 6"/>
          <p:cNvSpPr>
            <a:spLocks noChangeShapeType="1"/>
          </p:cNvSpPr>
          <p:nvPr/>
        </p:nvSpPr>
        <p:spPr bwMode="auto">
          <a:xfrm flipH="1">
            <a:off x="2057400" y="3275013"/>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11" name="Text Box 7"/>
          <p:cNvSpPr txBox="1">
            <a:spLocks noChangeArrowheads="1"/>
          </p:cNvSpPr>
          <p:nvPr/>
        </p:nvSpPr>
        <p:spPr bwMode="auto">
          <a:xfrm>
            <a:off x="7791450" y="6008688"/>
            <a:ext cx="120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Subclasses</a:t>
            </a:r>
          </a:p>
        </p:txBody>
      </p:sp>
      <p:sp>
        <p:nvSpPr>
          <p:cNvPr id="123912" name="Line 8"/>
          <p:cNvSpPr>
            <a:spLocks noChangeShapeType="1"/>
          </p:cNvSpPr>
          <p:nvPr/>
        </p:nvSpPr>
        <p:spPr bwMode="auto">
          <a:xfrm flipH="1">
            <a:off x="7239000" y="6178550"/>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13" name="Text Box 9"/>
          <p:cNvSpPr txBox="1">
            <a:spLocks noChangeArrowheads="1"/>
          </p:cNvSpPr>
          <p:nvPr/>
        </p:nvSpPr>
        <p:spPr bwMode="auto">
          <a:xfrm>
            <a:off x="5751513" y="3505200"/>
            <a:ext cx="130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Superclasse</a:t>
            </a:r>
          </a:p>
        </p:txBody>
      </p:sp>
      <p:sp>
        <p:nvSpPr>
          <p:cNvPr id="123914" name="Line 10"/>
          <p:cNvSpPr>
            <a:spLocks noChangeShapeType="1"/>
          </p:cNvSpPr>
          <p:nvPr/>
        </p:nvSpPr>
        <p:spPr bwMode="auto">
          <a:xfrm flipH="1">
            <a:off x="5311775" y="3778250"/>
            <a:ext cx="457200" cy="22860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15" name="Text Box 11"/>
          <p:cNvSpPr txBox="1">
            <a:spLocks noChangeArrowheads="1"/>
          </p:cNvSpPr>
          <p:nvPr/>
        </p:nvSpPr>
        <p:spPr bwMode="auto">
          <a:xfrm>
            <a:off x="7461250" y="524668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Restrição</a:t>
            </a:r>
          </a:p>
        </p:txBody>
      </p:sp>
      <p:sp>
        <p:nvSpPr>
          <p:cNvPr id="123916" name="Line 12"/>
          <p:cNvSpPr>
            <a:spLocks noChangeShapeType="1"/>
          </p:cNvSpPr>
          <p:nvPr/>
        </p:nvSpPr>
        <p:spPr bwMode="auto">
          <a:xfrm flipH="1" flipV="1">
            <a:off x="6832600" y="4941888"/>
            <a:ext cx="685800" cy="474662"/>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17" name="Text Box 13"/>
          <p:cNvSpPr txBox="1">
            <a:spLocks noChangeArrowheads="1"/>
          </p:cNvSpPr>
          <p:nvPr/>
        </p:nvSpPr>
        <p:spPr bwMode="auto">
          <a:xfrm>
            <a:off x="7127875" y="2368550"/>
            <a:ext cx="187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Classe associativa</a:t>
            </a:r>
          </a:p>
        </p:txBody>
      </p:sp>
      <p:sp>
        <p:nvSpPr>
          <p:cNvPr id="123918" name="Line 14"/>
          <p:cNvSpPr>
            <a:spLocks noChangeShapeType="1"/>
          </p:cNvSpPr>
          <p:nvPr/>
        </p:nvSpPr>
        <p:spPr bwMode="auto">
          <a:xfrm flipH="1">
            <a:off x="6575425" y="2538413"/>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19" name="Text Box 15"/>
          <p:cNvSpPr txBox="1">
            <a:spLocks noChangeArrowheads="1"/>
          </p:cNvSpPr>
          <p:nvPr/>
        </p:nvSpPr>
        <p:spPr bwMode="auto">
          <a:xfrm>
            <a:off x="2940050" y="228600"/>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Associação</a:t>
            </a:r>
          </a:p>
        </p:txBody>
      </p:sp>
      <p:sp>
        <p:nvSpPr>
          <p:cNvPr id="123920" name="Line 16"/>
          <p:cNvSpPr>
            <a:spLocks noChangeShapeType="1"/>
          </p:cNvSpPr>
          <p:nvPr/>
        </p:nvSpPr>
        <p:spPr bwMode="auto">
          <a:xfrm rot="-5400000" flipH="1" flipV="1">
            <a:off x="3168650" y="914400"/>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21" name="Text Box 17"/>
          <p:cNvSpPr txBox="1">
            <a:spLocks noChangeArrowheads="1"/>
          </p:cNvSpPr>
          <p:nvPr/>
        </p:nvSpPr>
        <p:spPr bwMode="auto">
          <a:xfrm>
            <a:off x="1089025" y="5483225"/>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Operações</a:t>
            </a:r>
          </a:p>
        </p:txBody>
      </p:sp>
      <p:sp>
        <p:nvSpPr>
          <p:cNvPr id="123922" name="Line 18"/>
          <p:cNvSpPr>
            <a:spLocks noChangeShapeType="1"/>
          </p:cNvSpPr>
          <p:nvPr/>
        </p:nvSpPr>
        <p:spPr bwMode="auto">
          <a:xfrm rot="5400000" flipH="1">
            <a:off x="1349375" y="5248275"/>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23" name="Text Box 19"/>
          <p:cNvSpPr txBox="1">
            <a:spLocks noChangeArrowheads="1"/>
          </p:cNvSpPr>
          <p:nvPr/>
        </p:nvSpPr>
        <p:spPr bwMode="auto">
          <a:xfrm>
            <a:off x="4406900" y="244792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Classe</a:t>
            </a:r>
          </a:p>
        </p:txBody>
      </p:sp>
      <p:sp>
        <p:nvSpPr>
          <p:cNvPr id="123924" name="Line 20"/>
          <p:cNvSpPr>
            <a:spLocks noChangeShapeType="1"/>
          </p:cNvSpPr>
          <p:nvPr/>
        </p:nvSpPr>
        <p:spPr bwMode="auto">
          <a:xfrm rot="5400000" flipH="1">
            <a:off x="4514850" y="2222500"/>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25" name="Text Box 21"/>
          <p:cNvSpPr txBox="1">
            <a:spLocks noChangeArrowheads="1"/>
          </p:cNvSpPr>
          <p:nvPr/>
        </p:nvSpPr>
        <p:spPr bwMode="auto">
          <a:xfrm>
            <a:off x="4959350" y="104775"/>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Atributos</a:t>
            </a:r>
          </a:p>
        </p:txBody>
      </p:sp>
      <p:sp>
        <p:nvSpPr>
          <p:cNvPr id="123926" name="Text Box 22"/>
          <p:cNvSpPr txBox="1">
            <a:spLocks noChangeArrowheads="1"/>
          </p:cNvSpPr>
          <p:nvPr/>
        </p:nvSpPr>
        <p:spPr bwMode="auto">
          <a:xfrm>
            <a:off x="5919788" y="4105275"/>
            <a:ext cx="252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Generalização (herança)</a:t>
            </a:r>
          </a:p>
        </p:txBody>
      </p:sp>
      <p:sp>
        <p:nvSpPr>
          <p:cNvPr id="123927" name="Line 23"/>
          <p:cNvSpPr>
            <a:spLocks noChangeShapeType="1"/>
          </p:cNvSpPr>
          <p:nvPr/>
        </p:nvSpPr>
        <p:spPr bwMode="auto">
          <a:xfrm flipH="1">
            <a:off x="4946650" y="4378325"/>
            <a:ext cx="990600" cy="38100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28" name="Text Box 24"/>
          <p:cNvSpPr txBox="1">
            <a:spLocks noChangeArrowheads="1"/>
          </p:cNvSpPr>
          <p:nvPr/>
        </p:nvSpPr>
        <p:spPr bwMode="auto">
          <a:xfrm>
            <a:off x="498475" y="2876550"/>
            <a:ext cx="130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pt-BR" altLang="pt-BR" sz="1800" b="1" i="1">
                <a:solidFill>
                  <a:schemeClr val="accent2"/>
                </a:solidFill>
                <a:latin typeface="Times New Roman" panose="02020603050405020304" pitchFamily="18" charset="0"/>
              </a:rPr>
              <a:t>Visibilidade</a:t>
            </a:r>
          </a:p>
        </p:txBody>
      </p:sp>
      <p:sp>
        <p:nvSpPr>
          <p:cNvPr id="123929" name="Line 25"/>
          <p:cNvSpPr>
            <a:spLocks noChangeShapeType="1"/>
          </p:cNvSpPr>
          <p:nvPr/>
        </p:nvSpPr>
        <p:spPr bwMode="auto">
          <a:xfrm rot="-5400000" flipH="1" flipV="1">
            <a:off x="838200" y="3562350"/>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30" name="Line 26"/>
          <p:cNvSpPr>
            <a:spLocks noChangeShapeType="1"/>
          </p:cNvSpPr>
          <p:nvPr/>
        </p:nvSpPr>
        <p:spPr bwMode="auto">
          <a:xfrm rot="-5400000" flipH="1" flipV="1">
            <a:off x="5181600" y="736600"/>
            <a:ext cx="609600" cy="0"/>
          </a:xfrm>
          <a:prstGeom prst="line">
            <a:avLst/>
          </a:prstGeom>
          <a:noFill/>
          <a:ln w="25400">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23931" name="Text Box 27"/>
          <p:cNvSpPr txBox="1">
            <a:spLocks noChangeArrowheads="1"/>
          </p:cNvSpPr>
          <p:nvPr/>
        </p:nvSpPr>
        <p:spPr bwMode="auto">
          <a:xfrm rot="-5400000">
            <a:off x="-3169443" y="3169443"/>
            <a:ext cx="6858000" cy="51911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algn="ctr"/>
            <a:r>
              <a:rPr lang="en-US" altLang="pt-BR" sz="2800" b="1"/>
              <a:t>Diagrama de Classes UML</a:t>
            </a:r>
            <a:endParaRPr lang="pt-BR" altLang="pt-BR" sz="2800" b="1"/>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3400" y="152400"/>
            <a:ext cx="7772400" cy="685800"/>
          </a:xfrm>
        </p:spPr>
        <p:txBody>
          <a:bodyPr/>
          <a:lstStyle/>
          <a:p>
            <a:pPr algn="l"/>
            <a:r>
              <a:rPr lang="en-US" altLang="pt-BR" smtClean="0"/>
              <a:t>Herança</a:t>
            </a:r>
            <a:endParaRPr lang="pt-BR" altLang="pt-BR" smtClean="0"/>
          </a:p>
        </p:txBody>
      </p:sp>
      <p:sp>
        <p:nvSpPr>
          <p:cNvPr id="124931" name="Text Box 3"/>
          <p:cNvSpPr txBox="1">
            <a:spLocks noChangeArrowheads="1"/>
          </p:cNvSpPr>
          <p:nvPr/>
        </p:nvSpPr>
        <p:spPr bwMode="auto">
          <a:xfrm>
            <a:off x="533400" y="1060450"/>
            <a:ext cx="815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A herança (</a:t>
            </a:r>
            <a:r>
              <a:rPr lang="en-US" altLang="pt-BR" i="1">
                <a:latin typeface="Times New Roman" panose="02020603050405020304" pitchFamily="18" charset="0"/>
                <a:cs typeface="Times New Roman" panose="02020603050405020304" pitchFamily="18" charset="0"/>
              </a:rPr>
              <a:t>inheritance</a:t>
            </a:r>
            <a:r>
              <a:rPr lang="en-US" altLang="pt-BR">
                <a:latin typeface="Times New Roman" panose="02020603050405020304" pitchFamily="18" charset="0"/>
                <a:cs typeface="Times New Roman" panose="02020603050405020304" pitchFamily="18" charset="0"/>
              </a:rPr>
              <a:t>) pode ser entendida como uma técnica para que uma classe passe a utilizar atributos e métodos, ou operações, definidos em outra classe.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Rigorosamente falando, a herança é o </a:t>
            </a:r>
            <a:r>
              <a:rPr lang="en-US" altLang="pt-BR" u="sng">
                <a:solidFill>
                  <a:schemeClr val="accent1"/>
                </a:solidFill>
                <a:latin typeface="Times New Roman" panose="02020603050405020304" pitchFamily="18" charset="0"/>
                <a:cs typeface="Times New Roman" panose="02020603050405020304" pitchFamily="18" charset="0"/>
              </a:rPr>
              <a:t>compartilhamento</a:t>
            </a:r>
            <a:r>
              <a:rPr lang="en-US" altLang="pt-BR">
                <a:latin typeface="Times New Roman" panose="02020603050405020304" pitchFamily="18" charset="0"/>
                <a:cs typeface="Times New Roman" panose="02020603050405020304" pitchFamily="18" charset="0"/>
              </a:rPr>
              <a:t> de atributos e métodos entre classes, com base em um relacionamento hierárquico do tipo ‘pai e filho’, ou seja, a classe pai é tomada como referência, contendo definições que poderão ser utilizadas nas classes definidas como filhas. </a:t>
            </a:r>
          </a:p>
          <a:p>
            <a:pPr eaLnBrk="1" hangingPunct="1"/>
            <a:endParaRPr lang="en-US" altLang="pt-BR">
              <a:latin typeface="Times New Roman" panose="02020603050405020304" pitchFamily="18" charset="0"/>
              <a:cs typeface="Times New Roman" panose="02020603050405020304" pitchFamily="18" charset="0"/>
            </a:endParaRPr>
          </a:p>
          <a:p>
            <a:pPr eaLnBrk="1" hangingPunct="1"/>
            <a:r>
              <a:rPr lang="en-US" altLang="pt-BR">
                <a:latin typeface="Times New Roman" panose="02020603050405020304" pitchFamily="18" charset="0"/>
                <a:cs typeface="Times New Roman" panose="02020603050405020304" pitchFamily="18" charset="0"/>
              </a:rPr>
              <a:t>A </a:t>
            </a:r>
            <a:r>
              <a:rPr lang="en-US" altLang="pt-BR">
                <a:solidFill>
                  <a:srgbClr val="FF3300"/>
                </a:solidFill>
                <a:latin typeface="Times New Roman" panose="02020603050405020304" pitchFamily="18" charset="0"/>
                <a:cs typeface="Times New Roman" panose="02020603050405020304" pitchFamily="18" charset="0"/>
              </a:rPr>
              <a:t>classe pai</a:t>
            </a:r>
            <a:r>
              <a:rPr lang="en-US" altLang="pt-BR">
                <a:latin typeface="Times New Roman" panose="02020603050405020304" pitchFamily="18" charset="0"/>
                <a:cs typeface="Times New Roman" panose="02020603050405020304" pitchFamily="18" charset="0"/>
              </a:rPr>
              <a:t> é o que se denomina </a:t>
            </a:r>
            <a:r>
              <a:rPr lang="en-US" altLang="pt-BR">
                <a:solidFill>
                  <a:srgbClr val="FF3300"/>
                </a:solidFill>
                <a:latin typeface="Times New Roman" panose="02020603050405020304" pitchFamily="18" charset="0"/>
                <a:cs typeface="Times New Roman" panose="02020603050405020304" pitchFamily="18" charset="0"/>
              </a:rPr>
              <a:t>classe base</a:t>
            </a:r>
            <a:r>
              <a:rPr lang="en-US" altLang="pt-BR">
                <a:latin typeface="Times New Roman" panose="02020603050405020304" pitchFamily="18" charset="0"/>
                <a:cs typeface="Times New Roman" panose="02020603050405020304" pitchFamily="18" charset="0"/>
              </a:rPr>
              <a:t> (</a:t>
            </a:r>
            <a:r>
              <a:rPr lang="en-US" altLang="pt-BR" i="1">
                <a:latin typeface="Times New Roman" panose="02020603050405020304" pitchFamily="18" charset="0"/>
                <a:cs typeface="Times New Roman" panose="02020603050405020304" pitchFamily="18" charset="0"/>
              </a:rPr>
              <a:t>base class</a:t>
            </a:r>
            <a:r>
              <a:rPr lang="en-US" altLang="pt-BR">
                <a:latin typeface="Times New Roman" panose="02020603050405020304" pitchFamily="18" charset="0"/>
                <a:cs typeface="Times New Roman" panose="02020603050405020304" pitchFamily="18" charset="0"/>
              </a:rPr>
              <a:t>) ou </a:t>
            </a:r>
            <a:r>
              <a:rPr lang="en-US" altLang="pt-BR">
                <a:solidFill>
                  <a:srgbClr val="FF3300"/>
                </a:solidFill>
                <a:latin typeface="Times New Roman" panose="02020603050405020304" pitchFamily="18" charset="0"/>
                <a:cs typeface="Times New Roman" panose="02020603050405020304" pitchFamily="18" charset="0"/>
              </a:rPr>
              <a:t>superclasse</a:t>
            </a:r>
            <a:r>
              <a:rPr lang="en-US" altLang="pt-BR">
                <a:latin typeface="Times New Roman" panose="02020603050405020304" pitchFamily="18" charset="0"/>
                <a:cs typeface="Times New Roman" panose="02020603050405020304" pitchFamily="18" charset="0"/>
              </a:rPr>
              <a:t> (</a:t>
            </a:r>
            <a:r>
              <a:rPr lang="en-US" altLang="pt-BR" i="1">
                <a:latin typeface="Times New Roman" panose="02020603050405020304" pitchFamily="18" charset="0"/>
                <a:cs typeface="Times New Roman" panose="02020603050405020304" pitchFamily="18" charset="0"/>
              </a:rPr>
              <a:t>superclass</a:t>
            </a:r>
            <a:r>
              <a:rPr lang="en-US" altLang="pt-BR">
                <a:latin typeface="Times New Roman" panose="02020603050405020304" pitchFamily="18" charset="0"/>
                <a:cs typeface="Times New Roman" panose="02020603050405020304" pitchFamily="18" charset="0"/>
              </a:rPr>
              <a:t>), e as </a:t>
            </a:r>
            <a:r>
              <a:rPr lang="en-US" altLang="pt-BR">
                <a:solidFill>
                  <a:schemeClr val="accent2"/>
                </a:solidFill>
                <a:latin typeface="Times New Roman" panose="02020603050405020304" pitchFamily="18" charset="0"/>
                <a:cs typeface="Times New Roman" panose="02020603050405020304" pitchFamily="18" charset="0"/>
              </a:rPr>
              <a:t>classes filhas</a:t>
            </a:r>
            <a:r>
              <a:rPr lang="en-US" altLang="pt-BR">
                <a:latin typeface="Times New Roman" panose="02020603050405020304" pitchFamily="18" charset="0"/>
                <a:cs typeface="Times New Roman" panose="02020603050405020304" pitchFamily="18" charset="0"/>
              </a:rPr>
              <a:t> são também chamadas de </a:t>
            </a:r>
            <a:r>
              <a:rPr lang="en-US" altLang="pt-BR">
                <a:solidFill>
                  <a:schemeClr val="accent2"/>
                </a:solidFill>
                <a:latin typeface="Times New Roman" panose="02020603050405020304" pitchFamily="18" charset="0"/>
                <a:cs typeface="Times New Roman" panose="02020603050405020304" pitchFamily="18" charset="0"/>
              </a:rPr>
              <a:t>classes derivadas</a:t>
            </a:r>
            <a:r>
              <a:rPr lang="en-US" altLang="pt-BR">
                <a:latin typeface="Times New Roman" panose="02020603050405020304" pitchFamily="18" charset="0"/>
                <a:cs typeface="Times New Roman" panose="02020603050405020304" pitchFamily="18" charset="0"/>
              </a:rPr>
              <a:t> (</a:t>
            </a:r>
            <a:r>
              <a:rPr lang="en-US" altLang="pt-BR" i="1">
                <a:latin typeface="Times New Roman" panose="02020603050405020304" pitchFamily="18" charset="0"/>
                <a:cs typeface="Times New Roman" panose="02020603050405020304" pitchFamily="18" charset="0"/>
              </a:rPr>
              <a:t>derived classes</a:t>
            </a:r>
            <a:r>
              <a:rPr lang="en-US" altLang="pt-BR">
                <a:latin typeface="Times New Roman" panose="02020603050405020304" pitchFamily="18" charset="0"/>
                <a:cs typeface="Times New Roman" panose="02020603050405020304" pitchFamily="18" charset="0"/>
              </a:rPr>
              <a:t>) ou </a:t>
            </a:r>
            <a:r>
              <a:rPr lang="en-US" altLang="pt-BR">
                <a:solidFill>
                  <a:schemeClr val="accent2"/>
                </a:solidFill>
                <a:latin typeface="Times New Roman" panose="02020603050405020304" pitchFamily="18" charset="0"/>
                <a:cs typeface="Times New Roman" panose="02020603050405020304" pitchFamily="18" charset="0"/>
              </a:rPr>
              <a:t>subclasses</a:t>
            </a:r>
            <a:r>
              <a:rPr lang="en-US" altLang="pt-BR">
                <a:latin typeface="Times New Roman" panose="02020603050405020304" pitchFamily="18" charset="0"/>
                <a:cs typeface="Times New Roman" panose="02020603050405020304" pitchFamily="18" charset="0"/>
              </a:rPr>
              <a:t> (</a:t>
            </a:r>
            <a:r>
              <a:rPr lang="en-US" altLang="pt-BR" i="1">
                <a:latin typeface="Times New Roman" panose="02020603050405020304" pitchFamily="18" charset="0"/>
                <a:cs typeface="Times New Roman" panose="02020603050405020304" pitchFamily="18" charset="0"/>
              </a:rPr>
              <a:t>subclasses</a:t>
            </a:r>
            <a:r>
              <a:rPr lang="en-US" altLang="pt-BR">
                <a:latin typeface="Times New Roman" panose="02020603050405020304" pitchFamily="18" charset="0"/>
                <a:cs typeface="Times New Roman" panose="02020603050405020304" pitchFamily="18" charset="0"/>
              </a:rPr>
              <a:t>).</a:t>
            </a:r>
            <a:endParaRPr lang="pt-BR" altLang="pt-BR">
              <a:latin typeface="Times New Roman" panose="02020603050405020304" pitchFamily="18" charset="0"/>
              <a:cs typeface="Times New Roman" panose="02020603050405020304" pitchFamily="18" charset="0"/>
            </a:endParaRPr>
          </a:p>
        </p:txBody>
      </p:sp>
      <p:sp>
        <p:nvSpPr>
          <p:cNvPr id="124932"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33400" y="152400"/>
            <a:ext cx="7772400" cy="685800"/>
          </a:xfrm>
        </p:spPr>
        <p:txBody>
          <a:bodyPr/>
          <a:lstStyle/>
          <a:p>
            <a:pPr algn="l"/>
            <a:r>
              <a:rPr lang="en-US" altLang="pt-BR" smtClean="0"/>
              <a:t>Implementando a Herança</a:t>
            </a:r>
            <a:endParaRPr lang="pt-BR" altLang="pt-BR" smtClean="0"/>
          </a:p>
        </p:txBody>
      </p:sp>
      <p:sp>
        <p:nvSpPr>
          <p:cNvPr id="125955" name="Text Box 3"/>
          <p:cNvSpPr txBox="1">
            <a:spLocks noChangeArrowheads="1"/>
          </p:cNvSpPr>
          <p:nvPr/>
        </p:nvSpPr>
        <p:spPr bwMode="auto">
          <a:xfrm>
            <a:off x="533400" y="1060450"/>
            <a:ext cx="8153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pPr eaLnBrk="1" hangingPunct="1"/>
            <a:r>
              <a:rPr lang="en-US" altLang="pt-BR">
                <a:latin typeface="Times New Roman" panose="02020603050405020304" pitchFamily="18" charset="0"/>
                <a:cs typeface="Times New Roman" panose="02020603050405020304" pitchFamily="18" charset="0"/>
              </a:rPr>
              <a:t>Em Java, a indicação da construção de uma classe pela herança é feita juntamente com sua declaração por meio da palavra reservada </a:t>
            </a:r>
            <a:r>
              <a:rPr lang="en-US" altLang="pt-BR" b="1" u="sng">
                <a:solidFill>
                  <a:schemeClr val="accent2"/>
                </a:solidFill>
                <a:latin typeface="Times New Roman" panose="02020603050405020304" pitchFamily="18" charset="0"/>
                <a:cs typeface="Times New Roman" panose="02020603050405020304" pitchFamily="18" charset="0"/>
              </a:rPr>
              <a:t>extends</a:t>
            </a:r>
            <a:r>
              <a:rPr lang="en-US" altLang="pt-BR">
                <a:latin typeface="Times New Roman" panose="02020603050405020304" pitchFamily="18" charset="0"/>
                <a:cs typeface="Times New Roman" panose="02020603050405020304" pitchFamily="18" charset="0"/>
              </a:rPr>
              <a:t>, seguida do nome da classe que será utilizada como base, conforme o trecho esquemático de código, apresentado a seguir. A superclasse não recebe nenhuma indicação especial, podendo ser utilizada para a construção de tantas subclasses quantas forem desejadas.</a:t>
            </a:r>
            <a:endParaRPr lang="pt-BR" altLang="pt-BR" b="1" u="sng">
              <a:latin typeface="Times New Roman" panose="02020603050405020304" pitchFamily="18" charset="0"/>
              <a:cs typeface="Times New Roman" panose="02020603050405020304" pitchFamily="18" charset="0"/>
            </a:endParaRPr>
          </a:p>
        </p:txBody>
      </p:sp>
      <p:sp>
        <p:nvSpPr>
          <p:cNvPr id="125956" name="Line 4"/>
          <p:cNvSpPr>
            <a:spLocks noChangeShapeType="1"/>
          </p:cNvSpPr>
          <p:nvPr/>
        </p:nvSpPr>
        <p:spPr bwMode="auto">
          <a:xfrm>
            <a:off x="533400" y="965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5957" name="Text Box 5"/>
          <p:cNvSpPr txBox="1">
            <a:spLocks noChangeArrowheads="1"/>
          </p:cNvSpPr>
          <p:nvPr/>
        </p:nvSpPr>
        <p:spPr bwMode="auto">
          <a:xfrm>
            <a:off x="1066800" y="4038600"/>
            <a:ext cx="7086600" cy="2530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urier New" panose="02070309020205020404" pitchFamily="49" charset="0"/>
                <a:cs typeface="Arial" panose="020B0604020202020204" pitchFamily="34" charset="0"/>
              </a:defRPr>
            </a:lvl1pPr>
            <a:lvl2pPr marL="742950" indent="-285750">
              <a:defRPr sz="2400">
                <a:solidFill>
                  <a:schemeClr val="tx1"/>
                </a:solidFill>
                <a:latin typeface="Courier New" panose="02070309020205020404" pitchFamily="49" charset="0"/>
                <a:cs typeface="Arial" panose="020B0604020202020204" pitchFamily="34" charset="0"/>
              </a:defRPr>
            </a:lvl2pPr>
            <a:lvl3pPr marL="1143000" indent="-228600">
              <a:defRPr sz="2400">
                <a:solidFill>
                  <a:schemeClr val="tx1"/>
                </a:solidFill>
                <a:latin typeface="Courier New" panose="02070309020205020404" pitchFamily="49" charset="0"/>
                <a:cs typeface="Arial" panose="020B0604020202020204" pitchFamily="34" charset="0"/>
              </a:defRPr>
            </a:lvl3pPr>
            <a:lvl4pPr marL="1600200" indent="-228600">
              <a:defRPr sz="2400">
                <a:solidFill>
                  <a:schemeClr val="tx1"/>
                </a:solidFill>
                <a:latin typeface="Courier New" panose="02070309020205020404" pitchFamily="49" charset="0"/>
                <a:cs typeface="Arial" panose="020B0604020202020204" pitchFamily="34" charset="0"/>
              </a:defRPr>
            </a:lvl4pPr>
            <a:lvl5pPr marL="2057400" indent="-228600">
              <a:defRPr sz="2400">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Courier New" panose="02070309020205020404" pitchFamily="49" charset="0"/>
                <a:cs typeface="Arial" panose="020B0604020202020204" pitchFamily="34" charset="0"/>
              </a:defRPr>
            </a:lvl9pPr>
          </a:lstStyle>
          <a:p>
            <a:r>
              <a:rPr lang="en-US" altLang="pt-BR" sz="2000" b="1" u="sng">
                <a:solidFill>
                  <a:schemeClr val="accent2"/>
                </a:solidFill>
              </a:rPr>
              <a:t>public</a:t>
            </a:r>
            <a:r>
              <a:rPr lang="en-US" altLang="pt-BR" sz="2000" b="1"/>
              <a:t> </a:t>
            </a:r>
            <a:r>
              <a:rPr lang="en-US" altLang="pt-BR" sz="2000" b="1" u="sng">
                <a:solidFill>
                  <a:schemeClr val="accent2"/>
                </a:solidFill>
              </a:rPr>
              <a:t>class</a:t>
            </a:r>
            <a:r>
              <a:rPr lang="en-US" altLang="pt-BR" sz="2000" b="1"/>
              <a:t> </a:t>
            </a:r>
            <a:r>
              <a:rPr lang="en-US" altLang="pt-BR" sz="2000" b="1">
                <a:solidFill>
                  <a:srgbClr val="FF3300"/>
                </a:solidFill>
              </a:rPr>
              <a:t>SuperClasse</a:t>
            </a:r>
            <a:r>
              <a:rPr lang="en-US" altLang="pt-BR" sz="2000" b="1"/>
              <a:t> {</a:t>
            </a:r>
          </a:p>
          <a:p>
            <a:r>
              <a:rPr lang="en-US" altLang="pt-BR" sz="2000"/>
              <a:t>// Corpo da SuperClasse</a:t>
            </a:r>
          </a:p>
          <a:p>
            <a:r>
              <a:rPr lang="en-US" altLang="pt-BR" sz="2000" b="1"/>
              <a:t>}</a:t>
            </a:r>
          </a:p>
          <a:p>
            <a:endParaRPr lang="en-US" altLang="pt-BR" sz="2000" b="1"/>
          </a:p>
          <a:p>
            <a:endParaRPr lang="en-US" altLang="pt-BR" sz="2000" b="1"/>
          </a:p>
          <a:p>
            <a:r>
              <a:rPr lang="en-US" altLang="pt-BR" sz="2000" b="1" u="sng">
                <a:solidFill>
                  <a:schemeClr val="accent2"/>
                </a:solidFill>
              </a:rPr>
              <a:t>public</a:t>
            </a:r>
            <a:r>
              <a:rPr lang="en-US" altLang="pt-BR" sz="2000" b="1"/>
              <a:t> </a:t>
            </a:r>
            <a:r>
              <a:rPr lang="en-US" altLang="pt-BR" sz="2000" b="1" u="sng">
                <a:solidFill>
                  <a:schemeClr val="accent2"/>
                </a:solidFill>
              </a:rPr>
              <a:t>class</a:t>
            </a:r>
            <a:r>
              <a:rPr lang="en-US" altLang="pt-BR" sz="2000" b="1"/>
              <a:t> </a:t>
            </a:r>
            <a:r>
              <a:rPr lang="en-US" altLang="pt-BR" sz="2000" b="1">
                <a:solidFill>
                  <a:schemeClr val="accent1"/>
                </a:solidFill>
              </a:rPr>
              <a:t>SubClasse</a:t>
            </a:r>
            <a:r>
              <a:rPr lang="en-US" altLang="pt-BR" sz="2000" b="1"/>
              <a:t> </a:t>
            </a:r>
            <a:r>
              <a:rPr lang="en-US" altLang="pt-BR" sz="2000" b="1" u="sng">
                <a:solidFill>
                  <a:schemeClr val="accent2"/>
                </a:solidFill>
              </a:rPr>
              <a:t>extends</a:t>
            </a:r>
            <a:r>
              <a:rPr lang="en-US" altLang="pt-BR" sz="2000" b="1"/>
              <a:t> </a:t>
            </a:r>
            <a:r>
              <a:rPr lang="en-US" altLang="pt-BR" sz="2000" b="1">
                <a:solidFill>
                  <a:srgbClr val="FF3300"/>
                </a:solidFill>
              </a:rPr>
              <a:t>SuperClasse</a:t>
            </a:r>
            <a:r>
              <a:rPr lang="en-US" altLang="pt-BR" sz="2000" b="1"/>
              <a:t> {</a:t>
            </a:r>
          </a:p>
          <a:p>
            <a:r>
              <a:rPr lang="en-US" altLang="pt-BR" sz="2000"/>
              <a:t>// Corpo da SubClasse</a:t>
            </a:r>
          </a:p>
          <a:p>
            <a:r>
              <a:rPr lang="en-US" altLang="pt-BR" sz="2000" b="1"/>
              <a:t>}</a:t>
            </a:r>
            <a:endParaRPr lang="pt-BR" altLang="pt-BR" sz="2000" b="1"/>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l"/>
            <a:r>
              <a:rPr lang="pt-BR" altLang="pt-BR" smtClean="0"/>
              <a:t>Herança (1/</a:t>
            </a:r>
            <a:r>
              <a:rPr lang="en-US" altLang="pt-BR" smtClean="0"/>
              <a:t>4</a:t>
            </a:r>
            <a:r>
              <a:rPr lang="pt-BR" altLang="pt-BR" smtClean="0"/>
              <a:t>)</a:t>
            </a:r>
          </a:p>
        </p:txBody>
      </p:sp>
      <p:sp>
        <p:nvSpPr>
          <p:cNvPr id="126979" name="Rectangle 3"/>
          <p:cNvSpPr>
            <a:spLocks noGrp="1" noChangeArrowheads="1"/>
          </p:cNvSpPr>
          <p:nvPr>
            <p:ph type="body" idx="1"/>
          </p:nvPr>
        </p:nvSpPr>
        <p:spPr/>
        <p:txBody>
          <a:bodyPr/>
          <a:lstStyle/>
          <a:p>
            <a:pPr>
              <a:spcBef>
                <a:spcPts val="600"/>
              </a:spcBef>
              <a:buFont typeface="Symbol" panose="05050102010706020507" pitchFamily="18" charset="2"/>
              <a:buChar char="·"/>
            </a:pPr>
            <a:r>
              <a:rPr lang="pt-BR" altLang="pt-BR" smtClean="0"/>
              <a:t>Todos os objetos criados a partir da mesma classe vão compartilhar (herdar) as características descritas por ela.</a:t>
            </a:r>
          </a:p>
          <a:p>
            <a:pPr>
              <a:spcBef>
                <a:spcPts val="600"/>
              </a:spcBef>
              <a:buFont typeface="Symbol" panose="05050102010706020507" pitchFamily="18" charset="2"/>
              <a:buChar char="·"/>
            </a:pPr>
            <a:r>
              <a:rPr lang="pt-BR" altLang="pt-BR" smtClean="0"/>
              <a:t>Usando a herança é possível montar uma classe nova (subclasse ou classe</a:t>
            </a:r>
            <a:r>
              <a:rPr lang="en-US" altLang="pt-BR" smtClean="0"/>
              <a:t> </a:t>
            </a:r>
            <a:r>
              <a:rPr lang="pt-BR" altLang="pt-BR" smtClean="0"/>
              <a:t>filho), definindo-a em termos de outra classe existente (superclasse ou classe</a:t>
            </a:r>
            <a:r>
              <a:rPr lang="en-US" altLang="pt-BR" smtClean="0"/>
              <a:t> </a:t>
            </a:r>
            <a:r>
              <a:rPr lang="pt-BR" altLang="pt-BR" smtClean="0"/>
              <a:t>pai).</a:t>
            </a:r>
          </a:p>
        </p:txBody>
      </p:sp>
      <p:sp>
        <p:nvSpPr>
          <p:cNvPr id="126980" name="Line 4"/>
          <p:cNvSpPr>
            <a:spLocks noChangeShapeType="1"/>
          </p:cNvSpPr>
          <p:nvPr/>
        </p:nvSpPr>
        <p:spPr bwMode="auto">
          <a:xfrm>
            <a:off x="533400" y="1752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trutura padrão">
  <a:themeElements>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FFFF00"/>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presentação em branco">
  <a:themeElements>
    <a:clrScheme name="Apresentação em br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presentação em branc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presentação em br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presentação em br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presentação em br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presentação em br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presentação em br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presentação em br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presentação em br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trutura padrão">
  <a:themeElements>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5582</TotalTime>
  <Words>17015</Words>
  <Application>Microsoft Office PowerPoint</Application>
  <PresentationFormat>Apresentação na tela (4:3)</PresentationFormat>
  <Paragraphs>1856</Paragraphs>
  <Slides>185</Slides>
  <Notes>2</Notes>
  <HiddenSlides>0</HiddenSlides>
  <MMClips>0</MMClips>
  <ScaleCrop>false</ScaleCrop>
  <HeadingPairs>
    <vt:vector size="8" baseType="variant">
      <vt:variant>
        <vt:lpstr>Fontes usadas</vt:lpstr>
      </vt:variant>
      <vt:variant>
        <vt:i4>5</vt:i4>
      </vt:variant>
      <vt:variant>
        <vt:lpstr>Tema</vt:lpstr>
      </vt:variant>
      <vt:variant>
        <vt:i4>3</vt:i4>
      </vt:variant>
      <vt:variant>
        <vt:lpstr>Servidores OLE inseridos</vt:lpstr>
      </vt:variant>
      <vt:variant>
        <vt:i4>3</vt:i4>
      </vt:variant>
      <vt:variant>
        <vt:lpstr>Títulos de slides</vt:lpstr>
      </vt:variant>
      <vt:variant>
        <vt:i4>185</vt:i4>
      </vt:variant>
    </vt:vector>
  </HeadingPairs>
  <TitlesOfParts>
    <vt:vector size="196" baseType="lpstr">
      <vt:lpstr>Courier New</vt:lpstr>
      <vt:lpstr>Arial</vt:lpstr>
      <vt:lpstr>Times New Roman</vt:lpstr>
      <vt:lpstr>Symbol</vt:lpstr>
      <vt:lpstr>Arial Unicode MS</vt:lpstr>
      <vt:lpstr>Estrutura padrão</vt:lpstr>
      <vt:lpstr>Apresentação em branco</vt:lpstr>
      <vt:lpstr>1_Estrutura padrão</vt:lpstr>
      <vt:lpstr>Photo Editor Photo</vt:lpstr>
      <vt:lpstr>Imagem de bitmap</vt:lpstr>
      <vt:lpstr>Bitmap Image</vt:lpstr>
      <vt:lpstr>Java e a Orientação a Objetos</vt:lpstr>
      <vt:lpstr>Apresentação do PowerPoint</vt:lpstr>
      <vt:lpstr>Analisando o “Objeto Rádio”</vt:lpstr>
      <vt:lpstr>Características da POO (1/2)</vt:lpstr>
      <vt:lpstr>Características da POO (2/2)</vt:lpstr>
      <vt:lpstr>Apresentação do PowerPoint</vt:lpstr>
      <vt:lpstr>Introdução</vt:lpstr>
      <vt:lpstr>Apresentação do PowerPoint</vt:lpstr>
      <vt:lpstr>As bases da OO</vt:lpstr>
      <vt:lpstr>Mudança de Enfoque (1/2)</vt:lpstr>
      <vt:lpstr>Programação Estruturada (1/3) Sob Perspectiva de um Subprograma.</vt:lpstr>
      <vt:lpstr>Programação Estruturada (2/3) Sob Perspectiva de um Subprograma.</vt:lpstr>
      <vt:lpstr>Programação Estruturada (3/3) Sob Perspectiva de um Subprograma.</vt:lpstr>
      <vt:lpstr>Mudança de Enfoque (2/2)</vt:lpstr>
      <vt:lpstr>Apresentação do PowerPoint</vt:lpstr>
      <vt:lpstr>Apresentação do PowerPoint</vt:lpstr>
      <vt:lpstr>Apresentação do PowerPoint</vt:lpstr>
      <vt:lpstr>Apresentação do PowerPoint</vt:lpstr>
      <vt:lpstr>Histórico</vt:lpstr>
      <vt:lpstr>Vocabulário da POO, Parte I</vt:lpstr>
      <vt:lpstr>Classe (1/3)</vt:lpstr>
      <vt:lpstr>Classe (2/3)</vt:lpstr>
      <vt:lpstr>Operações de Abstração</vt:lpstr>
      <vt:lpstr>Apresentação do PowerPoint</vt:lpstr>
      <vt:lpstr>Classe (3/3)</vt:lpstr>
      <vt:lpstr>Classe em UML (1/2)</vt:lpstr>
      <vt:lpstr>Apresentação do PowerPoint</vt:lpstr>
      <vt:lpstr>Processo de Abstração</vt:lpstr>
      <vt:lpstr>Classificação</vt:lpstr>
      <vt:lpstr>Instanciação</vt:lpstr>
      <vt:lpstr>Apresentação do PowerPoint</vt:lpstr>
      <vt:lpstr>Generalização versus Especialização</vt:lpstr>
      <vt:lpstr>Apresentação do PowerPoint</vt:lpstr>
      <vt:lpstr>Apresentação do PowerPoint</vt:lpstr>
      <vt:lpstr>1. Definição de Classes em Java</vt:lpstr>
      <vt:lpstr>PrimeiraClasse.java</vt:lpstr>
      <vt:lpstr>Salvando o Código da Classe</vt:lpstr>
      <vt:lpstr>Regras para Nomes de Classes</vt:lpstr>
      <vt:lpstr>Atributos, ou Propriedades (1/3)</vt:lpstr>
      <vt:lpstr>Apresentação do PowerPoint</vt:lpstr>
      <vt:lpstr>Atributos, ou Propriedades (3/3)</vt:lpstr>
      <vt:lpstr>Variáveis de Instância (final)</vt:lpstr>
      <vt:lpstr>Variáveis da Classe (static)       (1/3)</vt:lpstr>
      <vt:lpstr>Variáveis da Classe (static)       (2/3)</vt:lpstr>
      <vt:lpstr>Variáveis da Classe (static)       (3/3)</vt:lpstr>
      <vt:lpstr>Métodos, ou operações (1/3)</vt:lpstr>
      <vt:lpstr>Apresentação do PowerPoint</vt:lpstr>
      <vt:lpstr>Métodos, ou operações (3/3)</vt:lpstr>
      <vt:lpstr>Apresentação do PowerPoint</vt:lpstr>
      <vt:lpstr>Referenciando Atributos e Métodos</vt:lpstr>
      <vt:lpstr>Apresentação do PowerPoint</vt:lpstr>
      <vt:lpstr>Métodos set e get</vt:lpstr>
      <vt:lpstr>Parâmetros dos Métodos (1/2)</vt:lpstr>
      <vt:lpstr>Parâmetros dos Métodos (2/2)</vt:lpstr>
      <vt:lpstr>Apresentação do PowerPoint</vt:lpstr>
      <vt:lpstr>Promoção de argumentos (1/2)</vt:lpstr>
      <vt:lpstr>Promoção de argumentos (2/2)</vt:lpstr>
      <vt:lpstr>Valor de Retorno dos Métodos</vt:lpstr>
      <vt:lpstr>Definição do Corpo de Métodos</vt:lpstr>
      <vt:lpstr>Apresentação do PowerPoint</vt:lpstr>
      <vt:lpstr>2. Definição de classes em Java</vt:lpstr>
      <vt:lpstr>Corpo da Classe</vt:lpstr>
      <vt:lpstr>3. Definição de classes em Java</vt:lpstr>
      <vt:lpstr>O que é um Objeto ?</vt:lpstr>
      <vt:lpstr>Objeto, ou Instância (1/4)</vt:lpstr>
      <vt:lpstr>Classe é uma Abstração dos Objetos</vt:lpstr>
      <vt:lpstr>Objeto, ou Instância (2/4)</vt:lpstr>
      <vt:lpstr>Objeto, ou Instância (3/4)</vt:lpstr>
      <vt:lpstr>Objeto, ou Instância (4/4)</vt:lpstr>
      <vt:lpstr>Estado de um Objeto</vt:lpstr>
      <vt:lpstr>Comportamento de um Objeto</vt:lpstr>
      <vt:lpstr>Identidade de um Objeto</vt:lpstr>
      <vt:lpstr>Significado das Operações (1/2)</vt:lpstr>
      <vt:lpstr>Significado das Operações (2/2)</vt:lpstr>
      <vt:lpstr>Instanciação (1/2)</vt:lpstr>
      <vt:lpstr>Instanciação (2/2)</vt:lpstr>
      <vt:lpstr>Manipulação de Objetos (1/2)</vt:lpstr>
      <vt:lpstr>Manipulação de Objetos (2/2)</vt:lpstr>
      <vt:lpstr>Contrutores (1/2)</vt:lpstr>
      <vt:lpstr>Apresentação do PowerPoint</vt:lpstr>
      <vt:lpstr>Destrutores e a Coleta de Lixo (1/5)</vt:lpstr>
      <vt:lpstr>Destrutores e a Coleta de Lixo (2/5)</vt:lpstr>
      <vt:lpstr>Destrutores e a Coleta de Lixo (3/5)</vt:lpstr>
      <vt:lpstr>Destrutores e a Coleta de Lixo (4/5)</vt:lpstr>
      <vt:lpstr>Destrutores e a Coleta de Lixo (5/5)</vt:lpstr>
      <vt:lpstr>Apresentação do PowerPoint</vt:lpstr>
      <vt:lpstr>Apresentação do PowerPoint</vt:lpstr>
      <vt:lpstr>Ciclo de Vida de um Objeto</vt:lpstr>
      <vt:lpstr>Apresentação do PowerPoint</vt:lpstr>
      <vt:lpstr>Apresentação do PowerPoint</vt:lpstr>
      <vt:lpstr>Vocabulário da POO, Parte II</vt:lpstr>
      <vt:lpstr>Apresentação do PowerPoint</vt:lpstr>
      <vt:lpstr>Relacionamentos (1/3)</vt:lpstr>
      <vt:lpstr>Relacionamentos (2/3)</vt:lpstr>
      <vt:lpstr>Relacionamentos (3/3)</vt:lpstr>
      <vt:lpstr>Apresentação do PowerPoint</vt:lpstr>
      <vt:lpstr>Herança</vt:lpstr>
      <vt:lpstr>Implementando a Herança</vt:lpstr>
      <vt:lpstr>Herança (1/4)</vt:lpstr>
      <vt:lpstr>Herança (2/4)</vt:lpstr>
      <vt:lpstr>Herança (3/4)</vt:lpstr>
      <vt:lpstr>Herança (4/4)</vt:lpstr>
      <vt:lpstr>Compartilhamento e Especificação (1/4)</vt:lpstr>
      <vt:lpstr>Compartilhamento e Especificação (2/4)</vt:lpstr>
      <vt:lpstr>Compartilhamento e Especificação (3/4)</vt:lpstr>
      <vt:lpstr>Compartilhamento e Especificação (4/4)</vt:lpstr>
      <vt:lpstr>Hierarquia de Classes</vt:lpstr>
      <vt:lpstr>Resumo Herança</vt:lpstr>
      <vt:lpstr>Classe Object (1/2)</vt:lpstr>
      <vt:lpstr>Classe Object (2/2)</vt:lpstr>
      <vt:lpstr>Invocando, ou Chamando Construtores</vt:lpstr>
      <vt:lpstr>Construção de Objetos Derivados</vt:lpstr>
      <vt:lpstr>Apresentação do PowerPoint</vt:lpstr>
      <vt:lpstr>Apresentação do PowerPoint</vt:lpstr>
      <vt:lpstr>Contração</vt:lpstr>
      <vt:lpstr>Classe Interna (inner class) (1/4)</vt:lpstr>
      <vt:lpstr>Classe Interna (inner class) (2/4)</vt:lpstr>
      <vt:lpstr>Classe Interna (inner class) (3/4)</vt:lpstr>
      <vt:lpstr>Classe Interna (inner class) (4/4)</vt:lpstr>
      <vt:lpstr>Glossário</vt:lpstr>
      <vt:lpstr>Apresentação do PowerPoint</vt:lpstr>
      <vt:lpstr>Visões de uma Classe</vt:lpstr>
      <vt:lpstr>Acessibilidade (1/3)</vt:lpstr>
      <vt:lpstr>Acessibilidade (2/3)</vt:lpstr>
      <vt:lpstr>Acessibilidade (3/3)</vt:lpstr>
      <vt:lpstr>public (público)   (1/2)</vt:lpstr>
      <vt:lpstr>public (público)   (2/2)</vt:lpstr>
      <vt:lpstr>sem especificador (frindly)</vt:lpstr>
      <vt:lpstr>protected (protegido)</vt:lpstr>
      <vt:lpstr>private (privado)</vt:lpstr>
      <vt:lpstr>Apresentação do PowerPoint</vt:lpstr>
      <vt:lpstr>Encapsulamento (1/3)</vt:lpstr>
      <vt:lpstr>Encapsulamento (2/3)</vt:lpstr>
      <vt:lpstr>Encapsulamento (3/3)</vt:lpstr>
      <vt:lpstr>Vantagens do Encapsulamento</vt:lpstr>
      <vt:lpstr>Classe final</vt:lpstr>
      <vt:lpstr>Classes Abstratas (1/3)</vt:lpstr>
      <vt:lpstr>Classes Abstratas (2/3)</vt:lpstr>
      <vt:lpstr>Classes Abstratas (3/3)</vt:lpstr>
      <vt:lpstr>Interface (1/3)</vt:lpstr>
      <vt:lpstr>Interface (2/3)</vt:lpstr>
      <vt:lpstr>Interface (3/3)</vt:lpstr>
      <vt:lpstr>Vocabulário da POO, Parte III</vt:lpstr>
      <vt:lpstr>Abstração (1/2)</vt:lpstr>
      <vt:lpstr>Abstração (2/2)</vt:lpstr>
      <vt:lpstr>Representação</vt:lpstr>
      <vt:lpstr>Abstração e Representação</vt:lpstr>
      <vt:lpstr>Interface, Mensagem e Resposta</vt:lpstr>
      <vt:lpstr>Comunicação entre Objetos</vt:lpstr>
      <vt:lpstr>Apresentação do PowerPoint</vt:lpstr>
      <vt:lpstr>Tipos de Relações</vt:lpstr>
      <vt:lpstr>Relações de Uso</vt:lpstr>
      <vt:lpstr>Polimorfismo (1/2)</vt:lpstr>
      <vt:lpstr>Polimorfismo (2/2)</vt:lpstr>
      <vt:lpstr>Apresentação do PowerPoint</vt:lpstr>
      <vt:lpstr>Tipos de Polimorfismo</vt:lpstr>
      <vt:lpstr>Sobrecarga de Métodos (1/3)</vt:lpstr>
      <vt:lpstr>Apresentação do PowerPoint</vt:lpstr>
      <vt:lpstr>Apresentação do PowerPoint</vt:lpstr>
      <vt:lpstr>Sobrecarga de Métodos (2/3)</vt:lpstr>
      <vt:lpstr>Sobrecarga de Métodos (3/3)</vt:lpstr>
      <vt:lpstr>Ligação Tardia</vt:lpstr>
      <vt:lpstr>Sobrecarga de Construtores (1/3)</vt:lpstr>
      <vt:lpstr>Apresentação do PowerPoint</vt:lpstr>
      <vt:lpstr>Sobrecarga de Construtores (2/3)</vt:lpstr>
      <vt:lpstr>Sobrecarga de Construtores (3/3)</vt:lpstr>
      <vt:lpstr>Sobreposição de Métodos</vt:lpstr>
      <vt:lpstr>super</vt:lpstr>
      <vt:lpstr>this</vt:lpstr>
      <vt:lpstr>this - exemplos de uso</vt:lpstr>
      <vt:lpstr>Coerção (cast) em objetos (1/2)</vt:lpstr>
      <vt:lpstr>O operador instanceof</vt:lpstr>
      <vt:lpstr>Coerção (cast) em objetos (2/2)</vt:lpstr>
      <vt:lpstr>Vocabulário da POO, Parte IV</vt:lpstr>
      <vt:lpstr>Recomendações para o Projeto de Classes (1/7)</vt:lpstr>
      <vt:lpstr>Recomendações para o Projeto de Classes (2/7)</vt:lpstr>
      <vt:lpstr>Recomendações para o Projeto de Classes (3/7)</vt:lpstr>
      <vt:lpstr>Recomendações para o Projeto de Classes (4/7)</vt:lpstr>
      <vt:lpstr>Recomendações para o Projeto de Classes (5/7)</vt:lpstr>
      <vt:lpstr>Recomendações para o Projeto de Classes (6/7)</vt:lpstr>
      <vt:lpstr>Recomendações para o Projeto de Classes (7/7)</vt:lpstr>
      <vt:lpstr>Vantagens potenciais da OO</vt:lpstr>
      <vt:lpstr>Link’s Interessantes</vt:lpstr>
      <vt:lpstr>Referências (1/2)</vt:lpstr>
      <vt:lpstr>Referências (2/2)</vt:lpstr>
    </vt:vector>
  </TitlesOfParts>
  <Company>Faculdade Mater Dei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Protected e Public</dc:title>
  <dc:creator>Colégio Mater Dei S/C Ltda.</dc:creator>
  <cp:lastModifiedBy>Usuário do Windows</cp:lastModifiedBy>
  <cp:revision>336</cp:revision>
  <dcterms:created xsi:type="dcterms:W3CDTF">2000-04-03T18:08:23Z</dcterms:created>
  <dcterms:modified xsi:type="dcterms:W3CDTF">2023-01-16T19:03:57Z</dcterms:modified>
</cp:coreProperties>
</file>