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71" r:id="rId7"/>
    <p:sldId id="260" r:id="rId8"/>
    <p:sldId id="272" r:id="rId9"/>
    <p:sldId id="261" r:id="rId10"/>
    <p:sldId id="262" r:id="rId11"/>
    <p:sldId id="263" r:id="rId12"/>
    <p:sldId id="264" r:id="rId13"/>
    <p:sldId id="265" r:id="rId14"/>
    <p:sldId id="266" r:id="rId15"/>
    <p:sldId id="267" r:id="rId16"/>
    <p:sldId id="268"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6" r:id="rId35"/>
    <p:sldId id="289" r:id="rId36"/>
    <p:sldId id="290" r:id="rId37"/>
    <p:sldId id="291" r:id="rId38"/>
    <p:sldId id="292" r:id="rId39"/>
    <p:sldId id="293" r:id="rId40"/>
    <p:sldId id="295" r:id="rId41"/>
    <p:sldId id="296" r:id="rId42"/>
    <p:sldId id="297" r:id="rId43"/>
    <p:sldId id="298" r:id="rId44"/>
    <p:sldId id="299" r:id="rId45"/>
    <p:sldId id="300" r:id="rId46"/>
    <p:sldId id="305" r:id="rId47"/>
    <p:sldId id="301" r:id="rId48"/>
    <p:sldId id="302" r:id="rId49"/>
    <p:sldId id="303" r:id="rId50"/>
    <p:sldId id="304" r:id="rId5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0EB51FBE-482B-4F12-B08D-9F483867DDD1}" type="datetimeFigureOut">
              <a:rPr lang="pt-BR" smtClean="0"/>
              <a:pPr/>
              <a:t>18/01/2023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A19A7ED-7B58-4346-89C2-5C03955413EB}"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51FBE-482B-4F12-B08D-9F483867DDD1}" type="datetimeFigureOut">
              <a:rPr lang="pt-BR" smtClean="0"/>
              <a:pPr/>
              <a:t>18/01/2023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9A7ED-7B58-4346-89C2-5C03955413EB}"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b="1" dirty="0" smtClean="0"/>
              <a:t>Incentiva a simplicidade</a:t>
            </a:r>
            <a:r>
              <a:rPr lang="pt-BR" dirty="0" smtClean="0"/>
              <a:t>: como a solução vai surgindo pouco a pouco, a tendência é que não se perca tempo com aquilo que não tem certeza que será usado em seguida. Expressões como “</a:t>
            </a:r>
            <a:r>
              <a:rPr lang="pt-BR" dirty="0" err="1" smtClean="0"/>
              <a:t>You</a:t>
            </a:r>
            <a:r>
              <a:rPr lang="pt-BR" dirty="0" smtClean="0"/>
              <a:t> </a:t>
            </a:r>
            <a:r>
              <a:rPr lang="pt-BR" dirty="0" err="1" smtClean="0"/>
              <a:t>Ain’t</a:t>
            </a:r>
            <a:r>
              <a:rPr lang="pt-BR" dirty="0" smtClean="0"/>
              <a:t> </a:t>
            </a:r>
            <a:r>
              <a:rPr lang="pt-BR" dirty="0" err="1" smtClean="0"/>
              <a:t>Gonna</a:t>
            </a:r>
            <a:r>
              <a:rPr lang="pt-BR" dirty="0" smtClean="0"/>
              <a:t> </a:t>
            </a:r>
            <a:r>
              <a:rPr lang="pt-BR" dirty="0" err="1" smtClean="0"/>
              <a:t>Need</a:t>
            </a:r>
            <a:r>
              <a:rPr lang="pt-BR" dirty="0" smtClean="0"/>
              <a:t> It ”:”</a:t>
            </a:r>
            <a:r>
              <a:rPr lang="pt-BR" dirty="0" err="1" smtClean="0"/>
              <a:t>Voce</a:t>
            </a:r>
            <a:r>
              <a:rPr lang="pt-BR" dirty="0" smtClean="0"/>
              <a:t> não vai precisar disso” e “</a:t>
            </a:r>
            <a:r>
              <a:rPr lang="pt-BR" dirty="0" err="1" smtClean="0"/>
              <a:t>Keep</a:t>
            </a:r>
            <a:r>
              <a:rPr lang="pt-BR" dirty="0" smtClean="0"/>
              <a:t> It </a:t>
            </a:r>
            <a:r>
              <a:rPr lang="pt-BR" dirty="0" err="1" smtClean="0"/>
              <a:t>Simple</a:t>
            </a:r>
            <a:r>
              <a:rPr lang="pt-BR" dirty="0" smtClean="0"/>
              <a:t>, </a:t>
            </a:r>
            <a:r>
              <a:rPr lang="pt-BR" dirty="0" err="1" smtClean="0"/>
              <a:t>Stupid</a:t>
            </a:r>
            <a:r>
              <a:rPr lang="pt-BR" dirty="0" smtClean="0"/>
              <a:t> “:”deixar simples,patético”são recorrentes quando se está programando orientado a testes.</a:t>
            </a:r>
          </a:p>
          <a:p>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b="1" dirty="0" smtClean="0"/>
              <a:t>Aumenta a confiança no código</a:t>
            </a:r>
            <a:r>
              <a:rPr lang="pt-BR" dirty="0" smtClean="0"/>
              <a:t>: o sistema funciona de maneira estável porque existem testes que foram utilizados durante sua criação e validam tudo o que foi criado. E se ainda assim algum erro surgir, um novo teste é criado para </a:t>
            </a:r>
            <a:r>
              <a:rPr lang="pt-BR" dirty="0" err="1" smtClean="0"/>
              <a:t>reproduzí-lo</a:t>
            </a:r>
            <a:r>
              <a:rPr lang="pt-BR" dirty="0" smtClean="0"/>
              <a:t> e garantir que depois de solucionado ele não irá se repetir.</a:t>
            </a:r>
          </a:p>
          <a:p>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fontScale="85000" lnSpcReduction="20000"/>
          </a:bodyPr>
          <a:lstStyle/>
          <a:p>
            <a:pPr marL="274320" indent="-274320" fontAlgn="auto">
              <a:spcAft>
                <a:spcPts val="0"/>
              </a:spcAft>
              <a:buNone/>
              <a:defRPr/>
            </a:pPr>
            <a:r>
              <a:rPr lang="pt-BR" dirty="0"/>
              <a:t>Em TDD, um teste é um pedaço de software. A diferença entre teste e o código que está sendo produzido é que os testes têm 2 funções principais:</a:t>
            </a:r>
          </a:p>
          <a:p>
            <a:pPr marL="640080" lvl="1" indent="-274320" fontAlgn="auto">
              <a:spcAft>
                <a:spcPts val="0"/>
              </a:spcAft>
              <a:buFont typeface="Wingdings 2"/>
              <a:buChar char=""/>
              <a:defRPr/>
            </a:pPr>
            <a:r>
              <a:rPr lang="pt-BR" dirty="0"/>
              <a:t>De especificação: definir uma regra que o software deve obedecer.</a:t>
            </a:r>
          </a:p>
          <a:p>
            <a:pPr marL="640080" lvl="1" indent="-274320" fontAlgn="auto">
              <a:spcAft>
                <a:spcPts val="0"/>
              </a:spcAft>
              <a:buFont typeface="Wingdings 2"/>
              <a:buChar char=""/>
              <a:defRPr/>
            </a:pPr>
            <a:r>
              <a:rPr lang="pt-BR" dirty="0"/>
              <a:t>De validação: verificar que a regra é obedecida pelo software.</a:t>
            </a:r>
          </a:p>
          <a:p>
            <a:pPr marL="274320" indent="-274320" fontAlgn="auto">
              <a:spcAft>
                <a:spcPts val="0"/>
              </a:spcAft>
              <a:buNone/>
              <a:defRPr/>
            </a:pPr>
            <a:r>
              <a:rPr lang="pt-BR" dirty="0"/>
              <a:t>Geralmente os testes são criados com algum framework do tipo </a:t>
            </a:r>
            <a:r>
              <a:rPr lang="pt-BR" dirty="0" err="1"/>
              <a:t>xUnit</a:t>
            </a:r>
            <a:r>
              <a:rPr lang="pt-BR" dirty="0"/>
              <a:t> (</a:t>
            </a:r>
            <a:r>
              <a:rPr lang="pt-BR" dirty="0" err="1"/>
              <a:t>jUnit</a:t>
            </a:r>
            <a:r>
              <a:rPr lang="pt-BR" dirty="0"/>
              <a:t>, </a:t>
            </a:r>
            <a:r>
              <a:rPr lang="pt-BR" dirty="0" err="1"/>
              <a:t>nUnit</a:t>
            </a:r>
            <a:r>
              <a:rPr lang="pt-BR" dirty="0"/>
              <a:t> </a:t>
            </a:r>
            <a:r>
              <a:rPr lang="pt-BR" dirty="0" err="1"/>
              <a:t>Test</a:t>
            </a:r>
            <a:r>
              <a:rPr lang="pt-BR" dirty="0"/>
              <a:t>::</a:t>
            </a:r>
            <a:r>
              <a:rPr lang="pt-BR" dirty="0" err="1"/>
              <a:t>Unit</a:t>
            </a:r>
            <a:r>
              <a:rPr lang="pt-BR" dirty="0"/>
              <a:t> </a:t>
            </a:r>
            <a:r>
              <a:rPr lang="pt-BR" dirty="0" err="1"/>
              <a:t>etc</a:t>
            </a:r>
            <a:r>
              <a:rPr lang="pt-BR" dirty="0"/>
              <a:t>) , mas também podem ser feitos num nível de funcionalidades (através de softwares como o </a:t>
            </a:r>
            <a:r>
              <a:rPr lang="pt-BR" dirty="0" err="1"/>
              <a:t>FitNesse</a:t>
            </a:r>
            <a:r>
              <a:rPr lang="pt-BR" dirty="0"/>
              <a:t> e </a:t>
            </a:r>
            <a:r>
              <a:rPr lang="pt-BR" dirty="0" err="1"/>
              <a:t>Selenium</a:t>
            </a:r>
            <a:r>
              <a:rPr lang="pt-BR" dirty="0"/>
              <a:t>) . Estas ferramentas servem basicamente para organizar os testes e facilitar na criação das verificações.</a:t>
            </a:r>
          </a:p>
          <a:p>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Processo de criação de desenvolvimento orientado a testes :</a:t>
            </a:r>
          </a:p>
          <a:p>
            <a:endParaRPr lang="pt-BR" dirty="0" smtClean="0"/>
          </a:p>
          <a:p>
            <a:pPr>
              <a:buNone/>
            </a:pPr>
            <a:r>
              <a:rPr lang="pt-BR" dirty="0" smtClean="0"/>
              <a:t>3 passos são repetidos até que não se consiga pensar em novos testes, o que indica que a funcionalidade está pronta.</a:t>
            </a:r>
          </a:p>
          <a:p>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b="1" dirty="0" smtClean="0"/>
              <a:t>1- Escrever um teste que falhe. </a:t>
            </a:r>
            <a:r>
              <a:rPr lang="pt-BR" dirty="0" smtClean="0"/>
              <a:t>Pensar no que o código deve fazer, definir quais são as verificações que precisam ser feitas. Não há um limite no número de testes, portanto quanto menos funções cada teste descrever ou verificar, melhor. Não é preciso se preocupar se a classe ou método ainda não existe. Pensar primeiro no teste e só depois que este estiver pronto, criar o esqueleto de código necessário para que ele compile e falhe ao rodar.</a:t>
            </a:r>
          </a:p>
          <a:p>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b="1" dirty="0" smtClean="0"/>
              <a:t>2- Fazer o teste passar. </a:t>
            </a:r>
            <a:r>
              <a:rPr lang="pt-BR" dirty="0" smtClean="0"/>
              <a:t> escrever o mínimo de código para que o teste passe. Controlar o instinto natural do programador de tentar prever tudo que o código vai fazer e apenas fazer o teste passar. Mesmo que tenha certeza que o código deve fazer mais coisas, fazer os testes passarem deve ser a única preocupação nesse estágio.</a:t>
            </a:r>
          </a:p>
          <a:p>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b="1" dirty="0" smtClean="0"/>
              <a:t>3- </a:t>
            </a:r>
            <a:r>
              <a:rPr lang="pt-BR" b="1" dirty="0" err="1" smtClean="0"/>
              <a:t>Refatorar</a:t>
            </a:r>
            <a:r>
              <a:rPr lang="pt-BR" b="1" dirty="0" smtClean="0"/>
              <a:t> .  </a:t>
            </a:r>
            <a:r>
              <a:rPr lang="pt-BR" dirty="0" smtClean="0"/>
              <a:t>Se o teste passar, verificar o que pode ser melhorado no código. Geralmente para um teste passar é preciso inserir duplicação através de constantes (técnica conhecida como </a:t>
            </a:r>
            <a:r>
              <a:rPr lang="pt-BR" dirty="0" err="1" smtClean="0"/>
              <a:t>Fake</a:t>
            </a:r>
            <a:r>
              <a:rPr lang="pt-BR" dirty="0" smtClean="0"/>
              <a:t> It). Agora é a hora de melhorar o código e remover as duplicações, lembrando que os testes devem continuar passando.</a:t>
            </a:r>
          </a:p>
          <a:p>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dirty="0"/>
              <a:t>Escrever testes após a codificação é a mesma </a:t>
            </a:r>
            <a:r>
              <a:rPr lang="pt-BR" dirty="0" smtClean="0"/>
              <a:t>coisa</a:t>
            </a:r>
            <a:endParaRPr lang="pt-BR" dirty="0"/>
          </a:p>
          <a:p>
            <a:pPr>
              <a:buNone/>
            </a:pPr>
            <a:r>
              <a:rPr lang="pt-BR" dirty="0" smtClean="0"/>
              <a:t>TDD </a:t>
            </a:r>
            <a:r>
              <a:rPr lang="pt-BR" dirty="0"/>
              <a:t>é sobre testes de software</a:t>
            </a:r>
          </a:p>
          <a:p>
            <a:pPr>
              <a:buNone/>
            </a:pPr>
            <a:r>
              <a:rPr lang="pt-BR" dirty="0" smtClean="0"/>
              <a:t>TDD </a:t>
            </a:r>
            <a:r>
              <a:rPr lang="pt-BR" dirty="0"/>
              <a:t>torna lento o desenvolvimento</a:t>
            </a:r>
          </a:p>
          <a:p>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Processo de criação de um teste</a:t>
            </a:r>
          </a:p>
        </p:txBody>
      </p:sp>
      <p:pic>
        <p:nvPicPr>
          <p:cNvPr id="4" name="Espaço Reservado para Conteúdo 3" descr="bgd.png"/>
          <p:cNvPicPr>
            <a:picLocks noGrp="1" noChangeAspect="1"/>
          </p:cNvPicPr>
          <p:nvPr>
            <p:ph idx="1"/>
          </p:nvPr>
        </p:nvPicPr>
        <p:blipFill>
          <a:blip r:embed="rId2"/>
          <a:srcRect t="15346" r="13681" b="21080"/>
          <a:stretch>
            <a:fillRect/>
          </a:stretch>
        </p:blipFill>
        <p:spPr>
          <a:xfrm>
            <a:off x="714348" y="1500174"/>
            <a:ext cx="7500990" cy="4143404"/>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Processo de criação de um teste</a:t>
            </a:r>
          </a:p>
        </p:txBody>
      </p:sp>
      <p:sp>
        <p:nvSpPr>
          <p:cNvPr id="5" name="Espaço Reservado para Conteúdo 4"/>
          <p:cNvSpPr>
            <a:spLocks noGrp="1"/>
          </p:cNvSpPr>
          <p:nvPr>
            <p:ph idx="1"/>
          </p:nvPr>
        </p:nvSpPr>
        <p:spPr/>
        <p:txBody>
          <a:bodyPr>
            <a:normAutofit/>
          </a:bodyPr>
          <a:lstStyle/>
          <a:p>
            <a:pPr>
              <a:buNone/>
            </a:pPr>
            <a:r>
              <a:rPr lang="pt-BR" dirty="0"/>
              <a:t>Escreva um teste que falhe. </a:t>
            </a:r>
          </a:p>
          <a:p>
            <a:pPr>
              <a:buNone/>
            </a:pPr>
            <a:r>
              <a:rPr lang="pt-BR" dirty="0"/>
              <a:t>Pense em que o código deve fazer e defina </a:t>
            </a:r>
            <a:r>
              <a:rPr lang="pt-BR" dirty="0" smtClean="0"/>
              <a:t>quais </a:t>
            </a:r>
            <a:r>
              <a:rPr lang="pt-BR" dirty="0"/>
              <a:t>verificações devem ser feitas.</a:t>
            </a:r>
          </a:p>
          <a:p>
            <a:pPr>
              <a:buNone/>
            </a:pPr>
            <a:r>
              <a:rPr lang="pt-BR" dirty="0"/>
              <a:t>Crie o código necessário para que o teste </a:t>
            </a:r>
            <a:r>
              <a:rPr lang="pt-BR" dirty="0" smtClean="0"/>
              <a:t>compile </a:t>
            </a:r>
            <a:r>
              <a:rPr lang="pt-BR" dirty="0"/>
              <a:t>e falhe</a:t>
            </a:r>
          </a:p>
          <a:p>
            <a:pPr>
              <a:buNone/>
            </a:pPr>
            <a:r>
              <a:rPr lang="pt-BR" dirty="0"/>
              <a:t>Faça o teste passar.</a:t>
            </a:r>
          </a:p>
          <a:p>
            <a:pPr>
              <a:buNone/>
            </a:pPr>
            <a:r>
              <a:rPr lang="pt-BR" dirty="0"/>
              <a:t>Escreva o mínimo de código para que o </a:t>
            </a:r>
            <a:r>
              <a:rPr lang="pt-BR" dirty="0" smtClean="0"/>
              <a:t>teste passe</a:t>
            </a:r>
            <a:r>
              <a:rPr lang="pt-BR" dirty="0"/>
              <a:t>.</a:t>
            </a:r>
          </a:p>
          <a:p>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dirty="0"/>
              <a:t>Reduz custo de desenvolvimento e retrabalho, </a:t>
            </a:r>
            <a:r>
              <a:rPr lang="pt-BR" dirty="0" smtClean="0"/>
              <a:t>através </a:t>
            </a:r>
            <a:r>
              <a:rPr lang="pt-BR" dirty="0"/>
              <a:t>de </a:t>
            </a:r>
            <a:r>
              <a:rPr lang="pt-BR" dirty="0" err="1"/>
              <a:t>refactoring</a:t>
            </a:r>
            <a:r>
              <a:rPr lang="pt-BR" dirty="0"/>
              <a:t>.</a:t>
            </a:r>
          </a:p>
          <a:p>
            <a:pPr>
              <a:buNone/>
            </a:pPr>
            <a:r>
              <a:rPr lang="pt-BR" dirty="0" smtClean="0"/>
              <a:t>Resulta </a:t>
            </a:r>
            <a:r>
              <a:rPr lang="pt-BR" dirty="0"/>
              <a:t>em códigos mais limpos e menos </a:t>
            </a:r>
            <a:r>
              <a:rPr lang="pt-BR" dirty="0" smtClean="0"/>
              <a:t>complexos</a:t>
            </a:r>
            <a:endParaRPr lang="pt-BR" dirty="0"/>
          </a:p>
          <a:p>
            <a:pPr>
              <a:buNone/>
            </a:pPr>
            <a:r>
              <a:rPr lang="pt-BR" dirty="0" smtClean="0"/>
              <a:t>Torna </a:t>
            </a:r>
            <a:r>
              <a:rPr lang="pt-BR" dirty="0"/>
              <a:t>os softwares com mais qualidades e de </a:t>
            </a:r>
            <a:r>
              <a:rPr lang="pt-BR" dirty="0" smtClean="0"/>
              <a:t>melhor manutenção.</a:t>
            </a:r>
          </a:p>
          <a:p>
            <a:pPr>
              <a:buNone/>
            </a:pPr>
            <a:r>
              <a:rPr lang="pt-BR" dirty="0" smtClean="0"/>
              <a:t>Não </a:t>
            </a:r>
            <a:r>
              <a:rPr lang="pt-BR" dirty="0"/>
              <a:t>é um método para testar software, mas para </a:t>
            </a:r>
            <a:r>
              <a:rPr lang="pt-BR" dirty="0" smtClean="0"/>
              <a:t>construir </a:t>
            </a:r>
            <a:r>
              <a:rPr lang="pt-BR" dirty="0"/>
              <a:t>software</a:t>
            </a:r>
          </a:p>
          <a:p>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Processo de criação de um teste</a:t>
            </a:r>
          </a:p>
        </p:txBody>
      </p:sp>
      <p:sp>
        <p:nvSpPr>
          <p:cNvPr id="5" name="Espaço Reservado para Conteúdo 4"/>
          <p:cNvSpPr>
            <a:spLocks noGrp="1"/>
          </p:cNvSpPr>
          <p:nvPr>
            <p:ph idx="1"/>
          </p:nvPr>
        </p:nvSpPr>
        <p:spPr/>
        <p:txBody>
          <a:bodyPr>
            <a:normAutofit/>
          </a:bodyPr>
          <a:lstStyle/>
          <a:p>
            <a:pPr>
              <a:buNone/>
            </a:pPr>
            <a:r>
              <a:rPr lang="pt-BR" dirty="0" err="1"/>
              <a:t>Refatore</a:t>
            </a:r>
            <a:endParaRPr lang="pt-BR" dirty="0"/>
          </a:p>
          <a:p>
            <a:pPr>
              <a:buNone/>
            </a:pPr>
            <a:r>
              <a:rPr lang="pt-BR" dirty="0" smtClean="0"/>
              <a:t>Melhore </a:t>
            </a:r>
            <a:r>
              <a:rPr lang="pt-BR" dirty="0"/>
              <a:t>o código, lembrando que o teste deve </a:t>
            </a:r>
            <a:r>
              <a:rPr lang="pt-BR" dirty="0" smtClean="0"/>
              <a:t>continuar </a:t>
            </a:r>
            <a:r>
              <a:rPr lang="pt-BR" dirty="0"/>
              <a:t>passando</a:t>
            </a:r>
          </a:p>
          <a:p>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a:bodyPr>
          <a:lstStyle/>
          <a:p>
            <a:pPr>
              <a:buNone/>
            </a:pPr>
            <a:r>
              <a:rPr lang="pt-BR" dirty="0" err="1"/>
              <a:t>Fake</a:t>
            </a:r>
            <a:r>
              <a:rPr lang="pt-BR" dirty="0"/>
              <a:t> it</a:t>
            </a:r>
          </a:p>
          <a:p>
            <a:pPr>
              <a:buNone/>
            </a:pPr>
            <a:r>
              <a:rPr lang="pt-BR" dirty="0" smtClean="0"/>
              <a:t>Escreva </a:t>
            </a:r>
            <a:r>
              <a:rPr lang="pt-BR" dirty="0"/>
              <a:t>um teste que falhe. Para fazê-lo passar, </a:t>
            </a:r>
            <a:r>
              <a:rPr lang="pt-BR" dirty="0" smtClean="0"/>
              <a:t>utilize </a:t>
            </a:r>
            <a:r>
              <a:rPr lang="pt-BR" dirty="0"/>
              <a:t>constantes. Vá escrevendo novos testes e </a:t>
            </a:r>
            <a:r>
              <a:rPr lang="pt-BR" dirty="0" smtClean="0"/>
              <a:t>gradualmente </a:t>
            </a:r>
            <a:r>
              <a:rPr lang="pt-BR" dirty="0"/>
              <a:t>substituindo as constantes por </a:t>
            </a:r>
            <a:r>
              <a:rPr lang="pt-BR" dirty="0" smtClean="0"/>
              <a:t>variáveis</a:t>
            </a:r>
            <a:r>
              <a:rPr lang="pt-BR" dirty="0"/>
              <a:t>.</a:t>
            </a:r>
          </a:p>
          <a:p>
            <a:pPr>
              <a:buNone/>
            </a:pPr>
            <a:r>
              <a:rPr lang="pt-BR" dirty="0" smtClean="0"/>
              <a:t>Esta </a:t>
            </a:r>
            <a:r>
              <a:rPr lang="pt-BR" dirty="0"/>
              <a:t>técnica aumenta a confiança, pois teremos </a:t>
            </a:r>
            <a:r>
              <a:rPr lang="pt-BR" dirty="0" smtClean="0"/>
              <a:t>vários </a:t>
            </a:r>
            <a:r>
              <a:rPr lang="pt-BR" dirty="0"/>
              <a:t>testes para provar que a implementação </a:t>
            </a:r>
            <a:r>
              <a:rPr lang="pt-BR" dirty="0" smtClean="0"/>
              <a:t>está </a:t>
            </a:r>
            <a:r>
              <a:rPr lang="pt-BR" dirty="0"/>
              <a:t>funcionando.</a:t>
            </a:r>
          </a:p>
          <a:p>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a:bodyPr>
          <a:lstStyle/>
          <a:p>
            <a:pPr>
              <a:buNone/>
            </a:pPr>
            <a:r>
              <a:rPr lang="pt-BR" dirty="0" err="1"/>
              <a:t>Stubs</a:t>
            </a:r>
            <a:endParaRPr lang="pt-BR" dirty="0"/>
          </a:p>
          <a:p>
            <a:pPr>
              <a:buNone/>
            </a:pPr>
            <a:r>
              <a:rPr lang="pt-BR" dirty="0" smtClean="0"/>
              <a:t>São </a:t>
            </a:r>
            <a:r>
              <a:rPr lang="pt-BR" dirty="0"/>
              <a:t>classes que simulam o comportamento de </a:t>
            </a:r>
            <a:r>
              <a:rPr lang="pt-BR" dirty="0" smtClean="0"/>
              <a:t>classes </a:t>
            </a:r>
            <a:r>
              <a:rPr lang="pt-BR" dirty="0"/>
              <a:t>mais complexas através de uma </a:t>
            </a:r>
            <a:r>
              <a:rPr lang="pt-BR" dirty="0" smtClean="0"/>
              <a:t>implementação </a:t>
            </a:r>
            <a:r>
              <a:rPr lang="pt-BR" dirty="0"/>
              <a:t>simples.</a:t>
            </a:r>
          </a:p>
          <a:p>
            <a:pPr>
              <a:buNone/>
            </a:pPr>
            <a:r>
              <a:rPr lang="pt-BR" dirty="0" smtClean="0"/>
              <a:t>Com </a:t>
            </a:r>
            <a:r>
              <a:rPr lang="pt-BR" dirty="0"/>
              <a:t>eles é possível isolar a classe testada do resto </a:t>
            </a:r>
            <a:r>
              <a:rPr lang="pt-BR" dirty="0" smtClean="0"/>
              <a:t>do </a:t>
            </a:r>
            <a:r>
              <a:rPr lang="pt-BR" dirty="0"/>
              <a:t>sistema, simplificando os testes e deixando-os </a:t>
            </a:r>
            <a:r>
              <a:rPr lang="pt-BR" dirty="0" smtClean="0"/>
              <a:t>mais </a:t>
            </a:r>
            <a:r>
              <a:rPr lang="pt-BR" dirty="0"/>
              <a:t>independentes.</a:t>
            </a:r>
          </a:p>
          <a:p>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a:bodyPr>
          <a:lstStyle/>
          <a:p>
            <a:pPr>
              <a:buNone/>
            </a:pPr>
            <a:r>
              <a:rPr lang="pt-BR" dirty="0" err="1" smtClean="0"/>
              <a:t>Mock</a:t>
            </a:r>
            <a:r>
              <a:rPr lang="pt-BR" dirty="0" smtClean="0"/>
              <a:t> </a:t>
            </a:r>
            <a:r>
              <a:rPr lang="pt-BR" dirty="0" err="1"/>
              <a:t>Objects</a:t>
            </a:r>
            <a:endParaRPr lang="pt-BR" dirty="0"/>
          </a:p>
          <a:p>
            <a:pPr>
              <a:buNone/>
            </a:pPr>
            <a:r>
              <a:rPr lang="pt-BR" dirty="0" smtClean="0"/>
              <a:t>É </a:t>
            </a:r>
            <a:r>
              <a:rPr lang="pt-BR" dirty="0"/>
              <a:t>uma abordagem similar aos </a:t>
            </a:r>
            <a:r>
              <a:rPr lang="pt-BR" dirty="0" err="1"/>
              <a:t>Stubs</a:t>
            </a:r>
            <a:r>
              <a:rPr lang="pt-BR" dirty="0"/>
              <a:t>. </a:t>
            </a:r>
          </a:p>
          <a:p>
            <a:pPr>
              <a:buNone/>
            </a:pPr>
            <a:r>
              <a:rPr lang="pt-BR" dirty="0" smtClean="0"/>
              <a:t>A </a:t>
            </a:r>
            <a:r>
              <a:rPr lang="pt-BR" dirty="0"/>
              <a:t>diferença entre eles </a:t>
            </a:r>
            <a:r>
              <a:rPr lang="pt-BR" dirty="0" smtClean="0"/>
              <a:t>é: Com </a:t>
            </a:r>
            <a:r>
              <a:rPr lang="pt-BR" dirty="0" err="1"/>
              <a:t>stubs</a:t>
            </a:r>
            <a:r>
              <a:rPr lang="pt-BR" dirty="0"/>
              <a:t>, nos preocupamos em testar o estado dos </a:t>
            </a:r>
            <a:r>
              <a:rPr lang="pt-BR" dirty="0" smtClean="0"/>
              <a:t>objetos </a:t>
            </a:r>
            <a:r>
              <a:rPr lang="pt-BR" dirty="0"/>
              <a:t>após a execução do método..</a:t>
            </a:r>
          </a:p>
          <a:p>
            <a:pPr>
              <a:buNone/>
            </a:pPr>
            <a:r>
              <a:rPr lang="pt-BR" dirty="0" smtClean="0"/>
              <a:t>Com </a:t>
            </a:r>
            <a:r>
              <a:rPr lang="pt-BR" dirty="0" err="1"/>
              <a:t>mocks</a:t>
            </a:r>
            <a:r>
              <a:rPr lang="pt-BR" dirty="0"/>
              <a:t>, a preocupação é testar a interação entre </a:t>
            </a:r>
            <a:r>
              <a:rPr lang="pt-BR" dirty="0" smtClean="0"/>
              <a:t>objetos </a:t>
            </a:r>
            <a:r>
              <a:rPr lang="pt-BR" dirty="0"/>
              <a:t>durante a execução do método. Neste caso.</a:t>
            </a:r>
          </a:p>
          <a:p>
            <a:endParaRPr lang="pt-B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92500" lnSpcReduction="10000"/>
          </a:bodyPr>
          <a:lstStyle/>
          <a:p>
            <a:pPr>
              <a:buNone/>
            </a:pPr>
            <a:r>
              <a:rPr lang="pt-BR" dirty="0"/>
              <a:t>Teste de Unidade:</a:t>
            </a:r>
          </a:p>
          <a:p>
            <a:pPr>
              <a:buNone/>
            </a:pPr>
            <a:r>
              <a:rPr lang="pt-BR" dirty="0" smtClean="0"/>
              <a:t>Testam </a:t>
            </a:r>
            <a:r>
              <a:rPr lang="pt-BR" dirty="0"/>
              <a:t>a aplicação em seus menores componentes, </a:t>
            </a:r>
            <a:r>
              <a:rPr lang="pt-BR" dirty="0" smtClean="0"/>
              <a:t> isoladamente</a:t>
            </a:r>
            <a:endParaRPr lang="pt-BR" dirty="0"/>
          </a:p>
          <a:p>
            <a:pPr>
              <a:buNone/>
            </a:pPr>
            <a:r>
              <a:rPr lang="pt-BR" dirty="0" smtClean="0"/>
              <a:t>Testam </a:t>
            </a:r>
            <a:r>
              <a:rPr lang="pt-BR" dirty="0"/>
              <a:t>unidades lógicas</a:t>
            </a:r>
          </a:p>
          <a:p>
            <a:pPr>
              <a:buNone/>
            </a:pPr>
            <a:r>
              <a:rPr lang="pt-BR" dirty="0" smtClean="0"/>
              <a:t>Métodos</a:t>
            </a:r>
            <a:endParaRPr lang="pt-BR" dirty="0"/>
          </a:p>
          <a:p>
            <a:pPr>
              <a:buNone/>
            </a:pPr>
            <a:r>
              <a:rPr lang="pt-BR" dirty="0" smtClean="0"/>
              <a:t>Objetos</a:t>
            </a:r>
          </a:p>
          <a:p>
            <a:pPr>
              <a:buNone/>
            </a:pPr>
            <a:r>
              <a:rPr lang="pt-BR" dirty="0" smtClean="0"/>
              <a:t>Maior </a:t>
            </a:r>
            <a:r>
              <a:rPr lang="pt-BR" dirty="0"/>
              <a:t>número de erros </a:t>
            </a:r>
            <a:r>
              <a:rPr lang="pt-BR" dirty="0" smtClean="0"/>
              <a:t>detectados</a:t>
            </a:r>
          </a:p>
          <a:p>
            <a:pPr>
              <a:buNone/>
            </a:pPr>
            <a:r>
              <a:rPr lang="pt-BR" dirty="0" smtClean="0"/>
              <a:t>Erros </a:t>
            </a:r>
            <a:r>
              <a:rPr lang="pt-BR" dirty="0"/>
              <a:t>mais fáceis de corrigir </a:t>
            </a:r>
          </a:p>
          <a:p>
            <a:pPr>
              <a:buNone/>
            </a:pPr>
            <a:r>
              <a:rPr lang="pt-BR" dirty="0" smtClean="0"/>
              <a:t>Devem </a:t>
            </a:r>
            <a:r>
              <a:rPr lang="pt-BR" dirty="0"/>
              <a:t>ser executados continuamente</a:t>
            </a:r>
          </a:p>
          <a:p>
            <a:endParaRPr lang="pt-B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a:bodyPr>
          <a:lstStyle/>
          <a:p>
            <a:pPr>
              <a:buNone/>
            </a:pPr>
            <a:r>
              <a:rPr lang="pt-BR" dirty="0"/>
              <a:t>Teste de </a:t>
            </a:r>
            <a:r>
              <a:rPr lang="pt-BR" dirty="0" smtClean="0"/>
              <a:t>Integração</a:t>
            </a:r>
            <a:r>
              <a:rPr lang="pt-BR" dirty="0"/>
              <a:t>:</a:t>
            </a:r>
          </a:p>
          <a:p>
            <a:pPr>
              <a:buNone/>
            </a:pPr>
            <a:r>
              <a:rPr lang="pt-BR" dirty="0" smtClean="0"/>
              <a:t>Testam </a:t>
            </a:r>
            <a:r>
              <a:rPr lang="pt-BR" dirty="0"/>
              <a:t>como uma coleção de unidades </a:t>
            </a:r>
            <a:r>
              <a:rPr lang="pt-BR" dirty="0" smtClean="0"/>
              <a:t>interage </a:t>
            </a:r>
            <a:r>
              <a:rPr lang="pt-BR" dirty="0"/>
              <a:t>entre si ou com o ambiente </a:t>
            </a:r>
            <a:r>
              <a:rPr lang="pt-BR" dirty="0" smtClean="0"/>
              <a:t>onde executam</a:t>
            </a:r>
          </a:p>
          <a:p>
            <a:pPr>
              <a:buNone/>
            </a:pPr>
            <a:r>
              <a:rPr lang="pt-BR" dirty="0" smtClean="0"/>
              <a:t>Executados </a:t>
            </a:r>
            <a:r>
              <a:rPr lang="pt-BR" dirty="0"/>
              <a:t>continuamente (caso as </a:t>
            </a:r>
            <a:r>
              <a:rPr lang="pt-BR" dirty="0" smtClean="0"/>
              <a:t>unidades </a:t>
            </a:r>
            <a:r>
              <a:rPr lang="pt-BR" dirty="0"/>
              <a:t>em desenvolvimento dependam </a:t>
            </a:r>
            <a:r>
              <a:rPr lang="pt-BR" dirty="0" smtClean="0"/>
              <a:t>de outras</a:t>
            </a:r>
            <a:r>
              <a:rPr lang="pt-BR" dirty="0"/>
              <a:t>)</a:t>
            </a:r>
          </a:p>
          <a:p>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a:bodyPr>
          <a:lstStyle/>
          <a:p>
            <a:pPr>
              <a:buNone/>
            </a:pPr>
            <a:r>
              <a:rPr lang="pt-BR" dirty="0"/>
              <a:t>Teste Funcionais:</a:t>
            </a:r>
          </a:p>
          <a:p>
            <a:pPr>
              <a:buNone/>
            </a:pPr>
            <a:r>
              <a:rPr lang="pt-BR" dirty="0" smtClean="0"/>
              <a:t>Ponto </a:t>
            </a:r>
            <a:r>
              <a:rPr lang="pt-BR" dirty="0"/>
              <a:t>de vista do </a:t>
            </a:r>
            <a:r>
              <a:rPr lang="pt-BR" dirty="0" smtClean="0"/>
              <a:t>usuário </a:t>
            </a:r>
          </a:p>
          <a:p>
            <a:pPr>
              <a:buNone/>
            </a:pPr>
            <a:r>
              <a:rPr lang="pt-BR" dirty="0" smtClean="0"/>
              <a:t>Testam </a:t>
            </a:r>
            <a:r>
              <a:rPr lang="pt-BR" dirty="0"/>
              <a:t>casos de uso</a:t>
            </a:r>
          </a:p>
          <a:p>
            <a:pPr>
              <a:buNone/>
            </a:pPr>
            <a:r>
              <a:rPr lang="pt-BR" dirty="0" smtClean="0"/>
              <a:t>Validam </a:t>
            </a:r>
            <a:r>
              <a:rPr lang="pt-BR" dirty="0"/>
              <a:t>a interface com o usuário, as operações </a:t>
            </a:r>
          </a:p>
          <a:p>
            <a:pPr>
              <a:buNone/>
            </a:pPr>
            <a:r>
              <a:rPr lang="pt-BR" dirty="0" smtClean="0"/>
              <a:t>requisitadas</a:t>
            </a:r>
            <a:r>
              <a:rPr lang="pt-BR" dirty="0"/>
              <a:t>, etc.</a:t>
            </a:r>
          </a:p>
          <a:p>
            <a:pPr>
              <a:buNone/>
            </a:pPr>
            <a:r>
              <a:rPr lang="pt-BR" dirty="0" smtClean="0"/>
              <a:t>São </a:t>
            </a:r>
            <a:r>
              <a:rPr lang="pt-BR" dirty="0"/>
              <a:t>menos estáveis do que os outros tipos</a:t>
            </a:r>
          </a:p>
          <a:p>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a:bodyPr>
          <a:lstStyle/>
          <a:p>
            <a:pPr>
              <a:buNone/>
            </a:pPr>
            <a:r>
              <a:rPr lang="pt-BR" dirty="0"/>
              <a:t>Do que precisamos para começar?</a:t>
            </a:r>
          </a:p>
          <a:p>
            <a:pPr>
              <a:buNone/>
            </a:pPr>
            <a:endParaRPr lang="pt-BR" dirty="0"/>
          </a:p>
          <a:p>
            <a:pPr>
              <a:buNone/>
            </a:pPr>
            <a:r>
              <a:rPr lang="pt-BR" dirty="0"/>
              <a:t>Um ferramenta que nos auxilie a desenvolver e </a:t>
            </a:r>
          </a:p>
          <a:p>
            <a:pPr>
              <a:buNone/>
            </a:pPr>
            <a:r>
              <a:rPr lang="pt-BR" dirty="0"/>
              <a:t>testar nossos testes de unidade</a:t>
            </a:r>
          </a:p>
          <a:p>
            <a:endParaRPr lang="pt-BR" dirty="0"/>
          </a:p>
        </p:txBody>
      </p:sp>
      <p:pic>
        <p:nvPicPr>
          <p:cNvPr id="4" name="Imagem 3" descr="bg16.png"/>
          <p:cNvPicPr>
            <a:picLocks noChangeAspect="1"/>
          </p:cNvPicPr>
          <p:nvPr/>
        </p:nvPicPr>
        <p:blipFill>
          <a:blip r:embed="rId2"/>
          <a:srcRect l="30469" t="48958" r="35156" b="25000"/>
          <a:stretch>
            <a:fillRect/>
          </a:stretch>
        </p:blipFill>
        <p:spPr>
          <a:xfrm>
            <a:off x="4714876" y="4500570"/>
            <a:ext cx="3143272" cy="17859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92500" lnSpcReduction="20000"/>
          </a:bodyPr>
          <a:lstStyle/>
          <a:p>
            <a:pPr>
              <a:buNone/>
            </a:pPr>
            <a:r>
              <a:rPr lang="pt-BR" dirty="0"/>
              <a:t>Existem alguns frameworks de apoio que fornecem </a:t>
            </a:r>
          </a:p>
          <a:p>
            <a:pPr>
              <a:buNone/>
            </a:pPr>
            <a:r>
              <a:rPr lang="pt-BR" dirty="0"/>
              <a:t>classes que facilitam a escrita e execução dos testes</a:t>
            </a:r>
            <a:r>
              <a:rPr lang="pt-BR" dirty="0" smtClean="0"/>
              <a:t>:</a:t>
            </a:r>
            <a:endParaRPr lang="pt-BR" dirty="0"/>
          </a:p>
          <a:p>
            <a:pPr>
              <a:buNone/>
            </a:pPr>
            <a:r>
              <a:rPr lang="pt-BR" dirty="0"/>
              <a:t>.Net Framework (C#, VB.NET, Delphi.NET</a:t>
            </a:r>
            <a:r>
              <a:rPr lang="pt-BR" dirty="0" smtClean="0"/>
              <a:t>)</a:t>
            </a:r>
            <a:endParaRPr lang="pt-BR" dirty="0"/>
          </a:p>
          <a:p>
            <a:pPr>
              <a:buNone/>
            </a:pPr>
            <a:r>
              <a:rPr lang="pt-BR" dirty="0" err="1"/>
              <a:t>NUnit</a:t>
            </a:r>
            <a:r>
              <a:rPr lang="pt-BR" dirty="0"/>
              <a:t> (www.nunit.org)</a:t>
            </a:r>
          </a:p>
          <a:p>
            <a:pPr>
              <a:buNone/>
            </a:pPr>
            <a:r>
              <a:rPr lang="pt-BR" dirty="0" err="1" smtClean="0"/>
              <a:t>MbUnit</a:t>
            </a:r>
            <a:r>
              <a:rPr lang="pt-BR" dirty="0" smtClean="0"/>
              <a:t> </a:t>
            </a:r>
            <a:r>
              <a:rPr lang="pt-BR" dirty="0"/>
              <a:t>(www.mbunit.org/)</a:t>
            </a:r>
          </a:p>
          <a:p>
            <a:pPr>
              <a:buNone/>
            </a:pPr>
            <a:r>
              <a:rPr lang="pt-BR" dirty="0" err="1" smtClean="0"/>
              <a:t>JUnit</a:t>
            </a:r>
            <a:r>
              <a:rPr lang="pt-BR" dirty="0" smtClean="0"/>
              <a:t> </a:t>
            </a:r>
            <a:r>
              <a:rPr lang="pt-BR" dirty="0"/>
              <a:t>(Java)</a:t>
            </a:r>
          </a:p>
          <a:p>
            <a:pPr>
              <a:buNone/>
            </a:pPr>
            <a:r>
              <a:rPr lang="pt-BR" dirty="0" err="1" smtClean="0"/>
              <a:t>DUnit</a:t>
            </a:r>
            <a:r>
              <a:rPr lang="pt-BR" dirty="0" smtClean="0"/>
              <a:t> </a:t>
            </a:r>
            <a:r>
              <a:rPr lang="pt-BR" dirty="0"/>
              <a:t>(Delphi Win32)</a:t>
            </a:r>
          </a:p>
          <a:p>
            <a:pPr>
              <a:buNone/>
            </a:pPr>
            <a:r>
              <a:rPr lang="pt-BR" dirty="0" err="1" smtClean="0"/>
              <a:t>xUnit</a:t>
            </a:r>
            <a:r>
              <a:rPr lang="pt-BR" dirty="0" smtClean="0"/>
              <a:t> </a:t>
            </a:r>
            <a:r>
              <a:rPr lang="pt-BR" dirty="0"/>
              <a:t>(www.xprogramming.com/software.htm</a:t>
            </a:r>
            <a:r>
              <a:rPr lang="pt-BR" dirty="0" smtClean="0"/>
              <a:t>)</a:t>
            </a:r>
            <a:endParaRPr lang="pt-BR" dirty="0"/>
          </a:p>
          <a:p>
            <a:pPr>
              <a:buNone/>
            </a:pPr>
            <a:r>
              <a:rPr lang="pt-BR" dirty="0"/>
              <a:t>Fáceis de aprender</a:t>
            </a:r>
          </a:p>
          <a:p>
            <a:pPr>
              <a:buNone/>
            </a:pPr>
            <a:endParaRPr lang="pt-B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92500" lnSpcReduction="10000"/>
          </a:bodyPr>
          <a:lstStyle/>
          <a:p>
            <a:pPr>
              <a:buNone/>
            </a:pPr>
            <a:r>
              <a:rPr lang="pt-BR" dirty="0"/>
              <a:t>Um framework para construção / execução de </a:t>
            </a:r>
          </a:p>
          <a:p>
            <a:pPr>
              <a:buNone/>
            </a:pPr>
            <a:r>
              <a:rPr lang="pt-BR" dirty="0"/>
              <a:t>testes de unidade em Java</a:t>
            </a:r>
          </a:p>
          <a:p>
            <a:pPr>
              <a:buNone/>
            </a:pPr>
            <a:r>
              <a:rPr lang="pt-BR" dirty="0" smtClean="0"/>
              <a:t>Como </a:t>
            </a:r>
            <a:r>
              <a:rPr lang="pt-BR" dirty="0"/>
              <a:t>funciona?</a:t>
            </a:r>
          </a:p>
          <a:p>
            <a:pPr>
              <a:buNone/>
            </a:pPr>
            <a:r>
              <a:rPr lang="pt-BR" dirty="0" smtClean="0"/>
              <a:t>Criamos </a:t>
            </a:r>
            <a:r>
              <a:rPr lang="pt-BR" dirty="0"/>
              <a:t>uma classe e escrevemos um conjunto </a:t>
            </a:r>
            <a:r>
              <a:rPr lang="pt-BR" dirty="0" smtClean="0"/>
              <a:t>de métodos </a:t>
            </a:r>
            <a:r>
              <a:rPr lang="pt-BR" dirty="0"/>
              <a:t>contendo verificações</a:t>
            </a:r>
          </a:p>
          <a:p>
            <a:pPr>
              <a:buNone/>
            </a:pPr>
            <a:r>
              <a:rPr lang="pt-BR" dirty="0" smtClean="0"/>
              <a:t>Cada </a:t>
            </a:r>
            <a:r>
              <a:rPr lang="pt-BR" dirty="0"/>
              <a:t>verificação avalia se o comportamento do </a:t>
            </a:r>
            <a:r>
              <a:rPr lang="pt-BR" dirty="0" smtClean="0"/>
              <a:t>código </a:t>
            </a:r>
            <a:r>
              <a:rPr lang="pt-BR" dirty="0"/>
              <a:t>sendo testado é o esperado</a:t>
            </a:r>
          </a:p>
          <a:p>
            <a:pPr>
              <a:buNone/>
            </a:pPr>
            <a:r>
              <a:rPr lang="pt-BR" dirty="0" smtClean="0"/>
              <a:t>Exemplo</a:t>
            </a:r>
            <a:r>
              <a:rPr lang="pt-BR" dirty="0"/>
              <a:t>: se o resultado de um método que realizada a </a:t>
            </a:r>
            <a:r>
              <a:rPr lang="pt-BR" dirty="0" smtClean="0"/>
              <a:t> soma </a:t>
            </a:r>
            <a:r>
              <a:rPr lang="pt-BR" dirty="0"/>
              <a:t>de “3 + 4” é igual a “7”.</a:t>
            </a:r>
          </a:p>
          <a:p>
            <a:pPr>
              <a:buNone/>
            </a:pP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fontScale="92500"/>
          </a:bodyPr>
          <a:lstStyle/>
          <a:p>
            <a:pPr marL="571500" indent="-571500">
              <a:buNone/>
            </a:pPr>
            <a:r>
              <a:rPr lang="pt-BR" dirty="0" smtClean="0"/>
              <a:t>O </a:t>
            </a:r>
            <a:r>
              <a:rPr lang="pt-BR" dirty="0"/>
              <a:t>TDD nasceu lá em 2003 por Kent </a:t>
            </a:r>
            <a:r>
              <a:rPr lang="pt-BR" dirty="0" err="1"/>
              <a:t>Beck</a:t>
            </a:r>
            <a:r>
              <a:rPr lang="pt-BR" dirty="0"/>
              <a:t>;</a:t>
            </a:r>
          </a:p>
          <a:p>
            <a:pPr marL="571500" indent="-571500">
              <a:buNone/>
            </a:pPr>
            <a:r>
              <a:rPr lang="pt-BR" dirty="0"/>
              <a:t>Escrevemos um Teste que inicialmente não passa (</a:t>
            </a:r>
            <a:r>
              <a:rPr lang="pt-BR" dirty="0" err="1"/>
              <a:t>Red</a:t>
            </a:r>
            <a:r>
              <a:rPr lang="pt-BR" dirty="0"/>
              <a:t>);</a:t>
            </a:r>
          </a:p>
          <a:p>
            <a:pPr marL="571500" indent="-571500">
              <a:buNone/>
            </a:pPr>
            <a:r>
              <a:rPr lang="pt-BR" dirty="0"/>
              <a:t>Adicionamos uma nova funcionalidade do sistema;</a:t>
            </a:r>
          </a:p>
          <a:p>
            <a:pPr marL="571500" indent="-571500">
              <a:buNone/>
            </a:pPr>
            <a:r>
              <a:rPr lang="pt-BR" dirty="0"/>
              <a:t>Fazemos o Teste passar (Green);</a:t>
            </a:r>
          </a:p>
          <a:p>
            <a:pPr marL="571500" indent="-571500">
              <a:buNone/>
            </a:pPr>
            <a:r>
              <a:rPr lang="pt-BR" dirty="0" err="1"/>
              <a:t>Refatoramos</a:t>
            </a:r>
            <a:r>
              <a:rPr lang="pt-BR" dirty="0"/>
              <a:t> o código da nova funcionalidade (</a:t>
            </a:r>
            <a:r>
              <a:rPr lang="pt-BR" dirty="0" err="1"/>
              <a:t>Refactoring</a:t>
            </a:r>
            <a:r>
              <a:rPr lang="pt-BR" dirty="0"/>
              <a:t>);</a:t>
            </a:r>
          </a:p>
          <a:p>
            <a:pPr marL="571500" indent="-571500">
              <a:buNone/>
            </a:pPr>
            <a:r>
              <a:rPr lang="pt-BR" dirty="0"/>
              <a:t>Escrevemos o próximo Teste.</a:t>
            </a:r>
          </a:p>
          <a:p>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85000" lnSpcReduction="10000"/>
          </a:bodyPr>
          <a:lstStyle/>
          <a:p>
            <a:pPr>
              <a:buNone/>
            </a:pPr>
            <a:r>
              <a:rPr lang="pt-BR" dirty="0"/>
              <a:t>Como funciona? (cont.)</a:t>
            </a:r>
          </a:p>
          <a:p>
            <a:pPr>
              <a:buNone/>
            </a:pPr>
            <a:r>
              <a:rPr lang="pt-BR" dirty="0" smtClean="0"/>
              <a:t>Requisitos </a:t>
            </a:r>
            <a:r>
              <a:rPr lang="pt-BR" dirty="0"/>
              <a:t>que um teste deve atender:</a:t>
            </a:r>
          </a:p>
          <a:p>
            <a:pPr>
              <a:buNone/>
            </a:pPr>
            <a:r>
              <a:rPr lang="pt-BR" dirty="0" smtClean="0"/>
              <a:t>Cada </a:t>
            </a:r>
            <a:r>
              <a:rPr lang="pt-BR" dirty="0"/>
              <a:t>método de teste deve possuir a anotação @</a:t>
            </a:r>
            <a:r>
              <a:rPr lang="pt-BR" dirty="0" err="1"/>
              <a:t>Test</a:t>
            </a:r>
            <a:endParaRPr lang="pt-BR" dirty="0"/>
          </a:p>
          <a:p>
            <a:pPr>
              <a:buNone/>
            </a:pPr>
            <a:r>
              <a:rPr lang="pt-BR" dirty="0" smtClean="0"/>
              <a:t>Quando </a:t>
            </a:r>
            <a:r>
              <a:rPr lang="pt-BR" dirty="0"/>
              <a:t>for fazer uma asserção dentro do método, </a:t>
            </a:r>
            <a:r>
              <a:rPr lang="pt-BR" dirty="0" smtClean="0"/>
              <a:t> utilizar </a:t>
            </a:r>
            <a:r>
              <a:rPr lang="pt-BR" dirty="0"/>
              <a:t>um conjunto de métodos disponibilizados pelo </a:t>
            </a:r>
            <a:r>
              <a:rPr lang="pt-BR" dirty="0" err="1" smtClean="0"/>
              <a:t>JUnit</a:t>
            </a:r>
            <a:r>
              <a:rPr lang="pt-BR" dirty="0"/>
              <a:t>; entre eles:</a:t>
            </a:r>
          </a:p>
          <a:p>
            <a:pPr>
              <a:buNone/>
            </a:pPr>
            <a:r>
              <a:rPr lang="pt-BR" dirty="0" smtClean="0"/>
              <a:t>» </a:t>
            </a:r>
            <a:r>
              <a:rPr lang="pt-BR" dirty="0" err="1" smtClean="0"/>
              <a:t>assertTrue</a:t>
            </a:r>
            <a:r>
              <a:rPr lang="pt-BR" dirty="0"/>
              <a:t>, </a:t>
            </a:r>
            <a:r>
              <a:rPr lang="pt-BR" dirty="0" err="1"/>
              <a:t>assertFalse</a:t>
            </a:r>
            <a:r>
              <a:rPr lang="pt-BR" dirty="0"/>
              <a:t>, </a:t>
            </a:r>
            <a:r>
              <a:rPr lang="pt-BR" dirty="0" err="1"/>
              <a:t>assertSame</a:t>
            </a:r>
            <a:r>
              <a:rPr lang="pt-BR" dirty="0"/>
              <a:t>, </a:t>
            </a:r>
            <a:r>
              <a:rPr lang="pt-BR" dirty="0" err="1"/>
              <a:t>assertNull</a:t>
            </a:r>
            <a:r>
              <a:rPr lang="pt-BR" dirty="0"/>
              <a:t>, </a:t>
            </a:r>
            <a:r>
              <a:rPr lang="pt-BR" dirty="0" smtClean="0"/>
              <a:t> </a:t>
            </a:r>
            <a:r>
              <a:rPr lang="pt-BR" dirty="0" err="1" smtClean="0"/>
              <a:t>assertNotNull</a:t>
            </a:r>
            <a:r>
              <a:rPr lang="pt-BR" dirty="0"/>
              <a:t>, …</a:t>
            </a:r>
          </a:p>
          <a:p>
            <a:pPr>
              <a:buNone/>
            </a:pPr>
            <a:r>
              <a:rPr lang="pt-BR" dirty="0"/>
              <a:t>Esses métodos devem ser importados estaticamente </a:t>
            </a:r>
            <a:r>
              <a:rPr lang="pt-BR" dirty="0" smtClean="0"/>
              <a:t>de </a:t>
            </a:r>
            <a:r>
              <a:rPr lang="pt-BR" dirty="0" err="1"/>
              <a:t>org.junit.Assert.*</a:t>
            </a:r>
            <a:endParaRPr lang="pt-BR" dirty="0"/>
          </a:p>
          <a:p>
            <a:pPr>
              <a:buNone/>
            </a:pPr>
            <a:endParaRPr lang="pt-B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a:bodyPr>
          <a:lstStyle/>
          <a:p>
            <a:pPr>
              <a:buNone/>
            </a:pPr>
            <a:r>
              <a:rPr lang="en-US" dirty="0"/>
              <a:t>public class </a:t>
            </a:r>
            <a:r>
              <a:rPr lang="en-US" dirty="0" err="1"/>
              <a:t>Calculadora</a:t>
            </a:r>
            <a:r>
              <a:rPr lang="en-US" dirty="0"/>
              <a:t> {</a:t>
            </a:r>
          </a:p>
          <a:p>
            <a:pPr>
              <a:buNone/>
            </a:pPr>
            <a:r>
              <a:rPr lang="en-US" dirty="0"/>
              <a:t>public </a:t>
            </a:r>
            <a:r>
              <a:rPr lang="en-US" dirty="0" err="1"/>
              <a:t>int</a:t>
            </a:r>
            <a:r>
              <a:rPr lang="en-US" dirty="0"/>
              <a:t> </a:t>
            </a:r>
            <a:r>
              <a:rPr lang="en-US" dirty="0" err="1"/>
              <a:t>somar</a:t>
            </a:r>
            <a:r>
              <a:rPr lang="en-US" dirty="0"/>
              <a:t>(</a:t>
            </a:r>
            <a:r>
              <a:rPr lang="en-US" dirty="0" err="1"/>
              <a:t>int</a:t>
            </a:r>
            <a:r>
              <a:rPr lang="en-US" dirty="0"/>
              <a:t> </a:t>
            </a:r>
            <a:r>
              <a:rPr lang="en-US" dirty="0" err="1"/>
              <a:t>a,int</a:t>
            </a:r>
            <a:r>
              <a:rPr lang="en-US" dirty="0"/>
              <a:t> b) {</a:t>
            </a:r>
          </a:p>
          <a:p>
            <a:pPr>
              <a:buNone/>
            </a:pPr>
            <a:r>
              <a:rPr lang="pt-BR" dirty="0" err="1" smtClean="0"/>
              <a:t>return</a:t>
            </a:r>
            <a:r>
              <a:rPr lang="pt-BR" dirty="0" smtClean="0"/>
              <a:t>  a + b</a:t>
            </a:r>
          </a:p>
          <a:p>
            <a:pPr>
              <a:buNone/>
            </a:pPr>
            <a:r>
              <a:rPr lang="pt-BR" dirty="0" smtClean="0"/>
              <a:t>}</a:t>
            </a:r>
          </a:p>
          <a:p>
            <a:pPr>
              <a:buNone/>
            </a:pPr>
            <a:r>
              <a:rPr lang="pt-BR" dirty="0"/>
              <a:t>}</a:t>
            </a: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70000" lnSpcReduction="20000"/>
          </a:bodyPr>
          <a:lstStyle/>
          <a:p>
            <a:pPr>
              <a:buNone/>
            </a:pPr>
            <a:r>
              <a:rPr lang="pt-BR" dirty="0" smtClean="0"/>
              <a:t>	</a:t>
            </a:r>
            <a:r>
              <a:rPr lang="pt-BR" dirty="0" err="1" smtClean="0"/>
              <a:t>import</a:t>
            </a:r>
            <a:r>
              <a:rPr lang="pt-BR" dirty="0" smtClean="0"/>
              <a:t> </a:t>
            </a:r>
            <a:r>
              <a:rPr lang="pt-BR" dirty="0" err="1"/>
              <a:t>static</a:t>
            </a:r>
            <a:r>
              <a:rPr lang="pt-BR" dirty="0"/>
              <a:t> </a:t>
            </a:r>
            <a:r>
              <a:rPr lang="pt-BR" dirty="0" err="1"/>
              <a:t>org.junit.Assert.assertEquals;</a:t>
            </a:r>
            <a:endParaRPr lang="pt-BR" dirty="0"/>
          </a:p>
          <a:p>
            <a:pPr>
              <a:buNone/>
            </a:pPr>
            <a:r>
              <a:rPr lang="pt-BR" dirty="0" smtClean="0"/>
              <a:t>	</a:t>
            </a:r>
            <a:r>
              <a:rPr lang="pt-BR" dirty="0" err="1" smtClean="0"/>
              <a:t>import</a:t>
            </a:r>
            <a:r>
              <a:rPr lang="pt-BR" dirty="0" smtClean="0"/>
              <a:t> </a:t>
            </a:r>
            <a:r>
              <a:rPr lang="pt-BR" dirty="0" err="1"/>
              <a:t>static</a:t>
            </a:r>
            <a:r>
              <a:rPr lang="pt-BR" dirty="0"/>
              <a:t> </a:t>
            </a:r>
            <a:r>
              <a:rPr lang="pt-BR" dirty="0" err="1"/>
              <a:t>org.junit.Assert.assertTrue;</a:t>
            </a:r>
            <a:r>
              <a:rPr lang="pt-BR" dirty="0"/>
              <a:t> </a:t>
            </a:r>
          </a:p>
          <a:p>
            <a:pPr>
              <a:buNone/>
            </a:pPr>
            <a:r>
              <a:rPr lang="pt-BR" dirty="0" smtClean="0"/>
              <a:t>		</a:t>
            </a:r>
            <a:r>
              <a:rPr lang="pt-BR" dirty="0" err="1" smtClean="0"/>
              <a:t>public</a:t>
            </a:r>
            <a:r>
              <a:rPr lang="pt-BR" dirty="0" smtClean="0"/>
              <a:t> </a:t>
            </a:r>
            <a:r>
              <a:rPr lang="pt-BR" dirty="0" err="1"/>
              <a:t>class</a:t>
            </a:r>
            <a:r>
              <a:rPr lang="pt-BR" dirty="0"/>
              <a:t> </a:t>
            </a:r>
            <a:r>
              <a:rPr lang="pt-BR" dirty="0" err="1"/>
              <a:t>MeuPrimeiroTeste</a:t>
            </a:r>
            <a:r>
              <a:rPr lang="pt-BR" dirty="0"/>
              <a:t> {</a:t>
            </a:r>
          </a:p>
          <a:p>
            <a:pPr>
              <a:buNone/>
            </a:pPr>
            <a:r>
              <a:rPr lang="pt-BR" dirty="0" smtClean="0"/>
              <a:t>	@</a:t>
            </a:r>
            <a:r>
              <a:rPr lang="pt-BR" dirty="0" err="1"/>
              <a:t>Test</a:t>
            </a:r>
            <a:r>
              <a:rPr lang="pt-BR" dirty="0"/>
              <a:t> </a:t>
            </a:r>
            <a:r>
              <a:rPr lang="pt-BR" dirty="0" err="1"/>
              <a:t>public</a:t>
            </a:r>
            <a:r>
              <a:rPr lang="pt-BR" dirty="0"/>
              <a:t> </a:t>
            </a:r>
            <a:r>
              <a:rPr lang="pt-BR" dirty="0" err="1"/>
              <a:t>void</a:t>
            </a:r>
            <a:r>
              <a:rPr lang="pt-BR" dirty="0"/>
              <a:t> somar() {</a:t>
            </a:r>
          </a:p>
          <a:p>
            <a:pPr>
              <a:buNone/>
            </a:pPr>
            <a:r>
              <a:rPr lang="pt-BR" dirty="0" smtClean="0"/>
              <a:t>	Calculadora </a:t>
            </a:r>
            <a:r>
              <a:rPr lang="pt-BR" dirty="0" err="1"/>
              <a:t>calc</a:t>
            </a:r>
            <a:r>
              <a:rPr lang="pt-BR" dirty="0"/>
              <a:t> = </a:t>
            </a:r>
            <a:r>
              <a:rPr lang="pt-BR" dirty="0" err="1"/>
              <a:t>new</a:t>
            </a:r>
            <a:r>
              <a:rPr lang="pt-BR" dirty="0"/>
              <a:t> Calculadora();</a:t>
            </a:r>
          </a:p>
          <a:p>
            <a:pPr>
              <a:buNone/>
            </a:pPr>
            <a:r>
              <a:rPr lang="pt-BR" dirty="0" smtClean="0"/>
              <a:t>	</a:t>
            </a:r>
            <a:r>
              <a:rPr lang="pt-BR" dirty="0" err="1" smtClean="0"/>
              <a:t>assertTrue</a:t>
            </a:r>
            <a:r>
              <a:rPr lang="pt-BR" dirty="0"/>
              <a:t>( </a:t>
            </a:r>
            <a:r>
              <a:rPr lang="pt-BR" dirty="0" err="1"/>
              <a:t>calc</a:t>
            </a:r>
            <a:r>
              <a:rPr lang="pt-BR" dirty="0"/>
              <a:t>.somar(3,45) == 48 );</a:t>
            </a:r>
          </a:p>
          <a:p>
            <a:pPr>
              <a:buNone/>
            </a:pPr>
            <a:r>
              <a:rPr lang="pt-BR" dirty="0" smtClean="0"/>
              <a:t>	</a:t>
            </a:r>
            <a:r>
              <a:rPr lang="pt-BR" dirty="0" err="1" smtClean="0"/>
              <a:t>assertEquals</a:t>
            </a:r>
            <a:r>
              <a:rPr lang="pt-BR" dirty="0"/>
              <a:t>( 9, </a:t>
            </a:r>
            <a:r>
              <a:rPr lang="pt-BR" dirty="0" err="1"/>
              <a:t>calc</a:t>
            </a:r>
            <a:r>
              <a:rPr lang="pt-BR" dirty="0"/>
              <a:t>.dividir(18,2) );</a:t>
            </a:r>
          </a:p>
          <a:p>
            <a:pPr>
              <a:buNone/>
            </a:pPr>
            <a:r>
              <a:rPr lang="pt-BR" dirty="0" smtClean="0"/>
              <a:t> }</a:t>
            </a:r>
            <a:endParaRPr lang="pt-BR" dirty="0"/>
          </a:p>
          <a:p>
            <a:pPr>
              <a:buNone/>
            </a:pPr>
            <a:endParaRPr lang="pt-BR" dirty="0"/>
          </a:p>
          <a:p>
            <a:pPr>
              <a:buNone/>
            </a:pPr>
            <a:r>
              <a:rPr lang="pt-BR" dirty="0" smtClean="0"/>
              <a:t>	@</a:t>
            </a:r>
            <a:r>
              <a:rPr lang="pt-BR" dirty="0" err="1"/>
              <a:t>Test</a:t>
            </a:r>
            <a:r>
              <a:rPr lang="pt-BR" dirty="0"/>
              <a:t> </a:t>
            </a:r>
            <a:r>
              <a:rPr lang="pt-BR" dirty="0" err="1"/>
              <a:t>public</a:t>
            </a:r>
            <a:r>
              <a:rPr lang="pt-BR" dirty="0"/>
              <a:t> </a:t>
            </a:r>
            <a:r>
              <a:rPr lang="pt-BR" dirty="0" err="1"/>
              <a:t>void</a:t>
            </a:r>
            <a:r>
              <a:rPr lang="pt-BR" dirty="0"/>
              <a:t> ...</a:t>
            </a:r>
          </a:p>
          <a:p>
            <a:pPr>
              <a:buNone/>
            </a:pPr>
            <a:r>
              <a:rPr lang="pt-BR" dirty="0" smtClean="0"/>
              <a:t>}</a:t>
            </a:r>
          </a:p>
          <a:p>
            <a:pPr>
              <a:buNone/>
            </a:pP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70000" lnSpcReduction="20000"/>
          </a:bodyPr>
          <a:lstStyle/>
          <a:p>
            <a:pPr>
              <a:buNone/>
            </a:pPr>
            <a:r>
              <a:rPr lang="pt-BR" dirty="0"/>
              <a:t>Outras anotações que também podem ser utilizadas em um </a:t>
            </a:r>
            <a:r>
              <a:rPr lang="pt-BR" dirty="0" smtClean="0"/>
              <a:t>método </a:t>
            </a:r>
            <a:r>
              <a:rPr lang="pt-BR" dirty="0"/>
              <a:t>de teste:</a:t>
            </a:r>
          </a:p>
          <a:p>
            <a:pPr>
              <a:buNone/>
            </a:pPr>
            <a:endParaRPr lang="pt-BR" dirty="0"/>
          </a:p>
          <a:p>
            <a:pPr>
              <a:buNone/>
            </a:pPr>
            <a:r>
              <a:rPr lang="pt-BR" dirty="0"/>
              <a:t>@</a:t>
            </a:r>
            <a:r>
              <a:rPr lang="pt-BR" dirty="0" err="1" smtClean="0"/>
              <a:t>Before</a:t>
            </a:r>
            <a:r>
              <a:rPr lang="pt-BR" dirty="0" smtClean="0"/>
              <a:t>: </a:t>
            </a:r>
            <a:r>
              <a:rPr lang="pt-BR" dirty="0"/>
              <a:t>Essa anotação é usada se você deseja executar alguma instrução, como pré-condições, antes de cada caso de teste.</a:t>
            </a:r>
            <a:endParaRPr lang="pt-BR" dirty="0"/>
          </a:p>
          <a:p>
            <a:pPr>
              <a:buNone/>
            </a:pPr>
            <a:endParaRPr lang="pt-BR" dirty="0"/>
          </a:p>
          <a:p>
            <a:pPr>
              <a:buNone/>
            </a:pPr>
            <a:r>
              <a:rPr lang="pt-BR" dirty="0"/>
              <a:t>@</a:t>
            </a:r>
            <a:r>
              <a:rPr lang="pt-BR" dirty="0" err="1" smtClean="0"/>
              <a:t>After</a:t>
            </a:r>
            <a:r>
              <a:rPr lang="pt-BR" dirty="0" smtClean="0"/>
              <a:t>: </a:t>
            </a:r>
            <a:r>
              <a:rPr lang="pt-BR" dirty="0"/>
              <a:t>Esta anotação pode ser usada se você quiser executar algumas instruções após cada </a:t>
            </a:r>
            <a:r>
              <a:rPr lang="pt-BR" dirty="0">
                <a:hlinkClick r:id="rId2"/>
              </a:rPr>
              <a:t>caso de teste,</a:t>
            </a:r>
            <a:r>
              <a:rPr lang="pt-BR" dirty="0"/>
              <a:t> por exemplo, redefinir variáveis, excluir arquivos temporários, variáveis, etc.</a:t>
            </a:r>
            <a:endParaRPr lang="pt-BR" dirty="0"/>
          </a:p>
          <a:p>
            <a:pPr>
              <a:buNone/>
            </a:pPr>
            <a:endParaRPr lang="pt-BR" dirty="0"/>
          </a:p>
          <a:p>
            <a:pPr>
              <a:buNone/>
            </a:pPr>
            <a:r>
              <a:rPr lang="pt-BR" dirty="0"/>
              <a:t>@</a:t>
            </a:r>
            <a:r>
              <a:rPr lang="pt-BR" dirty="0" err="1" smtClean="0"/>
              <a:t>BeforeClass</a:t>
            </a:r>
            <a:r>
              <a:rPr lang="pt-BR" dirty="0" smtClean="0"/>
              <a:t>: </a:t>
            </a:r>
            <a:r>
              <a:rPr lang="pt-BR" dirty="0"/>
              <a:t>Essa anotação é usada se você deseja executar algumas instruções antes de todos os casos de teste, </a:t>
            </a:r>
            <a:r>
              <a:rPr lang="pt-BR" dirty="0" smtClean="0"/>
              <a:t>por exemplo, a conexão de teste deve ser executada antes de todos os casos de teste.</a:t>
            </a:r>
            <a:endParaRPr lang="pt-BR" dirty="0" smtClean="0"/>
          </a:p>
          <a:p>
            <a:pPr>
              <a:buNone/>
            </a:pPr>
            <a:endParaRPr lang="pt-B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55000" lnSpcReduction="20000"/>
          </a:bodyPr>
          <a:lstStyle/>
          <a:p>
            <a:pPr>
              <a:buNone/>
            </a:pPr>
            <a:r>
              <a:rPr lang="pt-BR" dirty="0"/>
              <a:t>@</a:t>
            </a:r>
            <a:r>
              <a:rPr lang="pt-BR" dirty="0" err="1"/>
              <a:t>AfterClass</a:t>
            </a:r>
            <a:r>
              <a:rPr lang="pt-BR" dirty="0"/>
              <a:t>: Esta anotação pode ser usada se você quiser executar algumas instruções após todos os casos de teste, por exemplo, liberar recursos após a execução de todos os casos de teste.</a:t>
            </a:r>
          </a:p>
          <a:p>
            <a:pPr>
              <a:buNone/>
            </a:pPr>
            <a:endParaRPr lang="pt-BR" dirty="0"/>
          </a:p>
          <a:p>
            <a:pPr>
              <a:buNone/>
            </a:pPr>
            <a:r>
              <a:rPr lang="pt-BR" dirty="0"/>
              <a:t>@Test (</a:t>
            </a:r>
            <a:r>
              <a:rPr lang="pt-BR" dirty="0" err="1"/>
              <a:t>expected</a:t>
            </a:r>
            <a:r>
              <a:rPr lang="pt-BR" dirty="0"/>
              <a:t>=</a:t>
            </a:r>
            <a:r>
              <a:rPr lang="pt-BR" dirty="0" err="1"/>
              <a:t>Exception.class</a:t>
            </a:r>
            <a:r>
              <a:rPr lang="pt-BR" dirty="0"/>
              <a:t>): Esta anotação pode ser utilizada caso você queira tratar alguma exceção durante a execução do teste. Por exemplo, se você deseja verificar se um determinado método está lançando uma exceção especificada ou não.</a:t>
            </a:r>
          </a:p>
          <a:p>
            <a:pPr>
              <a:buNone/>
            </a:pPr>
            <a:endParaRPr lang="pt-BR" dirty="0"/>
          </a:p>
          <a:p>
            <a:pPr>
              <a:buNone/>
            </a:pPr>
            <a:r>
              <a:rPr lang="pt-BR" dirty="0"/>
              <a:t>@Test (timeout=</a:t>
            </a:r>
            <a:r>
              <a:rPr lang="pt-BR" dirty="0" err="1"/>
              <a:t>int</a:t>
            </a:r>
            <a:r>
              <a:rPr lang="pt-BR" dirty="0"/>
              <a:t>): Esta anotação pode ser usada se você quiser definir algum tempo limite durante a execução do teste, por exemplo, se estiver trabalhando sob algum SLA (acordo de nível de serviço) e os testes precisam ser concluídos dentro de um tempo especificado.</a:t>
            </a:r>
          </a:p>
          <a:p>
            <a:pPr>
              <a:buNone/>
            </a:pPr>
            <a:endParaRPr lang="pt-BR" dirty="0"/>
          </a:p>
          <a:p>
            <a:pPr>
              <a:buNone/>
            </a:pPr>
            <a:r>
              <a:rPr lang="pt-BR" dirty="0"/>
              <a:t>@Ignore: Esta anotação pode ser usada se você quiser ignorar algumas instruções durante a execução do teste, por exemplo, desabilitar alguns casos de teste durante a execução do teste.</a:t>
            </a:r>
          </a:p>
          <a:p>
            <a:pPr>
              <a:buNone/>
            </a:pPr>
            <a:endParaRPr lang="pt-BR" dirty="0"/>
          </a:p>
        </p:txBody>
      </p:sp>
    </p:spTree>
    <p:extLst>
      <p:ext uri="{BB962C8B-B14F-4D97-AF65-F5344CB8AC3E}">
        <p14:creationId xmlns:p14="http://schemas.microsoft.com/office/powerpoint/2010/main" val="3279443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77500" lnSpcReduction="20000"/>
          </a:bodyPr>
          <a:lstStyle/>
          <a:p>
            <a:pPr>
              <a:buNone/>
            </a:pPr>
            <a:r>
              <a:rPr lang="pt-BR" dirty="0" smtClean="0"/>
              <a:t>		@</a:t>
            </a:r>
            <a:r>
              <a:rPr lang="pt-BR" dirty="0" err="1"/>
              <a:t>Test</a:t>
            </a:r>
            <a:r>
              <a:rPr lang="pt-BR" dirty="0"/>
              <a:t>(</a:t>
            </a:r>
            <a:r>
              <a:rPr lang="pt-BR" dirty="0" err="1"/>
              <a:t>expected</a:t>
            </a:r>
            <a:r>
              <a:rPr lang="pt-BR" dirty="0"/>
              <a:t>=</a:t>
            </a:r>
            <a:r>
              <a:rPr lang="pt-BR" dirty="0" err="1"/>
              <a:t>DivisaoPorZeroException</a:t>
            </a:r>
            <a:r>
              <a:rPr lang="pt-BR" dirty="0"/>
              <a:t>.</a:t>
            </a:r>
            <a:r>
              <a:rPr lang="pt-BR" dirty="0" err="1"/>
              <a:t>class</a:t>
            </a:r>
            <a:r>
              <a:rPr lang="pt-BR" dirty="0"/>
              <a:t>) </a:t>
            </a:r>
          </a:p>
          <a:p>
            <a:pPr>
              <a:buNone/>
            </a:pPr>
            <a:r>
              <a:rPr lang="pt-BR" dirty="0" smtClean="0"/>
              <a:t>		</a:t>
            </a:r>
            <a:r>
              <a:rPr lang="pt-BR" dirty="0" err="1" smtClean="0"/>
              <a:t>public</a:t>
            </a:r>
            <a:r>
              <a:rPr lang="pt-BR" dirty="0" smtClean="0"/>
              <a:t> </a:t>
            </a:r>
            <a:r>
              <a:rPr lang="pt-BR" dirty="0" err="1"/>
              <a:t>void</a:t>
            </a:r>
            <a:r>
              <a:rPr lang="pt-BR" dirty="0"/>
              <a:t> </a:t>
            </a:r>
            <a:r>
              <a:rPr lang="pt-BR" dirty="0" err="1"/>
              <a:t>dividirPorZero</a:t>
            </a:r>
            <a:r>
              <a:rPr lang="pt-BR" dirty="0"/>
              <a:t>() {</a:t>
            </a:r>
          </a:p>
          <a:p>
            <a:pPr>
              <a:buNone/>
            </a:pPr>
            <a:r>
              <a:rPr lang="pt-BR" dirty="0" smtClean="0"/>
              <a:t>		</a:t>
            </a:r>
            <a:r>
              <a:rPr lang="pt-BR" dirty="0" err="1" smtClean="0"/>
              <a:t>int</a:t>
            </a:r>
            <a:r>
              <a:rPr lang="pt-BR" dirty="0" smtClean="0"/>
              <a:t> </a:t>
            </a:r>
            <a:r>
              <a:rPr lang="pt-BR" dirty="0"/>
              <a:t>n = 2 / 0; </a:t>
            </a:r>
          </a:p>
          <a:p>
            <a:pPr>
              <a:buNone/>
            </a:pPr>
            <a:r>
              <a:rPr lang="pt-BR" dirty="0"/>
              <a:t>}</a:t>
            </a:r>
          </a:p>
          <a:p>
            <a:pPr>
              <a:buNone/>
            </a:pPr>
            <a:r>
              <a:rPr lang="pt-BR" dirty="0" smtClean="0"/>
              <a:t>         @</a:t>
            </a:r>
            <a:r>
              <a:rPr lang="pt-BR" dirty="0" err="1"/>
              <a:t>Before</a:t>
            </a:r>
            <a:r>
              <a:rPr lang="pt-BR" dirty="0"/>
              <a:t> </a:t>
            </a:r>
            <a:r>
              <a:rPr lang="pt-BR" dirty="0" err="1"/>
              <a:t>public</a:t>
            </a:r>
            <a:r>
              <a:rPr lang="pt-BR" dirty="0"/>
              <a:t> </a:t>
            </a:r>
            <a:r>
              <a:rPr lang="pt-BR" dirty="0" err="1"/>
              <a:t>void</a:t>
            </a:r>
            <a:r>
              <a:rPr lang="pt-BR" dirty="0"/>
              <a:t> </a:t>
            </a:r>
            <a:r>
              <a:rPr lang="pt-BR" dirty="0" err="1"/>
              <a:t>zerarConta</a:t>
            </a:r>
            <a:r>
              <a:rPr lang="pt-BR" dirty="0"/>
              <a:t>() { </a:t>
            </a:r>
          </a:p>
          <a:p>
            <a:pPr>
              <a:buNone/>
            </a:pPr>
            <a:r>
              <a:rPr lang="pt-BR" dirty="0" smtClean="0"/>
              <a:t>		conta </a:t>
            </a:r>
            <a:r>
              <a:rPr lang="pt-BR" dirty="0"/>
              <a:t>= </a:t>
            </a:r>
            <a:r>
              <a:rPr lang="pt-BR" dirty="0" err="1"/>
              <a:t>new</a:t>
            </a:r>
            <a:r>
              <a:rPr lang="pt-BR" dirty="0"/>
              <a:t> Conta(); </a:t>
            </a:r>
          </a:p>
          <a:p>
            <a:pPr>
              <a:buNone/>
            </a:pPr>
            <a:r>
              <a:rPr lang="pt-BR" dirty="0"/>
              <a:t>} </a:t>
            </a:r>
          </a:p>
          <a:p>
            <a:pPr>
              <a:buNone/>
            </a:pPr>
            <a:r>
              <a:rPr lang="pt-BR" dirty="0" smtClean="0"/>
              <a:t>        @</a:t>
            </a:r>
            <a:r>
              <a:rPr lang="pt-BR" dirty="0" err="1"/>
              <a:t>After</a:t>
            </a:r>
            <a:r>
              <a:rPr lang="pt-BR" dirty="0"/>
              <a:t> </a:t>
            </a:r>
            <a:r>
              <a:rPr lang="pt-BR" dirty="0" err="1"/>
              <a:t>public</a:t>
            </a:r>
            <a:r>
              <a:rPr lang="pt-BR" dirty="0"/>
              <a:t> </a:t>
            </a:r>
            <a:r>
              <a:rPr lang="pt-BR" dirty="0" err="1"/>
              <a:t>void</a:t>
            </a:r>
            <a:r>
              <a:rPr lang="pt-BR" dirty="0"/>
              <a:t> </a:t>
            </a:r>
            <a:r>
              <a:rPr lang="pt-BR" dirty="0" err="1"/>
              <a:t>fecharConexao</a:t>
            </a:r>
            <a:r>
              <a:rPr lang="pt-BR" dirty="0"/>
              <a:t>() { </a:t>
            </a:r>
          </a:p>
          <a:p>
            <a:pPr>
              <a:buNone/>
            </a:pPr>
            <a:r>
              <a:rPr lang="pt-BR" dirty="0" smtClean="0"/>
              <a:t>             </a:t>
            </a:r>
            <a:r>
              <a:rPr lang="pt-BR" dirty="0" err="1" smtClean="0"/>
              <a:t>conexao</a:t>
            </a:r>
            <a:r>
              <a:rPr lang="pt-BR" dirty="0" smtClean="0"/>
              <a:t>.close</a:t>
            </a:r>
            <a:r>
              <a:rPr lang="pt-BR" dirty="0"/>
              <a:t>(); </a:t>
            </a:r>
          </a:p>
          <a:p>
            <a:pPr>
              <a:buNone/>
            </a:pPr>
            <a:r>
              <a:rPr lang="pt-BR" dirty="0"/>
              <a:t>}</a:t>
            </a:r>
          </a:p>
          <a:p>
            <a:pPr>
              <a:buNone/>
            </a:pP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77500" lnSpcReduction="20000"/>
          </a:bodyPr>
          <a:lstStyle/>
          <a:p>
            <a:pPr>
              <a:buNone/>
            </a:pPr>
            <a:r>
              <a:rPr lang="pt-BR" dirty="0" smtClean="0"/>
              <a:t>Quando </a:t>
            </a:r>
            <a:r>
              <a:rPr lang="pt-BR" dirty="0"/>
              <a:t>testamos, não podemos ter pena do </a:t>
            </a:r>
            <a:r>
              <a:rPr lang="pt-BR" dirty="0" smtClean="0"/>
              <a:t>código.</a:t>
            </a:r>
            <a:endParaRPr lang="pt-BR" dirty="0"/>
          </a:p>
          <a:p>
            <a:pPr>
              <a:buNone/>
            </a:pPr>
            <a:r>
              <a:rPr lang="pt-BR" dirty="0" smtClean="0"/>
              <a:t>O </a:t>
            </a:r>
            <a:r>
              <a:rPr lang="pt-BR" dirty="0"/>
              <a:t>cliente não terá!</a:t>
            </a:r>
          </a:p>
          <a:p>
            <a:pPr>
              <a:buNone/>
            </a:pPr>
            <a:endParaRPr lang="pt-BR" dirty="0"/>
          </a:p>
          <a:p>
            <a:pPr>
              <a:buNone/>
            </a:pPr>
            <a:r>
              <a:rPr lang="pt-BR" dirty="0"/>
              <a:t>P</a:t>
            </a:r>
            <a:r>
              <a:rPr lang="pt-BR" dirty="0" smtClean="0"/>
              <a:t>recisamos </a:t>
            </a:r>
            <a:r>
              <a:rPr lang="pt-BR" dirty="0"/>
              <a:t>esquecer um pouco do nosso afeto ao </a:t>
            </a:r>
            <a:r>
              <a:rPr lang="pt-BR" dirty="0" smtClean="0"/>
              <a:t>bebê</a:t>
            </a:r>
            <a:r>
              <a:rPr lang="pt-BR" dirty="0"/>
              <a:t>!!!</a:t>
            </a:r>
          </a:p>
          <a:p>
            <a:pPr>
              <a:buNone/>
            </a:pPr>
            <a:endParaRPr lang="pt-BR" dirty="0"/>
          </a:p>
          <a:p>
            <a:pPr>
              <a:buNone/>
            </a:pPr>
            <a:r>
              <a:rPr lang="pt-BR" dirty="0"/>
              <a:t>P</a:t>
            </a:r>
            <a:r>
              <a:rPr lang="pt-BR" dirty="0" smtClean="0"/>
              <a:t>recisamos testar: entradas </a:t>
            </a:r>
            <a:r>
              <a:rPr lang="pt-BR" dirty="0"/>
              <a:t>erradas / inconsistentes / nulas</a:t>
            </a:r>
          </a:p>
          <a:p>
            <a:pPr>
              <a:buNone/>
            </a:pPr>
            <a:endParaRPr lang="pt-BR" dirty="0" smtClean="0"/>
          </a:p>
          <a:p>
            <a:pPr>
              <a:buNone/>
            </a:pPr>
            <a:r>
              <a:rPr lang="pt-BR" dirty="0" smtClean="0"/>
              <a:t>Precisamos avaliar todas as facetas do código!!!</a:t>
            </a:r>
          </a:p>
          <a:p>
            <a:pPr>
              <a:buNone/>
            </a:pPr>
            <a:endParaRPr lang="pt-BR" dirty="0"/>
          </a:p>
          <a:p>
            <a:pPr>
              <a:buNone/>
            </a:pPr>
            <a:r>
              <a:rPr lang="pt-BR" dirty="0"/>
              <a:t>Idealmente, monte um fluxograma contendo tudo a ser </a:t>
            </a:r>
          </a:p>
          <a:p>
            <a:pPr>
              <a:buNone/>
            </a:pPr>
            <a:r>
              <a:rPr lang="pt-BR" dirty="0"/>
              <a:t>testado!</a:t>
            </a:r>
          </a:p>
          <a:p>
            <a:pPr>
              <a:buNone/>
            </a:pPr>
            <a:endParaRPr lang="pt-B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92500" lnSpcReduction="20000"/>
          </a:bodyPr>
          <a:lstStyle/>
          <a:p>
            <a:pPr>
              <a:buNone/>
            </a:pPr>
            <a:r>
              <a:rPr lang="pt-BR" dirty="0" smtClean="0"/>
              <a:t>Lembrem </a:t>
            </a:r>
            <a:r>
              <a:rPr lang="pt-BR" dirty="0"/>
              <a:t>que da mesma forma que queremos </a:t>
            </a:r>
            <a:endParaRPr lang="pt-BR" dirty="0" smtClean="0"/>
          </a:p>
          <a:p>
            <a:pPr>
              <a:buNone/>
            </a:pPr>
            <a:r>
              <a:rPr lang="pt-BR" dirty="0" smtClean="0"/>
              <a:t>nosso código limpo, nossos testes também </a:t>
            </a:r>
          </a:p>
          <a:p>
            <a:pPr>
              <a:buNone/>
            </a:pPr>
            <a:r>
              <a:rPr lang="pt-BR" dirty="0" smtClean="0"/>
              <a:t>devem </a:t>
            </a:r>
            <a:r>
              <a:rPr lang="pt-BR" dirty="0"/>
              <a:t>estar</a:t>
            </a:r>
          </a:p>
          <a:p>
            <a:pPr>
              <a:buNone/>
            </a:pPr>
            <a:endParaRPr lang="pt-BR" dirty="0"/>
          </a:p>
          <a:p>
            <a:pPr>
              <a:buNone/>
            </a:pPr>
            <a:r>
              <a:rPr lang="pt-BR" dirty="0"/>
              <a:t>Código limpo é mais fácil de entender</a:t>
            </a:r>
          </a:p>
          <a:p>
            <a:pPr>
              <a:buNone/>
            </a:pPr>
            <a:endParaRPr lang="pt-BR" dirty="0"/>
          </a:p>
          <a:p>
            <a:pPr>
              <a:buNone/>
            </a:pPr>
            <a:r>
              <a:rPr lang="pt-BR" dirty="0"/>
              <a:t>Um teste seguindo boas práticas de </a:t>
            </a:r>
          </a:p>
          <a:p>
            <a:pPr>
              <a:buNone/>
            </a:pPr>
            <a:r>
              <a:rPr lang="pt-BR" dirty="0"/>
              <a:t>programação fica mais claro, permite testar </a:t>
            </a:r>
          </a:p>
          <a:p>
            <a:pPr>
              <a:buNone/>
            </a:pPr>
            <a:r>
              <a:rPr lang="pt-BR" dirty="0"/>
              <a:t>mais com menos linhas de código</a:t>
            </a:r>
          </a:p>
          <a:p>
            <a:pPr>
              <a:buNone/>
            </a:pPr>
            <a:endParaRPr lang="pt-B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62500" lnSpcReduction="20000"/>
          </a:bodyPr>
          <a:lstStyle/>
          <a:p>
            <a:pPr>
              <a:buNone/>
            </a:pPr>
            <a:r>
              <a:rPr lang="pt-BR" dirty="0"/>
              <a:t>Como rodamos um teste?</a:t>
            </a:r>
          </a:p>
          <a:p>
            <a:pPr>
              <a:buNone/>
            </a:pPr>
            <a:endParaRPr lang="pt-BR" dirty="0"/>
          </a:p>
          <a:p>
            <a:pPr>
              <a:buNone/>
            </a:pPr>
            <a:r>
              <a:rPr lang="pt-BR" dirty="0"/>
              <a:t>Precisamos executar o </a:t>
            </a:r>
            <a:r>
              <a:rPr lang="pt-BR" dirty="0" err="1"/>
              <a:t>TestRunner</a:t>
            </a:r>
            <a:endParaRPr lang="pt-BR" dirty="0"/>
          </a:p>
          <a:p>
            <a:pPr>
              <a:buNone/>
            </a:pPr>
            <a:endParaRPr lang="pt-BR" dirty="0" smtClean="0"/>
          </a:p>
          <a:p>
            <a:pPr>
              <a:buNone/>
            </a:pPr>
            <a:r>
              <a:rPr lang="pt-BR" dirty="0" smtClean="0"/>
              <a:t>executa todos os métodos que possuem a anotação </a:t>
            </a:r>
          </a:p>
          <a:p>
            <a:pPr>
              <a:buNone/>
            </a:pPr>
            <a:r>
              <a:rPr lang="pt-BR" dirty="0" smtClean="0"/>
              <a:t>@</a:t>
            </a:r>
            <a:r>
              <a:rPr lang="pt-BR" dirty="0" err="1"/>
              <a:t>Test</a:t>
            </a:r>
            <a:endParaRPr lang="pt-BR" dirty="0"/>
          </a:p>
          <a:p>
            <a:pPr>
              <a:buNone/>
            </a:pPr>
            <a:endParaRPr lang="pt-BR" dirty="0"/>
          </a:p>
          <a:p>
            <a:pPr>
              <a:buNone/>
            </a:pPr>
            <a:r>
              <a:rPr lang="pt-BR" dirty="0"/>
              <a:t>se existir um método com a anotação </a:t>
            </a:r>
            <a:endParaRPr lang="pt-BR" dirty="0" smtClean="0"/>
          </a:p>
          <a:p>
            <a:pPr>
              <a:buNone/>
            </a:pPr>
            <a:r>
              <a:rPr lang="pt-BR" dirty="0" smtClean="0"/>
              <a:t>@</a:t>
            </a:r>
            <a:r>
              <a:rPr lang="pt-BR" dirty="0" err="1"/>
              <a:t>Before</a:t>
            </a:r>
            <a:r>
              <a:rPr lang="pt-BR" dirty="0"/>
              <a:t>/@</a:t>
            </a:r>
            <a:r>
              <a:rPr lang="pt-BR" dirty="0" err="1"/>
              <a:t>After</a:t>
            </a:r>
            <a:r>
              <a:rPr lang="pt-BR" dirty="0"/>
              <a:t>, ele será executado antes/depois de </a:t>
            </a:r>
          </a:p>
          <a:p>
            <a:pPr>
              <a:buNone/>
            </a:pPr>
            <a:r>
              <a:rPr lang="pt-BR" dirty="0"/>
              <a:t>cada teste</a:t>
            </a:r>
          </a:p>
          <a:p>
            <a:pPr>
              <a:buNone/>
            </a:pPr>
            <a:endParaRPr lang="pt-BR" dirty="0"/>
          </a:p>
          <a:p>
            <a:pPr>
              <a:buNone/>
            </a:pPr>
            <a:r>
              <a:rPr lang="pt-BR" dirty="0"/>
              <a:t>se existir um método com a anotação </a:t>
            </a:r>
          </a:p>
          <a:p>
            <a:pPr>
              <a:buNone/>
            </a:pPr>
            <a:r>
              <a:rPr lang="pt-BR" dirty="0"/>
              <a:t>@</a:t>
            </a:r>
            <a:r>
              <a:rPr lang="pt-BR" dirty="0" err="1"/>
              <a:t>BeforeClass</a:t>
            </a:r>
            <a:r>
              <a:rPr lang="pt-BR" dirty="0"/>
              <a:t>/@</a:t>
            </a:r>
            <a:r>
              <a:rPr lang="pt-BR" dirty="0" err="1"/>
              <a:t>AfterClass</a:t>
            </a:r>
            <a:r>
              <a:rPr lang="pt-BR" dirty="0"/>
              <a:t>, ele será executado no </a:t>
            </a:r>
          </a:p>
          <a:p>
            <a:pPr>
              <a:buNone/>
            </a:pPr>
            <a:r>
              <a:rPr lang="pt-BR" dirty="0"/>
              <a:t>início/final do teste (só será executado uma vez)</a:t>
            </a:r>
          </a:p>
          <a:p>
            <a:pPr>
              <a:buNone/>
            </a:pPr>
            <a:endParaRPr lang="pt-B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Algumas técnicas</a:t>
            </a:r>
          </a:p>
        </p:txBody>
      </p:sp>
      <p:sp>
        <p:nvSpPr>
          <p:cNvPr id="5" name="Espaço Reservado para Conteúdo 4"/>
          <p:cNvSpPr>
            <a:spLocks noGrp="1"/>
          </p:cNvSpPr>
          <p:nvPr>
            <p:ph idx="1"/>
          </p:nvPr>
        </p:nvSpPr>
        <p:spPr/>
        <p:txBody>
          <a:bodyPr>
            <a:normAutofit fontScale="92500" lnSpcReduction="10000"/>
          </a:bodyPr>
          <a:lstStyle/>
          <a:p>
            <a:pPr>
              <a:buNone/>
            </a:pPr>
            <a:r>
              <a:rPr lang="pt-BR" dirty="0"/>
              <a:t>Pergunta: quando escrever os testes?</a:t>
            </a:r>
          </a:p>
          <a:p>
            <a:pPr>
              <a:buNone/>
            </a:pPr>
            <a:endParaRPr lang="pt-BR" dirty="0"/>
          </a:p>
          <a:p>
            <a:pPr>
              <a:buNone/>
            </a:pPr>
            <a:r>
              <a:rPr lang="pt-BR" dirty="0"/>
              <a:t>Escrever o código todo e depois testar?</a:t>
            </a:r>
          </a:p>
          <a:p>
            <a:pPr>
              <a:buNone/>
            </a:pPr>
            <a:endParaRPr lang="pt-BR" dirty="0"/>
          </a:p>
          <a:p>
            <a:pPr>
              <a:buNone/>
            </a:pPr>
            <a:r>
              <a:rPr lang="pt-BR" dirty="0"/>
              <a:t>Escrever o código e testar ao mesmo tempo?</a:t>
            </a:r>
          </a:p>
          <a:p>
            <a:pPr>
              <a:buNone/>
            </a:pPr>
            <a:endParaRPr lang="pt-BR" dirty="0"/>
          </a:p>
          <a:p>
            <a:pPr>
              <a:buNone/>
            </a:pPr>
            <a:r>
              <a:rPr lang="pt-BR" dirty="0"/>
              <a:t>Escrever os testes e depois codificar?!?</a:t>
            </a:r>
          </a:p>
          <a:p>
            <a:pPr>
              <a:buNone/>
            </a:pP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TDD (</a:t>
            </a:r>
            <a:r>
              <a:rPr lang="pt-BR" dirty="0" err="1" smtClean="0"/>
              <a:t>Test</a:t>
            </a:r>
            <a:r>
              <a:rPr lang="pt-BR" dirty="0" smtClean="0"/>
              <a:t> </a:t>
            </a:r>
            <a:r>
              <a:rPr lang="pt-BR" dirty="0" err="1" smtClean="0"/>
              <a:t>Driven</a:t>
            </a:r>
            <a:r>
              <a:rPr lang="pt-BR" dirty="0" smtClean="0"/>
              <a:t> </a:t>
            </a:r>
            <a:r>
              <a:rPr lang="pt-BR" dirty="0" err="1" smtClean="0"/>
              <a:t>Development</a:t>
            </a:r>
            <a:r>
              <a:rPr lang="pt-BR" dirty="0" smtClean="0"/>
              <a:t>) é um técnica de programação ágil.</a:t>
            </a:r>
            <a:br>
              <a:rPr lang="pt-BR" dirty="0" smtClean="0"/>
            </a:br>
            <a:r>
              <a:rPr lang="pt-BR" dirty="0" smtClean="0"/>
              <a:t>Com TDD especificamos nosso software em detalhes no momento que vamos escrevê-lo criando testes executáveis e rodando-os de maneira que eles mesmos testem nosso software.</a:t>
            </a:r>
          </a:p>
          <a:p>
            <a:pPr>
              <a:buNone/>
            </a:pPr>
            <a:r>
              <a:rPr lang="pt-BR" dirty="0" smtClean="0"/>
              <a:t>Serve para diagnosticar precocemente “</a:t>
            </a:r>
            <a:r>
              <a:rPr lang="pt-BR" dirty="0" err="1" smtClean="0"/>
              <a:t>bugs</a:t>
            </a:r>
            <a:r>
              <a:rPr lang="pt-BR" dirty="0" smtClean="0"/>
              <a:t>” que podem vir a ser problemas na finalização do projeto.</a:t>
            </a:r>
          </a:p>
          <a:p>
            <a:endParaRPr lang="pt-B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77500" lnSpcReduction="20000"/>
          </a:bodyPr>
          <a:lstStyle/>
          <a:p>
            <a:pPr>
              <a:buNone/>
            </a:pPr>
            <a:r>
              <a:rPr lang="pt-BR" dirty="0"/>
              <a:t>Teste primeiro</a:t>
            </a:r>
          </a:p>
          <a:p>
            <a:pPr>
              <a:buNone/>
            </a:pPr>
            <a:endParaRPr lang="pt-BR" dirty="0"/>
          </a:p>
          <a:p>
            <a:pPr>
              <a:buNone/>
            </a:pPr>
            <a:r>
              <a:rPr lang="pt-BR" dirty="0"/>
              <a:t>Um teste por vez</a:t>
            </a:r>
          </a:p>
          <a:p>
            <a:pPr>
              <a:buNone/>
            </a:pPr>
            <a:endParaRPr lang="pt-BR" dirty="0"/>
          </a:p>
          <a:p>
            <a:pPr>
              <a:buNone/>
            </a:pPr>
            <a:r>
              <a:rPr lang="pt-BR" dirty="0"/>
              <a:t>Especifique o mínimo possível em um teste</a:t>
            </a:r>
          </a:p>
          <a:p>
            <a:pPr>
              <a:buNone/>
            </a:pPr>
            <a:endParaRPr lang="pt-BR" dirty="0"/>
          </a:p>
          <a:p>
            <a:pPr>
              <a:buNone/>
            </a:pPr>
            <a:r>
              <a:rPr lang="pt-BR" dirty="0"/>
              <a:t>Faça da forma mais simples possível</a:t>
            </a:r>
          </a:p>
          <a:p>
            <a:pPr>
              <a:buNone/>
            </a:pPr>
            <a:endParaRPr lang="pt-BR" dirty="0"/>
          </a:p>
          <a:p>
            <a:pPr>
              <a:buNone/>
            </a:pPr>
            <a:r>
              <a:rPr lang="pt-BR" dirty="0"/>
              <a:t>Mantenha simples por </a:t>
            </a:r>
            <a:r>
              <a:rPr lang="pt-BR" dirty="0" err="1"/>
              <a:t>refatoração</a:t>
            </a:r>
            <a:endParaRPr lang="pt-BR" dirty="0"/>
          </a:p>
          <a:p>
            <a:pPr>
              <a:buNone/>
            </a:pPr>
            <a:endParaRPr lang="pt-BR" dirty="0"/>
          </a:p>
          <a:p>
            <a:pPr>
              <a:buNone/>
            </a:pPr>
            <a:r>
              <a:rPr lang="pt-BR" dirty="0"/>
              <a:t>Jamais pule a </a:t>
            </a:r>
            <a:r>
              <a:rPr lang="pt-BR" dirty="0" err="1"/>
              <a:t>refatoração</a:t>
            </a:r>
            <a:endParaRPr lang="pt-BR" dirty="0"/>
          </a:p>
          <a:p>
            <a:pPr>
              <a:buNone/>
            </a:pPr>
            <a:endParaRPr lang="pt-B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77500" lnSpcReduction="20000"/>
          </a:bodyPr>
          <a:lstStyle/>
          <a:p>
            <a:pPr>
              <a:buNone/>
            </a:pPr>
            <a:r>
              <a:rPr lang="pt-BR" dirty="0"/>
              <a:t>Escolha de nomes semanticamente transparentes</a:t>
            </a:r>
          </a:p>
          <a:p>
            <a:pPr>
              <a:buNone/>
            </a:pPr>
            <a:endParaRPr lang="pt-BR" dirty="0"/>
          </a:p>
          <a:p>
            <a:pPr>
              <a:buNone/>
            </a:pPr>
            <a:r>
              <a:rPr lang="pt-BR" dirty="0"/>
              <a:t>Mantenha um vocabulário comum</a:t>
            </a:r>
          </a:p>
          <a:p>
            <a:pPr>
              <a:buNone/>
            </a:pPr>
            <a:endParaRPr lang="pt-BR" dirty="0" smtClean="0"/>
          </a:p>
          <a:p>
            <a:pPr>
              <a:buNone/>
            </a:pPr>
            <a:r>
              <a:rPr lang="pt-BR" dirty="0" smtClean="0"/>
              <a:t>Simplifique </a:t>
            </a:r>
            <a:r>
              <a:rPr lang="pt-BR" dirty="0"/>
              <a:t>métodos muito longos, criando métodos </a:t>
            </a:r>
          </a:p>
          <a:p>
            <a:pPr>
              <a:buNone/>
            </a:pPr>
            <a:r>
              <a:rPr lang="pt-BR" dirty="0"/>
              <a:t>menores</a:t>
            </a:r>
          </a:p>
          <a:p>
            <a:pPr>
              <a:buNone/>
            </a:pPr>
            <a:endParaRPr lang="pt-BR" dirty="0"/>
          </a:p>
          <a:p>
            <a:pPr>
              <a:buNone/>
            </a:pPr>
            <a:r>
              <a:rPr lang="pt-BR" dirty="0"/>
              <a:t>Não utilize </a:t>
            </a:r>
            <a:r>
              <a:rPr lang="pt-BR" dirty="0" err="1"/>
              <a:t>mock</a:t>
            </a:r>
            <a:r>
              <a:rPr lang="pt-BR" dirty="0"/>
              <a:t> para tudo. Use-o com prudência</a:t>
            </a:r>
          </a:p>
          <a:p>
            <a:pPr>
              <a:buNone/>
            </a:pPr>
            <a:endParaRPr lang="pt-BR" dirty="0"/>
          </a:p>
          <a:p>
            <a:pPr>
              <a:buNone/>
            </a:pPr>
            <a:r>
              <a:rPr lang="pt-BR" dirty="0"/>
              <a:t>Diga o que deseja ao invés de perguntar</a:t>
            </a:r>
          </a:p>
          <a:p>
            <a:pPr>
              <a:buNone/>
            </a:pP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62500" lnSpcReduction="20000"/>
          </a:bodyPr>
          <a:lstStyle/>
          <a:p>
            <a:pPr>
              <a:buNone/>
            </a:pPr>
            <a:r>
              <a:rPr lang="pt-BR" dirty="0"/>
              <a:t>Faça suposições</a:t>
            </a:r>
          </a:p>
          <a:p>
            <a:pPr>
              <a:buNone/>
            </a:pPr>
            <a:endParaRPr lang="pt-BR" dirty="0"/>
          </a:p>
          <a:p>
            <a:pPr>
              <a:buNone/>
            </a:pPr>
            <a:r>
              <a:rPr lang="pt-BR" dirty="0"/>
              <a:t>“Sem comentários”</a:t>
            </a:r>
          </a:p>
          <a:p>
            <a:pPr>
              <a:buNone/>
            </a:pPr>
            <a:endParaRPr lang="pt-BR" dirty="0"/>
          </a:p>
          <a:p>
            <a:pPr>
              <a:buNone/>
            </a:pPr>
            <a:r>
              <a:rPr lang="pt-BR" dirty="0"/>
              <a:t>Códigos Incompletos</a:t>
            </a:r>
          </a:p>
          <a:p>
            <a:pPr>
              <a:buNone/>
            </a:pPr>
            <a:endParaRPr lang="pt-BR" dirty="0" smtClean="0"/>
          </a:p>
          <a:p>
            <a:pPr>
              <a:buNone/>
            </a:pPr>
            <a:r>
              <a:rPr lang="pt-BR" dirty="0" err="1" smtClean="0"/>
              <a:t>Refatoração</a:t>
            </a:r>
            <a:r>
              <a:rPr lang="pt-BR" dirty="0" smtClean="0"/>
              <a:t> </a:t>
            </a:r>
            <a:r>
              <a:rPr lang="pt-BR" dirty="0"/>
              <a:t>não deixou limpo o suficiente</a:t>
            </a:r>
          </a:p>
          <a:p>
            <a:pPr>
              <a:buNone/>
            </a:pPr>
            <a:endParaRPr lang="pt-BR" dirty="0" smtClean="0"/>
          </a:p>
          <a:p>
            <a:pPr>
              <a:buNone/>
            </a:pPr>
            <a:r>
              <a:rPr lang="pt-BR" dirty="0" smtClean="0"/>
              <a:t>Utilização </a:t>
            </a:r>
            <a:r>
              <a:rPr lang="pt-BR" dirty="0"/>
              <a:t>de algoritmo incomum</a:t>
            </a:r>
          </a:p>
          <a:p>
            <a:pPr>
              <a:buNone/>
            </a:pPr>
            <a:r>
              <a:rPr lang="pt-BR" dirty="0" smtClean="0"/>
              <a:t> </a:t>
            </a:r>
            <a:r>
              <a:rPr lang="pt-BR" dirty="0"/>
              <a:t>Uso de algoritmo de terceiros</a:t>
            </a:r>
          </a:p>
          <a:p>
            <a:pPr>
              <a:buNone/>
            </a:pPr>
            <a:endParaRPr lang="pt-BR" dirty="0" smtClean="0"/>
          </a:p>
          <a:p>
            <a:pPr>
              <a:buNone/>
            </a:pPr>
            <a:r>
              <a:rPr lang="pt-BR" dirty="0" smtClean="0"/>
              <a:t>Melhoria </a:t>
            </a:r>
            <a:r>
              <a:rPr lang="pt-BR" dirty="0"/>
              <a:t>de desempenho</a:t>
            </a:r>
          </a:p>
          <a:p>
            <a:pPr>
              <a:buNone/>
            </a:pPr>
            <a:endParaRPr lang="pt-BR" dirty="0"/>
          </a:p>
          <a:p>
            <a:pPr>
              <a:buNone/>
            </a:pPr>
            <a:r>
              <a:rPr lang="pt-BR" dirty="0"/>
              <a:t>Comentários da Classe</a:t>
            </a:r>
          </a:p>
          <a:p>
            <a:pPr>
              <a:buNone/>
            </a:pPr>
            <a:endParaRPr lang="pt-B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92500" lnSpcReduction="10000"/>
          </a:bodyPr>
          <a:lstStyle/>
          <a:p>
            <a:pPr>
              <a:buNone/>
            </a:pPr>
            <a:r>
              <a:rPr lang="pt-BR" dirty="0"/>
              <a:t>Em TDD, um teste é um pedaço de software. A </a:t>
            </a:r>
          </a:p>
          <a:p>
            <a:pPr>
              <a:buNone/>
            </a:pPr>
            <a:r>
              <a:rPr lang="pt-BR" dirty="0"/>
              <a:t>diferença entre teste e o código que está sendo </a:t>
            </a:r>
            <a:endParaRPr lang="pt-BR" dirty="0" smtClean="0"/>
          </a:p>
          <a:p>
            <a:pPr>
              <a:buNone/>
            </a:pPr>
            <a:r>
              <a:rPr lang="pt-BR" dirty="0" smtClean="0"/>
              <a:t>produzido é que os testes têm 2 funções principais:</a:t>
            </a:r>
          </a:p>
          <a:p>
            <a:pPr>
              <a:buNone/>
            </a:pPr>
            <a:r>
              <a:rPr lang="pt-BR" dirty="0" smtClean="0"/>
              <a:t>De </a:t>
            </a:r>
            <a:r>
              <a:rPr lang="pt-BR" dirty="0"/>
              <a:t>especificação, ou seja, definir uma regra que seu </a:t>
            </a:r>
            <a:r>
              <a:rPr lang="pt-BR" dirty="0" smtClean="0"/>
              <a:t>software </a:t>
            </a:r>
            <a:r>
              <a:rPr lang="pt-BR" dirty="0"/>
              <a:t>deve </a:t>
            </a:r>
            <a:r>
              <a:rPr lang="pt-BR" dirty="0" smtClean="0"/>
              <a:t>obedecer;</a:t>
            </a:r>
          </a:p>
          <a:p>
            <a:pPr>
              <a:buNone/>
            </a:pPr>
            <a:r>
              <a:rPr lang="pt-BR" dirty="0" smtClean="0"/>
              <a:t> De </a:t>
            </a:r>
            <a:r>
              <a:rPr lang="pt-BR" dirty="0"/>
              <a:t>validação, ou seja, verificar que a regra é </a:t>
            </a:r>
            <a:r>
              <a:rPr lang="pt-BR" dirty="0" smtClean="0"/>
              <a:t>obedecida pelo software;</a:t>
            </a:r>
            <a:endParaRPr lang="pt-BR" dirty="0"/>
          </a:p>
          <a:p>
            <a:pPr>
              <a:buNone/>
            </a:pP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a:bodyPr>
          <a:lstStyle/>
          <a:p>
            <a:pPr>
              <a:buNone/>
            </a:pPr>
            <a:r>
              <a:rPr lang="pt-BR" dirty="0"/>
              <a:t>Usando TDD, quando acabamos, realmente </a:t>
            </a:r>
          </a:p>
          <a:p>
            <a:pPr>
              <a:buNone/>
            </a:pPr>
            <a:r>
              <a:rPr lang="pt-BR" dirty="0"/>
              <a:t>acabamos.</a:t>
            </a:r>
          </a:p>
          <a:p>
            <a:pPr>
              <a:buNone/>
            </a:pPr>
            <a:endParaRPr lang="pt-BR" dirty="0"/>
          </a:p>
          <a:p>
            <a:pPr>
              <a:buNone/>
            </a:pPr>
            <a:r>
              <a:rPr lang="pt-BR" dirty="0"/>
              <a:t>O processo não é infalível, mas códigos gerados assim </a:t>
            </a:r>
            <a:r>
              <a:rPr lang="pt-BR" dirty="0" smtClean="0"/>
              <a:t>raramente </a:t>
            </a:r>
            <a:r>
              <a:rPr lang="pt-BR" dirty="0"/>
              <a:t>apresentam problemas.</a:t>
            </a:r>
          </a:p>
          <a:p>
            <a:pPr>
              <a:buNone/>
            </a:pP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85000" lnSpcReduction="10000"/>
          </a:bodyPr>
          <a:lstStyle/>
          <a:p>
            <a:pPr>
              <a:lnSpc>
                <a:spcPct val="170000"/>
              </a:lnSpc>
              <a:buNone/>
            </a:pPr>
            <a:r>
              <a:rPr lang="pt-BR" dirty="0"/>
              <a:t>Lembre-se sempre dos três passos básicos do </a:t>
            </a:r>
          </a:p>
          <a:p>
            <a:pPr>
              <a:lnSpc>
                <a:spcPct val="170000"/>
              </a:lnSpc>
              <a:buNone/>
            </a:pPr>
            <a:r>
              <a:rPr lang="pt-BR" dirty="0"/>
              <a:t>desenvolvimento orientado a testes:</a:t>
            </a:r>
          </a:p>
          <a:p>
            <a:pPr>
              <a:lnSpc>
                <a:spcPct val="170000"/>
              </a:lnSpc>
              <a:buNone/>
            </a:pPr>
            <a:r>
              <a:rPr lang="pt-BR" dirty="0"/>
              <a:t>1) Escrever um teste e assegurar que ele não funcione </a:t>
            </a:r>
          </a:p>
          <a:p>
            <a:pPr>
              <a:lnSpc>
                <a:spcPct val="170000"/>
              </a:lnSpc>
              <a:buNone/>
            </a:pPr>
            <a:r>
              <a:rPr lang="pt-BR" dirty="0"/>
              <a:t>introduzindo um erro óbvio no código sendo testado.</a:t>
            </a:r>
          </a:p>
          <a:p>
            <a:pPr>
              <a:lnSpc>
                <a:spcPct val="170000"/>
              </a:lnSpc>
              <a:buNone/>
            </a:pPr>
            <a:r>
              <a:rPr lang="pt-BR" dirty="0"/>
              <a:t>2) Fazer o teste funcionar com a implementação mais </a:t>
            </a:r>
          </a:p>
          <a:p>
            <a:pPr>
              <a:lnSpc>
                <a:spcPct val="170000"/>
              </a:lnSpc>
              <a:buNone/>
            </a:pPr>
            <a:r>
              <a:rPr lang="pt-BR" dirty="0"/>
              <a:t>óbvia possível.</a:t>
            </a:r>
          </a:p>
          <a:p>
            <a:pPr>
              <a:buNone/>
            </a:pPr>
            <a:endParaRPr lang="pt-B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lnSpcReduction="10000"/>
          </a:bodyPr>
          <a:lstStyle/>
          <a:p>
            <a:pPr>
              <a:lnSpc>
                <a:spcPct val="170000"/>
              </a:lnSpc>
              <a:buNone/>
            </a:pPr>
            <a:r>
              <a:rPr lang="pt-BR" dirty="0" smtClean="0"/>
              <a:t>3) </a:t>
            </a:r>
            <a:r>
              <a:rPr lang="pt-BR" dirty="0" err="1" smtClean="0"/>
              <a:t>Refatorar</a:t>
            </a:r>
            <a:r>
              <a:rPr lang="pt-BR" dirty="0" smtClean="0"/>
              <a:t> o método sendo testado e o próprio </a:t>
            </a:r>
          </a:p>
          <a:p>
            <a:pPr>
              <a:lnSpc>
                <a:spcPct val="170000"/>
              </a:lnSpc>
              <a:buNone/>
            </a:pPr>
            <a:r>
              <a:rPr lang="pt-BR" dirty="0" smtClean="0"/>
              <a:t>método de teste .O primeiro, para colocar a </a:t>
            </a:r>
          </a:p>
          <a:p>
            <a:pPr>
              <a:lnSpc>
                <a:spcPct val="170000"/>
              </a:lnSpc>
              <a:buNone/>
            </a:pPr>
            <a:r>
              <a:rPr lang="pt-BR" dirty="0" smtClean="0"/>
              <a:t>implementação desejada para a aplicação e o </a:t>
            </a:r>
          </a:p>
          <a:p>
            <a:pPr>
              <a:lnSpc>
                <a:spcPct val="170000"/>
              </a:lnSpc>
              <a:buNone/>
            </a:pPr>
            <a:r>
              <a:rPr lang="pt-BR" dirty="0" smtClean="0"/>
              <a:t>segundo para eliminar duplicações e melhorar a </a:t>
            </a:r>
          </a:p>
          <a:p>
            <a:pPr>
              <a:lnSpc>
                <a:spcPct val="170000"/>
              </a:lnSpc>
              <a:buNone/>
            </a:pPr>
            <a:r>
              <a:rPr lang="pt-BR" dirty="0" smtClean="0"/>
              <a:t>Legibilidade</a:t>
            </a:r>
          </a:p>
          <a:p>
            <a:pPr>
              <a:buNone/>
            </a:pPr>
            <a:endParaRPr lang="pt-B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92500" lnSpcReduction="20000"/>
          </a:bodyPr>
          <a:lstStyle/>
          <a:p>
            <a:pPr>
              <a:lnSpc>
                <a:spcPct val="150000"/>
              </a:lnSpc>
              <a:buNone/>
            </a:pPr>
            <a:r>
              <a:rPr lang="pt-BR" dirty="0"/>
              <a:t>No começo o uso do TDD é bem mais árduo pois é </a:t>
            </a:r>
          </a:p>
          <a:p>
            <a:pPr>
              <a:lnSpc>
                <a:spcPct val="150000"/>
              </a:lnSpc>
              <a:buNone/>
            </a:pPr>
            <a:r>
              <a:rPr lang="pt-BR" dirty="0"/>
              <a:t>tudo inverso do que estamos acostumados. Mas, </a:t>
            </a:r>
          </a:p>
          <a:p>
            <a:pPr>
              <a:lnSpc>
                <a:spcPct val="150000"/>
              </a:lnSpc>
              <a:buNone/>
            </a:pPr>
            <a:r>
              <a:rPr lang="pt-BR" dirty="0"/>
              <a:t>como em todo aprendizado, a dificuldade vem </a:t>
            </a:r>
          </a:p>
          <a:p>
            <a:pPr>
              <a:lnSpc>
                <a:spcPct val="150000"/>
              </a:lnSpc>
              <a:buNone/>
            </a:pPr>
            <a:r>
              <a:rPr lang="pt-BR" dirty="0"/>
              <a:t>apenas no começo e nos tornamos melhores à </a:t>
            </a:r>
          </a:p>
          <a:p>
            <a:pPr>
              <a:lnSpc>
                <a:spcPct val="150000"/>
              </a:lnSpc>
              <a:buNone/>
            </a:pPr>
            <a:r>
              <a:rPr lang="pt-BR" dirty="0"/>
              <a:t>medida que praticamos</a:t>
            </a:r>
          </a:p>
          <a:p>
            <a:pPr>
              <a:buNone/>
            </a:pP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70000" lnSpcReduction="20000"/>
          </a:bodyPr>
          <a:lstStyle/>
          <a:p>
            <a:pPr>
              <a:buNone/>
            </a:pPr>
            <a:r>
              <a:rPr lang="pt-BR" dirty="0"/>
              <a:t>Pontos negativos</a:t>
            </a:r>
          </a:p>
          <a:p>
            <a:pPr>
              <a:buNone/>
            </a:pPr>
            <a:endParaRPr lang="pt-BR" dirty="0"/>
          </a:p>
          <a:p>
            <a:pPr>
              <a:buNone/>
            </a:pPr>
            <a:r>
              <a:rPr lang="pt-BR" dirty="0"/>
              <a:t>Desenvolvimento é mais lento</a:t>
            </a:r>
          </a:p>
          <a:p>
            <a:pPr>
              <a:buNone/>
            </a:pPr>
            <a:endParaRPr lang="pt-BR" dirty="0"/>
          </a:p>
          <a:p>
            <a:pPr>
              <a:buNone/>
            </a:pPr>
            <a:r>
              <a:rPr lang="pt-BR" dirty="0"/>
              <a:t>Mudança de hábito (inicialmente)</a:t>
            </a:r>
          </a:p>
          <a:p>
            <a:pPr>
              <a:buNone/>
            </a:pPr>
            <a:endParaRPr lang="pt-BR" dirty="0"/>
          </a:p>
          <a:p>
            <a:pPr>
              <a:buNone/>
            </a:pPr>
            <a:r>
              <a:rPr lang="pt-BR" dirty="0"/>
              <a:t>Quem cria os testes é o desenvolvedor, portanto ambos os testes e o </a:t>
            </a:r>
          </a:p>
          <a:p>
            <a:pPr>
              <a:buNone/>
            </a:pPr>
            <a:r>
              <a:rPr lang="pt-BR" dirty="0"/>
              <a:t>código de produção podem ter os mesmos erros conceituais </a:t>
            </a:r>
          </a:p>
          <a:p>
            <a:endParaRPr lang="pt-BR" dirty="0"/>
          </a:p>
          <a:p>
            <a:pPr>
              <a:buNone/>
            </a:pPr>
            <a:r>
              <a:rPr lang="pt-BR" dirty="0"/>
              <a:t>A barra verde pode levar a uma falsa sensação de segurança e fazer </a:t>
            </a:r>
          </a:p>
          <a:p>
            <a:pPr>
              <a:buNone/>
            </a:pPr>
            <a:r>
              <a:rPr lang="pt-BR" dirty="0"/>
              <a:t>com que a equipe relaxe nos testes de integração e funcionais </a:t>
            </a:r>
          </a:p>
          <a:p>
            <a:pPr>
              <a:buNone/>
            </a:pPr>
            <a:endParaRPr lang="pt-B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62500" lnSpcReduction="20000"/>
          </a:bodyPr>
          <a:lstStyle/>
          <a:p>
            <a:pPr>
              <a:lnSpc>
                <a:spcPct val="170000"/>
              </a:lnSpc>
              <a:buNone/>
            </a:pPr>
            <a:r>
              <a:rPr lang="pt-BR" sz="4000" dirty="0"/>
              <a:t>Pontos positivos</a:t>
            </a:r>
          </a:p>
          <a:p>
            <a:pPr>
              <a:lnSpc>
                <a:spcPct val="170000"/>
              </a:lnSpc>
              <a:buNone/>
            </a:pPr>
            <a:r>
              <a:rPr lang="pt-BR" sz="4000" dirty="0" smtClean="0"/>
              <a:t>O </a:t>
            </a:r>
            <a:r>
              <a:rPr lang="pt-BR" sz="4000" dirty="0"/>
              <a:t>desenvolvedor pode resolver o problema aos poucos, aspecto </a:t>
            </a:r>
            <a:r>
              <a:rPr lang="pt-BR" sz="4000" dirty="0" smtClean="0"/>
              <a:t>a aspecto </a:t>
            </a:r>
            <a:endParaRPr lang="pt-BR" sz="4000" dirty="0"/>
          </a:p>
          <a:p>
            <a:pPr>
              <a:lnSpc>
                <a:spcPct val="170000"/>
              </a:lnSpc>
              <a:buNone/>
            </a:pPr>
            <a:r>
              <a:rPr lang="pt-BR" sz="4000" dirty="0" smtClean="0"/>
              <a:t>Testes </a:t>
            </a:r>
            <a:r>
              <a:rPr lang="pt-BR" sz="4000" dirty="0"/>
              <a:t>facilitam o entendimento/documentam dos requisitos</a:t>
            </a:r>
          </a:p>
          <a:p>
            <a:pPr>
              <a:lnSpc>
                <a:spcPct val="170000"/>
              </a:lnSpc>
              <a:buNone/>
            </a:pPr>
            <a:r>
              <a:rPr lang="pt-BR" sz="4000" dirty="0" err="1" smtClean="0"/>
              <a:t>Bugs</a:t>
            </a:r>
            <a:r>
              <a:rPr lang="pt-BR" sz="4000" dirty="0" smtClean="0"/>
              <a:t> </a:t>
            </a:r>
            <a:r>
              <a:rPr lang="pt-BR" sz="4000" dirty="0"/>
              <a:t>são percebidos mais cedo</a:t>
            </a:r>
          </a:p>
          <a:p>
            <a:pPr>
              <a:lnSpc>
                <a:spcPct val="170000"/>
              </a:lnSpc>
              <a:buNone/>
            </a:pPr>
            <a:r>
              <a:rPr lang="pt-BR" sz="4000" dirty="0" smtClean="0"/>
              <a:t>É </a:t>
            </a:r>
            <a:r>
              <a:rPr lang="pt-BR" sz="4000" dirty="0"/>
              <a:t>mais fácil identificar a causa</a:t>
            </a:r>
          </a:p>
          <a:p>
            <a:pPr>
              <a:lnSpc>
                <a:spcPct val="170000"/>
              </a:lnSpc>
              <a:buNone/>
            </a:pPr>
            <a:r>
              <a:rPr lang="pt-BR" sz="4000" dirty="0" smtClean="0"/>
              <a:t>A </a:t>
            </a:r>
            <a:r>
              <a:rPr lang="pt-BR" sz="4000" dirty="0"/>
              <a:t>correção é menos </a:t>
            </a:r>
            <a:r>
              <a:rPr lang="pt-BR" sz="4000" dirty="0" smtClean="0"/>
              <a:t>custosa</a:t>
            </a:r>
            <a:endParaRPr lang="pt-BR"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Genericamente: quando escrever um software, começar escrevendo seu teste, uma classe que vai testar o software, assim, testar o software e o remodelar até que os testes não falharem mais,então a TDD pode ser definida como uma técnica de programação onde todo o código produzido é criado em resposta a um código que falhou.</a:t>
            </a:r>
          </a:p>
          <a:p>
            <a:endParaRPr lang="pt-B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Boas práticas</a:t>
            </a:r>
          </a:p>
        </p:txBody>
      </p:sp>
      <p:sp>
        <p:nvSpPr>
          <p:cNvPr id="5" name="Espaço Reservado para Conteúdo 4"/>
          <p:cNvSpPr>
            <a:spLocks noGrp="1"/>
          </p:cNvSpPr>
          <p:nvPr>
            <p:ph idx="1"/>
          </p:nvPr>
        </p:nvSpPr>
        <p:spPr/>
        <p:txBody>
          <a:bodyPr>
            <a:normAutofit fontScale="62500" lnSpcReduction="20000"/>
          </a:bodyPr>
          <a:lstStyle/>
          <a:p>
            <a:pPr>
              <a:lnSpc>
                <a:spcPct val="170000"/>
              </a:lnSpc>
              <a:buNone/>
            </a:pPr>
            <a:r>
              <a:rPr lang="pt-BR" sz="4000" dirty="0" smtClean="0"/>
              <a:t>O aprendizado é melhor</a:t>
            </a:r>
          </a:p>
          <a:p>
            <a:pPr>
              <a:lnSpc>
                <a:spcPct val="170000"/>
              </a:lnSpc>
              <a:buNone/>
            </a:pPr>
            <a:r>
              <a:rPr lang="pt-BR" sz="4000" dirty="0" smtClean="0"/>
              <a:t>Garante uma boa base de testes</a:t>
            </a:r>
          </a:p>
          <a:p>
            <a:pPr>
              <a:lnSpc>
                <a:spcPct val="170000"/>
              </a:lnSpc>
              <a:buNone/>
            </a:pPr>
            <a:r>
              <a:rPr lang="pt-BR" sz="4000" dirty="0" smtClean="0"/>
              <a:t>A arquitetura tende a apresentar baixo nível de acoplamento</a:t>
            </a:r>
          </a:p>
          <a:p>
            <a:pPr>
              <a:lnSpc>
                <a:spcPct val="170000"/>
              </a:lnSpc>
              <a:buNone/>
            </a:pPr>
            <a:r>
              <a:rPr lang="pt-BR" sz="4000" dirty="0" smtClean="0"/>
              <a:t>O código é, naturalmente, facilmente testável</a:t>
            </a:r>
          </a:p>
          <a:p>
            <a:pPr>
              <a:lnSpc>
                <a:spcPct val="170000"/>
              </a:lnSpc>
              <a:buNone/>
            </a:pPr>
            <a:r>
              <a:rPr lang="pt-BR" sz="4000" dirty="0" err="1" smtClean="0"/>
              <a:t>Consequentemente</a:t>
            </a:r>
            <a:r>
              <a:rPr lang="pt-BR" sz="4000" dirty="0" smtClean="0"/>
              <a:t>…</a:t>
            </a:r>
          </a:p>
          <a:p>
            <a:pPr>
              <a:lnSpc>
                <a:spcPct val="170000"/>
              </a:lnSpc>
              <a:buNone/>
            </a:pPr>
            <a:r>
              <a:rPr lang="pt-BR" sz="4000" dirty="0" err="1" smtClean="0"/>
              <a:t>Refactorings</a:t>
            </a:r>
            <a:r>
              <a:rPr lang="pt-BR" sz="4000" dirty="0" smtClean="0"/>
              <a:t> são menos arriscados</a:t>
            </a:r>
          </a:p>
          <a:p>
            <a:endParaRPr lang="pt-BR" sz="1100" dirty="0" smtClean="0"/>
          </a:p>
          <a:p>
            <a:pPr>
              <a:buNone/>
            </a:pP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a:bodyPr>
          <a:lstStyle/>
          <a:p>
            <a:pPr>
              <a:buNone/>
            </a:pPr>
            <a:r>
              <a:rPr lang="pt-BR" dirty="0"/>
              <a:t>Quebrar a abordagem tradicional de testes de </a:t>
            </a:r>
            <a:r>
              <a:rPr lang="pt-BR" dirty="0" smtClean="0"/>
              <a:t>software</a:t>
            </a:r>
            <a:endParaRPr lang="pt-BR" dirty="0"/>
          </a:p>
          <a:p>
            <a:pPr>
              <a:buNone/>
            </a:pPr>
            <a:r>
              <a:rPr lang="pt-BR" dirty="0" smtClean="0"/>
              <a:t>Testa </a:t>
            </a:r>
            <a:r>
              <a:rPr lang="pt-BR" dirty="0"/>
              <a:t>antes de construir enquanto métodos </a:t>
            </a:r>
            <a:r>
              <a:rPr lang="pt-BR" dirty="0" smtClean="0"/>
              <a:t>tradicionais </a:t>
            </a:r>
            <a:r>
              <a:rPr lang="pt-BR" dirty="0"/>
              <a:t>constroem antes para testar.</a:t>
            </a:r>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Ciclo do TDD</a:t>
            </a:r>
          </a:p>
        </p:txBody>
      </p:sp>
      <p:sp>
        <p:nvSpPr>
          <p:cNvPr id="3" name="Espaço Reservado para Conteúdo 2"/>
          <p:cNvSpPr>
            <a:spLocks noGrp="1"/>
          </p:cNvSpPr>
          <p:nvPr>
            <p:ph idx="1"/>
          </p:nvPr>
        </p:nvSpPr>
        <p:spPr/>
        <p:txBody>
          <a:bodyPr>
            <a:normAutofit fontScale="85000" lnSpcReduction="10000"/>
          </a:bodyPr>
          <a:lstStyle/>
          <a:p>
            <a:pPr>
              <a:buNone/>
            </a:pPr>
            <a:r>
              <a:rPr lang="pt-BR" dirty="0" smtClean="0"/>
              <a:t>C</a:t>
            </a:r>
            <a:r>
              <a:rPr lang="pt-BR" dirty="0"/>
              <a:t>omece com um teste que não compila porque o método </a:t>
            </a:r>
            <a:r>
              <a:rPr lang="pt-BR" dirty="0" smtClean="0"/>
              <a:t>que </a:t>
            </a:r>
            <a:r>
              <a:rPr lang="pt-BR" dirty="0"/>
              <a:t>você está testando ainda não existe.</a:t>
            </a:r>
          </a:p>
          <a:p>
            <a:pPr>
              <a:buNone/>
            </a:pPr>
            <a:r>
              <a:rPr lang="pt-BR" dirty="0" smtClean="0"/>
              <a:t>Escreva </a:t>
            </a:r>
            <a:r>
              <a:rPr lang="pt-BR" dirty="0"/>
              <a:t>o mínimo de código para que ele compile criando o </a:t>
            </a:r>
            <a:r>
              <a:rPr lang="pt-BR" dirty="0" smtClean="0"/>
              <a:t>método </a:t>
            </a:r>
            <a:r>
              <a:rPr lang="pt-BR" dirty="0"/>
              <a:t>sem implementação por exemplo</a:t>
            </a:r>
            <a:r>
              <a:rPr lang="pt-BR" dirty="0" smtClean="0"/>
              <a:t>.</a:t>
            </a:r>
            <a:endParaRPr lang="pt-BR" dirty="0"/>
          </a:p>
          <a:p>
            <a:pPr>
              <a:buNone/>
            </a:pPr>
            <a:r>
              <a:rPr lang="pt-BR" dirty="0"/>
              <a:t>Compile o teste. Veja ele falhar</a:t>
            </a:r>
            <a:r>
              <a:rPr lang="pt-BR" dirty="0" smtClean="0"/>
              <a:t>.</a:t>
            </a:r>
            <a:endParaRPr lang="pt-BR" dirty="0"/>
          </a:p>
          <a:p>
            <a:pPr>
              <a:buNone/>
            </a:pPr>
            <a:r>
              <a:rPr lang="pt-BR" dirty="0"/>
              <a:t>Implemente o código.</a:t>
            </a:r>
          </a:p>
          <a:p>
            <a:pPr>
              <a:buNone/>
            </a:pPr>
            <a:r>
              <a:rPr lang="pt-BR" dirty="0" smtClean="0"/>
              <a:t>Execute </a:t>
            </a:r>
            <a:r>
              <a:rPr lang="pt-BR" dirty="0"/>
              <a:t>o teste. Veja o teste </a:t>
            </a:r>
            <a:r>
              <a:rPr lang="pt-BR" dirty="0" smtClean="0"/>
              <a:t>passar.</a:t>
            </a:r>
          </a:p>
          <a:p>
            <a:pPr>
              <a:buNone/>
            </a:pPr>
            <a:r>
              <a:rPr lang="pt-BR" dirty="0" smtClean="0"/>
              <a:t>Melhore </a:t>
            </a:r>
            <a:r>
              <a:rPr lang="pt-BR" dirty="0"/>
              <a:t>o código (</a:t>
            </a:r>
            <a:r>
              <a:rPr lang="pt-BR" dirty="0" err="1"/>
              <a:t>refactoring</a:t>
            </a:r>
            <a:r>
              <a:rPr lang="pt-BR" dirty="0"/>
              <a:t>).</a:t>
            </a:r>
          </a:p>
          <a:p>
            <a:pPr>
              <a:buNone/>
            </a:pPr>
            <a:r>
              <a:rPr lang="pt-BR" dirty="0" smtClean="0"/>
              <a:t>Execute </a:t>
            </a:r>
            <a:r>
              <a:rPr lang="pt-BR" dirty="0"/>
              <a:t>o teste para certificar-se que tudo continua </a:t>
            </a:r>
            <a:r>
              <a:rPr lang="pt-BR" dirty="0" smtClean="0"/>
              <a:t>funcionando</a:t>
            </a:r>
            <a:r>
              <a:rPr lang="pt-BR" dirty="0"/>
              <a:t>.</a:t>
            </a:r>
          </a:p>
          <a:p>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dirty="0" smtClean="0"/>
              <a:t>Como funciona?</a:t>
            </a:r>
          </a:p>
          <a:p>
            <a:pPr>
              <a:buNone/>
            </a:pPr>
            <a:r>
              <a:rPr lang="pt-BR" dirty="0" smtClean="0"/>
              <a:t>Escrever um teste, rodar este teste até que algo falhe, escrever o código fonte mais simples possível para passar neste teste, escrever o teste (melhorando para cobrir mais funções do código fonte do produto), testar até que algo falhe, reescrever o código para que ele passe no teste….  Permanecer nesse ciclo até o software estar completo.</a:t>
            </a:r>
          </a:p>
          <a:p>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TDD - </a:t>
            </a:r>
            <a:r>
              <a:rPr lang="pt-BR" dirty="0" err="1" smtClean="0"/>
              <a:t>Test</a:t>
            </a:r>
            <a:r>
              <a:rPr lang="pt-BR" dirty="0" smtClean="0"/>
              <a:t> </a:t>
            </a:r>
            <a:r>
              <a:rPr lang="pt-BR" dirty="0" err="1" smtClean="0"/>
              <a:t>Driven</a:t>
            </a:r>
            <a:r>
              <a:rPr lang="pt-BR" dirty="0" smtClean="0"/>
              <a:t> </a:t>
            </a:r>
            <a:r>
              <a:rPr lang="pt-BR" dirty="0" err="1" smtClean="0"/>
              <a:t>Development</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dirty="0" smtClean="0"/>
              <a:t>Vantagens</a:t>
            </a:r>
          </a:p>
          <a:p>
            <a:pPr>
              <a:buNone/>
            </a:pPr>
            <a:r>
              <a:rPr lang="pt-BR" dirty="0" smtClean="0"/>
              <a:t>Requisitos </a:t>
            </a:r>
            <a:r>
              <a:rPr lang="pt-BR" dirty="0"/>
              <a:t>mais detalhados</a:t>
            </a:r>
          </a:p>
          <a:p>
            <a:pPr>
              <a:buNone/>
            </a:pPr>
            <a:r>
              <a:rPr lang="pt-BR" dirty="0" smtClean="0"/>
              <a:t>Codificar </a:t>
            </a:r>
            <a:r>
              <a:rPr lang="pt-BR" dirty="0"/>
              <a:t>apenas o necessário</a:t>
            </a:r>
          </a:p>
          <a:p>
            <a:pPr>
              <a:buNone/>
            </a:pPr>
            <a:r>
              <a:rPr lang="pt-BR" dirty="0" smtClean="0"/>
              <a:t>Reduz </a:t>
            </a:r>
            <a:r>
              <a:rPr lang="pt-BR" dirty="0"/>
              <a:t>o acoplamento entre classes</a:t>
            </a:r>
          </a:p>
          <a:p>
            <a:pPr>
              <a:buNone/>
            </a:pPr>
            <a:r>
              <a:rPr lang="pt-BR" dirty="0" smtClean="0"/>
              <a:t>Deixa </a:t>
            </a:r>
            <a:r>
              <a:rPr lang="pt-BR" dirty="0"/>
              <a:t>claro o comportamento do sistema</a:t>
            </a:r>
          </a:p>
          <a:p>
            <a:pPr>
              <a:buNone/>
            </a:pPr>
            <a:r>
              <a:rPr lang="pt-BR" dirty="0" smtClean="0"/>
              <a:t>Incentiva </a:t>
            </a:r>
            <a:r>
              <a:rPr lang="pt-BR" dirty="0"/>
              <a:t>a </a:t>
            </a:r>
            <a:r>
              <a:rPr lang="pt-BR" dirty="0" err="1"/>
              <a:t>refatoração</a:t>
            </a:r>
            <a:endParaRPr lang="pt-BR" dirty="0"/>
          </a:p>
          <a:p>
            <a:pPr>
              <a:buNone/>
            </a:pPr>
            <a:r>
              <a:rPr lang="pt-BR" dirty="0" smtClean="0"/>
              <a:t>Confiança </a:t>
            </a:r>
            <a:r>
              <a:rPr lang="pt-BR" dirty="0"/>
              <a:t>no código</a:t>
            </a:r>
          </a:p>
          <a:p>
            <a:pPr>
              <a:buNone/>
            </a:pPr>
            <a:r>
              <a:rPr lang="pt-BR" dirty="0" smtClean="0"/>
              <a:t>Software </a:t>
            </a:r>
            <a:r>
              <a:rPr lang="pt-BR" dirty="0"/>
              <a:t>com mais </a:t>
            </a:r>
            <a:r>
              <a:rPr lang="pt-BR" dirty="0" smtClean="0"/>
              <a:t>qualidade</a:t>
            </a:r>
            <a:endParaRPr lang="pt-B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2341</Words>
  <Application>Microsoft Office PowerPoint</Application>
  <PresentationFormat>Apresentação na tela (4:3)</PresentationFormat>
  <Paragraphs>327</Paragraphs>
  <Slides>50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50</vt:i4>
      </vt:variant>
    </vt:vector>
  </HeadingPairs>
  <TitlesOfParts>
    <vt:vector size="54" baseType="lpstr">
      <vt:lpstr>Arial</vt:lpstr>
      <vt:lpstr>Calibri</vt:lpstr>
      <vt:lpstr>Wingdings 2</vt:lpstr>
      <vt:lpstr>Tema do Office</vt:lpstr>
      <vt:lpstr>TDD – Test Driven Development</vt:lpstr>
      <vt:lpstr>TDD - Test Driven Development</vt:lpstr>
      <vt:lpstr>TDD - Test Driven Development</vt:lpstr>
      <vt:lpstr>TDD - Test Driven Development</vt:lpstr>
      <vt:lpstr>TDD - Test Driven Development</vt:lpstr>
      <vt:lpstr>TDD - Test Driven Development</vt:lpstr>
      <vt:lpstr>O Ciclo do TDD</vt:lpstr>
      <vt:lpstr>TDD - Test Driven Development</vt:lpstr>
      <vt:lpstr>TDD - Test Driven Development</vt:lpstr>
      <vt:lpstr>TDD - Test Driven Development</vt:lpstr>
      <vt:lpstr>TDD - Test Driven Development</vt:lpstr>
      <vt:lpstr>TDD - Test Driven Development</vt:lpstr>
      <vt:lpstr>TDD - Test Driven Development</vt:lpstr>
      <vt:lpstr>TDD - Test Driven Development</vt:lpstr>
      <vt:lpstr>TDD - Test Driven Development</vt:lpstr>
      <vt:lpstr>TDD - Test Driven Development</vt:lpstr>
      <vt:lpstr>TDD - Test Driven Development</vt:lpstr>
      <vt:lpstr>Processo de criação de um teste</vt:lpstr>
      <vt:lpstr>Processo de criação de um teste</vt:lpstr>
      <vt:lpstr>Processo de criação de um teste</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Algumas técnicas</vt:lpstr>
      <vt:lpstr>Boas práticas</vt:lpstr>
      <vt:lpstr>Boas práticas</vt:lpstr>
      <vt:lpstr>Boas práticas</vt:lpstr>
      <vt:lpstr>Boas práticas</vt:lpstr>
      <vt:lpstr>Boas práticas</vt:lpstr>
      <vt:lpstr>Boas práticas</vt:lpstr>
      <vt:lpstr>Boas práticas</vt:lpstr>
      <vt:lpstr>Boas práticas</vt:lpstr>
      <vt:lpstr>Boas práticas</vt:lpstr>
      <vt:lpstr>Boas práticas</vt:lpstr>
      <vt:lpstr>Boas práticas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 Test Driven Development</dc:title>
  <dc:creator>Usuário do Windows</dc:creator>
  <cp:lastModifiedBy>Usuário do Windows</cp:lastModifiedBy>
  <cp:revision>6</cp:revision>
  <dcterms:created xsi:type="dcterms:W3CDTF">2022-05-22T21:53:14Z</dcterms:created>
  <dcterms:modified xsi:type="dcterms:W3CDTF">2023-01-18T20:50:48Z</dcterms:modified>
</cp:coreProperties>
</file>