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8" r:id="rId20"/>
    <p:sldId id="279" r:id="rId21"/>
    <p:sldId id="280" r:id="rId22"/>
    <p:sldId id="281" r:id="rId23"/>
    <p:sldId id="282" r:id="rId24"/>
    <p:sldId id="283" r:id="rId25"/>
    <p:sldId id="284" r:id="rId26"/>
    <p:sldId id="285" r:id="rId27"/>
    <p:sldId id="286" r:id="rId28"/>
    <p:sldId id="272" r:id="rId29"/>
    <p:sldId id="273" r:id="rId30"/>
    <p:sldId id="274" r:id="rId31"/>
    <p:sldId id="275" r:id="rId32"/>
    <p:sldId id="276" r:id="rId33"/>
    <p:sldId id="277"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245446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41097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408983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318249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337815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63EEE56-4952-4BD6-8E30-BECBE5347D2D}" type="datetimeFigureOut">
              <a:rPr lang="pt-BR" smtClean="0"/>
              <a:t>20/01/2023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249366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63EEE56-4952-4BD6-8E30-BECBE5347D2D}" type="datetimeFigureOut">
              <a:rPr lang="pt-BR" smtClean="0"/>
              <a:t>20/01/2023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184767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63EEE56-4952-4BD6-8E30-BECBE5347D2D}" type="datetimeFigureOut">
              <a:rPr lang="pt-BR" smtClean="0"/>
              <a:t>20/01/2023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194177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63EEE56-4952-4BD6-8E30-BECBE5347D2D}" type="datetimeFigureOut">
              <a:rPr lang="pt-BR" smtClean="0"/>
              <a:t>20/01/2023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282624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63EEE56-4952-4BD6-8E30-BECBE5347D2D}" type="datetimeFigureOut">
              <a:rPr lang="pt-BR" smtClean="0"/>
              <a:t>20/01/2023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240046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63EEE56-4952-4BD6-8E30-BECBE5347D2D}" type="datetimeFigureOut">
              <a:rPr lang="pt-BR" smtClean="0"/>
              <a:t>20/01/2023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79BB3C7-5D09-481A-BFB2-6D2DD62B6B6D}" type="slidenum">
              <a:rPr lang="pt-BR" smtClean="0"/>
              <a:t>‹nº›</a:t>
            </a:fld>
            <a:endParaRPr lang="pt-BR"/>
          </a:p>
        </p:txBody>
      </p:sp>
    </p:spTree>
    <p:extLst>
      <p:ext uri="{BB962C8B-B14F-4D97-AF65-F5344CB8AC3E}">
        <p14:creationId xmlns:p14="http://schemas.microsoft.com/office/powerpoint/2010/main" val="365326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EEE56-4952-4BD6-8E30-BECBE5347D2D}" type="datetimeFigureOut">
              <a:rPr lang="pt-BR" smtClean="0"/>
              <a:t>20/01/2023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BB3C7-5D09-481A-BFB2-6D2DD62B6B6D}" type="slidenum">
              <a:rPr lang="pt-BR" smtClean="0"/>
              <a:t>‹nº›</a:t>
            </a:fld>
            <a:endParaRPr lang="pt-BR"/>
          </a:p>
        </p:txBody>
      </p:sp>
    </p:spTree>
    <p:extLst>
      <p:ext uri="{BB962C8B-B14F-4D97-AF65-F5344CB8AC3E}">
        <p14:creationId xmlns:p14="http://schemas.microsoft.com/office/powerpoint/2010/main" val="28239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Pattens</a:t>
            </a:r>
            <a:endParaRPr lang="pt-BR" dirty="0"/>
          </a:p>
        </p:txBody>
      </p:sp>
      <p:sp>
        <p:nvSpPr>
          <p:cNvPr id="3" name="Subtítulo 2"/>
          <p:cNvSpPr>
            <a:spLocks noGrp="1"/>
          </p:cNvSpPr>
          <p:nvPr>
            <p:ph type="subTitle" idx="1"/>
          </p:nvPr>
        </p:nvSpPr>
        <p:spPr/>
        <p:txBody>
          <a:bodyPr/>
          <a:lstStyle/>
          <a:p>
            <a:r>
              <a:rPr lang="pt-BR" dirty="0" smtClean="0"/>
              <a:t>Continuação</a:t>
            </a:r>
            <a:endParaRPr lang="pt-BR" dirty="0"/>
          </a:p>
        </p:txBody>
      </p:sp>
    </p:spTree>
    <p:extLst>
      <p:ext uri="{BB962C8B-B14F-4D97-AF65-F5344CB8AC3E}">
        <p14:creationId xmlns:p14="http://schemas.microsoft.com/office/powerpoint/2010/main" val="338535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096294"/>
            <a:ext cx="6096000" cy="3810000"/>
          </a:xfrm>
        </p:spPr>
      </p:pic>
    </p:spTree>
    <p:extLst>
      <p:ext uri="{BB962C8B-B14F-4D97-AF65-F5344CB8AC3E}">
        <p14:creationId xmlns:p14="http://schemas.microsoft.com/office/powerpoint/2010/main" val="350133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r>
              <a:rPr lang="pt-BR" dirty="0"/>
              <a:t>O </a:t>
            </a:r>
            <a:r>
              <a:rPr lang="pt-BR" b="1" dirty="0" err="1"/>
              <a:t>Adapter</a:t>
            </a:r>
            <a:r>
              <a:rPr lang="pt-BR" dirty="0"/>
              <a:t> é um padrão de projeto estrutural que permite objetos com interfaces incompatíveis colaborarem entre si</a:t>
            </a:r>
            <a:r>
              <a:rPr lang="pt-BR" dirty="0" smtClean="0"/>
              <a:t>.</a:t>
            </a:r>
          </a:p>
          <a:p>
            <a:pPr fontAlgn="base"/>
            <a:r>
              <a:rPr lang="pt-BR" dirty="0"/>
              <a:t>No padrão </a:t>
            </a:r>
            <a:r>
              <a:rPr lang="pt-BR" dirty="0" err="1"/>
              <a:t>Adapter</a:t>
            </a:r>
            <a:r>
              <a:rPr lang="pt-BR" dirty="0"/>
              <a:t> criamos uma classe adaptadora para cada versão necessária que permite comunicação entre interfaces distintas.</a:t>
            </a:r>
          </a:p>
          <a:p>
            <a:pPr fontAlgn="base"/>
            <a:r>
              <a:rPr lang="pt-BR" dirty="0"/>
              <a:t>Caso uma classe adaptadora suporte mais do que apenas uma versão de classes distintas, chamamos essa configuração de classe adaptadora sobrecarregada, algo que na verdade é ruim para o projeto.</a:t>
            </a:r>
          </a:p>
          <a:p>
            <a:endParaRPr lang="pt-BR" dirty="0"/>
          </a:p>
        </p:txBody>
      </p:sp>
    </p:spTree>
    <p:extLst>
      <p:ext uri="{BB962C8B-B14F-4D97-AF65-F5344CB8AC3E}">
        <p14:creationId xmlns:p14="http://schemas.microsoft.com/office/powerpoint/2010/main" val="105688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pPr fontAlgn="base"/>
            <a:r>
              <a:rPr lang="pt-BR" dirty="0"/>
              <a:t>O exemplo a seguir utiliza duas classes e interfaces distintas, são elas:</a:t>
            </a:r>
          </a:p>
          <a:p>
            <a:pPr fontAlgn="base"/>
            <a:r>
              <a:rPr lang="pt-BR" b="1" dirty="0" err="1"/>
              <a:t>PatoMarreco</a:t>
            </a:r>
            <a:r>
              <a:rPr lang="pt-BR" dirty="0"/>
              <a:t>;</a:t>
            </a:r>
          </a:p>
          <a:p>
            <a:pPr fontAlgn="base"/>
            <a:r>
              <a:rPr lang="pt-BR" b="1" dirty="0" err="1"/>
              <a:t>PeruAustraliano</a:t>
            </a:r>
            <a:r>
              <a:rPr lang="pt-BR" dirty="0"/>
              <a:t> em classes;</a:t>
            </a:r>
          </a:p>
          <a:p>
            <a:pPr fontAlgn="base"/>
            <a:r>
              <a:rPr lang="pt-BR" dirty="0"/>
              <a:t>e </a:t>
            </a:r>
            <a:r>
              <a:rPr lang="pt-BR" b="1" dirty="0"/>
              <a:t>Pato</a:t>
            </a:r>
            <a:r>
              <a:rPr lang="pt-BR" dirty="0"/>
              <a:t> e </a:t>
            </a:r>
            <a:r>
              <a:rPr lang="pt-BR" b="1" dirty="0"/>
              <a:t>Peru</a:t>
            </a:r>
            <a:r>
              <a:rPr lang="pt-BR" dirty="0"/>
              <a:t> em Interfaces.</a:t>
            </a:r>
          </a:p>
          <a:p>
            <a:endParaRPr lang="pt-BR" dirty="0"/>
          </a:p>
        </p:txBody>
      </p:sp>
    </p:spTree>
    <p:extLst>
      <p:ext uri="{BB962C8B-B14F-4D97-AF65-F5344CB8AC3E}">
        <p14:creationId xmlns:p14="http://schemas.microsoft.com/office/powerpoint/2010/main" val="1769647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pPr marL="0" indent="0" fontAlgn="base">
              <a:buNone/>
            </a:pPr>
            <a:endParaRPr lang="pt-BR" dirty="0"/>
          </a:p>
        </p:txBody>
      </p:sp>
      <p:pic>
        <p:nvPicPr>
          <p:cNvPr id="5" name="Imagem 4"/>
          <p:cNvPicPr>
            <a:picLocks noChangeAspect="1"/>
          </p:cNvPicPr>
          <p:nvPr/>
        </p:nvPicPr>
        <p:blipFill>
          <a:blip r:embed="rId2"/>
          <a:stretch>
            <a:fillRect/>
          </a:stretch>
        </p:blipFill>
        <p:spPr>
          <a:xfrm>
            <a:off x="2000250" y="1558131"/>
            <a:ext cx="8191500" cy="4886325"/>
          </a:xfrm>
          <a:prstGeom prst="rect">
            <a:avLst/>
          </a:prstGeom>
        </p:spPr>
      </p:pic>
    </p:spTree>
    <p:extLst>
      <p:ext uri="{BB962C8B-B14F-4D97-AF65-F5344CB8AC3E}">
        <p14:creationId xmlns:p14="http://schemas.microsoft.com/office/powerpoint/2010/main" val="405628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pPr marL="0" indent="0" algn="just" fontAlgn="base">
              <a:lnSpc>
                <a:spcPct val="100000"/>
              </a:lnSpc>
              <a:buNone/>
            </a:pPr>
            <a:r>
              <a:rPr lang="pt-BR" dirty="0"/>
              <a:t>Veja que nós temos uma classe </a:t>
            </a:r>
            <a:r>
              <a:rPr lang="pt-BR" dirty="0" err="1"/>
              <a:t>TomadaDeDoisPinos</a:t>
            </a:r>
            <a:r>
              <a:rPr lang="pt-BR" dirty="0"/>
              <a:t> mas nós queremos nos conectar a uma classe </a:t>
            </a:r>
            <a:r>
              <a:rPr lang="pt-BR" dirty="0" err="1"/>
              <a:t>TomadaDeTresPinos</a:t>
            </a:r>
            <a:r>
              <a:rPr lang="pt-BR" dirty="0"/>
              <a:t> que possui outros métodos e uma outra interface diferente. Assim criamos um </a:t>
            </a:r>
            <a:r>
              <a:rPr lang="pt-BR" dirty="0" err="1"/>
              <a:t>Adapter</a:t>
            </a:r>
            <a:r>
              <a:rPr lang="pt-BR" dirty="0"/>
              <a:t> para que possamos acessá-la. Veja que o Adaptador herda da classe que você possui (o seu Target como mostrado no diagrama de classes). Dentro do adaptador temos o que o cliente precisa que é o </a:t>
            </a:r>
            <a:r>
              <a:rPr lang="pt-BR" dirty="0" err="1"/>
              <a:t>TomadaDeTresPinos</a:t>
            </a:r>
            <a:r>
              <a:rPr lang="pt-BR" dirty="0"/>
              <a:t> que será chamado posteriormente no método </a:t>
            </a:r>
            <a:r>
              <a:rPr lang="pt-BR" dirty="0" err="1"/>
              <a:t>ligarNaTomadaDeDoisPinos</a:t>
            </a:r>
            <a:r>
              <a:rPr lang="pt-BR" dirty="0"/>
              <a:t> que na verdade está chamando o método </a:t>
            </a:r>
            <a:r>
              <a:rPr lang="pt-BR" dirty="0" err="1"/>
              <a:t>ligarNaTomadaDeTresPinos</a:t>
            </a:r>
            <a:r>
              <a:rPr lang="pt-BR" dirty="0"/>
              <a:t> do novo fornecedor.</a:t>
            </a:r>
          </a:p>
        </p:txBody>
      </p:sp>
    </p:spTree>
    <p:extLst>
      <p:ext uri="{BB962C8B-B14F-4D97-AF65-F5344CB8AC3E}">
        <p14:creationId xmlns:p14="http://schemas.microsoft.com/office/powerpoint/2010/main" val="1238316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pPr marL="0" indent="0" algn="just" fontAlgn="base">
              <a:lnSpc>
                <a:spcPct val="100000"/>
              </a:lnSpc>
              <a:buNone/>
            </a:pPr>
            <a:endParaRPr lang="pt-BR" dirty="0"/>
          </a:p>
        </p:txBody>
      </p:sp>
      <p:pic>
        <p:nvPicPr>
          <p:cNvPr id="4" name="Imagem 3"/>
          <p:cNvPicPr>
            <a:picLocks noChangeAspect="1"/>
          </p:cNvPicPr>
          <p:nvPr/>
        </p:nvPicPr>
        <p:blipFill>
          <a:blip r:embed="rId2"/>
          <a:stretch>
            <a:fillRect/>
          </a:stretch>
        </p:blipFill>
        <p:spPr>
          <a:xfrm>
            <a:off x="2085640" y="2182969"/>
            <a:ext cx="8201025" cy="2286000"/>
          </a:xfrm>
          <a:prstGeom prst="rect">
            <a:avLst/>
          </a:prstGeom>
        </p:spPr>
      </p:pic>
    </p:spTree>
    <p:extLst>
      <p:ext uri="{BB962C8B-B14F-4D97-AF65-F5344CB8AC3E}">
        <p14:creationId xmlns:p14="http://schemas.microsoft.com/office/powerpoint/2010/main" val="288641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r>
              <a:rPr lang="pt-BR" b="1" dirty="0"/>
              <a:t>Vantagens de Usar o Padrão </a:t>
            </a:r>
            <a:r>
              <a:rPr lang="pt-BR" b="1" dirty="0" err="1"/>
              <a:t>Adapter</a:t>
            </a:r>
            <a:endParaRPr lang="pt-BR" b="1" dirty="0"/>
          </a:p>
          <a:p>
            <a:r>
              <a:rPr lang="pt-BR" dirty="0"/>
              <a:t>O Padrão </a:t>
            </a:r>
            <a:r>
              <a:rPr lang="pt-BR" dirty="0" err="1"/>
              <a:t>Adapter</a:t>
            </a:r>
            <a:r>
              <a:rPr lang="pt-BR" dirty="0"/>
              <a:t> possui diversas boas práticas de programação orientada a objetos como o uso da composição de objetos, vinculação do cliente a uma interface e não a uma implementação e flexibilidade com o uso de diversos adaptadores.</a:t>
            </a:r>
          </a:p>
          <a:p>
            <a:pPr marL="0" indent="0" algn="just" fontAlgn="base">
              <a:lnSpc>
                <a:spcPct val="100000"/>
              </a:lnSpc>
              <a:buNone/>
            </a:pPr>
            <a:endParaRPr lang="pt-BR" dirty="0"/>
          </a:p>
        </p:txBody>
      </p:sp>
    </p:spTree>
    <p:extLst>
      <p:ext uri="{BB962C8B-B14F-4D97-AF65-F5344CB8AC3E}">
        <p14:creationId xmlns:p14="http://schemas.microsoft.com/office/powerpoint/2010/main" val="71555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Adapter</a:t>
            </a:r>
            <a:endParaRPr lang="pt-BR" b="1" dirty="0"/>
          </a:p>
        </p:txBody>
      </p:sp>
      <p:sp>
        <p:nvSpPr>
          <p:cNvPr id="3" name="Espaço Reservado para Conteúdo 2"/>
          <p:cNvSpPr>
            <a:spLocks noGrp="1"/>
          </p:cNvSpPr>
          <p:nvPr>
            <p:ph idx="1"/>
          </p:nvPr>
        </p:nvSpPr>
        <p:spPr/>
        <p:txBody>
          <a:bodyPr/>
          <a:lstStyle/>
          <a:p>
            <a:r>
              <a:rPr lang="pt-BR" dirty="0"/>
              <a:t>O Padrão </a:t>
            </a:r>
            <a:r>
              <a:rPr lang="pt-BR" dirty="0" err="1"/>
              <a:t>Adapter</a:t>
            </a:r>
            <a:r>
              <a:rPr lang="pt-BR" dirty="0"/>
              <a:t> é utilizado quando temos uma classe existente cuja interface não é adequada para as suas necessidades. Além disso, o adaptador consegue mudar a interface de um fornecedor para uma interface que o cliente espera encontrar. O </a:t>
            </a:r>
            <a:r>
              <a:rPr lang="pt-BR" dirty="0" err="1"/>
              <a:t>Adapter</a:t>
            </a:r>
            <a:r>
              <a:rPr lang="pt-BR" dirty="0"/>
              <a:t> é um padrão que utiliza boas praticas de orientação a objetos e a sua implementação fica mais complexa de acordo com a complexidade da interface do fornecedor.</a:t>
            </a:r>
          </a:p>
        </p:txBody>
      </p:sp>
    </p:spTree>
    <p:extLst>
      <p:ext uri="{BB962C8B-B14F-4D97-AF65-F5344CB8AC3E}">
        <p14:creationId xmlns:p14="http://schemas.microsoft.com/office/powerpoint/2010/main" val="380943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Padrões </a:t>
            </a:r>
            <a:r>
              <a:rPr lang="pt-BR" b="1" dirty="0" smtClean="0"/>
              <a:t>comportamentais</a:t>
            </a:r>
            <a:endParaRPr lang="pt-BR" b="1" dirty="0"/>
          </a:p>
        </p:txBody>
      </p:sp>
      <p:sp>
        <p:nvSpPr>
          <p:cNvPr id="3" name="Espaço Reservado para Conteúdo 2"/>
          <p:cNvSpPr>
            <a:spLocks noGrp="1"/>
          </p:cNvSpPr>
          <p:nvPr>
            <p:ph idx="1"/>
          </p:nvPr>
        </p:nvSpPr>
        <p:spPr/>
        <p:txBody>
          <a:bodyPr/>
          <a:lstStyle/>
          <a:p>
            <a:r>
              <a:rPr lang="pt-BR" dirty="0" smtClean="0"/>
              <a:t>Estes padrões são voltados aos algoritmos e a designação de responsabilidades entre objetos.</a:t>
            </a:r>
            <a:endParaRPr lang="pt-BR" dirty="0"/>
          </a:p>
        </p:txBody>
      </p:sp>
    </p:spTree>
    <p:extLst>
      <p:ext uri="{BB962C8B-B14F-4D97-AF65-F5344CB8AC3E}">
        <p14:creationId xmlns:p14="http://schemas.microsoft.com/office/powerpoint/2010/main" val="275736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305" y="2747492"/>
            <a:ext cx="6096000" cy="3810000"/>
          </a:xfrm>
          <a:prstGeom prst="rect">
            <a:avLst/>
          </a:prstGeom>
        </p:spPr>
      </p:pic>
      <p:sp>
        <p:nvSpPr>
          <p:cNvPr id="2" name="Título 1"/>
          <p:cNvSpPr>
            <a:spLocks noGrp="1"/>
          </p:cNvSpPr>
          <p:nvPr>
            <p:ph type="title"/>
          </p:nvPr>
        </p:nvSpPr>
        <p:spPr/>
        <p:txBody>
          <a:bodyPr>
            <a:normAutofit/>
          </a:bodyPr>
          <a:lstStyle/>
          <a:p>
            <a:pPr algn="ctr"/>
            <a:r>
              <a:rPr lang="pt-BR" b="1" dirty="0" err="1"/>
              <a:t>Template</a:t>
            </a:r>
            <a:r>
              <a:rPr lang="pt-BR" b="1" dirty="0"/>
              <a:t> </a:t>
            </a:r>
            <a:r>
              <a:rPr lang="pt-BR" b="1" dirty="0" err="1"/>
              <a:t>Method</a:t>
            </a:r>
            <a:endParaRPr lang="pt-BR" b="1" dirty="0"/>
          </a:p>
        </p:txBody>
      </p:sp>
      <p:sp>
        <p:nvSpPr>
          <p:cNvPr id="3" name="Espaço Reservado para Conteúdo 2"/>
          <p:cNvSpPr>
            <a:spLocks noGrp="1"/>
          </p:cNvSpPr>
          <p:nvPr>
            <p:ph idx="1"/>
          </p:nvPr>
        </p:nvSpPr>
        <p:spPr/>
        <p:txBody>
          <a:bodyPr/>
          <a:lstStyle/>
          <a:p>
            <a:r>
              <a:rPr lang="pt-BR" dirty="0"/>
              <a:t>O </a:t>
            </a:r>
            <a:r>
              <a:rPr lang="pt-BR" b="1" dirty="0" err="1"/>
              <a:t>Template</a:t>
            </a:r>
            <a:r>
              <a:rPr lang="pt-BR" b="1" dirty="0"/>
              <a:t> </a:t>
            </a:r>
            <a:r>
              <a:rPr lang="pt-BR" b="1" dirty="0" err="1"/>
              <a:t>Method</a:t>
            </a:r>
            <a:r>
              <a:rPr lang="pt-BR" dirty="0"/>
              <a:t> é um padrão de projeto comportamental que define o esqueleto de um algoritmo na superclasse mas deixa as subclasses sobrescreverem etapas específicas do algoritmo sem modificar sua estrutura.</a:t>
            </a:r>
          </a:p>
        </p:txBody>
      </p:sp>
    </p:spTree>
    <p:extLst>
      <p:ext uri="{BB962C8B-B14F-4D97-AF65-F5344CB8AC3E}">
        <p14:creationId xmlns:p14="http://schemas.microsoft.com/office/powerpoint/2010/main" val="421861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Padrões e Divisões</a:t>
            </a:r>
            <a:endParaRPr lang="pt-BR" dirty="0"/>
          </a:p>
        </p:txBody>
      </p:sp>
      <p:sp>
        <p:nvSpPr>
          <p:cNvPr id="3" name="Espaço Reservado para Conteúdo 2"/>
          <p:cNvSpPr>
            <a:spLocks noGrp="1"/>
          </p:cNvSpPr>
          <p:nvPr>
            <p:ph idx="1"/>
          </p:nvPr>
        </p:nvSpPr>
        <p:spPr/>
        <p:txBody>
          <a:bodyPr/>
          <a:lstStyle/>
          <a:p>
            <a:r>
              <a:rPr lang="pt-BR" dirty="0"/>
              <a:t>Definir o que é um padrão de projeto de maneira clara e objetiva, tem sido o objetivo da comunidade de software, desde a década de 80.O primeiro a apresentar uma definição do que seria um padrão, foi o arquiteto de professor Christopher Alexandre, no seu livro “A Times Way </a:t>
            </a:r>
            <a:r>
              <a:rPr lang="pt-BR" dirty="0" err="1"/>
              <a:t>of</a:t>
            </a:r>
            <a:r>
              <a:rPr lang="pt-BR" dirty="0"/>
              <a:t> </a:t>
            </a:r>
            <a:r>
              <a:rPr lang="pt-BR" dirty="0" err="1"/>
              <a:t>Building</a:t>
            </a:r>
            <a:r>
              <a:rPr lang="pt-BR" dirty="0"/>
              <a:t>” (Oxford </a:t>
            </a:r>
            <a:r>
              <a:rPr lang="pt-BR" dirty="0" err="1"/>
              <a:t>University</a:t>
            </a:r>
            <a:r>
              <a:rPr lang="pt-BR" dirty="0"/>
              <a:t> Press, 1979), que é: “Cada padrão é uma regra de três partes, que expressa uma relação entre um certo contexto, um problema e uma solução”. Sendo assim para entender a necessidade, existência, de um padrão é necessário estudar suas partes: o problema, a solução e o contexto sobre o qual ele é aplicável.</a:t>
            </a:r>
          </a:p>
        </p:txBody>
      </p:sp>
    </p:spTree>
    <p:extLst>
      <p:ext uri="{BB962C8B-B14F-4D97-AF65-F5344CB8AC3E}">
        <p14:creationId xmlns:p14="http://schemas.microsoft.com/office/powerpoint/2010/main" val="3370899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smtClean="0"/>
              <a:t>Template</a:t>
            </a:r>
            <a:r>
              <a:rPr lang="pt-BR" b="1" dirty="0" smtClean="0"/>
              <a:t> </a:t>
            </a:r>
            <a:r>
              <a:rPr lang="pt-BR" b="1" dirty="0" err="1" smtClean="0"/>
              <a:t>Method</a:t>
            </a:r>
            <a:endParaRPr lang="pt-BR" dirty="0"/>
          </a:p>
        </p:txBody>
      </p:sp>
      <p:sp>
        <p:nvSpPr>
          <p:cNvPr id="3" name="Espaço Reservado para Conteúdo 2"/>
          <p:cNvSpPr>
            <a:spLocks noGrp="1"/>
          </p:cNvSpPr>
          <p:nvPr>
            <p:ph idx="1"/>
          </p:nvPr>
        </p:nvSpPr>
        <p:spPr/>
        <p:txBody>
          <a:bodyPr>
            <a:normAutofit lnSpcReduction="10000"/>
          </a:bodyPr>
          <a:lstStyle/>
          <a:p>
            <a:r>
              <a:rPr lang="pt-BR" dirty="0"/>
              <a:t>Imagine que você está criando uma aplicação de mineração de dados que analisa documentos corporativos. Os usuários alimentam a aplicação com documentos em vários formatos (PDF, DOC, CSV), e ela tenta extrair dados significativos desses documentos para um formato uniforme.</a:t>
            </a:r>
          </a:p>
          <a:p>
            <a:r>
              <a:rPr lang="pt-BR" dirty="0"/>
              <a:t>A primeira versão da aplicação podia funcionar somente com arquivos DOC. Na versão seguinte, ela era capaz de suportar arquivos CSV. Um mês depois, você a “ensinou” a extrair dados de arquivos PDF.</a:t>
            </a:r>
          </a:p>
          <a:p>
            <a:r>
              <a:rPr lang="pt-BR" dirty="0" smtClean="0"/>
              <a:t/>
            </a:r>
            <a:br>
              <a:rPr lang="pt-BR" dirty="0" smtClean="0"/>
            </a:br>
            <a:endParaRPr lang="pt-BR" dirty="0"/>
          </a:p>
        </p:txBody>
      </p:sp>
    </p:spTree>
    <p:extLst>
      <p:ext uri="{BB962C8B-B14F-4D97-AF65-F5344CB8AC3E}">
        <p14:creationId xmlns:p14="http://schemas.microsoft.com/office/powerpoint/2010/main" val="393665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smtClean="0"/>
              <a:t>Template</a:t>
            </a:r>
            <a:r>
              <a:rPr lang="pt-BR" b="1" dirty="0" smtClean="0"/>
              <a:t> </a:t>
            </a:r>
            <a:r>
              <a:rPr lang="pt-BR" b="1" dirty="0" err="1" smtClean="0"/>
              <a:t>Method</a:t>
            </a:r>
            <a:endParaRPr lang="pt-BR" dirty="0"/>
          </a:p>
        </p:txBody>
      </p:sp>
      <p:sp>
        <p:nvSpPr>
          <p:cNvPr id="3" name="Espaço Reservado para Conteúdo 2"/>
          <p:cNvSpPr>
            <a:spLocks noGrp="1"/>
          </p:cNvSpPr>
          <p:nvPr>
            <p:ph idx="1"/>
          </p:nvPr>
        </p:nvSpPr>
        <p:spPr/>
        <p:txBody>
          <a:bodyPr>
            <a:normAutofit/>
          </a:bodyPr>
          <a:lstStyle/>
          <a:p>
            <a:r>
              <a:rPr lang="pt-BR" dirty="0" smtClean="0"/>
              <a:t/>
            </a:r>
            <a:br>
              <a:rPr lang="pt-BR" dirty="0" smtClean="0"/>
            </a:b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79" y="1825625"/>
            <a:ext cx="5905500" cy="4381500"/>
          </a:xfrm>
          <a:prstGeom prst="rect">
            <a:avLst/>
          </a:prstGeom>
        </p:spPr>
      </p:pic>
    </p:spTree>
    <p:extLst>
      <p:ext uri="{BB962C8B-B14F-4D97-AF65-F5344CB8AC3E}">
        <p14:creationId xmlns:p14="http://schemas.microsoft.com/office/powerpoint/2010/main" val="4002189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smtClean="0"/>
              <a:t>Template</a:t>
            </a:r>
            <a:r>
              <a:rPr lang="pt-BR" b="1" dirty="0" smtClean="0"/>
              <a:t> </a:t>
            </a:r>
            <a:r>
              <a:rPr lang="pt-BR" b="1" dirty="0" err="1" smtClean="0"/>
              <a:t>Method</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Em algum momento você percebeu que todas as três classes tem muito código parecido. Embora o código para lidar com vários formatos seja inteiramente diferente em todas as classes, o código para processamento de dados e análise é quase idêntico. Não seria bacana se livrar da duplicação de código, deixando a estrutura do algoritmo intacta?</a:t>
            </a:r>
          </a:p>
          <a:p>
            <a:r>
              <a:rPr lang="pt-BR" dirty="0"/>
              <a:t>Havia outro problema relacionado com o código cliente que usou essas classes. Ele tinha muitas condicionais que pegavam um curso de ação apropriado dependendo da classe do objeto processador. Se todas as três classes processantes tiverem uma interface comum ou uma classe base, você poderia eliminar as condicionais no código cliente e usar polimorfismo quando chamar métodos em um objeto sendo processado.</a:t>
            </a:r>
          </a:p>
          <a:p>
            <a:r>
              <a:rPr lang="pt-BR" dirty="0" smtClean="0"/>
              <a:t/>
            </a:r>
            <a:br>
              <a:rPr lang="pt-BR" dirty="0" smtClean="0"/>
            </a:br>
            <a:endParaRPr lang="pt-BR" dirty="0"/>
          </a:p>
        </p:txBody>
      </p:sp>
    </p:spTree>
    <p:extLst>
      <p:ext uri="{BB962C8B-B14F-4D97-AF65-F5344CB8AC3E}">
        <p14:creationId xmlns:p14="http://schemas.microsoft.com/office/powerpoint/2010/main" val="57606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smtClean="0"/>
              <a:t>Template</a:t>
            </a:r>
            <a:r>
              <a:rPr lang="pt-BR" b="1" dirty="0" smtClean="0"/>
              <a:t> </a:t>
            </a:r>
            <a:r>
              <a:rPr lang="pt-BR" b="1" dirty="0" err="1" smtClean="0"/>
              <a:t>Method</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Solução</a:t>
            </a:r>
          </a:p>
          <a:p>
            <a:pPr marL="0" indent="0">
              <a:buNone/>
            </a:pPr>
            <a:r>
              <a:rPr lang="pt-BR" dirty="0" smtClean="0"/>
              <a:t>O padrão do </a:t>
            </a:r>
            <a:r>
              <a:rPr lang="pt-BR" dirty="0" err="1" smtClean="0"/>
              <a:t>Template</a:t>
            </a:r>
            <a:r>
              <a:rPr lang="pt-BR" dirty="0" smtClean="0"/>
              <a:t> </a:t>
            </a:r>
            <a:r>
              <a:rPr lang="pt-BR" dirty="0" err="1" smtClean="0"/>
              <a:t>Method</a:t>
            </a:r>
            <a:r>
              <a:rPr lang="pt-BR" dirty="0" smtClean="0"/>
              <a:t> sugere que você quebre um algoritmo em uma série de etapas, transforme essas etapas em métodos, e coloque uma série de chamadas para esses métodos dentro de um único método padrão. As etapas podem ser tanto abstratas, ou ter alguma implementação padrão. Para usar o algoritmo, o cliente deve fornecer sua própria subclasse, implementar todas as etapas abstratas, e sobrescrever algumas das opcionais se necessário (mas não o próprio método padrão).</a:t>
            </a:r>
            <a:br>
              <a:rPr lang="pt-BR" dirty="0" smtClean="0"/>
            </a:br>
            <a:endParaRPr lang="pt-BR" dirty="0"/>
          </a:p>
        </p:txBody>
      </p:sp>
    </p:spTree>
    <p:extLst>
      <p:ext uri="{BB962C8B-B14F-4D97-AF65-F5344CB8AC3E}">
        <p14:creationId xmlns:p14="http://schemas.microsoft.com/office/powerpoint/2010/main" val="1009456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State</a:t>
            </a:r>
            <a:endParaRPr lang="pt-BR" b="1" dirty="0"/>
          </a:p>
        </p:txBody>
      </p:sp>
      <p:sp>
        <p:nvSpPr>
          <p:cNvPr id="3" name="Espaço Reservado para Conteúdo 2"/>
          <p:cNvSpPr>
            <a:spLocks noGrp="1"/>
          </p:cNvSpPr>
          <p:nvPr>
            <p:ph idx="1"/>
          </p:nvPr>
        </p:nvSpPr>
        <p:spPr/>
        <p:txBody>
          <a:bodyPr>
            <a:normAutofit/>
          </a:bodyPr>
          <a:lstStyle/>
          <a:p>
            <a:pPr marL="0" indent="0">
              <a:buNone/>
            </a:pPr>
            <a:r>
              <a:rPr lang="pt-BR" dirty="0"/>
              <a:t>O </a:t>
            </a:r>
            <a:r>
              <a:rPr lang="pt-BR" b="1" dirty="0" err="1"/>
              <a:t>State</a:t>
            </a:r>
            <a:r>
              <a:rPr lang="pt-BR" dirty="0"/>
              <a:t> é um padrão de projeto comportamental que permite que um objeto altere seu comportamento quando seu estado interno muda. Parece como se o objeto mudasse de classe.</a:t>
            </a:r>
            <a:r>
              <a:rPr lang="pt-BR" dirty="0" smtClean="0"/>
              <a:t/>
            </a:r>
            <a:br>
              <a:rPr lang="pt-BR" dirty="0" smtClean="0"/>
            </a:b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428" y="3059804"/>
            <a:ext cx="5387662" cy="3367289"/>
          </a:xfrm>
          <a:prstGeom prst="rect">
            <a:avLst/>
          </a:prstGeom>
        </p:spPr>
      </p:pic>
    </p:spTree>
    <p:extLst>
      <p:ext uri="{BB962C8B-B14F-4D97-AF65-F5344CB8AC3E}">
        <p14:creationId xmlns:p14="http://schemas.microsoft.com/office/powerpoint/2010/main" val="3055109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State</a:t>
            </a:r>
            <a:endParaRPr lang="pt-BR" b="1" dirty="0"/>
          </a:p>
        </p:txBody>
      </p:sp>
      <p:sp>
        <p:nvSpPr>
          <p:cNvPr id="3" name="Espaço Reservado para Conteúdo 2"/>
          <p:cNvSpPr>
            <a:spLocks noGrp="1"/>
          </p:cNvSpPr>
          <p:nvPr>
            <p:ph idx="1"/>
          </p:nvPr>
        </p:nvSpPr>
        <p:spPr/>
        <p:txBody>
          <a:bodyPr>
            <a:normAutofit/>
          </a:bodyPr>
          <a:lstStyle/>
          <a:p>
            <a:pPr marL="0" indent="0">
              <a:buNone/>
            </a:pPr>
            <a:r>
              <a:rPr lang="pt-BR" dirty="0"/>
              <a:t>O padrão </a:t>
            </a:r>
            <a:r>
              <a:rPr lang="pt-BR" dirty="0" err="1"/>
              <a:t>State</a:t>
            </a:r>
            <a:r>
              <a:rPr lang="pt-BR" dirty="0"/>
              <a:t> é intimamente relacionado com o conceito de uma </a:t>
            </a:r>
            <a:r>
              <a:rPr lang="pt-BR" i="1" dirty="0"/>
              <a:t>Máquina de Estado Finito</a:t>
            </a:r>
            <a:r>
              <a:rPr lang="pt-BR" dirty="0"/>
              <a:t> </a:t>
            </a:r>
            <a:endParaRPr lang="pt-BR" dirty="0" smtClean="0"/>
          </a:p>
          <a:p>
            <a:pPr marL="0" indent="0">
              <a:buNone/>
            </a:pPr>
            <a:r>
              <a:rPr lang="pt-BR" dirty="0"/>
              <a:t>A ideia principal é que, em qualquer dado momento, há um número </a:t>
            </a:r>
            <a:r>
              <a:rPr lang="pt-BR" i="1" dirty="0"/>
              <a:t>finito</a:t>
            </a:r>
            <a:r>
              <a:rPr lang="pt-BR" dirty="0"/>
              <a:t> de </a:t>
            </a:r>
            <a:r>
              <a:rPr lang="pt-BR" i="1" dirty="0"/>
              <a:t>estados</a:t>
            </a:r>
            <a:r>
              <a:rPr lang="pt-BR" dirty="0"/>
              <a:t> que um programa possa estar. Dentro de qualquer estado único, o programa se comporta de forma diferente, e o programa pode ser trocado de um estado para outro instantaneamente. Contudo, dependendo do estado atual, o programa pode ou não trocar para outros estados. Essas regras de troca, chamadas </a:t>
            </a:r>
            <a:r>
              <a:rPr lang="pt-BR" i="1" dirty="0"/>
              <a:t>transições</a:t>
            </a:r>
            <a:r>
              <a:rPr lang="pt-BR" dirty="0"/>
              <a:t>, também são finitas e </a:t>
            </a:r>
            <a:r>
              <a:rPr lang="pt-BR" dirty="0" err="1"/>
              <a:t>pré</a:t>
            </a:r>
            <a:r>
              <a:rPr lang="pt-BR" dirty="0"/>
              <a:t> determinadas.</a:t>
            </a:r>
            <a:r>
              <a:rPr lang="pt-BR" dirty="0" smtClean="0"/>
              <a:t/>
            </a:r>
            <a:br>
              <a:rPr lang="pt-BR" dirty="0" smtClean="0"/>
            </a:br>
            <a:endParaRPr lang="pt-BR" dirty="0"/>
          </a:p>
        </p:txBody>
      </p:sp>
    </p:spTree>
    <p:extLst>
      <p:ext uri="{BB962C8B-B14F-4D97-AF65-F5344CB8AC3E}">
        <p14:creationId xmlns:p14="http://schemas.microsoft.com/office/powerpoint/2010/main" val="531414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State</a:t>
            </a:r>
            <a:endParaRPr lang="pt-BR" b="1" dirty="0"/>
          </a:p>
        </p:txBody>
      </p:sp>
      <p:sp>
        <p:nvSpPr>
          <p:cNvPr id="3" name="Espaço Reservado para Conteúdo 2"/>
          <p:cNvSpPr>
            <a:spLocks noGrp="1"/>
          </p:cNvSpPr>
          <p:nvPr>
            <p:ph idx="1"/>
          </p:nvPr>
        </p:nvSpPr>
        <p:spPr/>
        <p:txBody>
          <a:bodyPr>
            <a:normAutofit/>
          </a:bodyPr>
          <a:lstStyle/>
          <a:p>
            <a:pPr marL="0" indent="0">
              <a:buNone/>
            </a:pPr>
            <a:r>
              <a:rPr lang="pt-BR" dirty="0" smtClean="0"/>
              <a:t>Solução</a:t>
            </a:r>
          </a:p>
          <a:p>
            <a:pPr marL="0" indent="0">
              <a:buNone/>
            </a:pPr>
            <a:r>
              <a:rPr lang="pt-BR" dirty="0" smtClean="0"/>
              <a:t>O padrão </a:t>
            </a:r>
            <a:r>
              <a:rPr lang="pt-BR" dirty="0" err="1" smtClean="0"/>
              <a:t>State</a:t>
            </a:r>
            <a:r>
              <a:rPr lang="pt-BR" dirty="0" smtClean="0"/>
              <a:t> sugere que você crie novas classes para todos os estados possíveis de um objeto e extraia todos os comportamentos específicos de estados para dentro dessas classes.</a:t>
            </a:r>
          </a:p>
          <a:p>
            <a:pPr marL="0" indent="0">
              <a:buNone/>
            </a:pPr>
            <a:endParaRPr lang="pt-BR" dirty="0" smtClean="0"/>
          </a:p>
          <a:p>
            <a:pPr marL="0" indent="0">
              <a:buNone/>
            </a:pPr>
            <a:r>
              <a:rPr lang="pt-BR" dirty="0" smtClean="0"/>
              <a:t>Ao invés de implementar todos os comportamentos por conta própria, o objeto original, chamado contexto, armazena uma referência para um dos objetos de estado que representa seu estado atual, e delega todo o trabalho relacionado aos estados para aquele objeto.</a:t>
            </a:r>
            <a:br>
              <a:rPr lang="pt-BR" dirty="0" smtClean="0"/>
            </a:br>
            <a:endParaRPr lang="pt-BR" dirty="0"/>
          </a:p>
        </p:txBody>
      </p:sp>
    </p:spTree>
    <p:extLst>
      <p:ext uri="{BB962C8B-B14F-4D97-AF65-F5344CB8AC3E}">
        <p14:creationId xmlns:p14="http://schemas.microsoft.com/office/powerpoint/2010/main" val="89916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Padrões de projeto estruturais</a:t>
            </a:r>
          </a:p>
        </p:txBody>
      </p:sp>
      <p:sp>
        <p:nvSpPr>
          <p:cNvPr id="3" name="Espaço Reservado para Conteúdo 2"/>
          <p:cNvSpPr>
            <a:spLocks noGrp="1"/>
          </p:cNvSpPr>
          <p:nvPr>
            <p:ph idx="1"/>
          </p:nvPr>
        </p:nvSpPr>
        <p:spPr/>
        <p:txBody>
          <a:bodyPr>
            <a:normAutofit/>
          </a:bodyPr>
          <a:lstStyle/>
          <a:p>
            <a:pPr marL="0" indent="0">
              <a:buNone/>
            </a:pPr>
            <a:r>
              <a:rPr lang="pt-BR" dirty="0"/>
              <a:t>Os padrões estruturais explicam como montar objetos e classes em estruturas maiores mas ainda mantendo essas estruturas flexíveis e eficientes.</a:t>
            </a:r>
            <a:r>
              <a:rPr lang="pt-BR" dirty="0" smtClean="0"/>
              <a:t/>
            </a:r>
            <a:br>
              <a:rPr lang="pt-BR" dirty="0" smtClean="0"/>
            </a:br>
            <a:endParaRPr lang="pt-BR" dirty="0"/>
          </a:p>
        </p:txBody>
      </p:sp>
    </p:spTree>
    <p:extLst>
      <p:ext uri="{BB962C8B-B14F-4D97-AF65-F5344CB8AC3E}">
        <p14:creationId xmlns:p14="http://schemas.microsoft.com/office/powerpoint/2010/main" val="1884752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Proxy</a:t>
            </a:r>
          </a:p>
        </p:txBody>
      </p:sp>
      <p:sp>
        <p:nvSpPr>
          <p:cNvPr id="3" name="Espaço Reservado para Conteúdo 2"/>
          <p:cNvSpPr>
            <a:spLocks noGrp="1"/>
          </p:cNvSpPr>
          <p:nvPr>
            <p:ph idx="1"/>
          </p:nvPr>
        </p:nvSpPr>
        <p:spPr/>
        <p:txBody>
          <a:bodyPr/>
          <a:lstStyle/>
          <a:p>
            <a:r>
              <a:rPr lang="pt-BR" dirty="0"/>
              <a:t>O </a:t>
            </a:r>
            <a:r>
              <a:rPr lang="pt-BR" b="1" dirty="0"/>
              <a:t>Proxy</a:t>
            </a:r>
            <a:r>
              <a:rPr lang="pt-BR" dirty="0"/>
              <a:t> é um padrão de projeto estrutural que permite que você forneça um substituto ou um espaço reservado para outro objeto. Um proxy controla o acesso ao objeto original, permitindo que você faça algo ou antes ou depois do pedido chegar ao objeto original.</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341" y="3528811"/>
            <a:ext cx="3424062" cy="2140039"/>
          </a:xfrm>
          <a:prstGeom prst="rect">
            <a:avLst/>
          </a:prstGeom>
        </p:spPr>
      </p:pic>
    </p:spTree>
    <p:extLst>
      <p:ext uri="{BB962C8B-B14F-4D97-AF65-F5344CB8AC3E}">
        <p14:creationId xmlns:p14="http://schemas.microsoft.com/office/powerpoint/2010/main" val="1986090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Proxy</a:t>
            </a:r>
          </a:p>
        </p:txBody>
      </p:sp>
      <p:sp>
        <p:nvSpPr>
          <p:cNvPr id="3" name="Espaço Reservado para Conteúdo 2"/>
          <p:cNvSpPr>
            <a:spLocks noGrp="1"/>
          </p:cNvSpPr>
          <p:nvPr>
            <p:ph idx="1"/>
          </p:nvPr>
        </p:nvSpPr>
        <p:spPr/>
        <p:txBody>
          <a:bodyPr/>
          <a:lstStyle/>
          <a:p>
            <a:r>
              <a:rPr lang="pt-BR" dirty="0"/>
              <a:t>Por que eu iria querer controlar o acesso a um objeto? Aqui está um exemplo: você tem um objeto grande que consome muitos recursos do sistema. Você precisa dele de tempos em tempos, mas não sempre.</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5" y="3239294"/>
            <a:ext cx="4857750" cy="1524000"/>
          </a:xfrm>
          <a:prstGeom prst="rect">
            <a:avLst/>
          </a:prstGeom>
        </p:spPr>
      </p:pic>
    </p:spTree>
    <p:extLst>
      <p:ext uri="{BB962C8B-B14F-4D97-AF65-F5344CB8AC3E}">
        <p14:creationId xmlns:p14="http://schemas.microsoft.com/office/powerpoint/2010/main" val="2600252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Padrões e Divisões</a:t>
            </a:r>
            <a:endParaRPr lang="pt-BR" dirty="0"/>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30" y="1949500"/>
            <a:ext cx="6929304" cy="4103588"/>
          </a:xfrm>
          <a:prstGeom prst="rect">
            <a:avLst/>
          </a:prstGeom>
        </p:spPr>
      </p:pic>
    </p:spTree>
    <p:extLst>
      <p:ext uri="{BB962C8B-B14F-4D97-AF65-F5344CB8AC3E}">
        <p14:creationId xmlns:p14="http://schemas.microsoft.com/office/powerpoint/2010/main" val="177908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Proxy</a:t>
            </a:r>
          </a:p>
        </p:txBody>
      </p:sp>
      <p:sp>
        <p:nvSpPr>
          <p:cNvPr id="3" name="Espaço Reservado para Conteúdo 2"/>
          <p:cNvSpPr>
            <a:spLocks noGrp="1"/>
          </p:cNvSpPr>
          <p:nvPr>
            <p:ph idx="1"/>
          </p:nvPr>
        </p:nvSpPr>
        <p:spPr/>
        <p:txBody>
          <a:bodyPr/>
          <a:lstStyle/>
          <a:p>
            <a:r>
              <a:rPr lang="pt-BR" dirty="0"/>
              <a:t>Você poderia implementar uma inicialização preguiçosa: criar esse objeto apenas quando ele é realmente necessário. Todos os clientes do objeto teriam que executar algum código adiado de inicialização. Infelizmente, isso provavelmente resultaria em muito código duplicado.</a:t>
            </a:r>
          </a:p>
          <a:p>
            <a:r>
              <a:rPr lang="pt-BR" dirty="0"/>
              <a:t>Em um mundo ideal, gostaríamos que você colocasse esse código diretamente dentro da classe do nosso objeto, mas isso nem sempre é possível. Por exemplo, a classe pode fazer parte de uma biblioteca fechada de terceiros.</a:t>
            </a:r>
          </a:p>
          <a:p>
            <a:endParaRPr lang="pt-BR" dirty="0"/>
          </a:p>
        </p:txBody>
      </p:sp>
    </p:spTree>
    <p:extLst>
      <p:ext uri="{BB962C8B-B14F-4D97-AF65-F5344CB8AC3E}">
        <p14:creationId xmlns:p14="http://schemas.microsoft.com/office/powerpoint/2010/main" val="2148833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Proxy</a:t>
            </a:r>
          </a:p>
        </p:txBody>
      </p:sp>
      <p:sp>
        <p:nvSpPr>
          <p:cNvPr id="3" name="Espaço Reservado para Conteúdo 2"/>
          <p:cNvSpPr>
            <a:spLocks noGrp="1"/>
          </p:cNvSpPr>
          <p:nvPr>
            <p:ph idx="1"/>
          </p:nvPr>
        </p:nvSpPr>
        <p:spPr/>
        <p:txBody>
          <a:bodyPr/>
          <a:lstStyle/>
          <a:p>
            <a:r>
              <a:rPr lang="pt-BR" dirty="0"/>
              <a:t>O padrão Proxy sugere que você crie uma nova classe proxy com a mesma interface do objeto do serviço original. Então você atualiza sua aplicação para que ela passe o objeto proxy para todos os clientes do objeto original. Ao receber uma solicitação de um cliente, o proxy cria um objeto do serviço real e delega a ele todo o trabalho.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820" y="4096555"/>
            <a:ext cx="4857750" cy="1524000"/>
          </a:xfrm>
          <a:prstGeom prst="rect">
            <a:avLst/>
          </a:prstGeom>
        </p:spPr>
      </p:pic>
      <p:sp>
        <p:nvSpPr>
          <p:cNvPr id="5" name="CaixaDeTexto 4"/>
          <p:cNvSpPr txBox="1"/>
          <p:nvPr/>
        </p:nvSpPr>
        <p:spPr>
          <a:xfrm>
            <a:off x="2270974" y="5531837"/>
            <a:ext cx="7650051" cy="923330"/>
          </a:xfrm>
          <a:prstGeom prst="rect">
            <a:avLst/>
          </a:prstGeom>
          <a:noFill/>
        </p:spPr>
        <p:txBody>
          <a:bodyPr wrap="square" rtlCol="0">
            <a:spAutoFit/>
          </a:bodyPr>
          <a:lstStyle/>
          <a:p>
            <a:r>
              <a:rPr lang="pt-BR" dirty="0" smtClean="0"/>
              <a:t>O proxy se disfarça de objeto de base de dados. Ele pode lidar com inicializações preguiçosas e caches de resultados sem que o cliente ou a base de dados fiquem sabendo.</a:t>
            </a:r>
            <a:endParaRPr lang="pt-BR" dirty="0"/>
          </a:p>
        </p:txBody>
      </p:sp>
    </p:spTree>
    <p:extLst>
      <p:ext uri="{BB962C8B-B14F-4D97-AF65-F5344CB8AC3E}">
        <p14:creationId xmlns:p14="http://schemas.microsoft.com/office/powerpoint/2010/main" val="1619609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a:t>Proxy</a:t>
            </a:r>
          </a:p>
        </p:txBody>
      </p:sp>
      <p:sp>
        <p:nvSpPr>
          <p:cNvPr id="3" name="Espaço Reservado para Conteúdo 2"/>
          <p:cNvSpPr>
            <a:spLocks noGrp="1"/>
          </p:cNvSpPr>
          <p:nvPr>
            <p:ph idx="1"/>
          </p:nvPr>
        </p:nvSpPr>
        <p:spPr/>
        <p:txBody>
          <a:bodyPr/>
          <a:lstStyle/>
          <a:p>
            <a:pPr marL="0" indent="0">
              <a:buNone/>
            </a:pPr>
            <a:r>
              <a:rPr lang="pt-BR" dirty="0"/>
              <a:t>Mas qual é o benefício? Se você precisa executar alguma coisa tanto antes como depois da lógica primária da classe, o proxy permite que você faça isso sem mudar aquela classe. Uma vez que o proxy implementa a mesma interface que a classe original, ele pode ser passado para qualquer cliente que espera um objeto do serviço real.</a:t>
            </a:r>
          </a:p>
        </p:txBody>
      </p:sp>
    </p:spTree>
    <p:extLst>
      <p:ext uri="{BB962C8B-B14F-4D97-AF65-F5344CB8AC3E}">
        <p14:creationId xmlns:p14="http://schemas.microsoft.com/office/powerpoint/2010/main" val="2805118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b="1" dirty="0" smtClean="0"/>
              <a:t>Exercício</a:t>
            </a:r>
            <a:endParaRPr lang="pt-BR" b="1" dirty="0"/>
          </a:p>
        </p:txBody>
      </p:sp>
      <p:sp>
        <p:nvSpPr>
          <p:cNvPr id="3" name="Espaço Reservado para Conteúdo 2"/>
          <p:cNvSpPr>
            <a:spLocks noGrp="1"/>
          </p:cNvSpPr>
          <p:nvPr>
            <p:ph idx="1"/>
          </p:nvPr>
        </p:nvSpPr>
        <p:spPr/>
        <p:txBody>
          <a:bodyPr/>
          <a:lstStyle/>
          <a:p>
            <a:pPr marL="514350" indent="-514350">
              <a:buAutoNum type="arabicParenR"/>
            </a:pPr>
            <a:r>
              <a:rPr lang="pt-BR" dirty="0" smtClean="0"/>
              <a:t>Onde é possível aplicar o Abstract </a:t>
            </a:r>
            <a:r>
              <a:rPr lang="pt-BR" dirty="0" err="1" smtClean="0"/>
              <a:t>Factory</a:t>
            </a:r>
            <a:r>
              <a:rPr lang="pt-BR" dirty="0" smtClean="0"/>
              <a:t>?</a:t>
            </a:r>
          </a:p>
          <a:p>
            <a:pPr marL="514350" indent="-514350">
              <a:buFont typeface="Arial" panose="020B0604020202020204" pitchFamily="34" charset="0"/>
              <a:buAutoNum type="arabicParenR"/>
            </a:pPr>
            <a:r>
              <a:rPr lang="pt-BR" dirty="0" smtClean="0"/>
              <a:t>Onde é possível aplicar o Proxy?</a:t>
            </a:r>
          </a:p>
          <a:p>
            <a:pPr marL="514350" indent="-514350">
              <a:buFont typeface="Arial" panose="020B0604020202020204" pitchFamily="34" charset="0"/>
              <a:buAutoNum type="arabicParenR"/>
            </a:pPr>
            <a:r>
              <a:rPr lang="pt-BR" dirty="0" smtClean="0"/>
              <a:t>Onde é possível aplicar o </a:t>
            </a:r>
            <a:r>
              <a:rPr lang="pt-BR" dirty="0" err="1" smtClean="0"/>
              <a:t>Singleton</a:t>
            </a:r>
            <a:r>
              <a:rPr lang="pt-BR" dirty="0" smtClean="0"/>
              <a:t>?</a:t>
            </a:r>
          </a:p>
          <a:p>
            <a:pPr marL="514350" indent="-514350">
              <a:buFont typeface="Arial" panose="020B0604020202020204" pitchFamily="34" charset="0"/>
              <a:buAutoNum type="arabicParenR"/>
            </a:pPr>
            <a:r>
              <a:rPr lang="pt-BR" dirty="0" smtClean="0"/>
              <a:t>Design </a:t>
            </a:r>
            <a:r>
              <a:rPr lang="pt-BR" dirty="0" err="1" smtClean="0"/>
              <a:t>Patterns</a:t>
            </a:r>
            <a:r>
              <a:rPr lang="pt-BR" dirty="0" smtClean="0"/>
              <a:t> pode ser aplicado em qualquer projeto? </a:t>
            </a:r>
            <a:r>
              <a:rPr lang="pt-BR" smtClean="0"/>
              <a:t>Justifique.</a:t>
            </a:r>
            <a:endParaRPr lang="pt-BR" dirty="0" smtClean="0"/>
          </a:p>
          <a:p>
            <a:pPr marL="514350" indent="-514350">
              <a:buFont typeface="Arial" panose="020B0604020202020204" pitchFamily="34" charset="0"/>
              <a:buAutoNum type="arabicParenR"/>
            </a:pPr>
            <a:r>
              <a:rPr lang="pt-BR" dirty="0" smtClean="0"/>
              <a:t>É necessário sempre em cada projeto existir a aplicabilidade de cada padrão de projeto? </a:t>
            </a:r>
          </a:p>
          <a:p>
            <a:pPr marL="514350" indent="-514350">
              <a:buFont typeface="Arial" panose="020B0604020202020204" pitchFamily="34" charset="0"/>
              <a:buAutoNum type="arabicParenR"/>
            </a:pPr>
            <a:endParaRPr lang="pt-BR" dirty="0" smtClean="0"/>
          </a:p>
          <a:p>
            <a:pPr marL="514350" indent="-514350">
              <a:buAutoNum type="arabicParenR"/>
            </a:pPr>
            <a:endParaRPr lang="pt-BR" dirty="0" smtClean="0"/>
          </a:p>
          <a:p>
            <a:pPr marL="514350" indent="-514350">
              <a:buAutoNum type="arabicParenR"/>
            </a:pPr>
            <a:endParaRPr lang="pt-BR" dirty="0"/>
          </a:p>
        </p:txBody>
      </p:sp>
    </p:spTree>
    <p:extLst>
      <p:ext uri="{BB962C8B-B14F-4D97-AF65-F5344CB8AC3E}">
        <p14:creationId xmlns:p14="http://schemas.microsoft.com/office/powerpoint/2010/main" val="3311555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059" y="1594017"/>
            <a:ext cx="6096000" cy="3810000"/>
          </a:xfrm>
        </p:spPr>
      </p:pic>
    </p:spTree>
    <p:extLst>
      <p:ext uri="{BB962C8B-B14F-4D97-AF65-F5344CB8AC3E}">
        <p14:creationId xmlns:p14="http://schemas.microsoft.com/office/powerpoint/2010/main" val="208945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sp>
        <p:nvSpPr>
          <p:cNvPr id="3" name="Espaço Reservado para Conteúdo 2"/>
          <p:cNvSpPr>
            <a:spLocks noGrp="1"/>
          </p:cNvSpPr>
          <p:nvPr>
            <p:ph idx="1"/>
          </p:nvPr>
        </p:nvSpPr>
        <p:spPr/>
        <p:txBody>
          <a:bodyPr/>
          <a:lstStyle/>
          <a:p>
            <a:r>
              <a:rPr lang="pt-BR" dirty="0"/>
              <a:t>O </a:t>
            </a:r>
            <a:r>
              <a:rPr lang="pt-BR" b="1" dirty="0" err="1"/>
              <a:t>Factory</a:t>
            </a:r>
            <a:r>
              <a:rPr lang="pt-BR" b="1" dirty="0"/>
              <a:t> </a:t>
            </a:r>
            <a:r>
              <a:rPr lang="pt-BR" b="1" dirty="0" err="1"/>
              <a:t>Method</a:t>
            </a:r>
            <a:r>
              <a:rPr lang="pt-BR" dirty="0"/>
              <a:t> é um padrão </a:t>
            </a:r>
            <a:r>
              <a:rPr lang="pt-BR" dirty="0" err="1"/>
              <a:t>criacional</a:t>
            </a:r>
            <a:r>
              <a:rPr lang="pt-BR" dirty="0"/>
              <a:t> de projeto que fornece uma interface para criar objetos em uma superclasse, mas permite que as subclasses alterem o tipo de objetos que serão criados.</a:t>
            </a:r>
          </a:p>
        </p:txBody>
      </p:sp>
    </p:spTree>
    <p:extLst>
      <p:ext uri="{BB962C8B-B14F-4D97-AF65-F5344CB8AC3E}">
        <p14:creationId xmlns:p14="http://schemas.microsoft.com/office/powerpoint/2010/main" val="47386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sp>
        <p:nvSpPr>
          <p:cNvPr id="3" name="Espaço Reservado para Conteúdo 2"/>
          <p:cNvSpPr>
            <a:spLocks noGrp="1"/>
          </p:cNvSpPr>
          <p:nvPr>
            <p:ph idx="1"/>
          </p:nvPr>
        </p:nvSpPr>
        <p:spPr/>
        <p:txBody>
          <a:bodyPr/>
          <a:lstStyle/>
          <a:p>
            <a:r>
              <a:rPr lang="pt-BR" dirty="0"/>
              <a:t>Considere que precisamos criar uma classe que represente um triangulo, um quadrado e um </a:t>
            </a:r>
            <a:r>
              <a:rPr lang="pt-BR" dirty="0" err="1"/>
              <a:t>pentagono</a:t>
            </a:r>
            <a:r>
              <a:rPr lang="pt-BR" dirty="0" smtClean="0"/>
              <a:t>.</a:t>
            </a:r>
          </a:p>
          <a:p>
            <a:endParaRPr lang="pt-BR" dirty="0"/>
          </a:p>
          <a:p>
            <a:r>
              <a:rPr lang="pt-BR" dirty="0" smtClean="0"/>
              <a:t>Então criamos uma interface que define o </a:t>
            </a:r>
            <a:r>
              <a:rPr lang="pt-BR" dirty="0" err="1" smtClean="0"/>
              <a:t>poligono</a:t>
            </a:r>
            <a:r>
              <a:rPr lang="pt-BR" dirty="0" smtClean="0"/>
              <a:t>. Veja:</a:t>
            </a:r>
          </a:p>
          <a:p>
            <a:endParaRPr lang="pt-BR" dirty="0" smtClean="0"/>
          </a:p>
          <a:p>
            <a:r>
              <a:rPr lang="pt-BR" dirty="0" err="1" smtClean="0"/>
              <a:t>public</a:t>
            </a:r>
            <a:r>
              <a:rPr lang="pt-BR" dirty="0" smtClean="0"/>
              <a:t> interface </a:t>
            </a:r>
            <a:r>
              <a:rPr lang="pt-BR" dirty="0" err="1" smtClean="0"/>
              <a:t>Polygon</a:t>
            </a:r>
            <a:r>
              <a:rPr lang="pt-BR" dirty="0" smtClean="0"/>
              <a:t> {</a:t>
            </a:r>
          </a:p>
          <a:p>
            <a:r>
              <a:rPr lang="pt-BR" dirty="0" smtClean="0"/>
              <a:t>    </a:t>
            </a:r>
            <a:r>
              <a:rPr lang="pt-BR" dirty="0" err="1" smtClean="0"/>
              <a:t>Integer</a:t>
            </a:r>
            <a:r>
              <a:rPr lang="pt-BR" dirty="0" smtClean="0"/>
              <a:t> </a:t>
            </a:r>
            <a:r>
              <a:rPr lang="pt-BR" dirty="0" err="1" smtClean="0"/>
              <a:t>getNumberOfSides</a:t>
            </a:r>
            <a:r>
              <a:rPr lang="pt-BR" dirty="0" smtClean="0"/>
              <a:t>();</a:t>
            </a:r>
          </a:p>
          <a:p>
            <a:r>
              <a:rPr lang="pt-BR" dirty="0" smtClean="0"/>
              <a:t>}</a:t>
            </a:r>
            <a:endParaRPr lang="pt-BR" dirty="0"/>
          </a:p>
        </p:txBody>
      </p:sp>
    </p:spTree>
    <p:extLst>
      <p:ext uri="{BB962C8B-B14F-4D97-AF65-F5344CB8AC3E}">
        <p14:creationId xmlns:p14="http://schemas.microsoft.com/office/powerpoint/2010/main" val="71213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Tendo a interface que define um </a:t>
            </a:r>
            <a:r>
              <a:rPr lang="pt-BR" dirty="0" err="1" smtClean="0"/>
              <a:t>poligono</a:t>
            </a:r>
            <a:r>
              <a:rPr lang="pt-BR" dirty="0" smtClean="0"/>
              <a:t>, agora criamos as nossas implementações.</a:t>
            </a:r>
          </a:p>
          <a:p>
            <a:endParaRPr lang="pt-BR" dirty="0" smtClean="0"/>
          </a:p>
          <a:p>
            <a:r>
              <a:rPr lang="pt-BR" dirty="0" err="1" smtClean="0"/>
              <a:t>public</a:t>
            </a:r>
            <a:r>
              <a:rPr lang="pt-BR" dirty="0" smtClean="0"/>
              <a:t> </a:t>
            </a:r>
            <a:r>
              <a:rPr lang="pt-BR" dirty="0" err="1" smtClean="0"/>
              <a:t>class</a:t>
            </a:r>
            <a:r>
              <a:rPr lang="pt-BR" dirty="0" smtClean="0"/>
              <a:t> </a:t>
            </a:r>
            <a:r>
              <a:rPr lang="pt-BR" dirty="0" err="1" smtClean="0"/>
              <a:t>Triangle</a:t>
            </a:r>
            <a:r>
              <a:rPr lang="pt-BR" dirty="0" smtClean="0"/>
              <a:t> </a:t>
            </a:r>
            <a:r>
              <a:rPr lang="pt-BR" dirty="0" err="1" smtClean="0"/>
              <a:t>implements</a:t>
            </a:r>
            <a:r>
              <a:rPr lang="pt-BR" dirty="0" smtClean="0"/>
              <a:t> </a:t>
            </a:r>
            <a:r>
              <a:rPr lang="pt-BR" dirty="0" err="1" smtClean="0"/>
              <a:t>Polygon</a:t>
            </a:r>
            <a:r>
              <a:rPr lang="pt-BR" dirty="0" smtClean="0"/>
              <a:t> {</a:t>
            </a:r>
          </a:p>
          <a:p>
            <a:r>
              <a:rPr lang="pt-BR" dirty="0" smtClean="0"/>
              <a:t>    </a:t>
            </a:r>
            <a:r>
              <a:rPr lang="pt-BR" dirty="0" err="1" smtClean="0"/>
              <a:t>public</a:t>
            </a:r>
            <a:r>
              <a:rPr lang="pt-BR" dirty="0" smtClean="0"/>
              <a:t> </a:t>
            </a:r>
            <a:r>
              <a:rPr lang="pt-BR" dirty="0" err="1" smtClean="0"/>
              <a:t>Integer</a:t>
            </a:r>
            <a:r>
              <a:rPr lang="pt-BR" dirty="0" smtClean="0"/>
              <a:t> </a:t>
            </a:r>
            <a:r>
              <a:rPr lang="pt-BR" dirty="0" err="1" smtClean="0"/>
              <a:t>getNumberOfSides</a:t>
            </a:r>
            <a:r>
              <a:rPr lang="pt-BR" dirty="0" smtClean="0"/>
              <a:t>() {</a:t>
            </a:r>
          </a:p>
          <a:p>
            <a:r>
              <a:rPr lang="pt-BR" dirty="0" smtClean="0"/>
              <a:t>		</a:t>
            </a:r>
            <a:r>
              <a:rPr lang="pt-BR" dirty="0" err="1" smtClean="0"/>
              <a:t>return</a:t>
            </a:r>
            <a:r>
              <a:rPr lang="pt-BR" dirty="0" smtClean="0"/>
              <a:t> 3;</a:t>
            </a:r>
          </a:p>
          <a:p>
            <a:r>
              <a:rPr lang="pt-BR" dirty="0" smtClean="0"/>
              <a:t>	}</a:t>
            </a:r>
          </a:p>
          <a:p>
            <a:r>
              <a:rPr lang="pt-BR" dirty="0" smtClean="0"/>
              <a:t>}</a:t>
            </a:r>
          </a:p>
          <a:p>
            <a:r>
              <a:rPr lang="pt-BR" dirty="0" err="1" smtClean="0"/>
              <a:t>public</a:t>
            </a:r>
            <a:r>
              <a:rPr lang="pt-BR" dirty="0" smtClean="0"/>
              <a:t> </a:t>
            </a:r>
            <a:r>
              <a:rPr lang="pt-BR" dirty="0" err="1" smtClean="0"/>
              <a:t>class</a:t>
            </a:r>
            <a:r>
              <a:rPr lang="pt-BR" dirty="0" smtClean="0"/>
              <a:t> Square </a:t>
            </a:r>
            <a:r>
              <a:rPr lang="pt-BR" dirty="0" err="1" smtClean="0"/>
              <a:t>implements</a:t>
            </a:r>
            <a:r>
              <a:rPr lang="pt-BR" dirty="0" smtClean="0"/>
              <a:t> </a:t>
            </a:r>
            <a:r>
              <a:rPr lang="pt-BR" dirty="0" err="1" smtClean="0"/>
              <a:t>Polygon</a:t>
            </a:r>
            <a:r>
              <a:rPr lang="pt-BR" dirty="0" smtClean="0"/>
              <a:t> {</a:t>
            </a:r>
          </a:p>
          <a:p>
            <a:r>
              <a:rPr lang="pt-BR" dirty="0" smtClean="0"/>
              <a:t>    </a:t>
            </a:r>
            <a:r>
              <a:rPr lang="pt-BR" dirty="0" err="1" smtClean="0"/>
              <a:t>public</a:t>
            </a:r>
            <a:r>
              <a:rPr lang="pt-BR" dirty="0" smtClean="0"/>
              <a:t> </a:t>
            </a:r>
            <a:r>
              <a:rPr lang="pt-BR" dirty="0" err="1" smtClean="0"/>
              <a:t>Integer</a:t>
            </a:r>
            <a:r>
              <a:rPr lang="pt-BR" dirty="0" smtClean="0"/>
              <a:t> </a:t>
            </a:r>
            <a:r>
              <a:rPr lang="pt-BR" dirty="0" err="1" smtClean="0"/>
              <a:t>getNumberOfSides</a:t>
            </a:r>
            <a:r>
              <a:rPr lang="pt-BR" dirty="0" smtClean="0"/>
              <a:t>() {</a:t>
            </a:r>
          </a:p>
          <a:p>
            <a:r>
              <a:rPr lang="pt-BR" dirty="0" smtClean="0"/>
              <a:t>		</a:t>
            </a:r>
            <a:r>
              <a:rPr lang="pt-BR" dirty="0" err="1" smtClean="0"/>
              <a:t>return</a:t>
            </a:r>
            <a:r>
              <a:rPr lang="pt-BR" dirty="0" smtClean="0"/>
              <a:t> 4;</a:t>
            </a:r>
          </a:p>
        </p:txBody>
      </p:sp>
    </p:spTree>
    <p:extLst>
      <p:ext uri="{BB962C8B-B14F-4D97-AF65-F5344CB8AC3E}">
        <p14:creationId xmlns:p14="http://schemas.microsoft.com/office/powerpoint/2010/main" val="7437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sp>
        <p:nvSpPr>
          <p:cNvPr id="3" name="Espaço Reservado para Conteúdo 2"/>
          <p:cNvSpPr>
            <a:spLocks noGrp="1"/>
          </p:cNvSpPr>
          <p:nvPr>
            <p:ph idx="1"/>
          </p:nvPr>
        </p:nvSpPr>
        <p:spPr/>
        <p:txBody>
          <a:bodyPr>
            <a:normAutofit/>
          </a:bodyPr>
          <a:lstStyle/>
          <a:p>
            <a:r>
              <a:rPr lang="pt-BR" dirty="0" smtClean="0"/>
              <a:t>	}</a:t>
            </a:r>
          </a:p>
          <a:p>
            <a:r>
              <a:rPr lang="pt-BR" dirty="0" smtClean="0"/>
              <a:t>}</a:t>
            </a:r>
          </a:p>
          <a:p>
            <a:r>
              <a:rPr lang="pt-BR" dirty="0" err="1" smtClean="0"/>
              <a:t>public</a:t>
            </a:r>
            <a:r>
              <a:rPr lang="pt-BR" dirty="0" smtClean="0"/>
              <a:t> </a:t>
            </a:r>
            <a:r>
              <a:rPr lang="pt-BR" dirty="0" err="1" smtClean="0"/>
              <a:t>class</a:t>
            </a:r>
            <a:r>
              <a:rPr lang="pt-BR" dirty="0" smtClean="0"/>
              <a:t> </a:t>
            </a:r>
            <a:r>
              <a:rPr lang="pt-BR" dirty="0" err="1" smtClean="0"/>
              <a:t>Pentagon</a:t>
            </a:r>
            <a:r>
              <a:rPr lang="pt-BR" dirty="0" smtClean="0"/>
              <a:t> </a:t>
            </a:r>
            <a:r>
              <a:rPr lang="pt-BR" dirty="0" err="1" smtClean="0"/>
              <a:t>implements</a:t>
            </a:r>
            <a:r>
              <a:rPr lang="pt-BR" dirty="0" smtClean="0"/>
              <a:t> </a:t>
            </a:r>
            <a:r>
              <a:rPr lang="pt-BR" dirty="0" err="1" smtClean="0"/>
              <a:t>Polygon</a:t>
            </a:r>
            <a:r>
              <a:rPr lang="pt-BR" dirty="0" smtClean="0"/>
              <a:t> {</a:t>
            </a:r>
          </a:p>
          <a:p>
            <a:r>
              <a:rPr lang="pt-BR" dirty="0" smtClean="0"/>
              <a:t>    </a:t>
            </a:r>
            <a:r>
              <a:rPr lang="pt-BR" dirty="0" err="1" smtClean="0"/>
              <a:t>public</a:t>
            </a:r>
            <a:r>
              <a:rPr lang="pt-BR" dirty="0" smtClean="0"/>
              <a:t> </a:t>
            </a:r>
            <a:r>
              <a:rPr lang="pt-BR" dirty="0" err="1" smtClean="0"/>
              <a:t>Integer</a:t>
            </a:r>
            <a:r>
              <a:rPr lang="pt-BR" dirty="0" smtClean="0"/>
              <a:t> </a:t>
            </a:r>
            <a:r>
              <a:rPr lang="pt-BR" dirty="0" err="1" smtClean="0"/>
              <a:t>getNumberOfSides</a:t>
            </a:r>
            <a:r>
              <a:rPr lang="pt-BR" dirty="0" smtClean="0"/>
              <a:t>() {</a:t>
            </a:r>
          </a:p>
          <a:p>
            <a:r>
              <a:rPr lang="pt-BR" dirty="0" smtClean="0"/>
              <a:t>		</a:t>
            </a:r>
            <a:r>
              <a:rPr lang="pt-BR" dirty="0" err="1" smtClean="0"/>
              <a:t>return</a:t>
            </a:r>
            <a:r>
              <a:rPr lang="pt-BR" dirty="0" smtClean="0"/>
              <a:t> 5;</a:t>
            </a:r>
          </a:p>
          <a:p>
            <a:r>
              <a:rPr lang="pt-BR" dirty="0" smtClean="0"/>
              <a:t>	}</a:t>
            </a:r>
          </a:p>
          <a:p>
            <a:r>
              <a:rPr lang="pt-BR" dirty="0" smtClean="0"/>
              <a:t>}</a:t>
            </a:r>
            <a:endParaRPr lang="pt-BR" dirty="0"/>
          </a:p>
        </p:txBody>
      </p:sp>
    </p:spTree>
    <p:extLst>
      <p:ext uri="{BB962C8B-B14F-4D97-AF65-F5344CB8AC3E}">
        <p14:creationId xmlns:p14="http://schemas.microsoft.com/office/powerpoint/2010/main" val="423509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err="1"/>
              <a:t>Factory</a:t>
            </a:r>
            <a:r>
              <a:rPr lang="pt-BR" b="1" dirty="0"/>
              <a:t> </a:t>
            </a:r>
            <a:r>
              <a:rPr lang="pt-BR" b="1" dirty="0" err="1" smtClean="0"/>
              <a:t>Method</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A partir de agora, criamos nosso </a:t>
            </a:r>
            <a:r>
              <a:rPr lang="pt-BR" dirty="0" err="1"/>
              <a:t>fabríca</a:t>
            </a:r>
            <a:r>
              <a:rPr lang="pt-BR" dirty="0"/>
              <a:t> de objetos, que sabe exatamente qual classe deve </a:t>
            </a:r>
            <a:r>
              <a:rPr lang="pt-BR" dirty="0" err="1"/>
              <a:t>instânciar</a:t>
            </a:r>
            <a:r>
              <a:rPr lang="pt-BR" dirty="0" smtClean="0"/>
              <a:t>.</a:t>
            </a:r>
          </a:p>
          <a:p>
            <a:r>
              <a:rPr lang="pt-BR" dirty="0" err="1" smtClean="0"/>
              <a:t>public</a:t>
            </a:r>
            <a:r>
              <a:rPr lang="pt-BR" dirty="0" smtClean="0"/>
              <a:t> </a:t>
            </a:r>
            <a:r>
              <a:rPr lang="pt-BR" dirty="0" err="1" smtClean="0"/>
              <a:t>class</a:t>
            </a:r>
            <a:r>
              <a:rPr lang="pt-BR" dirty="0" smtClean="0"/>
              <a:t> </a:t>
            </a:r>
            <a:r>
              <a:rPr lang="pt-BR" dirty="0" err="1" smtClean="0"/>
              <a:t>PolygonFactory</a:t>
            </a:r>
            <a:r>
              <a:rPr lang="pt-BR" dirty="0" smtClean="0"/>
              <a:t> {</a:t>
            </a:r>
          </a:p>
          <a:p>
            <a:r>
              <a:rPr lang="pt-BR" dirty="0" smtClean="0"/>
              <a:t>    </a:t>
            </a:r>
            <a:r>
              <a:rPr lang="pt-BR" dirty="0" err="1" smtClean="0"/>
              <a:t>public</a:t>
            </a:r>
            <a:r>
              <a:rPr lang="pt-BR" dirty="0" smtClean="0"/>
              <a:t> </a:t>
            </a:r>
            <a:r>
              <a:rPr lang="pt-BR" dirty="0" err="1" smtClean="0"/>
              <a:t>static</a:t>
            </a:r>
            <a:r>
              <a:rPr lang="pt-BR" dirty="0" smtClean="0"/>
              <a:t> </a:t>
            </a:r>
            <a:r>
              <a:rPr lang="pt-BR" dirty="0" err="1" smtClean="0"/>
              <a:t>Polygon</a:t>
            </a:r>
            <a:r>
              <a:rPr lang="pt-BR" dirty="0" smtClean="0"/>
              <a:t> </a:t>
            </a:r>
            <a:r>
              <a:rPr lang="pt-BR" dirty="0" err="1" smtClean="0"/>
              <a:t>getPolygon</a:t>
            </a:r>
            <a:r>
              <a:rPr lang="pt-BR" dirty="0" smtClean="0"/>
              <a:t>(</a:t>
            </a:r>
            <a:r>
              <a:rPr lang="pt-BR" dirty="0" err="1" smtClean="0"/>
              <a:t>int</a:t>
            </a:r>
            <a:r>
              <a:rPr lang="pt-BR" dirty="0" smtClean="0"/>
              <a:t> </a:t>
            </a:r>
            <a:r>
              <a:rPr lang="pt-BR" dirty="0" err="1" smtClean="0"/>
              <a:t>numberOfSides</a:t>
            </a:r>
            <a:r>
              <a:rPr lang="pt-BR" dirty="0" smtClean="0"/>
              <a:t>) {</a:t>
            </a:r>
          </a:p>
          <a:p>
            <a:r>
              <a:rPr lang="pt-BR" dirty="0" smtClean="0"/>
              <a:t>		</a:t>
            </a:r>
            <a:r>
              <a:rPr lang="pt-BR" dirty="0" err="1" smtClean="0"/>
              <a:t>if</a:t>
            </a:r>
            <a:r>
              <a:rPr lang="pt-BR" dirty="0" smtClean="0"/>
              <a:t> (</a:t>
            </a:r>
            <a:r>
              <a:rPr lang="pt-BR" dirty="0" err="1" smtClean="0"/>
              <a:t>numberOfSides</a:t>
            </a:r>
            <a:r>
              <a:rPr lang="pt-BR" dirty="0" smtClean="0"/>
              <a:t> == 3) {</a:t>
            </a:r>
          </a:p>
          <a:p>
            <a:r>
              <a:rPr lang="pt-BR" dirty="0" smtClean="0"/>
              <a:t>			</a:t>
            </a:r>
            <a:r>
              <a:rPr lang="pt-BR" dirty="0" err="1" smtClean="0"/>
              <a:t>return</a:t>
            </a:r>
            <a:r>
              <a:rPr lang="pt-BR" dirty="0" smtClean="0"/>
              <a:t> new </a:t>
            </a:r>
            <a:r>
              <a:rPr lang="pt-BR" dirty="0" err="1" smtClean="0"/>
              <a:t>Triangle</a:t>
            </a:r>
            <a:r>
              <a:rPr lang="pt-BR" dirty="0" smtClean="0"/>
              <a:t>();</a:t>
            </a:r>
          </a:p>
          <a:p>
            <a:r>
              <a:rPr lang="pt-BR" dirty="0" smtClean="0"/>
              <a:t>		}</a:t>
            </a:r>
          </a:p>
          <a:p>
            <a:r>
              <a:rPr lang="pt-BR" dirty="0" smtClean="0"/>
              <a:t>		</a:t>
            </a:r>
            <a:r>
              <a:rPr lang="pt-BR" dirty="0" err="1" smtClean="0"/>
              <a:t>if</a:t>
            </a:r>
            <a:r>
              <a:rPr lang="pt-BR" dirty="0" smtClean="0"/>
              <a:t> (</a:t>
            </a:r>
            <a:r>
              <a:rPr lang="pt-BR" dirty="0" err="1" smtClean="0"/>
              <a:t>numberOfSides</a:t>
            </a:r>
            <a:r>
              <a:rPr lang="pt-BR" dirty="0" smtClean="0"/>
              <a:t> == 4) {</a:t>
            </a:r>
          </a:p>
          <a:p>
            <a:r>
              <a:rPr lang="pt-BR" dirty="0" smtClean="0"/>
              <a:t>			</a:t>
            </a:r>
            <a:r>
              <a:rPr lang="pt-BR" dirty="0" err="1" smtClean="0"/>
              <a:t>return</a:t>
            </a:r>
            <a:r>
              <a:rPr lang="pt-BR" dirty="0" smtClean="0"/>
              <a:t> new Square();</a:t>
            </a:r>
          </a:p>
          <a:p>
            <a:r>
              <a:rPr lang="pt-BR" dirty="0" smtClean="0"/>
              <a:t>		}</a:t>
            </a:r>
          </a:p>
          <a:p>
            <a:r>
              <a:rPr lang="pt-BR" dirty="0" smtClean="0"/>
              <a:t>		</a:t>
            </a:r>
            <a:r>
              <a:rPr lang="pt-BR" dirty="0" err="1" smtClean="0"/>
              <a:t>if</a:t>
            </a:r>
            <a:r>
              <a:rPr lang="pt-BR" dirty="0" smtClean="0"/>
              <a:t> (</a:t>
            </a:r>
            <a:r>
              <a:rPr lang="pt-BR" dirty="0" err="1" smtClean="0"/>
              <a:t>numberOfSides</a:t>
            </a:r>
            <a:r>
              <a:rPr lang="pt-BR" dirty="0" smtClean="0"/>
              <a:t> == 5) {</a:t>
            </a:r>
          </a:p>
          <a:p>
            <a:r>
              <a:rPr lang="pt-BR" dirty="0" smtClean="0"/>
              <a:t>			</a:t>
            </a:r>
            <a:r>
              <a:rPr lang="pt-BR" dirty="0" err="1" smtClean="0"/>
              <a:t>return</a:t>
            </a:r>
            <a:r>
              <a:rPr lang="pt-BR" dirty="0" smtClean="0"/>
              <a:t> new </a:t>
            </a:r>
            <a:r>
              <a:rPr lang="pt-BR" dirty="0" err="1" smtClean="0"/>
              <a:t>Pentagon</a:t>
            </a:r>
            <a:r>
              <a:rPr lang="pt-BR" dirty="0" smtClean="0"/>
              <a:t>();</a:t>
            </a:r>
          </a:p>
          <a:p>
            <a:r>
              <a:rPr lang="pt-BR" dirty="0" smtClean="0"/>
              <a:t>		}</a:t>
            </a:r>
          </a:p>
        </p:txBody>
      </p:sp>
    </p:spTree>
    <p:extLst>
      <p:ext uri="{BB962C8B-B14F-4D97-AF65-F5344CB8AC3E}">
        <p14:creationId xmlns:p14="http://schemas.microsoft.com/office/powerpoint/2010/main" val="197786577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1252</Words>
  <Application>Microsoft Office PowerPoint</Application>
  <PresentationFormat>Widescreen</PresentationFormat>
  <Paragraphs>115</Paragraphs>
  <Slides>33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33</vt:i4>
      </vt:variant>
    </vt:vector>
  </HeadingPairs>
  <TitlesOfParts>
    <vt:vector size="37" baseType="lpstr">
      <vt:lpstr>Arial</vt:lpstr>
      <vt:lpstr>Calibri</vt:lpstr>
      <vt:lpstr>Calibri Light</vt:lpstr>
      <vt:lpstr>Tema do Office</vt:lpstr>
      <vt:lpstr>Pattens</vt:lpstr>
      <vt:lpstr>Padrões e Divisões</vt:lpstr>
      <vt:lpstr>Padrões e Divisões</vt:lpstr>
      <vt:lpstr>Factory Method</vt:lpstr>
      <vt:lpstr>Factory Method</vt:lpstr>
      <vt:lpstr>Factory Method</vt:lpstr>
      <vt:lpstr>Factory Method</vt:lpstr>
      <vt:lpstr>Factory Method</vt:lpstr>
      <vt:lpstr>Factory Method</vt:lpstr>
      <vt:lpstr>Adapter</vt:lpstr>
      <vt:lpstr>Adapter</vt:lpstr>
      <vt:lpstr>Adapter</vt:lpstr>
      <vt:lpstr>Adapter</vt:lpstr>
      <vt:lpstr>Adapter</vt:lpstr>
      <vt:lpstr>Adapter</vt:lpstr>
      <vt:lpstr>Adapter</vt:lpstr>
      <vt:lpstr>Adapter</vt:lpstr>
      <vt:lpstr>Padrões comportamentais</vt:lpstr>
      <vt:lpstr>Template Method</vt:lpstr>
      <vt:lpstr>Template Method</vt:lpstr>
      <vt:lpstr>Template Method</vt:lpstr>
      <vt:lpstr>Template Method</vt:lpstr>
      <vt:lpstr>Template Method</vt:lpstr>
      <vt:lpstr>State</vt:lpstr>
      <vt:lpstr>State</vt:lpstr>
      <vt:lpstr>State</vt:lpstr>
      <vt:lpstr>Padrões de projeto estruturais</vt:lpstr>
      <vt:lpstr>Proxy</vt:lpstr>
      <vt:lpstr>Proxy</vt:lpstr>
      <vt:lpstr>Proxy</vt:lpstr>
      <vt:lpstr>Proxy</vt:lpstr>
      <vt:lpstr>Proxy</vt:lpstr>
      <vt:lpstr>Exercício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Pattens</dc:title>
  <dc:creator>Usuário do Windows</dc:creator>
  <cp:lastModifiedBy>Usuário do Windows</cp:lastModifiedBy>
  <cp:revision>11</cp:revision>
  <dcterms:created xsi:type="dcterms:W3CDTF">2023-01-20T18:00:46Z</dcterms:created>
  <dcterms:modified xsi:type="dcterms:W3CDTF">2023-01-20T18:53:19Z</dcterms:modified>
</cp:coreProperties>
</file>