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AD11A-A8FE-2DB5-00DE-FC045DE29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D11A02-8079-C0CD-0EB9-71F5AE14B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1FCB2D-58B8-5C09-A720-AC9358EAD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F7FB1-2E37-2309-8F3B-4893A71AA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D2D3E-757D-D946-CA42-CCC750BE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5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04C9-4A50-ED3D-34A6-510D4A8B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014383-FA4A-D2BE-D1F8-4CFF50DD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E1290-54E2-1D33-E167-83AC0DBE7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60789F-C242-8334-5FC6-9EF7FAF1F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2A3147-4064-6A1E-CB78-4CFD7C70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3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D8FA0B-D244-A700-C488-01B7DE425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CDFA8B-0F23-5BEC-D16F-5353B894C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53CAE9-C278-3494-2924-5B00309C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6DD775-F2FD-DE3C-9823-14CC2F13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34337-5689-D864-1F98-AD95857C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955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8BD97-97D6-9898-B12A-A3201B3B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4DC9E-B192-7922-BCB8-D35B5C01B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705C8A-EA1F-D40C-E2EB-43D36DA1E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A9DA7C-6C1D-5505-430B-C9B787F0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4220E-6D66-4258-C964-54065231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0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215E9-DB39-8479-9FE4-EB679D6F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6B921C-A2C2-0D01-ADA2-1032C9132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C01B7-75F5-BFE2-8397-099D0C23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9C290F-5829-9A18-684A-1B42A015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8970A-0EE4-2161-67F1-E95DCADF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47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D2590-4CAC-DFC7-CD05-A46DC1F5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798DEC-2F21-81D1-BD26-7557A2F6F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8A811F-E27E-4CE5-61F0-E8174668E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75C0B5-6357-7ED2-3C05-5042B471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A09E40-7DC8-EE42-661C-CC508D64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ADAD45-1075-A172-0C05-7D68E58E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867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1C11B-EB4B-D21D-2083-BF319B482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4CC43ED-8C6B-7FAB-51FD-3F16CE8AC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21FA99-D705-8911-1D9A-C719BEB14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AE93E4-DBA4-B229-F979-75FA98796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676132-E44D-6B83-2E92-ACBA1DBC7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8BB278-6D1C-65FD-0F52-32F093C9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41AF17C-F33F-D6EC-A087-12F57C87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9FC782-087F-34DE-1E59-8028D3FB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19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056D3-0119-33BD-9FAF-9EB66E0B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C6625C7-8B48-333A-E895-278B4F74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76CAF6F-7D77-0C52-0C50-C6698A10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2D13E8-A738-A610-6279-7E250A89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39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E366B2-1576-6593-CB58-933D4FBD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B71F6DF-3D2D-DE34-B47A-F5418CEE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69DEC8-C110-1664-87F4-5674156B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438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C3014-A9EC-2FEC-4B7B-8595D514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45C09-5DAB-FE1F-B208-D6EC45AF5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75C2F-48F7-4043-5525-E67A9244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BE8306-18BD-8558-EF04-D67A32091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D214EE-6C5F-3752-83CE-39099107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1C8040-A25B-64AC-930E-5C82605C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63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3D655-DDB9-C39C-AFC9-5469BD1A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52F2D4-6A21-AD7C-289F-B5C5DC9E6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DE9237C-FF38-0567-5508-DEB223504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669CE3-584E-3348-B32E-3EF188C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4AD38D-5BD8-146D-B764-22F1611E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B1BC15-A166-D084-218A-3A483DEC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0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500BD75-A4C6-A8D4-1367-9A801D04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35456-4E21-E0F2-204A-C34D50BCA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3AF4FE-EF13-3A14-876C-3998A9841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6A0A6-4D05-4832-A67F-993B9946AE87}" type="datetimeFigureOut">
              <a:rPr lang="pt-BR" smtClean="0"/>
              <a:t>06/03/2025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2FDE29-6038-42EF-F926-24E7D9868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8CF16C-9685-150A-F9CE-AF1F6EAA4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D8F07-06A6-48D8-92C5-90DC9232C8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201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88151-608F-E1CE-9F65-479837FFD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📌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40EECA-43BF-6782-09F9-76DE04ADA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253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F400-AD02-ABF0-F2F1-C7D6AA2DA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3F0D-DB23-B9E7-D831-F3233655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Diferença entre Data </a:t>
            </a:r>
            <a:r>
              <a:rPr lang="pt-BR" dirty="0" err="1"/>
              <a:t>Scraping</a:t>
            </a:r>
            <a:r>
              <a:rPr lang="pt-BR" dirty="0"/>
              <a:t> e Outros Modelos de 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2F4D1-5D65-7470-C179-2575A6E87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diferentes formas de coleta de dados na internet. O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 é apenas uma delas. </a:t>
            </a:r>
            <a:endParaRPr lang="pt-BR" b="1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7C3897F-68D3-7D1F-2AA1-04E8009F2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124555"/>
              </p:ext>
            </p:extLst>
          </p:nvPr>
        </p:nvGraphicFramePr>
        <p:xfrm>
          <a:off x="479684" y="2998170"/>
          <a:ext cx="11212644" cy="33137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03161">
                  <a:extLst>
                    <a:ext uri="{9D8B030D-6E8A-4147-A177-3AD203B41FA5}">
                      <a16:colId xmlns:a16="http://schemas.microsoft.com/office/drawing/2014/main" val="1708108308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710536420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571507854"/>
                    </a:ext>
                  </a:extLst>
                </a:gridCol>
                <a:gridCol w="2803161">
                  <a:extLst>
                    <a:ext uri="{9D8B030D-6E8A-4147-A177-3AD203B41FA5}">
                      <a16:colId xmlns:a16="http://schemas.microsoft.com/office/drawing/2014/main" val="1457958861"/>
                    </a:ext>
                  </a:extLst>
                </a:gridCol>
              </a:tblGrid>
              <a:tr h="479014">
                <a:tc>
                  <a:txBody>
                    <a:bodyPr/>
                    <a:lstStyle/>
                    <a:p>
                      <a:r>
                        <a:rPr lang="pt-BR" b="1" dirty="0"/>
                        <a:t>Método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/>
                        <a:t>Descrição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/>
                        <a:t>Vantagens</a:t>
                      </a:r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Desvantagens</a:t>
                      </a:r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609538"/>
                  </a:ext>
                </a:extLst>
              </a:tr>
              <a:tr h="826792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Data </a:t>
                      </a:r>
                      <a:r>
                        <a:rPr lang="pt-BR" b="1" dirty="0" err="1"/>
                        <a:t>Scraping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Extração direta do código HTML de um site.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/>
                        <a:t>Rápido e não depende de API.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Pode ser ilegal e bloqueado pelo site.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257241"/>
                  </a:ext>
                </a:extLst>
              </a:tr>
              <a:tr h="826792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Web </a:t>
                      </a:r>
                      <a:r>
                        <a:rPr lang="pt-BR" b="1" dirty="0" err="1"/>
                        <a:t>Crawling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Exploração automatizada de sites para indexação.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Utilizado por buscadores como Google.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Alto consumo de recursos.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572890"/>
                  </a:ext>
                </a:extLst>
              </a:tr>
              <a:tr h="1181131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Interface oficial que permite obter dados diretamente do site.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Dados estruturados e confiáveis.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pt-BR" dirty="0"/>
                        <a:t>Dependência da API, que pode ter limitações.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769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80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D3018-3796-A852-D02E-3504686A5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NÃO Usar Data </a:t>
            </a:r>
            <a:r>
              <a:rPr lang="pt-BR" dirty="0" err="1"/>
              <a:t>Scraping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DBACC-8B60-7EF2-ED4B-BDFE2A7E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 pode </a:t>
            </a:r>
            <a:r>
              <a:rPr lang="pt-BR" b="1" dirty="0"/>
              <a:t>não ser a melhor escolha</a:t>
            </a:r>
            <a:r>
              <a:rPr lang="pt-BR" dirty="0"/>
              <a:t> em algumas situações. Aqui estão casos onde </a:t>
            </a:r>
            <a:r>
              <a:rPr lang="pt-BR" b="1" dirty="0"/>
              <a:t>evitá-lo</a:t>
            </a:r>
            <a:r>
              <a:rPr lang="pt-BR" dirty="0"/>
              <a:t>:</a:t>
            </a:r>
          </a:p>
          <a:p>
            <a:r>
              <a:rPr lang="pt-BR" b="1" dirty="0"/>
              <a:t>1️⃣ Quando o site proíbe o </a:t>
            </a:r>
            <a:r>
              <a:rPr lang="pt-BR" b="1" dirty="0" err="1"/>
              <a:t>scraping</a:t>
            </a:r>
            <a:r>
              <a:rPr lang="pt-BR" b="1" dirty="0"/>
              <a:t> nos seus Termos de Serviço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Muitos sites proíbem explicitamente o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 para evitar sobrecarga no servidor.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Exemplo: </a:t>
            </a:r>
            <a:r>
              <a:rPr lang="pt-BR" b="1" dirty="0"/>
              <a:t>Facebook, LinkedIn e Instagram</a:t>
            </a:r>
            <a:r>
              <a:rPr lang="pt-BR" dirty="0"/>
              <a:t> não permitem </a:t>
            </a:r>
            <a:r>
              <a:rPr lang="pt-BR" dirty="0" err="1"/>
              <a:t>scraping</a:t>
            </a:r>
            <a:r>
              <a:rPr lang="pt-BR" dirty="0"/>
              <a:t>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055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8868-0E92-0845-8437-748B903DA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25260-7A83-3687-4176-E6AAA3DE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NÃO Usar Data </a:t>
            </a:r>
            <a:r>
              <a:rPr lang="pt-BR" dirty="0" err="1"/>
              <a:t>Scraping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6AED5C-9245-2D92-4130-37608E2AA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2️⃣ Quando há uma API disponível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Se um site oferece uma API oficial, </a:t>
            </a:r>
            <a:r>
              <a:rPr lang="pt-BR" b="1" dirty="0"/>
              <a:t>use-a</a:t>
            </a:r>
            <a:r>
              <a:rPr lang="pt-BR" dirty="0"/>
              <a:t>, pois é mais segura e confiável.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Exemplo: O </a:t>
            </a:r>
            <a:r>
              <a:rPr lang="pt-BR" b="1" dirty="0"/>
              <a:t>Twitter</a:t>
            </a:r>
            <a:r>
              <a:rPr lang="pt-BR" dirty="0"/>
              <a:t> tem uma API para acessar tweets sem precisar fazer </a:t>
            </a:r>
            <a:r>
              <a:rPr lang="pt-BR" dirty="0" err="1"/>
              <a:t>scraping</a:t>
            </a:r>
            <a:r>
              <a:rPr lang="pt-BR" dirty="0"/>
              <a:t> da página.</a:t>
            </a:r>
          </a:p>
        </p:txBody>
      </p:sp>
    </p:spTree>
    <p:extLst>
      <p:ext uri="{BB962C8B-B14F-4D97-AF65-F5344CB8AC3E}">
        <p14:creationId xmlns:p14="http://schemas.microsoft.com/office/powerpoint/2010/main" val="53362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C4EB7-2AD4-6CF5-DD26-1B1F5B711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2D109-F165-C786-F937-CA42845A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NÃO Usar Data </a:t>
            </a:r>
            <a:r>
              <a:rPr lang="pt-BR" dirty="0" err="1"/>
              <a:t>Scraping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2B271-B6D5-32FC-87C4-50CFE9F4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3️⃣ Quando os dados são sensíveis ou privados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Evite </a:t>
            </a:r>
            <a:r>
              <a:rPr lang="pt-BR" dirty="0" err="1"/>
              <a:t>scraping</a:t>
            </a:r>
            <a:r>
              <a:rPr lang="pt-BR" dirty="0"/>
              <a:t> de </a:t>
            </a:r>
            <a:r>
              <a:rPr lang="pt-BR" b="1" dirty="0"/>
              <a:t>informações pessoais</a:t>
            </a:r>
            <a:r>
              <a:rPr lang="pt-BR" dirty="0"/>
              <a:t> ou </a:t>
            </a:r>
            <a:r>
              <a:rPr lang="pt-BR" b="1" dirty="0"/>
              <a:t>dados financeiros</a:t>
            </a:r>
            <a:r>
              <a:rPr lang="pt-BR" dirty="0"/>
              <a:t>, pois isso pode violar leis como </a:t>
            </a:r>
            <a:r>
              <a:rPr lang="pt-BR" b="1" dirty="0"/>
              <a:t>LGPD (Brasil) e GDPR (Europa).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Exemplo: </a:t>
            </a:r>
            <a:r>
              <a:rPr lang="pt-BR" dirty="0" err="1"/>
              <a:t>Scraping</a:t>
            </a:r>
            <a:r>
              <a:rPr lang="pt-BR" dirty="0"/>
              <a:t> de dados bancários sem permissão pode ser considerado crime.</a:t>
            </a:r>
          </a:p>
        </p:txBody>
      </p:sp>
    </p:spTree>
    <p:extLst>
      <p:ext uri="{BB962C8B-B14F-4D97-AF65-F5344CB8AC3E}">
        <p14:creationId xmlns:p14="http://schemas.microsoft.com/office/powerpoint/2010/main" val="398045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C412E-2F82-2ACA-22B3-7CFFA136F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5E145-CDAD-BE01-9F96-C02CF2098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NÃO Usar Data </a:t>
            </a:r>
            <a:r>
              <a:rPr lang="pt-BR" dirty="0" err="1"/>
              <a:t>Scraping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A8DCDD-188C-2AB6-0C95-4CDAB2C7C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4️⃣ Quando o site usa proteções avançadas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Alguns sites utilizam </a:t>
            </a:r>
            <a:r>
              <a:rPr lang="pt-BR" b="1" dirty="0" err="1"/>
              <a:t>CAPTCHAs</a:t>
            </a:r>
            <a:r>
              <a:rPr lang="pt-BR" dirty="0"/>
              <a:t>, proteção </a:t>
            </a:r>
            <a:r>
              <a:rPr lang="pt-BR" b="1" dirty="0" err="1"/>
              <a:t>Cloudflare</a:t>
            </a:r>
            <a:r>
              <a:rPr lang="pt-BR" dirty="0"/>
              <a:t> ou outras barreiras que dificultam o </a:t>
            </a:r>
            <a:r>
              <a:rPr lang="pt-BR" dirty="0" err="1"/>
              <a:t>scraping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Exemplo:</a:t>
            </a:r>
            <a:r>
              <a:rPr lang="pt-BR" dirty="0"/>
              <a:t> O Google bloqueia requisições automáticas em grande escala.</a:t>
            </a:r>
          </a:p>
          <a:p>
            <a:r>
              <a:rPr lang="pt-BR" dirty="0"/>
              <a:t>📌 </a:t>
            </a:r>
            <a:r>
              <a:rPr lang="pt-BR" b="1" dirty="0"/>
              <a:t>Conclusão:</a:t>
            </a:r>
            <a:r>
              <a:rPr lang="pt-BR" dirty="0"/>
              <a:t> Antes de realizar </a:t>
            </a:r>
            <a:r>
              <a:rPr lang="pt-BR" dirty="0" err="1"/>
              <a:t>scraping</a:t>
            </a:r>
            <a:r>
              <a:rPr lang="pt-BR" dirty="0"/>
              <a:t>, verifique sempre os </a:t>
            </a:r>
            <a:r>
              <a:rPr lang="pt-BR" b="1" dirty="0"/>
              <a:t>termos de uso</a:t>
            </a:r>
            <a:r>
              <a:rPr lang="pt-BR" dirty="0"/>
              <a:t> do site e a </a:t>
            </a:r>
            <a:r>
              <a:rPr lang="pt-BR" b="1" dirty="0"/>
              <a:t>legalidade da 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327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71E24-023F-F2B0-D057-C6A9FAC6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85A9A-4FD3-FF05-BA3A-C5A423A2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MITCHELL, Ryan. </a:t>
            </a:r>
            <a:r>
              <a:rPr lang="pt-BR" b="1" dirty="0"/>
              <a:t>Web </a:t>
            </a:r>
            <a:r>
              <a:rPr lang="pt-BR" b="1" dirty="0" err="1"/>
              <a:t>Scraping</a:t>
            </a:r>
            <a:r>
              <a:rPr lang="pt-BR" b="1" dirty="0"/>
              <a:t> com Python: Coletando mais dados da web moderna. </a:t>
            </a:r>
            <a:r>
              <a:rPr lang="pt-BR" dirty="0"/>
              <a:t>2. ed. São Paulo: </a:t>
            </a:r>
            <a:r>
              <a:rPr lang="pt-BR" dirty="0" err="1"/>
              <a:t>Novatec</a:t>
            </a:r>
            <a:r>
              <a:rPr lang="pt-BR" dirty="0"/>
              <a:t>, 2021.</a:t>
            </a:r>
          </a:p>
          <a:p>
            <a:r>
              <a:rPr lang="pt-BR" dirty="0"/>
              <a:t>RUSSELL, Matthew. </a:t>
            </a:r>
            <a:r>
              <a:rPr lang="pt-BR" b="1" dirty="0"/>
              <a:t>Mining </a:t>
            </a:r>
            <a:r>
              <a:rPr lang="pt-BR" b="1" dirty="0" err="1"/>
              <a:t>the</a:t>
            </a:r>
            <a:r>
              <a:rPr lang="pt-BR" b="1" dirty="0"/>
              <a:t> Social Web: Data Mining Facebook, Twitter, LinkedIn, Instagram, GitHub, </a:t>
            </a:r>
            <a:r>
              <a:rPr lang="pt-BR" b="1" dirty="0" err="1"/>
              <a:t>and</a:t>
            </a:r>
            <a:r>
              <a:rPr lang="pt-BR" b="1" dirty="0"/>
              <a:t> More</a:t>
            </a:r>
            <a:r>
              <a:rPr lang="pt-BR" dirty="0"/>
              <a:t>. 3. ed. O'Reilly Media, 2019.</a:t>
            </a:r>
          </a:p>
          <a:p>
            <a:r>
              <a:rPr lang="pt-BR" dirty="0"/>
              <a:t>BARBIERI, V. R.; CAMPOS, R. S. </a:t>
            </a:r>
            <a:r>
              <a:rPr lang="pt-BR" b="1" dirty="0"/>
              <a:t>Aspectos Éticos e Legais do Data </a:t>
            </a:r>
            <a:r>
              <a:rPr lang="pt-BR" b="1" dirty="0" err="1"/>
              <a:t>Scraping</a:t>
            </a:r>
            <a:r>
              <a:rPr lang="pt-BR" b="1" dirty="0"/>
              <a:t> na Internet</a:t>
            </a:r>
            <a:r>
              <a:rPr lang="pt-BR" dirty="0"/>
              <a:t>. Revista Brasileira de Direito Digital, v. 5, n. 1, p. 23-45, 2022.</a:t>
            </a:r>
          </a:p>
          <a:p>
            <a:r>
              <a:rPr lang="pt-BR" dirty="0"/>
              <a:t>EUROPEAN UNION. </a:t>
            </a:r>
            <a:r>
              <a:rPr lang="pt-BR" b="1" dirty="0"/>
              <a:t>General Data </a:t>
            </a:r>
            <a:r>
              <a:rPr lang="pt-BR" b="1" dirty="0" err="1"/>
              <a:t>Protection</a:t>
            </a:r>
            <a:r>
              <a:rPr lang="pt-BR" b="1" dirty="0"/>
              <a:t> </a:t>
            </a:r>
            <a:r>
              <a:rPr lang="pt-BR" b="1" dirty="0" err="1"/>
              <a:t>Regulation</a:t>
            </a:r>
            <a:r>
              <a:rPr lang="pt-BR" b="1" dirty="0"/>
              <a:t> (GDPR). </a:t>
            </a:r>
            <a:r>
              <a:rPr lang="pt-BR" b="1" dirty="0" err="1"/>
              <a:t>Brussels</a:t>
            </a:r>
            <a:r>
              <a:rPr lang="pt-BR" dirty="0"/>
              <a:t>: EU </a:t>
            </a:r>
            <a:r>
              <a:rPr lang="pt-BR" dirty="0" err="1"/>
              <a:t>Parliament</a:t>
            </a:r>
            <a:r>
              <a:rPr lang="pt-BR" dirty="0"/>
              <a:t>, 2016.</a:t>
            </a:r>
          </a:p>
          <a:p>
            <a:r>
              <a:rPr lang="pt-BR" dirty="0"/>
              <a:t>BRASIL. </a:t>
            </a:r>
            <a:r>
              <a:rPr lang="pt-BR" b="1" dirty="0"/>
              <a:t>Lei Geral de Proteção de Dados (LGPD) </a:t>
            </a:r>
            <a:r>
              <a:rPr lang="pt-BR" dirty="0"/>
              <a:t>– Lei n° 13.709/2018.</a:t>
            </a:r>
          </a:p>
        </p:txBody>
      </p:sp>
    </p:spTree>
    <p:extLst>
      <p:ext uri="{BB962C8B-B14F-4D97-AF65-F5344CB8AC3E}">
        <p14:creationId xmlns:p14="http://schemas.microsoft.com/office/powerpoint/2010/main" val="226111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92D1EA-7D58-3F77-E076-152C3C90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416D3B-C53F-1BDE-8C43-33FDFB880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coleta de dados online, também conhecida como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, surgiu com o crescimento da internet e a necessidade de extrair informações automaticamente de páginas da web. No início da internet, os dados eram acessados </a:t>
            </a:r>
            <a:r>
              <a:rPr lang="pt-BR" b="1" dirty="0"/>
              <a:t>manualmente</a:t>
            </a:r>
            <a:r>
              <a:rPr lang="pt-BR" dirty="0"/>
              <a:t>, mas com o tempo, surgiram técnicas para capturá-los de forma automatizada.</a:t>
            </a:r>
          </a:p>
        </p:txBody>
      </p:sp>
    </p:spTree>
    <p:extLst>
      <p:ext uri="{BB962C8B-B14F-4D97-AF65-F5344CB8AC3E}">
        <p14:creationId xmlns:p14="http://schemas.microsoft.com/office/powerpoint/2010/main" val="215088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E5B4E-4849-1FDF-9F3C-60215ECE2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527A9-0F72-251B-EDE3-6DDD9A44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5E1C6-B60A-BFE3-2D86-70228F67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Década de 1990: Primeiros motores de busca, como </a:t>
            </a:r>
            <a:r>
              <a:rPr lang="pt-BR" dirty="0" err="1"/>
              <a:t>AltaVista</a:t>
            </a:r>
            <a:r>
              <a:rPr lang="pt-BR" dirty="0"/>
              <a:t> e Yahoo, começaram a indexar páginas automaticamente.</a:t>
            </a:r>
          </a:p>
          <a:p>
            <a:r>
              <a:rPr lang="pt-BR" dirty="0"/>
              <a:t>Anos 2000: O Google aperfeiçoou os mecanismos de coleta de dados com rastreadores inteligentes para seu motor de busca.</a:t>
            </a:r>
          </a:p>
          <a:p>
            <a:r>
              <a:rPr lang="pt-BR" dirty="0"/>
              <a:t>Atualmente: O Data </a:t>
            </a:r>
            <a:r>
              <a:rPr lang="pt-BR" dirty="0" err="1"/>
              <a:t>Scraping</a:t>
            </a:r>
            <a:r>
              <a:rPr lang="pt-BR" dirty="0"/>
              <a:t> se tornou essencial para diversas áreas, como marketing digital, inteligência artificial e análise de mercado.</a:t>
            </a:r>
          </a:p>
        </p:txBody>
      </p:sp>
    </p:spTree>
    <p:extLst>
      <p:ext uri="{BB962C8B-B14F-4D97-AF65-F5344CB8AC3E}">
        <p14:creationId xmlns:p14="http://schemas.microsoft.com/office/powerpoint/2010/main" val="4534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C1B9A-0357-230C-B70F-FAA162BB1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9FB45-9776-B678-FCEB-C991F6CB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🛠️ </a:t>
            </a:r>
            <a:r>
              <a:rPr lang="pt-BR" b="1" dirty="0"/>
              <a:t>Caso real: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908FC-BF2A-D323-100E-4E8165035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2000, o eBay processou o </a:t>
            </a:r>
            <a:r>
              <a:rPr lang="pt-BR" b="1" dirty="0" err="1"/>
              <a:t>Bidder’s</a:t>
            </a:r>
            <a:r>
              <a:rPr lang="pt-BR" b="1" dirty="0"/>
              <a:t> Edge</a:t>
            </a:r>
            <a:r>
              <a:rPr lang="pt-BR" dirty="0"/>
              <a:t> por acessar e extrair dados de seu site de leilões sem permissão, marcando um dos primeiros processos judiciais contra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24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2C9FC-E244-1C45-063F-64EF58F0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034D4-BDCD-E578-B6FB-FEB8782FA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 é a técnica de </a:t>
            </a:r>
            <a:r>
              <a:rPr lang="pt-BR" b="1" dirty="0"/>
              <a:t>extração automatizada de dados</a:t>
            </a:r>
            <a:r>
              <a:rPr lang="pt-BR" dirty="0"/>
              <a:t> da internet, permitindo capturar informações diretamente das páginas web sem intervenção humana.</a:t>
            </a:r>
          </a:p>
        </p:txBody>
      </p:sp>
    </p:spTree>
    <p:extLst>
      <p:ext uri="{BB962C8B-B14F-4D97-AF65-F5344CB8AC3E}">
        <p14:creationId xmlns:p14="http://schemas.microsoft.com/office/powerpoint/2010/main" val="351779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6704-A977-83E0-F8BF-F2A6FE229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F4BCE-0DA2-FAC3-5B5E-145361D2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B663E-0712-4425-BF0A-7E96F458B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🔎 Como funciona?</a:t>
            </a:r>
          </a:p>
          <a:p>
            <a:pPr>
              <a:buFont typeface="+mj-lt"/>
              <a:buAutoNum type="arabicPeriod"/>
            </a:pPr>
            <a:r>
              <a:rPr lang="pt-BR" dirty="0"/>
              <a:t>Um </a:t>
            </a:r>
            <a:r>
              <a:rPr lang="pt-BR" b="1" dirty="0"/>
              <a:t>código/programa</a:t>
            </a:r>
            <a:r>
              <a:rPr lang="pt-BR" dirty="0"/>
              <a:t> acessa um site.</a:t>
            </a:r>
          </a:p>
          <a:p>
            <a:pPr>
              <a:buFont typeface="+mj-lt"/>
              <a:buAutoNum type="arabicPeriod"/>
            </a:pPr>
            <a:r>
              <a:rPr lang="pt-BR" dirty="0"/>
              <a:t>O programa </a:t>
            </a:r>
            <a:r>
              <a:rPr lang="pt-BR" b="1" dirty="0"/>
              <a:t>lê e interpreta</a:t>
            </a:r>
            <a:r>
              <a:rPr lang="pt-BR" dirty="0"/>
              <a:t> o código HTML da página.</a:t>
            </a:r>
          </a:p>
          <a:p>
            <a:pPr>
              <a:buFont typeface="+mj-lt"/>
              <a:buAutoNum type="arabicPeriod"/>
            </a:pPr>
            <a:r>
              <a:rPr lang="pt-BR" dirty="0"/>
              <a:t>Ele </a:t>
            </a:r>
            <a:r>
              <a:rPr lang="pt-BR" b="1" dirty="0"/>
              <a:t>identifica e coleta</a:t>
            </a:r>
            <a:r>
              <a:rPr lang="pt-BR" dirty="0"/>
              <a:t> as informações relevantes (exemplo: preços de produtos, nomes, e-mails).</a:t>
            </a:r>
          </a:p>
          <a:p>
            <a:pPr>
              <a:buFont typeface="+mj-lt"/>
              <a:buAutoNum type="arabicPeriod"/>
            </a:pPr>
            <a:r>
              <a:rPr lang="pt-BR" dirty="0"/>
              <a:t>Os dados são </a:t>
            </a:r>
            <a:r>
              <a:rPr lang="pt-BR" b="1" dirty="0"/>
              <a:t>armazenados</a:t>
            </a:r>
            <a:r>
              <a:rPr lang="pt-BR" dirty="0"/>
              <a:t> em um banco de dados ou arquivo para uso posterior.</a:t>
            </a:r>
          </a:p>
        </p:txBody>
      </p:sp>
    </p:spTree>
    <p:extLst>
      <p:ext uri="{BB962C8B-B14F-4D97-AF65-F5344CB8AC3E}">
        <p14:creationId xmlns:p14="http://schemas.microsoft.com/office/powerpoint/2010/main" val="152859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8DC1-DFF7-0203-DDEC-66A253F2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BBE78-F32D-2A70-50DD-97BE071D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79938-8A16-FB98-9503-2257F8D77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💡 Exemplo Simples</a:t>
            </a:r>
          </a:p>
          <a:p>
            <a:r>
              <a:rPr lang="pt-BR" dirty="0"/>
              <a:t>Imagine que você quer extrair o preço de um produto em um site de e-commerce. Sem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, você precisaria acessar o site e copiar o valor manualmente. Com </a:t>
            </a:r>
            <a:r>
              <a:rPr lang="pt-BR" b="1" dirty="0"/>
              <a:t>Data </a:t>
            </a:r>
            <a:r>
              <a:rPr lang="pt-BR" b="1" dirty="0" err="1"/>
              <a:t>Scraping</a:t>
            </a:r>
            <a:r>
              <a:rPr lang="pt-BR" dirty="0"/>
              <a:t>, um programa pode fazer isso automaticamente, verificando mudanças nos preços em tempo real.</a:t>
            </a:r>
          </a:p>
        </p:txBody>
      </p:sp>
    </p:spTree>
    <p:extLst>
      <p:ext uri="{BB962C8B-B14F-4D97-AF65-F5344CB8AC3E}">
        <p14:creationId xmlns:p14="http://schemas.microsoft.com/office/powerpoint/2010/main" val="339888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BFE4-F27C-3A2F-AA10-0F3464F2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 de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C837CE-5FB5-42D4-6064-46578F6E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📌 Exemplo usando Python e </a:t>
            </a:r>
            <a:r>
              <a:rPr lang="pt-BR" b="1" dirty="0" err="1"/>
              <a:t>BeautifulSoup</a:t>
            </a:r>
            <a:endParaRPr lang="pt-BR" b="1" dirty="0"/>
          </a:p>
          <a:p>
            <a:r>
              <a:rPr lang="pt-BR" dirty="0"/>
              <a:t>Vamos construir um código que extrai </a:t>
            </a:r>
            <a:r>
              <a:rPr lang="pt-BR" b="1" dirty="0"/>
              <a:t>títulos de notícias</a:t>
            </a:r>
            <a:r>
              <a:rPr lang="pt-BR" dirty="0"/>
              <a:t> de um site.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63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0367A-5D39-CAA1-A417-05B573E9A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5C8D-7692-9B7A-69C9-0B1ACDBD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Prático de Coleta de Dados Online – Data </a:t>
            </a:r>
            <a:r>
              <a:rPr lang="pt-BR" dirty="0" err="1"/>
              <a:t>Scraping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6D9043-C20A-8938-73F2-BD2BA5D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🛠️ Explicação do Código:</a:t>
            </a:r>
          </a:p>
          <a:p>
            <a:endParaRPr lang="pt-BR" b="1" dirty="0"/>
          </a:p>
          <a:p>
            <a:r>
              <a:rPr lang="pt-BR" b="1" dirty="0"/>
              <a:t>Utilizamos a biblioteca </a:t>
            </a:r>
            <a:r>
              <a:rPr lang="pt-BR" b="1" dirty="0" err="1"/>
              <a:t>requests</a:t>
            </a:r>
            <a:r>
              <a:rPr lang="pt-BR" b="1" dirty="0"/>
              <a:t> para acessar a página.</a:t>
            </a:r>
          </a:p>
          <a:p>
            <a:r>
              <a:rPr lang="pt-BR" b="1" dirty="0"/>
              <a:t>O </a:t>
            </a:r>
            <a:r>
              <a:rPr lang="pt-BR" b="1" dirty="0" err="1"/>
              <a:t>BeautifulSoup</a:t>
            </a:r>
            <a:r>
              <a:rPr lang="pt-BR" b="1" dirty="0"/>
              <a:t> analisa o HTML e identifica os títulos das notícias.</a:t>
            </a:r>
          </a:p>
          <a:p>
            <a:r>
              <a:rPr lang="pt-BR" b="1" dirty="0"/>
              <a:t>O programa exibe os títulos capturados no console.</a:t>
            </a:r>
          </a:p>
        </p:txBody>
      </p:sp>
    </p:spTree>
    <p:extLst>
      <p:ext uri="{BB962C8B-B14F-4D97-AF65-F5344CB8AC3E}">
        <p14:creationId xmlns:p14="http://schemas.microsoft.com/office/powerpoint/2010/main" val="2375060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878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📌 Coleta de Dados Online – Data Scraping</vt:lpstr>
      <vt:lpstr>História da Coleta de Dados Online – Data Scraping</vt:lpstr>
      <vt:lpstr>História da Coleta de Dados Online – Data Scraping</vt:lpstr>
      <vt:lpstr>🛠️ Caso real:</vt:lpstr>
      <vt:lpstr>Conceito de Coleta de Dados Online – Data Scraping</vt:lpstr>
      <vt:lpstr>Conceito de Coleta de Dados Online – Data Scraping</vt:lpstr>
      <vt:lpstr>Conceito de Coleta de Dados Online – Data Scraping</vt:lpstr>
      <vt:lpstr>Exemplo Prático de Coleta de Dados Online – Data Scraping</vt:lpstr>
      <vt:lpstr>Exemplo Prático de Coleta de Dados Online – Data Scraping</vt:lpstr>
      <vt:lpstr>Diferença entre Data Scraping e Outros Modelos de Coleta de Dados</vt:lpstr>
      <vt:lpstr>Quando NÃO Usar Data Scraping?</vt:lpstr>
      <vt:lpstr>Quando NÃO Usar Data Scraping?</vt:lpstr>
      <vt:lpstr>Quando NÃO Usar Data Scraping?</vt:lpstr>
      <vt:lpstr>Quando NÃO Usar Data Scraping?</vt:lpstr>
      <vt:lpstr>Referências Bibliográficas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Ítalo Nunes Pereira</dc:creator>
  <cp:lastModifiedBy>Ítalo Nunes Pereira</cp:lastModifiedBy>
  <cp:revision>1</cp:revision>
  <dcterms:created xsi:type="dcterms:W3CDTF">2025-03-06T12:12:04Z</dcterms:created>
  <dcterms:modified xsi:type="dcterms:W3CDTF">2025-03-06T12:26:25Z</dcterms:modified>
</cp:coreProperties>
</file>