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71" r:id="rId13"/>
    <p:sldId id="272" r:id="rId14"/>
    <p:sldId id="273" r:id="rId15"/>
    <p:sldId id="275" r:id="rId16"/>
    <p:sldId id="269" r:id="rId17"/>
    <p:sldId id="264" r:id="rId18"/>
    <p:sldId id="267" r:id="rId19"/>
    <p:sldId id="27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CFA18-427A-411F-B34F-5EC52B36B45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12F8D6-2037-4A1F-AACF-9A807C91D411}">
      <dgm:prSet/>
      <dgm:spPr/>
      <dgm:t>
        <a:bodyPr/>
        <a:lstStyle/>
        <a:p>
          <a:r>
            <a:rPr lang="pt-BR"/>
            <a:t>Nos primórdios da computação, os bancos de dados eram projetados para </a:t>
          </a:r>
          <a:r>
            <a:rPr lang="pt-BR" b="1"/>
            <a:t>armazenamento e recuperação de dados transacionais</a:t>
          </a:r>
          <a:r>
            <a:rPr lang="pt-BR"/>
            <a:t> (OLTP - Online Transaction Processing). O foco era </a:t>
          </a:r>
          <a:r>
            <a:rPr lang="pt-BR" b="1"/>
            <a:t>rapidez nas operações do dia a dia</a:t>
          </a:r>
          <a:r>
            <a:rPr lang="pt-BR"/>
            <a:t>, como consultas de produtos e vendas.</a:t>
          </a:r>
          <a:endParaRPr lang="en-US"/>
        </a:p>
      </dgm:t>
    </dgm:pt>
    <dgm:pt modelId="{6F923567-614A-4497-8DF6-B06A1A4384CE}" type="parTrans" cxnId="{DE390006-E6A6-476C-85B2-D03FD5A61D6C}">
      <dgm:prSet/>
      <dgm:spPr/>
      <dgm:t>
        <a:bodyPr/>
        <a:lstStyle/>
        <a:p>
          <a:endParaRPr lang="en-US"/>
        </a:p>
      </dgm:t>
    </dgm:pt>
    <dgm:pt modelId="{201E91A8-E608-4FFD-AA04-926DFD3736B9}" type="sibTrans" cxnId="{DE390006-E6A6-476C-85B2-D03FD5A61D6C}">
      <dgm:prSet/>
      <dgm:spPr/>
      <dgm:t>
        <a:bodyPr/>
        <a:lstStyle/>
        <a:p>
          <a:endParaRPr lang="en-US"/>
        </a:p>
      </dgm:t>
    </dgm:pt>
    <dgm:pt modelId="{8A96239D-0AC3-4D13-AE4F-CE86CF5F6F4F}">
      <dgm:prSet/>
      <dgm:spPr/>
      <dgm:t>
        <a:bodyPr/>
        <a:lstStyle/>
        <a:p>
          <a:r>
            <a:rPr lang="pt-BR"/>
            <a:t>Entretanto, à medida que as empresas passaram a precisar </a:t>
          </a:r>
          <a:r>
            <a:rPr lang="pt-BR" b="1"/>
            <a:t>analisar grandes volumes de dados</a:t>
          </a:r>
          <a:r>
            <a:rPr lang="pt-BR"/>
            <a:t> para tomada de decisões estratégicas, surgiu a necessidade de um novo modelo de banco de dados: o </a:t>
          </a:r>
          <a:r>
            <a:rPr lang="pt-BR" b="1"/>
            <a:t>OLAP (Online Analytical Processing)</a:t>
          </a:r>
          <a:r>
            <a:rPr lang="pt-BR"/>
            <a:t>.</a:t>
          </a:r>
          <a:endParaRPr lang="en-US"/>
        </a:p>
      </dgm:t>
    </dgm:pt>
    <dgm:pt modelId="{CD70B32E-A407-4C63-B5AA-3D266226A018}" type="parTrans" cxnId="{95957E72-4875-4468-8B26-66CBF32458C0}">
      <dgm:prSet/>
      <dgm:spPr/>
      <dgm:t>
        <a:bodyPr/>
        <a:lstStyle/>
        <a:p>
          <a:endParaRPr lang="en-US"/>
        </a:p>
      </dgm:t>
    </dgm:pt>
    <dgm:pt modelId="{DA07BBF6-5D89-4544-8A71-80C42BFD3CA6}" type="sibTrans" cxnId="{95957E72-4875-4468-8B26-66CBF32458C0}">
      <dgm:prSet/>
      <dgm:spPr/>
      <dgm:t>
        <a:bodyPr/>
        <a:lstStyle/>
        <a:p>
          <a:endParaRPr lang="en-US"/>
        </a:p>
      </dgm:t>
    </dgm:pt>
    <dgm:pt modelId="{E19B8485-E6C9-43B3-839A-C08AE1BC8447}" type="pres">
      <dgm:prSet presAssocID="{836CFA18-427A-411F-B34F-5EC52B36B4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25F7D7-8A19-4FAF-873A-2A1A4788D4FF}" type="pres">
      <dgm:prSet presAssocID="{6C12F8D6-2037-4A1F-AACF-9A807C91D411}" presName="hierRoot1" presStyleCnt="0"/>
      <dgm:spPr/>
    </dgm:pt>
    <dgm:pt modelId="{628EE545-451C-49A0-82D9-21B994BED92D}" type="pres">
      <dgm:prSet presAssocID="{6C12F8D6-2037-4A1F-AACF-9A807C91D411}" presName="composite" presStyleCnt="0"/>
      <dgm:spPr/>
    </dgm:pt>
    <dgm:pt modelId="{4BDB4D9F-8A56-4B08-8514-48750DAB2277}" type="pres">
      <dgm:prSet presAssocID="{6C12F8D6-2037-4A1F-AACF-9A807C91D411}" presName="background" presStyleLbl="node0" presStyleIdx="0" presStyleCnt="2"/>
      <dgm:spPr/>
    </dgm:pt>
    <dgm:pt modelId="{886FE22B-715A-423D-AA67-6EFBE50FE24F}" type="pres">
      <dgm:prSet presAssocID="{6C12F8D6-2037-4A1F-AACF-9A807C91D411}" presName="text" presStyleLbl="fgAcc0" presStyleIdx="0" presStyleCnt="2">
        <dgm:presLayoutVars>
          <dgm:chPref val="3"/>
        </dgm:presLayoutVars>
      </dgm:prSet>
      <dgm:spPr/>
    </dgm:pt>
    <dgm:pt modelId="{3591CE1D-D3B3-4B88-859D-4F4BDD0886FC}" type="pres">
      <dgm:prSet presAssocID="{6C12F8D6-2037-4A1F-AACF-9A807C91D411}" presName="hierChild2" presStyleCnt="0"/>
      <dgm:spPr/>
    </dgm:pt>
    <dgm:pt modelId="{9CE5460C-3E9A-47D8-9E4A-526CC76D3968}" type="pres">
      <dgm:prSet presAssocID="{8A96239D-0AC3-4D13-AE4F-CE86CF5F6F4F}" presName="hierRoot1" presStyleCnt="0"/>
      <dgm:spPr/>
    </dgm:pt>
    <dgm:pt modelId="{1ABF0072-D3FF-4D8A-9601-555E51CCF5EE}" type="pres">
      <dgm:prSet presAssocID="{8A96239D-0AC3-4D13-AE4F-CE86CF5F6F4F}" presName="composite" presStyleCnt="0"/>
      <dgm:spPr/>
    </dgm:pt>
    <dgm:pt modelId="{D52A4DB0-C6CD-4527-9685-1E14F5CEEE72}" type="pres">
      <dgm:prSet presAssocID="{8A96239D-0AC3-4D13-AE4F-CE86CF5F6F4F}" presName="background" presStyleLbl="node0" presStyleIdx="1" presStyleCnt="2"/>
      <dgm:spPr/>
    </dgm:pt>
    <dgm:pt modelId="{5891482C-6A83-4960-98A5-4F5B9786FF23}" type="pres">
      <dgm:prSet presAssocID="{8A96239D-0AC3-4D13-AE4F-CE86CF5F6F4F}" presName="text" presStyleLbl="fgAcc0" presStyleIdx="1" presStyleCnt="2">
        <dgm:presLayoutVars>
          <dgm:chPref val="3"/>
        </dgm:presLayoutVars>
      </dgm:prSet>
      <dgm:spPr/>
    </dgm:pt>
    <dgm:pt modelId="{DD1204D8-F083-47E0-801F-D0B2EA1AECBC}" type="pres">
      <dgm:prSet presAssocID="{8A96239D-0AC3-4D13-AE4F-CE86CF5F6F4F}" presName="hierChild2" presStyleCnt="0"/>
      <dgm:spPr/>
    </dgm:pt>
  </dgm:ptLst>
  <dgm:cxnLst>
    <dgm:cxn modelId="{DE390006-E6A6-476C-85B2-D03FD5A61D6C}" srcId="{836CFA18-427A-411F-B34F-5EC52B36B459}" destId="{6C12F8D6-2037-4A1F-AACF-9A807C91D411}" srcOrd="0" destOrd="0" parTransId="{6F923567-614A-4497-8DF6-B06A1A4384CE}" sibTransId="{201E91A8-E608-4FFD-AA04-926DFD3736B9}"/>
    <dgm:cxn modelId="{5A2C2424-D090-4383-BBA4-4F47EFA47CA9}" type="presOf" srcId="{6C12F8D6-2037-4A1F-AACF-9A807C91D411}" destId="{886FE22B-715A-423D-AA67-6EFBE50FE24F}" srcOrd="0" destOrd="0" presId="urn:microsoft.com/office/officeart/2005/8/layout/hierarchy1"/>
    <dgm:cxn modelId="{600C502D-B6CA-436E-B2E9-D8E6D007B311}" type="presOf" srcId="{8A96239D-0AC3-4D13-AE4F-CE86CF5F6F4F}" destId="{5891482C-6A83-4960-98A5-4F5B9786FF23}" srcOrd="0" destOrd="0" presId="urn:microsoft.com/office/officeart/2005/8/layout/hierarchy1"/>
    <dgm:cxn modelId="{096EF66D-7996-40DE-AF3B-7A6959EC58BB}" type="presOf" srcId="{836CFA18-427A-411F-B34F-5EC52B36B459}" destId="{E19B8485-E6C9-43B3-839A-C08AE1BC8447}" srcOrd="0" destOrd="0" presId="urn:microsoft.com/office/officeart/2005/8/layout/hierarchy1"/>
    <dgm:cxn modelId="{95957E72-4875-4468-8B26-66CBF32458C0}" srcId="{836CFA18-427A-411F-B34F-5EC52B36B459}" destId="{8A96239D-0AC3-4D13-AE4F-CE86CF5F6F4F}" srcOrd="1" destOrd="0" parTransId="{CD70B32E-A407-4C63-B5AA-3D266226A018}" sibTransId="{DA07BBF6-5D89-4544-8A71-80C42BFD3CA6}"/>
    <dgm:cxn modelId="{BD7BE264-FD71-4BAE-9BAB-5167793877F8}" type="presParOf" srcId="{E19B8485-E6C9-43B3-839A-C08AE1BC8447}" destId="{5625F7D7-8A19-4FAF-873A-2A1A4788D4FF}" srcOrd="0" destOrd="0" presId="urn:microsoft.com/office/officeart/2005/8/layout/hierarchy1"/>
    <dgm:cxn modelId="{A7576C31-28DE-4084-A12A-050FD576910D}" type="presParOf" srcId="{5625F7D7-8A19-4FAF-873A-2A1A4788D4FF}" destId="{628EE545-451C-49A0-82D9-21B994BED92D}" srcOrd="0" destOrd="0" presId="urn:microsoft.com/office/officeart/2005/8/layout/hierarchy1"/>
    <dgm:cxn modelId="{35B5AE8C-992E-4D10-9C3D-AF357BD66699}" type="presParOf" srcId="{628EE545-451C-49A0-82D9-21B994BED92D}" destId="{4BDB4D9F-8A56-4B08-8514-48750DAB2277}" srcOrd="0" destOrd="0" presId="urn:microsoft.com/office/officeart/2005/8/layout/hierarchy1"/>
    <dgm:cxn modelId="{6F500EF5-9CF1-417C-9778-B9C42F77BE9A}" type="presParOf" srcId="{628EE545-451C-49A0-82D9-21B994BED92D}" destId="{886FE22B-715A-423D-AA67-6EFBE50FE24F}" srcOrd="1" destOrd="0" presId="urn:microsoft.com/office/officeart/2005/8/layout/hierarchy1"/>
    <dgm:cxn modelId="{CE191D60-ED5B-424D-A345-703F41DFD389}" type="presParOf" srcId="{5625F7D7-8A19-4FAF-873A-2A1A4788D4FF}" destId="{3591CE1D-D3B3-4B88-859D-4F4BDD0886FC}" srcOrd="1" destOrd="0" presId="urn:microsoft.com/office/officeart/2005/8/layout/hierarchy1"/>
    <dgm:cxn modelId="{C4CB0E79-F8A5-4D3F-B07B-3802839E9528}" type="presParOf" srcId="{E19B8485-E6C9-43B3-839A-C08AE1BC8447}" destId="{9CE5460C-3E9A-47D8-9E4A-526CC76D3968}" srcOrd="1" destOrd="0" presId="urn:microsoft.com/office/officeart/2005/8/layout/hierarchy1"/>
    <dgm:cxn modelId="{32F8A6CA-D2FD-44C9-AB09-066CB994949E}" type="presParOf" srcId="{9CE5460C-3E9A-47D8-9E4A-526CC76D3968}" destId="{1ABF0072-D3FF-4D8A-9601-555E51CCF5EE}" srcOrd="0" destOrd="0" presId="urn:microsoft.com/office/officeart/2005/8/layout/hierarchy1"/>
    <dgm:cxn modelId="{8C094358-1DE5-42DE-BADE-94C3FE3282A5}" type="presParOf" srcId="{1ABF0072-D3FF-4D8A-9601-555E51CCF5EE}" destId="{D52A4DB0-C6CD-4527-9685-1E14F5CEEE72}" srcOrd="0" destOrd="0" presId="urn:microsoft.com/office/officeart/2005/8/layout/hierarchy1"/>
    <dgm:cxn modelId="{E1D838C5-612A-4446-9503-73DD4F8512A1}" type="presParOf" srcId="{1ABF0072-D3FF-4D8A-9601-555E51CCF5EE}" destId="{5891482C-6A83-4960-98A5-4F5B9786FF23}" srcOrd="1" destOrd="0" presId="urn:microsoft.com/office/officeart/2005/8/layout/hierarchy1"/>
    <dgm:cxn modelId="{9F781734-AC70-4B29-8813-55A7B7F1517B}" type="presParOf" srcId="{9CE5460C-3E9A-47D8-9E4A-526CC76D3968}" destId="{DD1204D8-F083-47E0-801F-D0B2EA1AEC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B4D9F-8A56-4B08-8514-48750DAB2277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FE22B-715A-423D-AA67-6EFBE50FE24F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Nos primórdios da computação, os bancos de dados eram projetados para </a:t>
          </a:r>
          <a:r>
            <a:rPr lang="pt-BR" sz="2100" b="1" kern="1200"/>
            <a:t>armazenamento e recuperação de dados transacionais</a:t>
          </a:r>
          <a:r>
            <a:rPr lang="pt-BR" sz="2100" kern="1200"/>
            <a:t> (OLTP - Online Transaction Processing). O foco era </a:t>
          </a:r>
          <a:r>
            <a:rPr lang="pt-BR" sz="2100" b="1" kern="1200"/>
            <a:t>rapidez nas operações do dia a dia</a:t>
          </a:r>
          <a:r>
            <a:rPr lang="pt-BR" sz="2100" kern="1200"/>
            <a:t>, como consultas de produtos e vendas.</a:t>
          </a:r>
          <a:endParaRPr lang="en-US" sz="2100" kern="1200"/>
        </a:p>
      </dsp:txBody>
      <dsp:txXfrm>
        <a:off x="608661" y="692298"/>
        <a:ext cx="4508047" cy="2799040"/>
      </dsp:txXfrm>
    </dsp:sp>
    <dsp:sp modelId="{D52A4DB0-C6CD-4527-9685-1E14F5CEEE7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482C-6A83-4960-98A5-4F5B9786FF2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Entretanto, à medida que as empresas passaram a precisar </a:t>
          </a:r>
          <a:r>
            <a:rPr lang="pt-BR" sz="2100" b="1" kern="1200"/>
            <a:t>analisar grandes volumes de dados</a:t>
          </a:r>
          <a:r>
            <a:rPr lang="pt-BR" sz="2100" kern="1200"/>
            <a:t> para tomada de decisões estratégicas, surgiu a necessidade de um novo modelo de banco de dados: o </a:t>
          </a:r>
          <a:r>
            <a:rPr lang="pt-BR" sz="2100" b="1" kern="1200"/>
            <a:t>OLAP (Online Analytical Processing)</a:t>
          </a:r>
          <a:r>
            <a:rPr lang="pt-BR" sz="2100" kern="1200"/>
            <a:t>.</a:t>
          </a:r>
          <a:endParaRPr lang="en-US" sz="21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D93F-CF93-59B0-B372-881BECD3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083616-E8DB-1017-C73A-3B7F87172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BBD0D-9368-CE6C-C645-191477CC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51479-21A6-DB30-1EC9-551CEC0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B1D0B-E708-94EF-B796-EE52A5C5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4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57EF-CD3B-B327-2376-541F633E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E42EF-26E3-A638-1C99-C92B64F2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AEC11-1234-B6F7-24C6-FE04C27B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0285C-0F14-5E6C-A13E-D6059E39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5CD9B-3BBF-03BB-DE83-7701CEB7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9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29BE11-1318-1661-C7BC-BF6B447F2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94753E-FDF9-F968-A704-83470CE0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83F89-93A8-A063-EFC0-7ABC695D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B14A9D-F92D-D1CC-8A17-40458B4E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50105-EBFD-E5BD-D81C-F960BCB0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A94CB-49C2-68AA-E583-6E1AF028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7843B-B8EB-8394-E2E8-DD77B69D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CD580-A78C-2C3C-971B-01DCAEA3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2224E2-96FE-90B9-B14F-6EF395C9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20ADD-B29F-1D4D-B11E-98DEDBC0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2DA2F-931B-07FA-BF0D-4A601A63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CF8E5F-6C88-1399-21E7-06B77244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647C0-2E9C-FD30-48E1-76FADCA2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7285A-F6CA-2533-BBC4-EF17C4A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CF1B0-775E-CC56-2A08-3B48551E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4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408DA-CE02-F1B9-87F2-B1367397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ED498-C1EF-8546-90D3-70C5A2D78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79E5A2-570E-9EE2-2EC1-E79372F07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0B21B1-1599-42E2-BBDC-235E302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9DC81-F001-6246-2BE2-2EFD7AAA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E1F52-02BE-43C4-6D80-B6871FAD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07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67AB7-FD09-CCF9-4B47-248EBBA9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901F03-BC08-6CE3-A2E6-283C0452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5F370-8541-6CC0-BD6C-100394CF4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09C045-3F16-CD32-4981-8B89C54CA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F6F860-08BD-69C5-4B00-7BA70E8CD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38A4AE-27AE-CFC3-E778-F4D814A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304F6B-7035-CE35-F1CD-22794D93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FBBF70-6D5C-F55A-9F94-146BEAD7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7952B-0EB6-E9CD-8721-24016C53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D5E0A9-BD99-7423-BB99-9D182CA4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FFA181-2BE3-A324-33B5-72335D3A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3750EC-CF56-1AA2-0DEE-82FD0583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4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8E5CC9-EEEC-E7D3-C089-A4F46E60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D4A61A-0AF7-C4FA-783C-64F447EB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8A9329-9E79-5036-6C15-B8FE6FD4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02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E0305-CD9F-CFBF-FCD8-F1FB71CA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BD942-A668-4077-B5B2-B5D6B74B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3DACDF-DC80-2240-E889-6AAEDA86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17D0BB-886A-7D86-959A-7FA51E37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BB98B-8EFF-30BD-4B4C-C63B87A1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3F71B5-4E62-FEDE-69A1-AC3FB720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0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5FD8E-771F-C44B-8C3D-0E074E33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3D9150-7515-4168-1E60-E04B91EBD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5500B7-BAB0-17FF-D1C9-952C838B2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FCFA37-F76B-C31C-ACCA-30ED7477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F42ACE-F3AD-BD9F-4B9C-20C84B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B504A-17A3-5C4F-96BC-3B3C5C73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8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2380FD-1E47-F3F5-FCE8-8C69EFF7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56742D-B731-DB0C-E1CA-EFE07791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8B717-B885-4EC8-D529-CACC0ACDE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ED91B-9C36-45DC-846C-1367054ABB6C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F0E3A-630E-2FF4-2F4E-DC895C7C8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8A7F9-28B4-9B2A-DB67-7B56143C5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0FECF-AEAF-4795-9EDA-00EF1D24B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698D2-758E-3A92-E758-A738B611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 </a:t>
            </a:r>
            <a:r>
              <a:rPr lang="pt-BR" sz="4800" dirty="0" err="1">
                <a:solidFill>
                  <a:srgbClr val="FFFFFF"/>
                </a:solidFill>
              </a:rPr>
              <a:t>Olap</a:t>
            </a:r>
            <a:r>
              <a:rPr lang="pt-BR" sz="4800" dirty="0">
                <a:solidFill>
                  <a:srgbClr val="FFFFFF"/>
                </a:solidFill>
              </a:rPr>
              <a:t> e </a:t>
            </a:r>
            <a:r>
              <a:rPr lang="pt-BR" sz="4800">
                <a:solidFill>
                  <a:srgbClr val="FFFFFF"/>
                </a:solidFill>
              </a:rPr>
              <a:t>Oltp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olap big data">
            <a:extLst>
              <a:ext uri="{FF2B5EF4-FFF2-40B4-BE49-F238E27FC236}">
                <a16:creationId xmlns:a16="http://schemas.microsoft.com/office/drawing/2014/main" id="{563B8DFB-1A0D-A4C0-C4F3-7B2E6DB8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9452" y="2108877"/>
            <a:ext cx="3539377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74278-C0BD-E592-1378-EBEAE84F9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2947C-F5BC-D76A-B5E9-32678C2E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Quando NÃO Usar OLAP?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2A1F5-1BDE-273E-05A8-DC0D9043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/>
              <a:t>Usar OLAP para </a:t>
            </a:r>
            <a:r>
              <a:rPr lang="pt-BR" sz="2400" b="1"/>
              <a:t>registrar transações bancárias em tempo real</a:t>
            </a:r>
            <a:r>
              <a:rPr lang="pt-BR" sz="2400"/>
              <a:t> é ineficiente, pois os dados precisam ser inseridos rapidamente e OLAP é mais lento para gravação.</a:t>
            </a:r>
          </a:p>
        </p:txBody>
      </p:sp>
    </p:spTree>
    <p:extLst>
      <p:ext uri="{BB962C8B-B14F-4D97-AF65-F5344CB8AC3E}">
        <p14:creationId xmlns:p14="http://schemas.microsoft.com/office/powerpoint/2010/main" val="324907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8EBDB-6084-38EA-15DD-EA0E9E78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OLTP (Processamento de Transações Online)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743DC-9122-67DD-4ECD-4C602BE0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/>
              <a:t>O OLTP (Online Transaction Processing ou Processamento de Transações Online) é um sistema de banco de dados projetado para executar um grande número de transações online, simultaneamente, em tempo real. Essas transações geralmente envolvem operações simples e rápidas, como inserção, atualização e exclusão de dados.</a:t>
            </a:r>
          </a:p>
          <a:p>
            <a:pPr marL="0" indent="0">
              <a:buNone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17807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8EBDB-6084-38EA-15DD-EA0E9E78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Características principais do OLTP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743DC-9122-67DD-4ECD-4C602BE0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/>
              <a:t>Foco em transações: O OLTP é otimizado para lidar com um grande volume de transações individuais, como pedidos de compra, registros de clientes e transferências bancárias.</a:t>
            </a:r>
          </a:p>
          <a:p>
            <a:pPr marL="0" indent="0">
              <a:buNone/>
            </a:pPr>
            <a:r>
              <a:rPr lang="pt-BR" sz="2400"/>
              <a:t>Tempo de resposta rápido: As transações OLTP devem ser processadas rapidamente para garantir uma boa experiência do usuário.</a:t>
            </a:r>
          </a:p>
          <a:p>
            <a:pPr marL="0" indent="0">
              <a:buNone/>
            </a:pPr>
            <a:r>
              <a:rPr lang="pt-BR" sz="2400"/>
              <a:t>Concorrência: O sistema deve ser capaz de lidar com vários usuários acessando e modificando os dados simultaneamente.</a:t>
            </a:r>
          </a:p>
        </p:txBody>
      </p:sp>
    </p:spTree>
    <p:extLst>
      <p:ext uri="{BB962C8B-B14F-4D97-AF65-F5344CB8AC3E}">
        <p14:creationId xmlns:p14="http://schemas.microsoft.com/office/powerpoint/2010/main" val="167557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8EBDB-6084-38EA-15DD-EA0E9E78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Características principais do OLTP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743DC-9122-67DD-4ECD-4C602BE0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/>
              <a:t>Integridade dos dados: O OLTP garante que os dados permaneçam consistentes e precisos, mesmo com um alto volume de transações.</a:t>
            </a:r>
          </a:p>
          <a:p>
            <a:pPr marL="0" indent="0">
              <a:buNone/>
            </a:pPr>
            <a:r>
              <a:rPr lang="pt-BR" sz="2400"/>
              <a:t>Disponibilidade: O sistema deve estar disponível 24 horas por dia, 7 dias por semana, para atender às necessidades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87437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8EBDB-6084-38EA-15DD-EA0E9E78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Exemplos de aplicações OLTP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743DC-9122-67DD-4ECD-4C602BE0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/>
              <a:t>Sistemas de comércio eletrônico</a:t>
            </a:r>
          </a:p>
          <a:p>
            <a:pPr marL="0" indent="0">
              <a:buNone/>
            </a:pPr>
            <a:r>
              <a:rPr lang="pt-BR" sz="2400"/>
              <a:t>Sistemas bancários online</a:t>
            </a:r>
          </a:p>
          <a:p>
            <a:pPr marL="0" indent="0">
              <a:buNone/>
            </a:pPr>
            <a:r>
              <a:rPr lang="pt-BR" sz="2400"/>
              <a:t>Sistemas de reservas de passagens aéreas</a:t>
            </a:r>
          </a:p>
          <a:p>
            <a:pPr marL="0" indent="0">
              <a:buNone/>
            </a:pPr>
            <a:r>
              <a:rPr lang="pt-BR" sz="2400"/>
              <a:t>Sistemas de gerenciamento de relacionamento com o cliente (CRM)</a:t>
            </a:r>
          </a:p>
          <a:p>
            <a:pPr marL="0" indent="0">
              <a:buNone/>
            </a:pPr>
            <a:r>
              <a:rPr lang="pt-BR" sz="2400"/>
              <a:t>Sistemas de ponto de venda (PDV)</a:t>
            </a:r>
          </a:p>
        </p:txBody>
      </p:sp>
    </p:spTree>
    <p:extLst>
      <p:ext uri="{BB962C8B-B14F-4D97-AF65-F5344CB8AC3E}">
        <p14:creationId xmlns:p14="http://schemas.microsoft.com/office/powerpoint/2010/main" val="153964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8EBDB-6084-38EA-15DD-EA0E9E78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Diferença entre OLTP e OLAP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743DC-9122-67DD-4ECD-4C602BE0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/>
              <a:t>É importante distinguir o OLTP do OLAP (Processamento Analítico Online). Enquanto o OLTP se concentra no processamento de transações em tempo real, o OLAP é projetado para análise de dados complexa e geração de relatórios.</a:t>
            </a:r>
          </a:p>
        </p:txBody>
      </p:sp>
    </p:spTree>
    <p:extLst>
      <p:ext uri="{BB962C8B-B14F-4D97-AF65-F5344CB8AC3E}">
        <p14:creationId xmlns:p14="http://schemas.microsoft.com/office/powerpoint/2010/main" val="20601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B2B85-2E97-14A5-73E5-3C2BEB6B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b="1">
                <a:solidFill>
                  <a:schemeClr val="bg1"/>
                </a:solidFill>
              </a:rPr>
              <a:t>Checklist Rápido</a:t>
            </a:r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269BC-8CE2-05B1-0919-85FEB759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dirty="0"/>
              <a:t>🔹 </a:t>
            </a:r>
            <a:r>
              <a:rPr lang="pt-BR" sz="2400" b="1" dirty="0"/>
              <a:t>Se os dados forem transacionais (CRUD)</a:t>
            </a:r>
            <a:r>
              <a:rPr lang="pt-BR" sz="2400" dirty="0"/>
              <a:t> → Use OLTP</a:t>
            </a:r>
            <a:br>
              <a:rPr lang="pt-BR" sz="2400" dirty="0"/>
            </a:br>
            <a:r>
              <a:rPr lang="pt-BR" sz="2400" dirty="0"/>
              <a:t>🔹 </a:t>
            </a:r>
            <a:r>
              <a:rPr lang="pt-BR" sz="2400" b="1" dirty="0"/>
              <a:t>Se precisar de análise histórica complexa</a:t>
            </a:r>
            <a:r>
              <a:rPr lang="pt-BR" sz="2400" dirty="0"/>
              <a:t> → Use OLAP</a:t>
            </a:r>
            <a:br>
              <a:rPr lang="pt-BR" sz="2400" dirty="0"/>
            </a:br>
            <a:r>
              <a:rPr lang="pt-BR" sz="2400" dirty="0"/>
              <a:t>🔹 </a:t>
            </a:r>
            <a:r>
              <a:rPr lang="pt-BR" sz="2400" b="1" dirty="0"/>
              <a:t>Evite OLAP para pequenos volumes de dados</a:t>
            </a:r>
            <a:br>
              <a:rPr lang="pt-BR" sz="2400" dirty="0"/>
            </a:br>
            <a:r>
              <a:rPr lang="pt-BR" sz="2400" dirty="0"/>
              <a:t>🔹 </a:t>
            </a:r>
            <a:r>
              <a:rPr lang="pt-BR" sz="2400" b="1" dirty="0"/>
              <a:t>Verifique sempre se os cálculos refletem a realidade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60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40F0A-995E-C0D4-51C7-C38E8743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pt-BR" sz="3200"/>
              <a:t>Diferença entre OLAP e Outros 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8650C-7F93-4BAC-2233-ED831B01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5946040" cy="2106334"/>
          </a:xfrm>
        </p:spPr>
        <p:txBody>
          <a:bodyPr anchor="t">
            <a:normAutofit/>
          </a:bodyPr>
          <a:lstStyle/>
          <a:p>
            <a:r>
              <a:rPr lang="pt-BR" sz="2000"/>
              <a:t>Diferença entre OLAP e Outros Modelos</a:t>
            </a:r>
          </a:p>
          <a:p>
            <a:endParaRPr lang="pt-BR" sz="2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8DF1CE19-CE74-271F-2D6B-AA363DB5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6313"/>
              </p:ext>
            </p:extLst>
          </p:nvPr>
        </p:nvGraphicFramePr>
        <p:xfrm>
          <a:off x="904410" y="3015504"/>
          <a:ext cx="10383177" cy="32639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61059">
                  <a:extLst>
                    <a:ext uri="{9D8B030D-6E8A-4147-A177-3AD203B41FA5}">
                      <a16:colId xmlns:a16="http://schemas.microsoft.com/office/drawing/2014/main" val="805438785"/>
                    </a:ext>
                  </a:extLst>
                </a:gridCol>
                <a:gridCol w="3461059">
                  <a:extLst>
                    <a:ext uri="{9D8B030D-6E8A-4147-A177-3AD203B41FA5}">
                      <a16:colId xmlns:a16="http://schemas.microsoft.com/office/drawing/2014/main" val="3767206565"/>
                    </a:ext>
                  </a:extLst>
                </a:gridCol>
                <a:gridCol w="3461059">
                  <a:extLst>
                    <a:ext uri="{9D8B030D-6E8A-4147-A177-3AD203B41FA5}">
                      <a16:colId xmlns:a16="http://schemas.microsoft.com/office/drawing/2014/main" val="3757507484"/>
                    </a:ext>
                  </a:extLst>
                </a:gridCol>
              </a:tblGrid>
              <a:tr h="422392">
                <a:tc>
                  <a:txBody>
                    <a:bodyPr/>
                    <a:lstStyle/>
                    <a:p>
                      <a:r>
                        <a:rPr lang="pt-BR" sz="1900"/>
                        <a:t>Característica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/>
                        <a:t>OLTP (Transacional)</a:t>
                      </a:r>
                    </a:p>
                  </a:txBody>
                  <a:tcPr marL="95998" marR="95998" marT="47999" marB="47999"/>
                </a:tc>
                <a:tc>
                  <a:txBody>
                    <a:bodyPr/>
                    <a:lstStyle/>
                    <a:p>
                      <a:r>
                        <a:rPr lang="pt-BR" sz="1900"/>
                        <a:t>OLAP (Analítico)</a:t>
                      </a:r>
                    </a:p>
                  </a:txBody>
                  <a:tcPr marL="95998" marR="95998" marT="47999" marB="47999"/>
                </a:tc>
                <a:extLst>
                  <a:ext uri="{0D108BD9-81ED-4DB2-BD59-A6C34878D82A}">
                    <a16:rowId xmlns:a16="http://schemas.microsoft.com/office/drawing/2014/main" val="2164148168"/>
                  </a:ext>
                </a:extLst>
              </a:tr>
              <a:tr h="710386"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Objetivo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Processamento rápido de transações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Análise e suporte à decisão</a:t>
                      </a:r>
                    </a:p>
                  </a:txBody>
                  <a:tcPr marL="95998" marR="95998" marT="47999" marB="47999" anchor="ctr"/>
                </a:tc>
                <a:extLst>
                  <a:ext uri="{0D108BD9-81ED-4DB2-BD59-A6C34878D82A}">
                    <a16:rowId xmlns:a16="http://schemas.microsoft.com/office/drawing/2014/main" val="954003140"/>
                  </a:ext>
                </a:extLst>
              </a:tr>
              <a:tr h="710386"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Estrutura de Dados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Tabelas normalizadas (evita redundância)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Cubos multidimensionais</a:t>
                      </a:r>
                    </a:p>
                  </a:txBody>
                  <a:tcPr marL="95998" marR="95998" marT="47999" marB="47999" anchor="ctr"/>
                </a:tc>
                <a:extLst>
                  <a:ext uri="{0D108BD9-81ED-4DB2-BD59-A6C34878D82A}">
                    <a16:rowId xmlns:a16="http://schemas.microsoft.com/office/drawing/2014/main" val="3960774905"/>
                  </a:ext>
                </a:extLst>
              </a:tr>
              <a:tr h="998380"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Otimizado para operações CRUD (Create, Read, Update, Delete)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Otimizado para leitura e agregação de dados</a:t>
                      </a:r>
                    </a:p>
                  </a:txBody>
                  <a:tcPr marL="95998" marR="95998" marT="47999" marB="47999" anchor="ctr"/>
                </a:tc>
                <a:extLst>
                  <a:ext uri="{0D108BD9-81ED-4DB2-BD59-A6C34878D82A}">
                    <a16:rowId xmlns:a16="http://schemas.microsoft.com/office/drawing/2014/main" val="1572114843"/>
                  </a:ext>
                </a:extLst>
              </a:tr>
              <a:tr h="422392"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Consultas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Simples e rápidas</a:t>
                      </a:r>
                    </a:p>
                  </a:txBody>
                  <a:tcPr marL="95998" marR="95998" marT="47999" marB="47999" anchor="ctr"/>
                </a:tc>
                <a:tc>
                  <a:txBody>
                    <a:bodyPr/>
                    <a:lstStyle/>
                    <a:p>
                      <a:r>
                        <a:rPr lang="pt-BR" sz="1900">
                          <a:solidFill>
                            <a:schemeClr val="bg1"/>
                          </a:solidFill>
                        </a:rPr>
                        <a:t>Complexas e demoradas</a:t>
                      </a:r>
                    </a:p>
                  </a:txBody>
                  <a:tcPr marL="95998" marR="95998" marT="47999" marB="47999" anchor="ctr"/>
                </a:tc>
                <a:extLst>
                  <a:ext uri="{0D108BD9-81ED-4DB2-BD59-A6C34878D82A}">
                    <a16:rowId xmlns:a16="http://schemas.microsoft.com/office/drawing/2014/main" val="3953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1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4EC17B-CBF3-6C5A-E023-21E5C454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Exemplo de Resultado Ilusório no OLAP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B1AC4-AEEA-D63B-1585-06F79E4C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42719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4EC17B-CBF3-6C5A-E023-21E5C454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Exemplo de Resultado Ilusório no OLAP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B1AC4-AEEA-D63B-1585-06F79E4C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3" y="2249112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374567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2C9B9-5614-F7BB-0528-117BFDDB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História dos OLAP e Modelos de Dados Multidimensionai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9B7ACD8-BB65-73EE-7B6D-82FF1FC31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35755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85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A6F17E-56D1-97CC-DEC9-3A23A7E2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O Surgimento do OLAP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050BC-802C-AA15-2FBB-C43FC7C0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/>
              <a:t>Nos anos </a:t>
            </a:r>
            <a:r>
              <a:rPr lang="pt-BR" sz="2400" b="1"/>
              <a:t>1970 e 1980</a:t>
            </a:r>
            <a:r>
              <a:rPr lang="pt-BR" sz="2400"/>
              <a:t>, as empresas perceberam que os bancos de dados tradicionais não eram eficientes para </a:t>
            </a:r>
            <a:r>
              <a:rPr lang="pt-BR" sz="2400" b="1"/>
              <a:t>análises complexas</a:t>
            </a:r>
            <a:r>
              <a:rPr lang="pt-BR" sz="2400"/>
              <a:t>. Assim, pesquisadores como </a:t>
            </a:r>
            <a:r>
              <a:rPr lang="pt-BR" sz="2400" b="1"/>
              <a:t>Edgar F. Codd</a:t>
            </a:r>
            <a:r>
              <a:rPr lang="pt-BR" sz="2400"/>
              <a:t> (o mesmo criador do modelo relacional) começaram a desenvolver conceitos que resultaram no </a:t>
            </a:r>
            <a:r>
              <a:rPr lang="pt-BR" sz="2400" b="1"/>
              <a:t>OLAP</a:t>
            </a:r>
            <a:r>
              <a:rPr lang="pt-BR" sz="2400"/>
              <a:t>, um modelo otimizado para </a:t>
            </a:r>
            <a:r>
              <a:rPr lang="pt-BR" sz="2400" b="1"/>
              <a:t>consulta e análise de grandes volumes de dados</a:t>
            </a:r>
            <a:r>
              <a:rPr lang="pt-BR" sz="2400"/>
              <a:t>.</a:t>
            </a:r>
          </a:p>
          <a:p>
            <a:r>
              <a:rPr lang="pt-BR" sz="2400"/>
              <a:t>Em </a:t>
            </a:r>
            <a:r>
              <a:rPr lang="pt-BR" sz="2400" b="1"/>
              <a:t>1993</a:t>
            </a:r>
            <a:r>
              <a:rPr lang="pt-BR" sz="2400"/>
              <a:t>, Codd publicou um relatório descrevendo </a:t>
            </a:r>
            <a:r>
              <a:rPr lang="pt-BR" sz="2400" b="1"/>
              <a:t>12 regras do OLAP</a:t>
            </a:r>
            <a:r>
              <a:rPr lang="pt-BR" sz="2400"/>
              <a:t>, estabelecendo os princípios básicos dessa tecnologia.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72459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24E3CD-20A5-3907-0C4C-9860F597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3100">
                <a:solidFill>
                  <a:schemeClr val="bg1"/>
                </a:solidFill>
              </a:rPr>
              <a:t>Conceito do OLAP e Modelos de Dados Multidimensionais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0AB30-BAC2-417F-50DF-67207BEA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b="1"/>
              <a:t>O Que é OLAP?</a:t>
            </a:r>
          </a:p>
          <a:p>
            <a:r>
              <a:rPr lang="pt-BR" sz="2400"/>
              <a:t>OLAP é uma tecnologia que permite a </a:t>
            </a:r>
            <a:r>
              <a:rPr lang="pt-BR" sz="2400" b="1"/>
              <a:t>análise de grandes volumes de dados organizados em um modelo multidimensional</a:t>
            </a:r>
            <a:r>
              <a:rPr lang="pt-BR" sz="2400"/>
              <a:t>. Diferente dos bancos transacionais, o OLAP </a:t>
            </a:r>
            <a:r>
              <a:rPr lang="pt-BR" sz="2400" b="1"/>
              <a:t>agiliza consultas complexas</a:t>
            </a:r>
            <a:r>
              <a:rPr lang="pt-BR" sz="2400"/>
              <a:t> para suporte à decisão.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0968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FD1CAD-33AE-752D-E518-415BEEB5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3700">
                <a:solidFill>
                  <a:schemeClr val="bg1"/>
                </a:solidFill>
              </a:rPr>
              <a:t>O Que São Modelos de Dados Multidimensionais?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742AD-E6E9-33F7-B528-0DAC4E93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/>
              <a:t>Em vez de armazenar os dados em </a:t>
            </a:r>
            <a:r>
              <a:rPr lang="pt-BR" sz="2400" b="1"/>
              <a:t>linhas e colunas</a:t>
            </a:r>
            <a:r>
              <a:rPr lang="pt-BR" sz="2400"/>
              <a:t>, como um banco relacional comum, o OLAP organiza os dados em </a:t>
            </a:r>
            <a:r>
              <a:rPr lang="pt-BR" sz="2400" b="1"/>
              <a:t>cubos multidimensionais</a:t>
            </a:r>
            <a:r>
              <a:rPr lang="pt-BR" sz="2400"/>
              <a:t>.</a:t>
            </a:r>
          </a:p>
          <a:p>
            <a:r>
              <a:rPr lang="pt-BR" sz="2400"/>
              <a:t>📌 </a:t>
            </a:r>
            <a:r>
              <a:rPr lang="pt-BR" sz="2400" b="1"/>
              <a:t>Analogia Simples:</a:t>
            </a:r>
            <a:br>
              <a:rPr lang="pt-BR" sz="2400"/>
            </a:br>
            <a:r>
              <a:rPr lang="pt-BR" sz="2400"/>
              <a:t>Imagine que temos </a:t>
            </a:r>
            <a:r>
              <a:rPr lang="pt-BR" sz="2400" b="1"/>
              <a:t>vendas de produtos</a:t>
            </a:r>
            <a:r>
              <a:rPr lang="pt-BR" sz="2400"/>
              <a:t> em </a:t>
            </a:r>
            <a:r>
              <a:rPr lang="pt-BR" sz="2400" b="1"/>
              <a:t>diferentes lojas</a:t>
            </a:r>
            <a:r>
              <a:rPr lang="pt-BR" sz="2400"/>
              <a:t>, registradas </a:t>
            </a:r>
            <a:r>
              <a:rPr lang="pt-BR" sz="2400" b="1"/>
              <a:t>em diferentes meses</a:t>
            </a:r>
            <a:r>
              <a:rPr lang="pt-BR" sz="2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Em um </a:t>
            </a:r>
            <a:r>
              <a:rPr lang="pt-BR" sz="2400" b="1"/>
              <a:t>banco relacional comum</a:t>
            </a:r>
            <a:r>
              <a:rPr lang="pt-BR" sz="2400"/>
              <a:t>, essas informações estariam dispersas em diversas tabelas.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Em um </a:t>
            </a:r>
            <a:r>
              <a:rPr lang="pt-BR" sz="2400" b="1"/>
              <a:t>modelo OLAP</a:t>
            </a:r>
            <a:r>
              <a:rPr lang="pt-BR" sz="2400"/>
              <a:t>, teríamos um </a:t>
            </a:r>
            <a:r>
              <a:rPr lang="pt-BR" sz="2400" b="1"/>
              <a:t>cubo de dados</a:t>
            </a:r>
            <a:r>
              <a:rPr lang="pt-BR" sz="2400"/>
              <a:t>, onde cada dimensão representa um </a:t>
            </a:r>
            <a:r>
              <a:rPr lang="pt-BR" sz="2400" b="1"/>
              <a:t>aspecto da análise</a:t>
            </a:r>
            <a:r>
              <a:rPr lang="pt-BR" sz="2400"/>
              <a:t>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19733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6FB657-7590-27E7-8468-575706E0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Estrutura do Cubo OLAP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577057-C6BC-B422-614F-B39FF33C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Dimensões → São os eixos de análise (</a:t>
            </a:r>
            <a:r>
              <a:rPr lang="pt-BR" sz="3200" dirty="0" err="1"/>
              <a:t>ex</a:t>
            </a:r>
            <a:r>
              <a:rPr lang="pt-BR" sz="3200" dirty="0"/>
              <a:t>: tempo, produto, região).</a:t>
            </a:r>
          </a:p>
          <a:p>
            <a:pPr marL="0" indent="0">
              <a:buNone/>
            </a:pPr>
            <a:r>
              <a:rPr lang="pt-BR" sz="3200" dirty="0"/>
              <a:t>Fatos → São os valores numéricos analisados (</a:t>
            </a:r>
            <a:r>
              <a:rPr lang="pt-BR" sz="3200" dirty="0" err="1"/>
              <a:t>ex</a:t>
            </a:r>
            <a:r>
              <a:rPr lang="pt-BR" sz="3200" dirty="0"/>
              <a:t>: total de vendas).</a:t>
            </a:r>
          </a:p>
          <a:p>
            <a:pPr marL="0" indent="0">
              <a:buNone/>
            </a:pPr>
            <a:r>
              <a:rPr lang="pt-BR" sz="3200" dirty="0"/>
              <a:t>Medidas → São os cálculos aplicados aos fatos (</a:t>
            </a:r>
            <a:r>
              <a:rPr lang="pt-BR" sz="3200" dirty="0" err="1"/>
              <a:t>ex</a:t>
            </a:r>
            <a:r>
              <a:rPr lang="pt-BR" sz="3200" dirty="0"/>
              <a:t>: média, soma).</a:t>
            </a:r>
          </a:p>
        </p:txBody>
      </p:sp>
    </p:spTree>
    <p:extLst>
      <p:ext uri="{BB962C8B-B14F-4D97-AF65-F5344CB8AC3E}">
        <p14:creationId xmlns:p14="http://schemas.microsoft.com/office/powerpoint/2010/main" val="59337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3F97B1-D071-B7A0-2303-6D789770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📌 </a:t>
            </a:r>
            <a:r>
              <a:rPr lang="pt-BR" sz="4000" b="1">
                <a:solidFill>
                  <a:schemeClr val="bg1"/>
                </a:solidFill>
              </a:rPr>
              <a:t>Exemplo Prático:</a:t>
            </a:r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A68BB-4F66-818E-AF45-95B53D41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3200" dirty="0"/>
              <a:t>Dimensão 1: Tempo (Ano, Mês, Dia)</a:t>
            </a:r>
          </a:p>
          <a:p>
            <a:r>
              <a:rPr lang="pt-BR" sz="3200" dirty="0"/>
              <a:t>Dimensão 2: Localização (Cidade, Estado, País)</a:t>
            </a:r>
          </a:p>
          <a:p>
            <a:r>
              <a:rPr lang="pt-BR" sz="3200" dirty="0"/>
              <a:t>Dimensão 3: Produto (Categoria, Marca, Item)</a:t>
            </a:r>
          </a:p>
          <a:p>
            <a:r>
              <a:rPr lang="pt-BR" sz="3200" dirty="0"/>
              <a:t>Fato: Quantidade de Vendas</a:t>
            </a:r>
          </a:p>
        </p:txBody>
      </p:sp>
    </p:spTree>
    <p:extLst>
      <p:ext uri="{BB962C8B-B14F-4D97-AF65-F5344CB8AC3E}">
        <p14:creationId xmlns:p14="http://schemas.microsoft.com/office/powerpoint/2010/main" val="156796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03DD1B-425D-5583-D09C-296CC755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3100">
                <a:solidFill>
                  <a:schemeClr val="bg1"/>
                </a:solidFill>
              </a:rPr>
              <a:t>Exemplo de Código OLAP com Aplicabilidade em Tabelas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3898E-343A-6119-1E36-FFD5B63C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/>
              <a:t>Ver Código</a:t>
            </a:r>
          </a:p>
        </p:txBody>
      </p:sp>
    </p:spTree>
    <p:extLst>
      <p:ext uri="{BB962C8B-B14F-4D97-AF65-F5344CB8AC3E}">
        <p14:creationId xmlns:p14="http://schemas.microsoft.com/office/powerpoint/2010/main" val="26240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A5A25-9AC8-E8CD-3044-5796E7D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Quando NÃO Usar OLAP?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A8C0F-2C42-6CE6-A303-E26BF521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b="1"/>
              <a:t>Situações onde OLAP não é ideal:</a:t>
            </a:r>
            <a:endParaRPr lang="pt-BR" sz="2400"/>
          </a:p>
          <a:p>
            <a:pPr>
              <a:buFont typeface="+mj-lt"/>
              <a:buAutoNum type="arabicPeriod"/>
            </a:pPr>
            <a:r>
              <a:rPr lang="pt-BR" sz="2400" b="1"/>
              <a:t>Para operações de escrita frequentes</a:t>
            </a:r>
            <a:r>
              <a:rPr lang="pt-BR" sz="2400"/>
              <a:t> – OLAP é otimizado para leitura, não para inserções constantes.</a:t>
            </a:r>
          </a:p>
          <a:p>
            <a:pPr>
              <a:buFont typeface="+mj-lt"/>
              <a:buAutoNum type="arabicPeriod"/>
            </a:pPr>
            <a:r>
              <a:rPr lang="pt-BR" sz="2400" b="1"/>
              <a:t>Para sistemas de tempo real</a:t>
            </a:r>
            <a:r>
              <a:rPr lang="pt-BR" sz="2400"/>
              <a:t> – OLAP é para análise histórica, não para aplicações que precisam de resposta instantânea.</a:t>
            </a:r>
          </a:p>
          <a:p>
            <a:pPr>
              <a:buFont typeface="+mj-lt"/>
              <a:buAutoNum type="arabicPeriod"/>
            </a:pPr>
            <a:r>
              <a:rPr lang="pt-BR" sz="2400" b="1"/>
              <a:t>Para pequenos volumes de dados</a:t>
            </a:r>
            <a:r>
              <a:rPr lang="pt-BR" sz="2400"/>
              <a:t> – OLAP brilha quando há grande volume de dados. Se o dataset for pequeno, consultas SQL tradicionais são mais eficientes.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056160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919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do Office</vt:lpstr>
      <vt:lpstr> Olap e Oltp</vt:lpstr>
      <vt:lpstr>História dos OLAP e Modelos de Dados Multidimensionai</vt:lpstr>
      <vt:lpstr>O Surgimento do OLAP</vt:lpstr>
      <vt:lpstr>Conceito do OLAP e Modelos de Dados Multidimensionais</vt:lpstr>
      <vt:lpstr>O Que São Modelos de Dados Multidimensionais?</vt:lpstr>
      <vt:lpstr>Estrutura do Cubo OLAP</vt:lpstr>
      <vt:lpstr>📌 Exemplo Prático:</vt:lpstr>
      <vt:lpstr>Exemplo de Código OLAP com Aplicabilidade em Tabelas</vt:lpstr>
      <vt:lpstr>Quando NÃO Usar OLAP?</vt:lpstr>
      <vt:lpstr>Quando NÃO Usar OLAP?</vt:lpstr>
      <vt:lpstr>OLTP (Processamento de Transações Online)</vt:lpstr>
      <vt:lpstr>Características principais do OLTP </vt:lpstr>
      <vt:lpstr>Características principais do OLTP </vt:lpstr>
      <vt:lpstr>Exemplos de aplicações OLTP</vt:lpstr>
      <vt:lpstr>Diferença entre OLTP e OLAP</vt:lpstr>
      <vt:lpstr>Checklist Rápido</vt:lpstr>
      <vt:lpstr>Diferença entre OLAP e Outros Modelos</vt:lpstr>
      <vt:lpstr>Exemplo de Resultado Ilusório no OLAP</vt:lpstr>
      <vt:lpstr>Exemplo de Resultado Ilusório no OLAP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Olap</dc:title>
  <dc:creator>Ítalo Nunes Pereira</dc:creator>
  <cp:lastModifiedBy>Italo Nunes Pereira</cp:lastModifiedBy>
  <cp:revision>4</cp:revision>
  <dcterms:created xsi:type="dcterms:W3CDTF">2025-03-04T19:14:39Z</dcterms:created>
  <dcterms:modified xsi:type="dcterms:W3CDTF">2025-03-09T19:24:30Z</dcterms:modified>
</cp:coreProperties>
</file>