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60" r:id="rId6"/>
    <p:sldId id="261" r:id="rId7"/>
    <p:sldId id="273" r:id="rId8"/>
    <p:sldId id="274" r:id="rId9"/>
    <p:sldId id="275" r:id="rId10"/>
    <p:sldId id="262" r:id="rId11"/>
    <p:sldId id="276" r:id="rId12"/>
    <p:sldId id="263" r:id="rId13"/>
    <p:sldId id="277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9ACBD-F80A-732B-399B-BF7146058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6D4327-5C2D-ACE0-BA78-8B61C02D3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8DAA42-42E4-A41F-3720-A5E9B835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220-BE91-48E3-B55E-8932CFE305B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38836B-D446-61F8-DE7D-FF79A1B5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03D994-AA91-6079-A132-7C946A44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A08-2DD0-48AE-A8C6-45F363388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30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68E9F-72F4-DEBB-C7A4-E5882FE7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AB58C5-F649-1FAA-97E9-2D5663B7F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F24B5A-AE33-2DBC-FE58-E7E7D97F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220-BE91-48E3-B55E-8932CFE305B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4B8D41-7250-F6EB-5B49-68431852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FA1DA2-2502-FC3D-CD9B-0C5248A5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A08-2DD0-48AE-A8C6-45F363388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0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8E6583-5FBB-7364-8934-160526762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AA4B30-8FC8-ED1F-9436-CE94CB506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55F94F-33E0-010F-0526-E616B679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220-BE91-48E3-B55E-8932CFE305B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AEFBC7-6115-5D5D-63C0-5D1F1242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96AE71-8E1D-C17E-04F9-9F6789DA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A08-2DD0-48AE-A8C6-45F363388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09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3A07F-A25B-86D6-F04A-494684E2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2C4FF6-3FB8-D333-E090-A5007372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02EB7-BBD5-EB38-7B54-9DC5542B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220-BE91-48E3-B55E-8932CFE305B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33622-FD62-6262-9C9A-14CE706E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B6A7AD-866F-C1E8-089F-0F91C553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A08-2DD0-48AE-A8C6-45F363388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64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CCDBD-F541-FC7A-35ED-BB84B4D1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07F701-FA62-B338-E114-C1F6FE9F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3BF93D-4238-004B-63B0-AC7ABB58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220-BE91-48E3-B55E-8932CFE305B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21D9E-8327-160D-B55F-CDBF6209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D88F8D-DF47-B20F-B213-A845D0A6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A08-2DD0-48AE-A8C6-45F363388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6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5D012-F88B-A71A-1D8D-2ED8FFC7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6D1EE4-A824-6780-3823-9E39F403C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E110FD-8278-9DF2-C7EE-5BDE99ACA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66F179-8592-321B-403A-C8F934E9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220-BE91-48E3-B55E-8932CFE305B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8E2AED-77EF-C007-8E05-31D1A696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4F0C95-3A2D-D67A-1D8A-CF13B92A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A08-2DD0-48AE-A8C6-45F363388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31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E4DA6-B204-0099-D9F3-C0D7B0E5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DB49BB-41EF-43D8-5E31-ECECBC6A8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EB2BFE-96D9-AB95-309A-64836C7BF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D50FE1-B93A-0976-B843-EA42A049E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FFACA4-74A7-2C9C-CDBF-A285B6D00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E6CCFB3-3597-9A16-2882-BD878A02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220-BE91-48E3-B55E-8932CFE305B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07E7B9-8DA8-993A-408C-8EF1DAD7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5C076C-C59B-8333-DFAF-9CDBF3E7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A08-2DD0-48AE-A8C6-45F363388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99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58CC1-9829-BA0B-817B-F0E47780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9B757D-2015-DAFC-D94C-5DD8EA15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220-BE91-48E3-B55E-8932CFE305B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C840C2-E805-57E1-4381-3DFBC791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6EC898-8321-3885-13C7-B1F67369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A08-2DD0-48AE-A8C6-45F363388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9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61995F-4E0B-0884-6AEB-256B1D2B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220-BE91-48E3-B55E-8932CFE305B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7630D3-3C93-73EE-4FE8-02433BF9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E37D78-0A9B-DA76-0766-24F5DF6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A08-2DD0-48AE-A8C6-45F363388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95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DA9B9-5D14-C46B-C523-C11147F0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DD2AE7-2784-80E8-3C46-CA71DB0C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A53506-0F79-711B-1296-FBDCDDD1C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7F634D-E905-7439-E806-A37E1F56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220-BE91-48E3-B55E-8932CFE305B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B77EF4-90F6-A38D-7258-B19E7FBF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543E79-7264-4A36-313C-D47012CE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A08-2DD0-48AE-A8C6-45F363388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3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75C92-2DEA-8AD6-656D-EB974342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316E31-9497-C16D-A1A7-A32016A6C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328EAC-DEBF-78FF-936E-44980C312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432CFC-BA81-A064-B30B-CD7E9E56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220-BE91-48E3-B55E-8932CFE305B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D7B956-91AA-B67C-0148-54DEF2E0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0F1B70-734B-E048-6BD6-94CC0B14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A08-2DD0-48AE-A8C6-45F363388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87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89F061-A798-C3FB-5830-98D3AAC8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41CF10-6386-4896-783C-A890E38B8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066E5F-D678-828F-34D1-531173357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0B220-BE91-48E3-B55E-8932CFE305B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79970-01FF-48DC-78EB-5504A6810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74FAB-9F28-68A6-6AA1-1B4221A9E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132A08-2DD0-48AE-A8C6-45F363388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22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ockcontent.com/br/blog/persona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ockcontent.com/br/blog/tudo-sobre-redes-socia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atasetsearch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 Que e Como Aprender Para Trabalhar com Data Science em 2021? - Data  Science Academy">
            <a:extLst>
              <a:ext uri="{FF2B5EF4-FFF2-40B4-BE49-F238E27FC236}">
                <a16:creationId xmlns:a16="http://schemas.microsoft.com/office/drawing/2014/main" id="{DDE91A87-966B-08F5-2765-1D316D2FC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1" r="7654" b="545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7C3150-44A0-BC54-8DBF-0ED8622E6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</a:rPr>
              <a:t>Big Data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07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ECF388-675D-3C13-11F9-1FB1BFF0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5" y="249761"/>
            <a:ext cx="5442679" cy="1323439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Análise diagnóstica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298C8-FF54-8C2D-C604-FFADC77C3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3" y="911480"/>
            <a:ext cx="5260974" cy="485444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Tem como objetivo encontrar pontos em comum de causa e efeito para separar um acontecimento. Ela usa dados passados para criar uma relação que possa identificar processos baseados em probabilidades.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Assim, a análise diagnóstica é responsável por traçar um perfil de comportamento do consumidor. Com isso, é possível melhorar as ações de marketing e vendas da empresa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ela pode ser usada em basicamente todos os estágios do funil de vendas para prever qual será a reação do prospect. As informações recolhidas também podem ser usadas para a criação de conteúdos interativos que mais se alinhem com as expectativas do público analisado.</a:t>
            </a:r>
          </a:p>
        </p:txBody>
      </p:sp>
      <p:pic>
        <p:nvPicPr>
          <p:cNvPr id="6146" name="Picture 2" descr="Tipos de Análise de Dados - Dados ao Cubo">
            <a:extLst>
              <a:ext uri="{FF2B5EF4-FFF2-40B4-BE49-F238E27FC236}">
                <a16:creationId xmlns:a16="http://schemas.microsoft.com/office/drawing/2014/main" id="{C51BEA01-3CA8-76FA-3E63-E0C06BA1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r="26187" b="-1"/>
          <a:stretch/>
        </p:blipFill>
        <p:spPr bwMode="auto"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6154" name="Freeform: Shape 6153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5" name="Freeform: Shape 6154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533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ECF388-675D-3C13-11F9-1FB1BFF0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3" y="310314"/>
            <a:ext cx="5442679" cy="1323439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Análise diagnóstica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Quais Linguagens ou softwares usar para isso?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298C8-FF54-8C2D-C604-FFADC77C3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2" y="1389430"/>
            <a:ext cx="5442679" cy="4854445"/>
          </a:xfrm>
        </p:spPr>
        <p:txBody>
          <a:bodyPr>
            <a:noAutofit/>
          </a:bodyPr>
          <a:lstStyle/>
          <a:p>
            <a:pPr algn="just"/>
            <a:r>
              <a:rPr lang="pt-BR" sz="2000" b="1" dirty="0">
                <a:solidFill>
                  <a:schemeClr val="bg1"/>
                </a:solidFill>
              </a:rPr>
              <a:t>Microsoft Excel</a:t>
            </a:r>
            <a:r>
              <a:rPr lang="pt-BR" sz="2000" dirty="0">
                <a:solidFill>
                  <a:schemeClr val="bg1"/>
                </a:solidFill>
              </a:rPr>
              <a:t>: Amplamente utilizado para análise de dados básica e visualização. Possui ferramentas como fórmulas, gráficos e tabelas dinâmicas.</a:t>
            </a:r>
          </a:p>
          <a:p>
            <a:pPr algn="just"/>
            <a:r>
              <a:rPr lang="pt-BR" sz="2000" b="1" dirty="0">
                <a:solidFill>
                  <a:schemeClr val="bg1"/>
                </a:solidFill>
              </a:rPr>
              <a:t>Power BI</a:t>
            </a:r>
            <a:r>
              <a:rPr lang="pt-BR" sz="2000" dirty="0">
                <a:solidFill>
                  <a:schemeClr val="bg1"/>
                </a:solidFill>
              </a:rPr>
              <a:t>: Similar ao Tableau, é usado para criar relatórios e dashboards interativos. Integra-se bem com o ecossistema Microsoft.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Ferramentas de Big Data</a:t>
            </a:r>
            <a:endParaRPr lang="pt-BR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Apache </a:t>
            </a:r>
            <a:r>
              <a:rPr lang="pt-BR" sz="2000" b="1" dirty="0" err="1">
                <a:solidFill>
                  <a:schemeClr val="bg1"/>
                </a:solidFill>
              </a:rPr>
              <a:t>Hadoop</a:t>
            </a:r>
            <a:r>
              <a:rPr lang="pt-BR" sz="2000" dirty="0">
                <a:solidFill>
                  <a:schemeClr val="bg1"/>
                </a:solidFill>
              </a:rPr>
              <a:t>: Para processamento distribuído de grandes volumes de 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Apache Spark</a:t>
            </a:r>
            <a:r>
              <a:rPr lang="pt-BR" sz="2000" dirty="0">
                <a:solidFill>
                  <a:schemeClr val="bg1"/>
                </a:solidFill>
              </a:rPr>
              <a:t>: Para análise rápida de dados em larga escala, com suporte a SQL, streaming, machine learning e gráficos.</a:t>
            </a:r>
          </a:p>
          <a:p>
            <a:pPr algn="just"/>
            <a:endParaRPr lang="pt-BR" sz="2000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pic>
        <p:nvPicPr>
          <p:cNvPr id="6146" name="Picture 2" descr="Tipos de Análise de Dados - Dados ao Cubo">
            <a:extLst>
              <a:ext uri="{FF2B5EF4-FFF2-40B4-BE49-F238E27FC236}">
                <a16:creationId xmlns:a16="http://schemas.microsoft.com/office/drawing/2014/main" id="{C51BEA01-3CA8-76FA-3E63-E0C06BA1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r="26187" b="-1"/>
          <a:stretch/>
        </p:blipFill>
        <p:spPr bwMode="auto"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6154" name="Freeform: Shape 6153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5" name="Freeform: Shape 6154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746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ECF388-675D-3C13-11F9-1FB1BFF0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5" y="249761"/>
            <a:ext cx="5442679" cy="1323439"/>
          </a:xfrm>
        </p:spPr>
        <p:txBody>
          <a:bodyPr anchor="t">
            <a:norm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Análise descritiva</a:t>
            </a:r>
            <a:endParaRPr lang="pt-BR" b="1" i="0" dirty="0">
              <a:solidFill>
                <a:schemeClr val="bg1"/>
              </a:solidFill>
              <a:effectLst/>
              <a:latin typeface="AmazonEmb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298C8-FF54-8C2D-C604-FFADC77C3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2" y="911480"/>
            <a:ext cx="5442679" cy="485444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</a:rPr>
              <a:t>Trabalha basicamente com métricas e, por isso, é muito utilizada em bancos, sendo fundamental para a análise de crédito. Isso porque ela revela o risco envolvido na ação. Esse tipo de análise, por exemplo, é responsável por definir as taxas de juros dos bancos.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</a:rPr>
              <a:t>É utilizada para analisar investimentos em campanhas com base em históricos anteriores. Com isso, é possível tomar decisões mais rápidas, com tranquilidade e segurança.</a:t>
            </a:r>
          </a:p>
        </p:txBody>
      </p:sp>
      <p:pic>
        <p:nvPicPr>
          <p:cNvPr id="6146" name="Picture 2" descr="Tipos de Análise de Dados - Dados ao Cubo">
            <a:extLst>
              <a:ext uri="{FF2B5EF4-FFF2-40B4-BE49-F238E27FC236}">
                <a16:creationId xmlns:a16="http://schemas.microsoft.com/office/drawing/2014/main" id="{C51BEA01-3CA8-76FA-3E63-E0C06BA1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r="26187" b="-1"/>
          <a:stretch/>
        </p:blipFill>
        <p:spPr bwMode="auto"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6154" name="Freeform: Shape 6153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5" name="Freeform: Shape 6154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55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ECF388-675D-3C13-11F9-1FB1BFF0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5" y="249761"/>
            <a:ext cx="5442679" cy="1323439"/>
          </a:xfrm>
        </p:spPr>
        <p:txBody>
          <a:bodyPr anchor="t">
            <a:norm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Análise descritiva</a:t>
            </a:r>
            <a:br>
              <a:rPr lang="pt-BR" sz="44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Quais Linguagens ou softwares usar para isso?</a:t>
            </a:r>
            <a:endParaRPr lang="pt-BR" sz="2000" b="1" i="0" dirty="0">
              <a:solidFill>
                <a:schemeClr val="bg1"/>
              </a:solidFill>
              <a:effectLst/>
              <a:latin typeface="AmazonEmb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298C8-FF54-8C2D-C604-FFADC77C3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55" y="1544033"/>
            <a:ext cx="5732491" cy="503503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Microsoft </a:t>
            </a:r>
            <a:r>
              <a:rPr lang="pt-BR" sz="1800" dirty="0" err="1">
                <a:solidFill>
                  <a:schemeClr val="bg1"/>
                </a:solidFill>
              </a:rPr>
              <a:t>Excel:Ferramentas</a:t>
            </a:r>
            <a:r>
              <a:rPr lang="pt-BR" sz="1800" dirty="0">
                <a:solidFill>
                  <a:schemeClr val="bg1"/>
                </a:solidFill>
              </a:rPr>
              <a:t> como Tabelas Dinâmicas, Fórmulas (como MÉDIA, MED, DESVPAD) e Gráficos (histogramas, gráficos de barras, gráficos de dispersão) são úteis para análises descritivas.</a:t>
            </a:r>
          </a:p>
          <a:p>
            <a:pPr algn="just"/>
            <a:r>
              <a:rPr lang="pt-BR" sz="1800" dirty="0">
                <a:solidFill>
                  <a:schemeClr val="bg1"/>
                </a:solidFill>
              </a:rPr>
              <a:t>Bases de Dados Acadêmicas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Harvard </a:t>
            </a:r>
            <a:r>
              <a:rPr lang="pt-BR" sz="1800" dirty="0" err="1">
                <a:solidFill>
                  <a:schemeClr val="bg1"/>
                </a:solidFill>
              </a:rPr>
              <a:t>Dataverse</a:t>
            </a:r>
            <a:r>
              <a:rPr lang="pt-BR" sz="18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Harvard </a:t>
            </a:r>
            <a:r>
              <a:rPr lang="pt-BR" sz="1800" dirty="0" err="1">
                <a:solidFill>
                  <a:schemeClr val="bg1"/>
                </a:solidFill>
              </a:rPr>
              <a:t>Dataverse</a:t>
            </a:r>
            <a:r>
              <a:rPr lang="pt-BR" sz="1800" dirty="0">
                <a:solidFill>
                  <a:schemeClr val="bg1"/>
                </a:solidFill>
              </a:rPr>
              <a:t>: Repositório de dados acadêmicos e de pesquisa de várias disciplinas.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ICPSR (</a:t>
            </a:r>
            <a:r>
              <a:rPr lang="pt-BR" sz="1800" dirty="0" err="1">
                <a:solidFill>
                  <a:schemeClr val="bg1"/>
                </a:solidFill>
              </a:rPr>
              <a:t>Inter-university</a:t>
            </a:r>
            <a:r>
              <a:rPr lang="pt-BR" sz="1800" dirty="0">
                <a:solidFill>
                  <a:schemeClr val="bg1"/>
                </a:solidFill>
              </a:rPr>
              <a:t> Consortium for </a:t>
            </a:r>
            <a:r>
              <a:rPr lang="pt-BR" sz="1800" dirty="0" err="1">
                <a:solidFill>
                  <a:schemeClr val="bg1"/>
                </a:solidFill>
              </a:rPr>
              <a:t>Political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  <a:r>
              <a:rPr lang="pt-BR" sz="1800" dirty="0" err="1">
                <a:solidFill>
                  <a:schemeClr val="bg1"/>
                </a:solidFill>
              </a:rPr>
              <a:t>and</a:t>
            </a:r>
            <a:r>
              <a:rPr lang="pt-BR" sz="1800" dirty="0">
                <a:solidFill>
                  <a:schemeClr val="bg1"/>
                </a:solidFill>
              </a:rPr>
              <a:t> Social </a:t>
            </a:r>
            <a:r>
              <a:rPr lang="pt-BR" sz="1800" dirty="0" err="1">
                <a:solidFill>
                  <a:schemeClr val="bg1"/>
                </a:solidFill>
              </a:rPr>
              <a:t>Research</a:t>
            </a:r>
            <a:r>
              <a:rPr lang="pt-BR" sz="1800" dirty="0">
                <a:solidFill>
                  <a:schemeClr val="bg1"/>
                </a:solidFill>
              </a:rPr>
              <a:t>):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ICPSR: Repositório de dados de pesquisa social e política.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bg1"/>
                </a:solidFill>
              </a:rPr>
              <a:t>Pew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  <a:r>
              <a:rPr lang="pt-BR" sz="1800" dirty="0" err="1">
                <a:solidFill>
                  <a:schemeClr val="bg1"/>
                </a:solidFill>
              </a:rPr>
              <a:t>Research</a:t>
            </a:r>
            <a:r>
              <a:rPr lang="pt-BR" sz="1800" dirty="0">
                <a:solidFill>
                  <a:schemeClr val="bg1"/>
                </a:solidFill>
              </a:rPr>
              <a:t> Center: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bg1"/>
                </a:solidFill>
              </a:rPr>
              <a:t>Pew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  <a:r>
              <a:rPr lang="pt-BR" sz="1800" dirty="0" err="1">
                <a:solidFill>
                  <a:schemeClr val="bg1"/>
                </a:solidFill>
              </a:rPr>
              <a:t>Research</a:t>
            </a:r>
            <a:r>
              <a:rPr lang="pt-BR" sz="1800" dirty="0">
                <a:solidFill>
                  <a:schemeClr val="bg1"/>
                </a:solidFill>
              </a:rPr>
              <a:t>: Dados sobre questões sociais, opinião pública e tendências demográficas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Tipos de Análise de Dados - Dados ao Cubo">
            <a:extLst>
              <a:ext uri="{FF2B5EF4-FFF2-40B4-BE49-F238E27FC236}">
                <a16:creationId xmlns:a16="http://schemas.microsoft.com/office/drawing/2014/main" id="{C51BEA01-3CA8-76FA-3E63-E0C06BA1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r="26187" b="-1"/>
          <a:stretch/>
        </p:blipFill>
        <p:spPr bwMode="auto"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6154" name="Freeform: Shape 6153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5" name="Freeform: Shape 6154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9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ECF388-675D-3C13-11F9-1FB1BFF0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5" y="249761"/>
            <a:ext cx="5442679" cy="1323439"/>
          </a:xfrm>
        </p:spPr>
        <p:txBody>
          <a:bodyPr anchor="t">
            <a:normAutofit/>
          </a:bodyPr>
          <a:lstStyle/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AmazonEmber"/>
              </a:rPr>
              <a:t>Análise prescritiva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298C8-FF54-8C2D-C604-FFADC77C3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3" y="911480"/>
            <a:ext cx="5260974" cy="485444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Também chamada de análise de recomendação, consta da utilização de ferramentas estatísticas. Essas podem ser tanto de análise descritiva quanto preditiva, e devem estar em sinergia com a gestão de negócios.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Elas devem ser usadas para gerar informações de recomendações de ações, que podem ser utilizadas com ou sem a ajuda de ferramentas tecnológicas. O objetivo da análise prescritiva é melhorar as estratégias adotadas pelas organizações, a fim de alcançar melhores resultados em menos tempo.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É utilizada para conceder recomendações mais acertadas para colaborar com o futuro do negócio. Nesse tipo de análise, em grande parte das vezes, é necessário um grande esforço do time de trabalho para que as ações realmente funcionem. </a:t>
            </a:r>
          </a:p>
        </p:txBody>
      </p:sp>
      <p:pic>
        <p:nvPicPr>
          <p:cNvPr id="6146" name="Picture 2" descr="Tipos de Análise de Dados - Dados ao Cubo">
            <a:extLst>
              <a:ext uri="{FF2B5EF4-FFF2-40B4-BE49-F238E27FC236}">
                <a16:creationId xmlns:a16="http://schemas.microsoft.com/office/drawing/2014/main" id="{C51BEA01-3CA8-76FA-3E63-E0C06BA1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r="26187" b="-1"/>
          <a:stretch/>
        </p:blipFill>
        <p:spPr bwMode="auto"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6154" name="Freeform: Shape 6153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5" name="Freeform: Shape 6154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68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ECF388-675D-3C13-11F9-1FB1BFF0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5" y="249761"/>
            <a:ext cx="5442679" cy="1323439"/>
          </a:xfrm>
        </p:spPr>
        <p:txBody>
          <a:bodyPr anchor="t">
            <a:normAutofit/>
          </a:bodyPr>
          <a:lstStyle/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AmazonEmber"/>
              </a:rPr>
              <a:t>Análise prescritiva</a:t>
            </a:r>
            <a:br>
              <a:rPr lang="pt-BR" b="1" i="0" dirty="0">
                <a:solidFill>
                  <a:schemeClr val="bg1"/>
                </a:solidFill>
                <a:effectLst/>
                <a:latin typeface="AmazonEmber"/>
              </a:rPr>
            </a:br>
            <a:r>
              <a:rPr lang="pt-BR" sz="2000" dirty="0">
                <a:solidFill>
                  <a:schemeClr val="bg1"/>
                </a:solidFill>
              </a:rPr>
              <a:t>Quais Linguagens ou softwares usar para isso?</a:t>
            </a:r>
            <a:endParaRPr lang="pt-BR" sz="2000" b="1" i="0" dirty="0">
              <a:solidFill>
                <a:schemeClr val="bg1"/>
              </a:solidFill>
              <a:effectLst/>
              <a:latin typeface="AmazonEmb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298C8-FF54-8C2D-C604-FFADC77C3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67" y="1530155"/>
            <a:ext cx="5260974" cy="485444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</a:rPr>
              <a:t>Python</a:t>
            </a:r>
            <a:r>
              <a:rPr lang="pt-BR" sz="1600" dirty="0">
                <a:solidFill>
                  <a:schemeClr val="bg1"/>
                </a:solidFill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R</a:t>
            </a:r>
          </a:p>
          <a:p>
            <a:r>
              <a:rPr lang="pt-BR" sz="1600" b="1" dirty="0" err="1">
                <a:solidFill>
                  <a:schemeClr val="bg1"/>
                </a:solidFill>
              </a:rPr>
              <a:t>oftwares</a:t>
            </a:r>
            <a:r>
              <a:rPr lang="pt-BR" sz="1600" b="1" dirty="0">
                <a:solidFill>
                  <a:schemeClr val="bg1"/>
                </a:solidFill>
              </a:rPr>
              <a:t> de Análise e Modelagem</a:t>
            </a:r>
            <a:endParaRPr lang="pt-BR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</a:rPr>
              <a:t>IBM ILOG CPLEX</a:t>
            </a:r>
            <a:r>
              <a:rPr lang="pt-BR" sz="1600" dirty="0">
                <a:solidFill>
                  <a:schemeClr val="bg1"/>
                </a:solidFill>
              </a:rPr>
              <a:t>: Software para programação matemática e otimização linear e não-linear.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 err="1">
                <a:solidFill>
                  <a:schemeClr val="bg1"/>
                </a:solidFill>
              </a:rPr>
              <a:t>Gurobi</a:t>
            </a:r>
            <a:r>
              <a:rPr lang="pt-BR" sz="1600" dirty="0">
                <a:solidFill>
                  <a:schemeClr val="bg1"/>
                </a:solidFill>
              </a:rPr>
              <a:t>: Solucionador de otimização linear e não-linear amplamente utilizado para problemas de otimização complexos.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</a:rPr>
              <a:t>SAS</a:t>
            </a:r>
            <a:r>
              <a:rPr lang="pt-BR" sz="1600" dirty="0">
                <a:solidFill>
                  <a:schemeClr val="bg1"/>
                </a:solidFill>
              </a:rPr>
              <a:t>: Ferramenta para análise avançada, otimização e modelagem preditiva.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EU Open Data Portal: EU Open Data: Dados da União Europeia sobre diversos tópicos.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Instituto Brasileiro de Geografia e Estatística (IBGE): IBGE: Dados demográficos, econômicos e sociais do Brasil.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Banco Mundial: World Bank Data: Dados sobre economia e desenvolvimento global.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6146" name="Picture 2" descr="Tipos de Análise de Dados - Dados ao Cubo">
            <a:extLst>
              <a:ext uri="{FF2B5EF4-FFF2-40B4-BE49-F238E27FC236}">
                <a16:creationId xmlns:a16="http://schemas.microsoft.com/office/drawing/2014/main" id="{C51BEA01-3CA8-76FA-3E63-E0C06BA1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r="26187" b="-1"/>
          <a:stretch/>
        </p:blipFill>
        <p:spPr bwMode="auto"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6154" name="Freeform: Shape 6153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5" name="Freeform: Shape 6154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94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7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ECF388-675D-3C13-11F9-1FB1BFF0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01" y="351051"/>
            <a:ext cx="4391024" cy="1323439"/>
          </a:xfrm>
        </p:spPr>
        <p:txBody>
          <a:bodyPr anchor="t">
            <a:normAutofit/>
          </a:bodyPr>
          <a:lstStyle/>
          <a:p>
            <a:r>
              <a:rPr lang="pt-BR" sz="4000" b="1" i="0" dirty="0" err="1">
                <a:solidFill>
                  <a:schemeClr val="bg1"/>
                </a:solidFill>
                <a:effectLst/>
                <a:latin typeface="AmazonEmber"/>
              </a:rPr>
              <a:t>mockaroo</a:t>
            </a:r>
            <a:endParaRPr lang="pt-BR" sz="4000" b="1" i="0" dirty="0">
              <a:solidFill>
                <a:schemeClr val="bg1"/>
              </a:solidFill>
              <a:effectLst/>
              <a:latin typeface="AmazonEmb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298C8-FF54-8C2D-C604-FFADC77C3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69" y="1326339"/>
            <a:ext cx="5260974" cy="311233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Uma plataforma onde é possível gerar rapidamente dados de teste realistas, personalizando os campos, o número de dados gerados e o formato desejado do documento final.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https://mockaroo.com/</a:t>
            </a:r>
          </a:p>
        </p:txBody>
      </p:sp>
      <p:grpSp>
        <p:nvGrpSpPr>
          <p:cNvPr id="7185" name="Group 7176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7186" name="Group 7177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7182" name="Freeform: Shape 7181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83" name="Freeform: Shape 7182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187" name="Group 7178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7180" name="Freeform: Shape 7179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81" name="Freeform: Shape 7180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170" name="Picture 2" descr="Need synthetic data? Mockaroo to the rescue | API Evangelist">
            <a:extLst>
              <a:ext uri="{FF2B5EF4-FFF2-40B4-BE49-F238E27FC236}">
                <a16:creationId xmlns:a16="http://schemas.microsoft.com/office/drawing/2014/main" id="{1CB94D88-37E1-2306-7501-C14D9552E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932" y="1674490"/>
            <a:ext cx="4369112" cy="241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245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647C26-3CC6-3FDC-BEFD-9C25C03D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Trabalhando dados em Excel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44BE0-31EA-1111-863D-1840AA69B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Fazendo uma Modelagem de dados usando o Excel</a:t>
            </a:r>
          </a:p>
          <a:p>
            <a:endParaRPr lang="pt-BR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Estatísticas">
            <a:extLst>
              <a:ext uri="{FF2B5EF4-FFF2-40B4-BE49-F238E27FC236}">
                <a16:creationId xmlns:a16="http://schemas.microsoft.com/office/drawing/2014/main" id="{46D01F0C-11C3-04B9-4E42-F4A35B014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4814" y="1350833"/>
            <a:ext cx="3063347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90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76F47A-F16E-1C30-8A17-579C3DAC0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Planilha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AB49CC34-6BE0-34C0-E456-BB2A23F10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2190087"/>
            <a:ext cx="7608304" cy="254878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9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7915BA-781F-1256-0BDC-300E8878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BR" sz="4000"/>
              <a:t>Arrumando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B48D7A-5248-9FCB-BC28-DEC490A53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128603"/>
            <a:ext cx="4646905" cy="3613149"/>
          </a:xfrm>
        </p:spPr>
        <p:txBody>
          <a:bodyPr anchor="ctr">
            <a:normAutofit/>
          </a:bodyPr>
          <a:lstStyle/>
          <a:p>
            <a:r>
              <a:rPr lang="pt-BR" dirty="0"/>
              <a:t>Precisaremos separar os dados e inserir em Gráficos Legíveis para interpretação na tomada de decisão dos valores. </a:t>
            </a:r>
          </a:p>
          <a:p>
            <a:r>
              <a:rPr lang="pt-BR" dirty="0"/>
              <a:t>Como podemos fazer ?</a:t>
            </a:r>
          </a:p>
        </p:txBody>
      </p:sp>
      <p:pic>
        <p:nvPicPr>
          <p:cNvPr id="5" name="Picture 4" descr="Uma imagem de radiação eletromagnética">
            <a:extLst>
              <a:ext uri="{FF2B5EF4-FFF2-40B4-BE49-F238E27FC236}">
                <a16:creationId xmlns:a16="http://schemas.microsoft.com/office/drawing/2014/main" id="{58C78DFF-9272-511A-6150-99F7A090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45" r="19634" b="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4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7818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E67233-45F8-C219-98D5-E6A442A6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509664"/>
            <a:ext cx="5038916" cy="586499"/>
          </a:xfrm>
        </p:spPr>
        <p:txBody>
          <a:bodyPr anchor="b">
            <a:normAutofit/>
          </a:bodyPr>
          <a:lstStyle/>
          <a:p>
            <a:pPr algn="ctr"/>
            <a:r>
              <a:rPr lang="pt-BR" sz="3200" b="1" dirty="0">
                <a:solidFill>
                  <a:schemeClr val="bg1">
                    <a:alpha val="60000"/>
                  </a:schemeClr>
                </a:solidFill>
              </a:rPr>
              <a:t>O que é?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D18F-F79D-032F-C8AC-9D1EABC37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511" y="1303851"/>
            <a:ext cx="5694249" cy="3714104"/>
          </a:xfrm>
        </p:spPr>
        <p:txBody>
          <a:bodyPr anchor="t">
            <a:no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__fkGroteskNeue_598ab8"/>
              </a:rPr>
              <a:t>um conjunto de técnicas e ferramentas utilizadas para analisar grandes volumes de dados, permitindo a extração de insights valiosos que seriam difíceis de obter com conjuntos de dados menores. O conceito de Big Data é frequentemente associado a três características principais, conhecidas como os "3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__fkGroteskNeue_598ab8"/>
              </a:rPr>
              <a:t>V's</a:t>
            </a:r>
            <a:r>
              <a:rPr lang="pt-BR" b="0" i="0" dirty="0">
                <a:solidFill>
                  <a:schemeClr val="bg1"/>
                </a:solidFill>
                <a:effectLst/>
                <a:latin typeface="__fkGroteskNeue_598ab8"/>
              </a:rPr>
              <a:t>":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Viscosidade, API, classificação SAE?? O que é isso? – .:: AutoLub – A Sua  Troca de Óleo Especializada ::.">
            <a:extLst>
              <a:ext uri="{FF2B5EF4-FFF2-40B4-BE49-F238E27FC236}">
                <a16:creationId xmlns:a16="http://schemas.microsoft.com/office/drawing/2014/main" id="{03D61C92-8C2F-9AD1-A7DA-AE2A199EA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1069" y="921561"/>
            <a:ext cx="4117787" cy="50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44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4767F-9F37-6808-8FC1-4F9064C6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 do Repositório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D5A7F9-F63B-69B7-D521-57CD85E60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https://github.com/italo2403/Dados</a:t>
            </a:r>
          </a:p>
        </p:txBody>
      </p:sp>
    </p:spTree>
    <p:extLst>
      <p:ext uri="{BB962C8B-B14F-4D97-AF65-F5344CB8AC3E}">
        <p14:creationId xmlns:p14="http://schemas.microsoft.com/office/powerpoint/2010/main" val="275798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9B9A1-9A59-49BB-F0E0-818506C2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Refência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1B015-F4EE-7003-8221-443DE03E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https://aws.amazon.com/</a:t>
            </a:r>
            <a:r>
              <a:rPr lang="pt-BR" dirty="0" err="1"/>
              <a:t>pt</a:t>
            </a:r>
            <a:r>
              <a:rPr lang="pt-BR" dirty="0"/>
              <a:t>/</a:t>
            </a:r>
            <a:r>
              <a:rPr lang="pt-BR" dirty="0" err="1"/>
              <a:t>what-is</a:t>
            </a:r>
            <a:r>
              <a:rPr lang="pt-BR" dirty="0"/>
              <a:t>/data-</a:t>
            </a:r>
            <a:r>
              <a:rPr lang="pt-BR" dirty="0" err="1"/>
              <a:t>science</a:t>
            </a:r>
            <a:r>
              <a:rPr lang="pt-BR" dirty="0"/>
              <a:t>/#:~:text=A%20ci%C3%AAncia%20de%20dados%20%C3%A9%20o%20estudo%20dos%20dados%20para,analisar%20grandes%20quantidades%20de%20dados.</a:t>
            </a:r>
          </a:p>
          <a:p>
            <a:r>
              <a:rPr lang="pt-BR" dirty="0"/>
              <a:t>https://educacao-executiva.fgv.br/cursos/online</a:t>
            </a:r>
            <a:r>
              <a:rPr lang="pt-BR" sz="2800" dirty="0"/>
              <a:t>/curta-media-duracao-online/introducao-ciencia-de-dados</a:t>
            </a:r>
          </a:p>
          <a:p>
            <a:r>
              <a:rPr lang="pt-BR" dirty="0"/>
              <a:t>https://rockcontent.com/br/blog/tipos-de-analise-de-dados/</a:t>
            </a:r>
          </a:p>
          <a:p>
            <a:r>
              <a:rPr lang="pt-BR" dirty="0"/>
              <a:t>https://rockcontent.com/br/blog/google-analytics/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69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E5BA8FCE-96F8-40B3-804C-10C27C02F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084" name="Oval 3083">
              <a:extLst>
                <a:ext uri="{FF2B5EF4-FFF2-40B4-BE49-F238E27FC236}">
                  <a16:creationId xmlns:a16="http://schemas.microsoft.com/office/drawing/2014/main" id="{F0593719-0C87-4B1E-B35D-0F97D2969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Oval 3084">
              <a:extLst>
                <a:ext uri="{FF2B5EF4-FFF2-40B4-BE49-F238E27FC236}">
                  <a16:creationId xmlns:a16="http://schemas.microsoft.com/office/drawing/2014/main" id="{86F72299-2A02-44FA-A443-EFB406CF1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Oval 3085">
              <a:extLst>
                <a:ext uri="{FF2B5EF4-FFF2-40B4-BE49-F238E27FC236}">
                  <a16:creationId xmlns:a16="http://schemas.microsoft.com/office/drawing/2014/main" id="{3B09EF30-0043-45B4-B715-398AB3B37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Oval 3086">
              <a:extLst>
                <a:ext uri="{FF2B5EF4-FFF2-40B4-BE49-F238E27FC236}">
                  <a16:creationId xmlns:a16="http://schemas.microsoft.com/office/drawing/2014/main" id="{30227CAF-D3D1-454C-A6E3-466111AB0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8" name="Oval 3087">
              <a:extLst>
                <a:ext uri="{FF2B5EF4-FFF2-40B4-BE49-F238E27FC236}">
                  <a16:creationId xmlns:a16="http://schemas.microsoft.com/office/drawing/2014/main" id="{90B68C07-78C0-4A8D-8839-959B33F07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Oval 3088">
              <a:extLst>
                <a:ext uri="{FF2B5EF4-FFF2-40B4-BE49-F238E27FC236}">
                  <a16:creationId xmlns:a16="http://schemas.microsoft.com/office/drawing/2014/main" id="{6C367BC4-E8BC-458E-B0F6-2033296CF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84193FE-7CBD-A1DA-B6D8-56734EE6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92" y="372759"/>
            <a:ext cx="5563079" cy="975027"/>
          </a:xfrm>
          <a:noFill/>
        </p:spPr>
        <p:txBody>
          <a:bodyPr anchor="t"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3 V</a:t>
            </a:r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3" name="Group 3092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94" name="Straight Connector 3093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5" name="Straight Connector 3094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6" name="Straight Connector 3095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7" name="Straight Connector 3096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1" name="Group 3100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02" name="Straight Connector 3101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3" name="Straight Connector 3102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4" name="Straight Connector 3103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5" name="Straight Connector 3104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405F2A-3B35-DE12-5D35-5D8944F3B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06" y="1097633"/>
            <a:ext cx="6232878" cy="4150802"/>
          </a:xfrm>
          <a:noFill/>
        </p:spPr>
        <p:txBody>
          <a:bodyPr anchor="t">
            <a:no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Volume: Refere-se à quantidade de dados gerados, que pode variar de </a:t>
            </a:r>
            <a:r>
              <a:rPr lang="pt-BR" sz="2400" dirty="0" err="1">
                <a:solidFill>
                  <a:schemeClr val="bg1"/>
                </a:solidFill>
              </a:rPr>
              <a:t>terabytes</a:t>
            </a:r>
            <a:r>
              <a:rPr lang="pt-BR" sz="2400" dirty="0">
                <a:solidFill>
                  <a:schemeClr val="bg1"/>
                </a:solidFill>
              </a:rPr>
              <a:t> a </a:t>
            </a:r>
            <a:r>
              <a:rPr lang="pt-BR" sz="2400" dirty="0" err="1">
                <a:solidFill>
                  <a:schemeClr val="bg1"/>
                </a:solidFill>
              </a:rPr>
              <a:t>petabytes</a:t>
            </a:r>
            <a:r>
              <a:rPr lang="pt-BR" sz="2400" dirty="0">
                <a:solidFill>
                  <a:schemeClr val="bg1"/>
                </a:solidFill>
              </a:rPr>
              <a:t>. Por exemplo, atualmente são gerados cerca de 12 </a:t>
            </a:r>
            <a:r>
              <a:rPr lang="pt-BR" sz="2400" dirty="0" err="1">
                <a:solidFill>
                  <a:schemeClr val="bg1"/>
                </a:solidFill>
              </a:rPr>
              <a:t>terabytes</a:t>
            </a:r>
            <a:r>
              <a:rPr lang="pt-BR" sz="2400" dirty="0">
                <a:solidFill>
                  <a:schemeClr val="bg1"/>
                </a:solidFill>
              </a:rPr>
              <a:t> de tweets diariamente.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Variedade: Diz respeito aos diferentes tipos de dados que podem ser analisados, incluindo dados estruturados, não estruturados e </a:t>
            </a:r>
            <a:r>
              <a:rPr lang="pt-BR" sz="2400" dirty="0" err="1">
                <a:solidFill>
                  <a:schemeClr val="bg1"/>
                </a:solidFill>
              </a:rPr>
              <a:t>semi-estruturados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Velocidade: Refere-se à rapidez com que os dados são gerados e processados, essencial para que as análises sejam relevantes e oportunas.</a:t>
            </a:r>
          </a:p>
        </p:txBody>
      </p:sp>
      <p:pic>
        <p:nvPicPr>
          <p:cNvPr id="3074" name="Picture 2" descr="Como funcionam os dados viciados? - Quora">
            <a:extLst>
              <a:ext uri="{FF2B5EF4-FFF2-40B4-BE49-F238E27FC236}">
                <a16:creationId xmlns:a16="http://schemas.microsoft.com/office/drawing/2014/main" id="{5AC05B9D-AE93-522D-A6FD-C223D7396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1765" y="2693111"/>
            <a:ext cx="4134103" cy="142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94F13521-5DF8-4DF5-A0B9-A718234B3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120609" y="797789"/>
            <a:ext cx="304800" cy="429768"/>
            <a:chOff x="215328" y="-46937"/>
            <a:chExt cx="304800" cy="2773841"/>
          </a:xfrm>
        </p:grpSpPr>
        <p:cxnSp>
          <p:nvCxnSpPr>
            <p:cNvPr id="3108" name="Straight Connector 3107">
              <a:extLst>
                <a:ext uri="{FF2B5EF4-FFF2-40B4-BE49-F238E27FC236}">
                  <a16:creationId xmlns:a16="http://schemas.microsoft.com/office/drawing/2014/main" id="{046D4DF8-1672-4FA2-9826-FE37087C6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9" name="Straight Connector 3108">
              <a:extLst>
                <a:ext uri="{FF2B5EF4-FFF2-40B4-BE49-F238E27FC236}">
                  <a16:creationId xmlns:a16="http://schemas.microsoft.com/office/drawing/2014/main" id="{0B7A5B2F-EC14-4482-85C2-E1320F14D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0" name="Straight Connector 3109">
              <a:extLst>
                <a:ext uri="{FF2B5EF4-FFF2-40B4-BE49-F238E27FC236}">
                  <a16:creationId xmlns:a16="http://schemas.microsoft.com/office/drawing/2014/main" id="{AF6FC815-E502-44E9-B346-1E771A5E2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1" name="Straight Connector 3110">
              <a:extLst>
                <a:ext uri="{FF2B5EF4-FFF2-40B4-BE49-F238E27FC236}">
                  <a16:creationId xmlns:a16="http://schemas.microsoft.com/office/drawing/2014/main" id="{A1DCBABB-A77B-43CF-94EF-B785F32C4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097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7" name="Rectangle 512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791FA0-F272-606E-4387-393DEA9F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79" y="263245"/>
            <a:ext cx="10987790" cy="1323439"/>
          </a:xfrm>
        </p:spPr>
        <p:txBody>
          <a:bodyPr anchor="t">
            <a:normAutofit/>
          </a:bodyPr>
          <a:lstStyle/>
          <a:p>
            <a:pPr algn="l"/>
            <a:r>
              <a:rPr lang="pt-BR" sz="4000" dirty="0">
                <a:solidFill>
                  <a:schemeClr val="bg1"/>
                </a:solidFill>
              </a:rPr>
              <a:t>6 fases que compõem o ciclo de vida de um Big Data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645340-65DE-D1C3-2589-312C20D28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78" y="1330777"/>
            <a:ext cx="5517629" cy="24543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chemeClr val="bg1"/>
                </a:solidFill>
              </a:rPr>
              <a:t>O ciclo de vida de um Big Data envolve várias fases, que garantem desde a coleta e o armazenamento dos dados até a análise e a tomada de decisões.</a:t>
            </a:r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chemeClr val="bg1"/>
                </a:solidFill>
              </a:rPr>
              <a:t>Análise de Dados (Data </a:t>
            </a:r>
            <a:r>
              <a:rPr lang="pt-BR" sz="2000" dirty="0" err="1">
                <a:solidFill>
                  <a:schemeClr val="bg1"/>
                </a:solidFill>
              </a:rPr>
              <a:t>Analytics</a:t>
            </a:r>
            <a:r>
              <a:rPr lang="pt-BR" sz="2000" dirty="0">
                <a:solidFill>
                  <a:schemeClr val="bg1"/>
                </a:solidFill>
              </a:rPr>
              <a:t>)</a:t>
            </a:r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chemeClr val="bg1"/>
                </a:solidFill>
              </a:rPr>
              <a:t>Coleta de Dados (Data </a:t>
            </a:r>
            <a:r>
              <a:rPr lang="pt-BR" sz="2000" dirty="0" err="1">
                <a:solidFill>
                  <a:schemeClr val="bg1"/>
                </a:solidFill>
              </a:rPr>
              <a:t>Collection</a:t>
            </a:r>
            <a:r>
              <a:rPr lang="pt-BR" sz="2000" dirty="0">
                <a:solidFill>
                  <a:schemeClr val="bg1"/>
                </a:solidFill>
              </a:rPr>
              <a:t>):</a:t>
            </a:r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chemeClr val="bg1"/>
                </a:solidFill>
              </a:rPr>
              <a:t>Armazenamento de Dados (Data </a:t>
            </a:r>
            <a:r>
              <a:rPr lang="pt-BR" sz="2000" dirty="0" err="1">
                <a:solidFill>
                  <a:schemeClr val="bg1"/>
                </a:solidFill>
              </a:rPr>
              <a:t>Storage</a:t>
            </a:r>
            <a:r>
              <a:rPr lang="pt-BR" sz="2000" dirty="0">
                <a:solidFill>
                  <a:schemeClr val="bg1"/>
                </a:solidFill>
              </a:rPr>
              <a:t>)</a:t>
            </a:r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chemeClr val="bg1"/>
                </a:solidFill>
              </a:rPr>
              <a:t>Processamento de Dados (Data </a:t>
            </a:r>
            <a:r>
              <a:rPr lang="pt-BR" sz="2000" dirty="0" err="1">
                <a:solidFill>
                  <a:schemeClr val="bg1"/>
                </a:solidFill>
              </a:rPr>
              <a:t>Processing</a:t>
            </a:r>
            <a:r>
              <a:rPr lang="pt-BR" sz="2000" dirty="0">
                <a:solidFill>
                  <a:schemeClr val="bg1"/>
                </a:solidFill>
              </a:rPr>
              <a:t>)</a:t>
            </a:r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chemeClr val="bg1"/>
                </a:solidFill>
              </a:rPr>
              <a:t>Visualização de Dados (Data </a:t>
            </a:r>
            <a:r>
              <a:rPr lang="pt-BR" sz="2000" dirty="0" err="1">
                <a:solidFill>
                  <a:schemeClr val="bg1"/>
                </a:solidFill>
              </a:rPr>
              <a:t>Visualization</a:t>
            </a:r>
            <a:r>
              <a:rPr lang="pt-BR" sz="2000" dirty="0">
                <a:solidFill>
                  <a:schemeClr val="bg1"/>
                </a:solidFill>
              </a:rPr>
              <a:t>)</a:t>
            </a:r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chemeClr val="bg1"/>
                </a:solidFill>
              </a:rPr>
              <a:t>Tomada de Decisões e Ação (</a:t>
            </a:r>
            <a:r>
              <a:rPr lang="pt-BR" sz="2000" dirty="0" err="1">
                <a:solidFill>
                  <a:schemeClr val="bg1"/>
                </a:solidFill>
              </a:rPr>
              <a:t>Decision</a:t>
            </a:r>
            <a:r>
              <a:rPr lang="pt-BR" sz="2000" dirty="0">
                <a:solidFill>
                  <a:schemeClr val="bg1"/>
                </a:solidFill>
              </a:rPr>
              <a:t> Making </a:t>
            </a:r>
            <a:r>
              <a:rPr lang="pt-BR" sz="2000" dirty="0" err="1">
                <a:solidFill>
                  <a:schemeClr val="bg1"/>
                </a:solidFill>
              </a:rPr>
              <a:t>and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Action</a:t>
            </a:r>
            <a:r>
              <a:rPr lang="pt-BR" sz="20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122" name="Picture 2" descr="Análise Descritiva, Prescritiva, Preditiva">
            <a:extLst>
              <a:ext uri="{FF2B5EF4-FFF2-40B4-BE49-F238E27FC236}">
                <a16:creationId xmlns:a16="http://schemas.microsoft.com/office/drawing/2014/main" id="{2BC4021D-4EE3-3501-CDEF-6752C25FB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5526" y="1271773"/>
            <a:ext cx="5260976" cy="231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9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7" name="Rectangle 512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791FA0-F272-606E-4387-393DEA9F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79" y="565661"/>
            <a:ext cx="4391024" cy="1323439"/>
          </a:xfrm>
        </p:spPr>
        <p:txBody>
          <a:bodyPr anchor="t"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Tipos de Análises </a:t>
            </a:r>
            <a:br>
              <a:rPr lang="pt-BR" sz="2800" dirty="0">
                <a:solidFill>
                  <a:schemeClr val="bg1"/>
                </a:solidFill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645340-65DE-D1C3-2589-312C20D28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79" y="1330777"/>
            <a:ext cx="4391024" cy="24543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b="0" i="0" dirty="0">
                <a:solidFill>
                  <a:schemeClr val="bg1">
                    <a:alpha val="80000"/>
                  </a:schemeClr>
                </a:solidFill>
                <a:effectLst/>
                <a:latin typeface="AmazonEmber"/>
              </a:rPr>
              <a:t>A ciência de dados é usada para estudar dados de quatro maneiras principais:</a:t>
            </a:r>
          </a:p>
          <a:p>
            <a:pPr algn="just">
              <a:lnSpc>
                <a:spcPct val="150000"/>
              </a:lnSpc>
            </a:pPr>
            <a:r>
              <a:rPr lang="pt-BR" b="1" i="0" dirty="0">
                <a:solidFill>
                  <a:schemeClr val="bg1">
                    <a:alpha val="80000"/>
                  </a:schemeClr>
                </a:solidFill>
                <a:effectLst/>
                <a:latin typeface="AmazonEmber"/>
              </a:rPr>
              <a:t>Análise descritiva</a:t>
            </a:r>
          </a:p>
          <a:p>
            <a:pPr algn="just">
              <a:lnSpc>
                <a:spcPct val="150000"/>
              </a:lnSpc>
            </a:pPr>
            <a:r>
              <a:rPr lang="pt-BR" b="1" i="0" dirty="0">
                <a:solidFill>
                  <a:schemeClr val="bg1">
                    <a:alpha val="80000"/>
                  </a:schemeClr>
                </a:solidFill>
                <a:effectLst/>
                <a:latin typeface="AmazonEmber"/>
              </a:rPr>
              <a:t> Análise diagnóstica</a:t>
            </a:r>
          </a:p>
          <a:p>
            <a:pPr algn="just">
              <a:lnSpc>
                <a:spcPct val="150000"/>
              </a:lnSpc>
            </a:pPr>
            <a:r>
              <a:rPr lang="pt-BR" b="1" i="0" dirty="0">
                <a:solidFill>
                  <a:schemeClr val="bg1">
                    <a:alpha val="80000"/>
                  </a:schemeClr>
                </a:solidFill>
                <a:effectLst/>
                <a:latin typeface="AmazonEmber"/>
              </a:rPr>
              <a:t>Análise preditiva</a:t>
            </a:r>
          </a:p>
          <a:p>
            <a:pPr algn="just">
              <a:lnSpc>
                <a:spcPct val="150000"/>
              </a:lnSpc>
            </a:pPr>
            <a:r>
              <a:rPr lang="pt-BR" b="1" i="0" dirty="0">
                <a:solidFill>
                  <a:schemeClr val="bg1">
                    <a:alpha val="80000"/>
                  </a:schemeClr>
                </a:solidFill>
                <a:effectLst/>
                <a:latin typeface="AmazonEmber"/>
              </a:rPr>
              <a:t>Análise prescritiva</a:t>
            </a:r>
          </a:p>
          <a:p>
            <a:endParaRPr lang="pt-BR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122" name="Picture 2" descr="Análise Descritiva, Prescritiva, Preditiva">
            <a:extLst>
              <a:ext uri="{FF2B5EF4-FFF2-40B4-BE49-F238E27FC236}">
                <a16:creationId xmlns:a16="http://schemas.microsoft.com/office/drawing/2014/main" id="{2BC4021D-4EE3-3501-CDEF-6752C25FB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2252073"/>
            <a:ext cx="5260976" cy="231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1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ECF388-675D-3C13-11F9-1FB1BFF0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249761"/>
            <a:ext cx="4391024" cy="1323439"/>
          </a:xfrm>
        </p:spPr>
        <p:txBody>
          <a:bodyPr anchor="t">
            <a:normAutofit/>
          </a:bodyPr>
          <a:lstStyle/>
          <a:p>
            <a:r>
              <a:rPr lang="pt-BR" sz="4000" b="1" i="0" dirty="0">
                <a:solidFill>
                  <a:schemeClr val="bg1"/>
                </a:solidFill>
                <a:effectLst/>
                <a:latin typeface="AmazonEmber"/>
              </a:rPr>
              <a:t>Análise preditiva</a:t>
            </a:r>
            <a:br>
              <a:rPr lang="pt-BR" sz="4000" dirty="0">
                <a:solidFill>
                  <a:schemeClr val="bg1"/>
                </a:solidFill>
              </a:rPr>
            </a:b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298C8-FF54-8C2D-C604-FFADC77C3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46" y="1149116"/>
            <a:ext cx="5624408" cy="523669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500" dirty="0">
                <a:solidFill>
                  <a:schemeClr val="bg1"/>
                </a:solidFill>
              </a:rPr>
              <a:t>A análise preditiva é o cálculo que traz com exatidão as probabilidades de algum fato acontecer em qualquer cenário, com base no processamento um grande volume de informações</a:t>
            </a:r>
          </a:p>
          <a:p>
            <a:pPr algn="just">
              <a:lnSpc>
                <a:spcPct val="150000"/>
              </a:lnSpc>
            </a:pPr>
            <a:r>
              <a:rPr lang="pt-BR" sz="1500" dirty="0">
                <a:solidFill>
                  <a:schemeClr val="bg1"/>
                </a:solidFill>
              </a:rPr>
              <a:t>ajuda os gestores a localizarem dados estratégicos em meio a milhões de dados gerados na web.</a:t>
            </a:r>
          </a:p>
          <a:p>
            <a:pPr algn="just">
              <a:lnSpc>
                <a:spcPct val="150000"/>
              </a:lnSpc>
            </a:pPr>
            <a:r>
              <a:rPr lang="pt-BR" sz="1500" dirty="0">
                <a:solidFill>
                  <a:schemeClr val="bg1"/>
                </a:solidFill>
              </a:rPr>
              <a:t>a análise preditiva pode ser usada para fazer a previsão, por exemplo, da aceitação de um produto novo no mercado. Ela ainda pode ser utilizada para compor elementos da </a:t>
            </a:r>
            <a:r>
              <a:rPr lang="pt-BR" sz="15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</a:t>
            </a:r>
            <a:r>
              <a:rPr lang="pt-BR" sz="1500" dirty="0">
                <a:solidFill>
                  <a:schemeClr val="bg1"/>
                </a:solidFill>
              </a:rPr>
              <a:t> e compreender quais estratégias de marketing são mais eficazes. Isso contribui para mitigar falhas em todo o processo de lançamento e manutenção de produtos e serviços no mercado.</a:t>
            </a:r>
          </a:p>
        </p:txBody>
      </p:sp>
      <p:pic>
        <p:nvPicPr>
          <p:cNvPr id="6146" name="Picture 2" descr="Tipos de Análise de Dados - Dados ao Cubo">
            <a:extLst>
              <a:ext uri="{FF2B5EF4-FFF2-40B4-BE49-F238E27FC236}">
                <a16:creationId xmlns:a16="http://schemas.microsoft.com/office/drawing/2014/main" id="{C51BEA01-3CA8-76FA-3E63-E0C06BA1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r="26187" b="-1"/>
          <a:stretch/>
        </p:blipFill>
        <p:spPr bwMode="auto"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6154" name="Freeform: Shape 6153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5" name="Freeform: Shape 6154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81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ECF388-675D-3C13-11F9-1FB1BFF0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249761"/>
            <a:ext cx="5587584" cy="1323439"/>
          </a:xfrm>
        </p:spPr>
        <p:txBody>
          <a:bodyPr anchor="t">
            <a:normAutofit fontScale="90000"/>
          </a:bodyPr>
          <a:lstStyle/>
          <a:p>
            <a:r>
              <a:rPr lang="pt-BR" sz="4000" b="1" i="0" dirty="0">
                <a:solidFill>
                  <a:schemeClr val="bg1"/>
                </a:solidFill>
                <a:effectLst/>
                <a:latin typeface="AmazonEmber"/>
              </a:rPr>
              <a:t>Análise preditiva:</a:t>
            </a:r>
            <a:br>
              <a:rPr lang="pt-BR" sz="4000" b="1" i="0" dirty="0">
                <a:solidFill>
                  <a:schemeClr val="bg1"/>
                </a:solidFill>
                <a:effectLst/>
                <a:latin typeface="AmazonEmber"/>
              </a:rPr>
            </a:br>
            <a:r>
              <a:rPr lang="pt-BR" sz="2200" dirty="0">
                <a:solidFill>
                  <a:schemeClr val="bg1"/>
                </a:solidFill>
              </a:rPr>
              <a:t>Como fazer esse tipo de análise?</a:t>
            </a:r>
            <a:br>
              <a:rPr lang="pt-BR" sz="2200" dirty="0">
                <a:solidFill>
                  <a:schemeClr val="bg1"/>
                </a:solidFill>
              </a:rPr>
            </a:br>
            <a:br>
              <a:rPr lang="pt-BR" sz="4000" dirty="0">
                <a:solidFill>
                  <a:schemeClr val="bg1"/>
                </a:solidFill>
              </a:rPr>
            </a:b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298C8-FF54-8C2D-C604-FFADC77C3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46" y="1149116"/>
            <a:ext cx="5624408" cy="5236694"/>
          </a:xfrm>
        </p:spPr>
        <p:txBody>
          <a:bodyPr>
            <a:no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A análise preditiva pode ser usada para diversos cenários dentro do marketing. Por exemplo: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prever as tendências de vendas;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entender o comportamento dos consumidores;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reduzir custos de produção e operacionais;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identificar os produtos mais promissores;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alcançar um novo público-alvo.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Definidas as metas de análise, é preciso ter atenção às melhores fontes para coletar os dados. Elas podem ser </a:t>
            </a:r>
            <a:r>
              <a:rPr lang="pt-BR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redes sociais</a:t>
            </a:r>
            <a:r>
              <a:rPr lang="pt-BR" sz="2000" dirty="0">
                <a:solidFill>
                  <a:schemeClr val="bg1"/>
                </a:solidFill>
              </a:rPr>
              <a:t>, bases de dados internas, pesquisas de satisfação com os consumidores, entre outras.</a:t>
            </a:r>
          </a:p>
        </p:txBody>
      </p:sp>
      <p:pic>
        <p:nvPicPr>
          <p:cNvPr id="6146" name="Picture 2" descr="Tipos de Análise de Dados - Dados ao Cubo">
            <a:extLst>
              <a:ext uri="{FF2B5EF4-FFF2-40B4-BE49-F238E27FC236}">
                <a16:creationId xmlns:a16="http://schemas.microsoft.com/office/drawing/2014/main" id="{C51BEA01-3CA8-76FA-3E63-E0C06BA1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r="26187" b="-1"/>
          <a:stretch/>
        </p:blipFill>
        <p:spPr bwMode="auto"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6154" name="Freeform: Shape 6153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5" name="Freeform: Shape 6154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071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ECF388-675D-3C13-11F9-1FB1BFF0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249761"/>
            <a:ext cx="5587584" cy="1323439"/>
          </a:xfrm>
        </p:spPr>
        <p:txBody>
          <a:bodyPr anchor="t">
            <a:normAutofit fontScale="90000"/>
          </a:bodyPr>
          <a:lstStyle/>
          <a:p>
            <a:r>
              <a:rPr lang="pt-BR" sz="4000" b="1" i="0" dirty="0">
                <a:solidFill>
                  <a:schemeClr val="bg1"/>
                </a:solidFill>
                <a:effectLst/>
                <a:latin typeface="AmazonEmber"/>
              </a:rPr>
              <a:t>Análise preditiva:</a:t>
            </a:r>
            <a:br>
              <a:rPr lang="pt-BR" sz="4000" b="1" i="0" dirty="0">
                <a:solidFill>
                  <a:schemeClr val="bg1"/>
                </a:solidFill>
                <a:effectLst/>
                <a:latin typeface="AmazonEmber"/>
              </a:rPr>
            </a:br>
            <a:r>
              <a:rPr lang="pt-BR" sz="2200" dirty="0">
                <a:solidFill>
                  <a:schemeClr val="bg1"/>
                </a:solidFill>
              </a:rPr>
              <a:t>Quais Linguagens ou softwares usar para isso?</a:t>
            </a:r>
            <a:br>
              <a:rPr lang="pt-BR" sz="2200" dirty="0">
                <a:solidFill>
                  <a:schemeClr val="bg1"/>
                </a:solidFill>
              </a:rPr>
            </a:br>
            <a:br>
              <a:rPr lang="pt-BR" sz="4000" dirty="0">
                <a:solidFill>
                  <a:schemeClr val="bg1"/>
                </a:solidFill>
              </a:rPr>
            </a:b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298C8-FF54-8C2D-C604-FFADC77C3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46" y="1149116"/>
            <a:ext cx="5624408" cy="5236694"/>
          </a:xfrm>
        </p:spPr>
        <p:txBody>
          <a:bodyPr>
            <a:no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 </a:t>
            </a:r>
          </a:p>
          <a:p>
            <a:r>
              <a:rPr lang="pt-BR" sz="1600" dirty="0">
                <a:solidFill>
                  <a:schemeClr val="bg1"/>
                </a:solidFill>
              </a:rPr>
              <a:t>Descrição: Uma linguagem de programação e um ambiente de software para computação estatística e gráficos.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Pontos Fortes: Flexível, com uma ampla gama de pacotes estatísticos e de machine learning. Ideal para análises complexas e customizadas.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</a:rPr>
              <a:t>Descrição:</a:t>
            </a:r>
            <a:r>
              <a:rPr lang="pt-BR" sz="1600" dirty="0">
                <a:solidFill>
                  <a:schemeClr val="bg1"/>
                </a:solidFill>
              </a:rPr>
              <a:t> Uma linguagem de programação com várias bibliotecas para análise de dados e machine learning, como Pandas, </a:t>
            </a:r>
            <a:r>
              <a:rPr lang="pt-BR" sz="1600" dirty="0" err="1">
                <a:solidFill>
                  <a:schemeClr val="bg1"/>
                </a:solidFill>
              </a:rPr>
              <a:t>Scikit-Learn</a:t>
            </a:r>
            <a:r>
              <a:rPr lang="pt-BR" sz="1600" dirty="0">
                <a:solidFill>
                  <a:schemeClr val="bg1"/>
                </a:solidFill>
              </a:rPr>
              <a:t>, e </a:t>
            </a:r>
            <a:r>
              <a:rPr lang="pt-BR" sz="1600" dirty="0" err="1">
                <a:solidFill>
                  <a:schemeClr val="bg1"/>
                </a:solidFill>
              </a:rPr>
              <a:t>TensorFlow</a:t>
            </a:r>
            <a:r>
              <a:rPr lang="pt-BR" sz="16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</a:rPr>
              <a:t>Pontos Fortes:</a:t>
            </a:r>
            <a:r>
              <a:rPr lang="pt-BR" sz="1600" dirty="0">
                <a:solidFill>
                  <a:schemeClr val="bg1"/>
                </a:solidFill>
              </a:rPr>
              <a:t> Versátil, fácil de aprender e com uma vasta gama de bibliotecas para análises preditivas e machine learning.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Google Cloud 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</a:rPr>
              <a:t>Descrição:</a:t>
            </a:r>
            <a:r>
              <a:rPr lang="pt-BR" sz="1600" dirty="0">
                <a:solidFill>
                  <a:schemeClr val="bg1"/>
                </a:solidFill>
              </a:rPr>
              <a:t> Oferece uma gama de serviços de machine learning e inteligência artificial na nuvem.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</a:rPr>
              <a:t>Pontos Fortes:</a:t>
            </a:r>
            <a:r>
              <a:rPr lang="pt-BR" sz="1600" dirty="0">
                <a:solidFill>
                  <a:schemeClr val="bg1"/>
                </a:solidFill>
              </a:rPr>
              <a:t> Potente infraestrutura de nuvem e ferramentas avançadas para construção e treinamento de modelos preditivos.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algn="l"/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6146" name="Picture 2" descr="Tipos de Análise de Dados - Dados ao Cubo">
            <a:extLst>
              <a:ext uri="{FF2B5EF4-FFF2-40B4-BE49-F238E27FC236}">
                <a16:creationId xmlns:a16="http://schemas.microsoft.com/office/drawing/2014/main" id="{C51BEA01-3CA8-76FA-3E63-E0C06BA1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r="26187" b="-1"/>
          <a:stretch/>
        </p:blipFill>
        <p:spPr bwMode="auto"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6154" name="Freeform: Shape 6153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5" name="Freeform: Shape 6154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75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ECF388-675D-3C13-11F9-1FB1BFF0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249761"/>
            <a:ext cx="5587584" cy="1323439"/>
          </a:xfrm>
        </p:spPr>
        <p:txBody>
          <a:bodyPr anchor="t">
            <a:normAutofit fontScale="90000"/>
          </a:bodyPr>
          <a:lstStyle/>
          <a:p>
            <a:r>
              <a:rPr lang="pt-BR" sz="4000" b="1" i="0" dirty="0">
                <a:solidFill>
                  <a:schemeClr val="bg1"/>
                </a:solidFill>
                <a:effectLst/>
                <a:latin typeface="AmazonEmber"/>
              </a:rPr>
              <a:t>Análise preditiva:</a:t>
            </a:r>
            <a:br>
              <a:rPr lang="pt-BR" sz="4000" b="1" i="0" dirty="0">
                <a:solidFill>
                  <a:schemeClr val="bg1"/>
                </a:solidFill>
                <a:effectLst/>
                <a:latin typeface="AmazonEmber"/>
              </a:rPr>
            </a:br>
            <a:r>
              <a:rPr lang="pt-BR" sz="2200" dirty="0">
                <a:solidFill>
                  <a:schemeClr val="bg1"/>
                </a:solidFill>
              </a:rPr>
              <a:t>Onde Encontrar esses dados?</a:t>
            </a:r>
            <a:br>
              <a:rPr lang="pt-BR" sz="2200" dirty="0">
                <a:solidFill>
                  <a:schemeClr val="bg1"/>
                </a:solidFill>
              </a:rPr>
            </a:br>
            <a:br>
              <a:rPr lang="pt-BR" sz="4000" dirty="0">
                <a:solidFill>
                  <a:schemeClr val="bg1"/>
                </a:solidFill>
              </a:rPr>
            </a:b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298C8-FF54-8C2D-C604-FFADC77C3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46" y="1149116"/>
            <a:ext cx="5624408" cy="5236694"/>
          </a:xfrm>
        </p:spPr>
        <p:txBody>
          <a:bodyPr>
            <a:noAutofit/>
          </a:bodyPr>
          <a:lstStyle/>
          <a:p>
            <a:r>
              <a:rPr lang="pt-BR" sz="1600" b="1" dirty="0" err="1">
                <a:solidFill>
                  <a:schemeClr val="bg1"/>
                </a:solidFill>
              </a:rPr>
              <a:t>Kaggle</a:t>
            </a:r>
            <a:endParaRPr lang="pt-BR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</a:rPr>
              <a:t>Descrição:</a:t>
            </a:r>
            <a:r>
              <a:rPr lang="pt-BR" sz="1600" dirty="0">
                <a:solidFill>
                  <a:schemeClr val="bg1"/>
                </a:solidFill>
              </a:rPr>
              <a:t> Uma plataforma popular para competições de machine learning e ciência de dados, com uma vasta coleção de conjuntos de dados em diversas áreas.</a:t>
            </a:r>
          </a:p>
          <a:p>
            <a:pPr algn="l"/>
            <a:r>
              <a:rPr lang="pt-BR" sz="1600" dirty="0">
                <a:solidFill>
                  <a:schemeClr val="bg1"/>
                </a:solidFill>
              </a:rPr>
              <a:t>https://www.kaggle.com/</a:t>
            </a:r>
          </a:p>
          <a:p>
            <a:pPr algn="l"/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Google </a:t>
            </a:r>
            <a:r>
              <a:rPr lang="pt-BR" sz="1600" b="1" dirty="0" err="1">
                <a:solidFill>
                  <a:schemeClr val="bg1"/>
                </a:solidFill>
              </a:rPr>
              <a:t>Dataset</a:t>
            </a:r>
            <a:r>
              <a:rPr lang="pt-BR" sz="1600" b="1" dirty="0">
                <a:solidFill>
                  <a:schemeClr val="bg1"/>
                </a:solidFill>
              </a:rPr>
              <a:t> Search</a:t>
            </a:r>
            <a:endParaRPr lang="pt-BR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</a:rPr>
              <a:t>Descrição:</a:t>
            </a:r>
            <a:r>
              <a:rPr lang="pt-BR" sz="1600" dirty="0">
                <a:solidFill>
                  <a:schemeClr val="bg1"/>
                </a:solidFill>
              </a:rPr>
              <a:t> Um mecanismo de busca especializado em conjuntos de dados disponíveis na web.</a:t>
            </a:r>
          </a:p>
          <a:p>
            <a:pPr algn="l"/>
            <a:r>
              <a:rPr lang="pt-BR" sz="1600" dirty="0">
                <a:solidFill>
                  <a:schemeClr val="bg1"/>
                </a:solidFill>
                <a:hlinkClick r:id="rId2"/>
              </a:rPr>
              <a:t>https://datasetsearch.research.google.com/</a:t>
            </a:r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Data.gov</a:t>
            </a:r>
            <a:endParaRPr lang="pt-BR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</a:rPr>
              <a:t>Descrição:</a:t>
            </a:r>
            <a:r>
              <a:rPr lang="pt-BR" sz="1600" dirty="0">
                <a:solidFill>
                  <a:schemeClr val="bg1"/>
                </a:solidFill>
              </a:rPr>
              <a:t> O portal de dados do governo dos EUA, oferecendo uma vasta gama de conjuntos de dados sobre diversos tópicos.</a:t>
            </a:r>
          </a:p>
          <a:p>
            <a:pPr algn="l"/>
            <a:r>
              <a:rPr lang="pt-BR" sz="1600" dirty="0">
                <a:solidFill>
                  <a:schemeClr val="bg1"/>
                </a:solidFill>
              </a:rPr>
              <a:t>https://data.gov/</a:t>
            </a:r>
          </a:p>
        </p:txBody>
      </p:sp>
      <p:pic>
        <p:nvPicPr>
          <p:cNvPr id="6146" name="Picture 2" descr="Tipos de Análise de Dados - Dados ao Cubo">
            <a:extLst>
              <a:ext uri="{FF2B5EF4-FFF2-40B4-BE49-F238E27FC236}">
                <a16:creationId xmlns:a16="http://schemas.microsoft.com/office/drawing/2014/main" id="{C51BEA01-3CA8-76FA-3E63-E0C06BA1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r="26187" b="-1"/>
          <a:stretch/>
        </p:blipFill>
        <p:spPr bwMode="auto"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6154" name="Freeform: Shape 6153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5" name="Freeform: Shape 6154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8761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1522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__fkGroteskNeue_598ab8</vt:lpstr>
      <vt:lpstr>AmazonEmber</vt:lpstr>
      <vt:lpstr>Aptos</vt:lpstr>
      <vt:lpstr>Aptos Display</vt:lpstr>
      <vt:lpstr>Arial</vt:lpstr>
      <vt:lpstr>Calibri</vt:lpstr>
      <vt:lpstr>inter</vt:lpstr>
      <vt:lpstr>Tema do Office</vt:lpstr>
      <vt:lpstr>Big Data</vt:lpstr>
      <vt:lpstr>O que é? </vt:lpstr>
      <vt:lpstr>3 V</vt:lpstr>
      <vt:lpstr>6 fases que compõem o ciclo de vida de um Big Data</vt:lpstr>
      <vt:lpstr>Tipos de Análises  </vt:lpstr>
      <vt:lpstr>Análise preditiva </vt:lpstr>
      <vt:lpstr>Análise preditiva: Como fazer esse tipo de análise?  </vt:lpstr>
      <vt:lpstr>Análise preditiva: Quais Linguagens ou softwares usar para isso?  </vt:lpstr>
      <vt:lpstr>Análise preditiva: Onde Encontrar esses dados?  </vt:lpstr>
      <vt:lpstr>Análise diagnóstica</vt:lpstr>
      <vt:lpstr>Análise diagnóstica Quais Linguagens ou softwares usar para isso?</vt:lpstr>
      <vt:lpstr>Análise descritiva</vt:lpstr>
      <vt:lpstr>Análise descritiva Quais Linguagens ou softwares usar para isso?</vt:lpstr>
      <vt:lpstr>Análise prescritiva</vt:lpstr>
      <vt:lpstr>Análise prescritiva Quais Linguagens ou softwares usar para isso?</vt:lpstr>
      <vt:lpstr>mockaroo</vt:lpstr>
      <vt:lpstr>Trabalhando dados em Excel</vt:lpstr>
      <vt:lpstr>Planilha</vt:lpstr>
      <vt:lpstr>Arrumando</vt:lpstr>
      <vt:lpstr>Link do Repositório</vt:lpstr>
      <vt:lpstr>Refência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Ítalo Nunes Pereira</dc:creator>
  <cp:lastModifiedBy>Ítalo Nunes Pereira</cp:lastModifiedBy>
  <cp:revision>7</cp:revision>
  <dcterms:created xsi:type="dcterms:W3CDTF">2024-08-11T12:50:06Z</dcterms:created>
  <dcterms:modified xsi:type="dcterms:W3CDTF">2024-08-15T14:02:46Z</dcterms:modified>
</cp:coreProperties>
</file>