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59" r:id="rId23"/>
    <p:sldId id="260" r:id="rId24"/>
    <p:sldId id="261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6D947-5FB1-626D-62E3-B3E39BD93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2549F-5933-176D-518E-310B1F2F1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92EB4-CE27-4805-96CA-B3D6E84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CF164-F716-F5F0-C7E3-EC57C8ED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CEFBD-8D51-961E-FFF3-2973F1B2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7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A98B2-EBFA-147E-29B9-F73C9A74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93D75D-08D5-D956-FBFA-7DF57B61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4537E5-AE3D-6DB6-3C21-3AA430E5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8C824-AD2A-0AFA-4AD1-EC7202FA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A5799-C47B-AA24-7A50-6CBDC5F2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5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22F3B-58F0-EB00-DD08-6105FFAB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0B4D0A-8C99-4DEA-EE5D-D99CD605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0F33D-F229-2A9A-1753-9984871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CE9CF-5724-6475-9479-F6EF7D18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AF847-EBC6-FA0C-97F4-C5E8FB09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0952-DFED-271A-7FAD-75102E72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98B05-17BB-8BB5-115E-22C5613A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222C0-14D5-3816-D4FC-BF2299BB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EEE67-74A2-BCC1-73C0-7E6657F5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400D9-13B3-690D-7179-E5BC809F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2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617F9-767A-18BF-56FB-4CC8E92F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158B6-2CFA-D18F-DA01-7C32447C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E8809-1E27-40CF-7580-09D44FBD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4AB369-9BCC-862A-C09E-32C3D6CF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9F2F0E-258F-DA1C-25C8-E265E1D0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A8577-E59A-3774-FD15-82F18D7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E4D46C-257A-3D79-E385-DB8342C5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C4F7B7-3334-D6E9-8186-A2225A7F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01E65-BB1B-49FA-B6D5-50BC1899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28FC8-A5CF-8348-1083-49DD95F5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8A16D9-519A-E1D2-F727-E31C6469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9534-29A2-05DB-8C14-B3869511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EBEA0-2AD7-3890-1AB5-62524E7F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701D2-4593-E2B8-DD45-DADD41774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38268B-01F1-2A83-040B-B9FC0DE9E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487B28-504A-038D-6D67-6CF7CF3E9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697FA8-8B78-45B4-DCE9-3140FD79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1B8318-6D4F-B4FD-40B6-E3F12CD0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446B83-78A2-959E-ED10-21A0C42C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0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E9C3B-C458-2FD6-F183-3EB39973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8D0BD2-61A7-B31C-3C49-37446CDC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167C61-10A6-A339-0F42-E058976A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3461EC-A0D4-1AF2-8C7E-F3BA8B2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9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35BE12-21B3-2C58-D124-2D4EF7CE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F54CBE-C359-ECF5-B068-50E50F80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FF2D1-81E3-39A6-8535-EF58D9A0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5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DAAA6-1C25-DA19-CEF0-FB817A16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F85E4-C3C2-5194-F812-1F03755E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B80668-ABD5-5912-E0EE-CB4BFED8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FC0C84-11C4-AE58-7DA2-303F56B4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49C27-4CF4-5B50-B037-24574D64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0BEB2-8160-C54D-674C-D846489E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6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C6E8-637D-94AD-F3E5-64D608A3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888AB4-5122-DE18-EE97-058C5D516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BA61A8-A018-E2B9-B5EF-EC7D5ABD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B7559-32E5-AFF9-179D-18F40F9B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9F4394-D25B-CB9A-82E7-7451AD9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B0701-0CDB-A908-40EC-9B0D1729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5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F86441-A71C-1BB8-7121-E2B82898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8CB5DE-78DA-F917-0A03-E757CC37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41818-DA60-69AA-501F-33CC5A34A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AA7A8-930B-4477-8311-323222D49A85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ADE6C-E400-68DC-D9AB-3C4A26F2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4E2AC3-0A21-C8F6-8EEC-3F25094B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322EF-2645-4994-A7FB-B71CC3D9A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6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CB8A17-D379-6022-EC49-2950B8916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pt-BR" sz="4600" b="1" i="0" dirty="0">
                <a:effectLst/>
                <a:latin typeface="Gotham-Book"/>
              </a:rPr>
              <a:t>Processamento de Linguagem Natural</a:t>
            </a:r>
            <a:endParaRPr lang="pt-BR" sz="4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O Twitter voltou!' Brasileiros lotam o X de memes para comemorar  desbloqueio da rede no país">
            <a:extLst>
              <a:ext uri="{FF2B5EF4-FFF2-40B4-BE49-F238E27FC236}">
                <a16:creationId xmlns:a16="http://schemas.microsoft.com/office/drawing/2014/main" id="{3F983FB5-CD8A-68B4-74F3-A3446A7A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745743"/>
            <a:ext cx="5536001" cy="330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Análise da experiência do cliente com sentimentos nos comentários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Gotham-Book"/>
            </a:endParaRPr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6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https://colab.research.google.com/drive/14LakmyHp7PJJIo3ZrE1H5536R015Oay0#scrollTo=cfZM6r622hmB</a:t>
            </a: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3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como é feita essa identificação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A identificação de polaridade e subjetividade no </a:t>
            </a:r>
            <a:r>
              <a:rPr lang="pt-BR" sz="2400" b="0" i="0" dirty="0" err="1">
                <a:effectLst/>
                <a:latin typeface="Rubik"/>
              </a:rPr>
              <a:t>TextBlob</a:t>
            </a:r>
            <a:r>
              <a:rPr lang="pt-BR" sz="2400" b="0" i="0" dirty="0">
                <a:effectLst/>
                <a:latin typeface="Rubik"/>
              </a:rPr>
              <a:t> é feita usando métodos de análise de sentimento baseados em léxicos e modelos </a:t>
            </a:r>
            <a:r>
              <a:rPr lang="pt-BR" sz="2400" b="0" i="0" dirty="0" err="1">
                <a:effectLst/>
                <a:latin typeface="Rubik"/>
              </a:rPr>
              <a:t>pré</a:t>
            </a:r>
            <a:r>
              <a:rPr lang="pt-BR" sz="2400" b="0" i="0" dirty="0">
                <a:effectLst/>
                <a:latin typeface="Rubik"/>
              </a:rPr>
              <a:t>-treinados. O </a:t>
            </a:r>
            <a:r>
              <a:rPr lang="pt-BR" sz="2400" b="0" i="0" dirty="0" err="1">
                <a:effectLst/>
                <a:latin typeface="Rubik"/>
              </a:rPr>
              <a:t>TextBlob</a:t>
            </a:r>
            <a:r>
              <a:rPr lang="pt-BR" sz="2400" b="0" i="0" dirty="0">
                <a:effectLst/>
                <a:latin typeface="Rubik"/>
              </a:rPr>
              <a:t> utiliza um dicionário de palavras e expressões associado a pontuações de polaridade e subjetividade para calcular esses valores.</a:t>
            </a:r>
            <a:endParaRPr lang="pt-BR" sz="2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6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como é feita essa identificação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Método Baseado em Léxico (Dicionário de Sentimentos)</a:t>
            </a:r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/>
              <a:t>TextBlob</a:t>
            </a:r>
            <a:r>
              <a:rPr lang="pt-BR" sz="2400" dirty="0"/>
              <a:t> usa uma abordagem baseada em léxico, que é um dicionário contendo palavras associadas a valores de polaridade e subjetividade.</a:t>
            </a:r>
          </a:p>
          <a:p>
            <a:pPr marL="0" indent="0">
              <a:buNone/>
            </a:pPr>
            <a:r>
              <a:rPr lang="pt-BR" sz="2400" dirty="0"/>
              <a:t>Esse léxico contém informações sobre a natureza das palavras: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8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como é feita essa identificação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Polaridade: Cada palavra no léxico possui uma pontuação que varia de -1 a 1. Por exemplo: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Palavras positivas: "bom", "excelente", "maravilhoso" têm pontuações positivas.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Palavras negativas: "ruim", "horrível", "terrível" têm pontuações negativas.</a:t>
            </a: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4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como é feita essa identificação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200" b="1"/>
              <a:t>Intervalo de Polaridade: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/>
              <a:t>-1</a:t>
            </a:r>
            <a:r>
              <a:rPr lang="pt-BR" sz="2200"/>
              <a:t>: Indica uma </a:t>
            </a:r>
            <a:r>
              <a:rPr lang="pt-BR" sz="2200" b="1"/>
              <a:t>polaridade extremamente negativa</a:t>
            </a:r>
            <a:r>
              <a:rPr lang="pt-BR" sz="22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/>
              <a:t>Exemplos: "horrível", "terrível", "péssimo", "odiado".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/>
              <a:t>0</a:t>
            </a:r>
            <a:r>
              <a:rPr lang="pt-BR" sz="2200"/>
              <a:t>: Indica uma </a:t>
            </a:r>
            <a:r>
              <a:rPr lang="pt-BR" sz="2200" b="1"/>
              <a:t>polaridade neutra</a:t>
            </a:r>
            <a:r>
              <a:rPr lang="pt-BR" sz="2200"/>
              <a:t>, ou seja, a palavra não tem conotação emocional.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/>
              <a:t>Exemplos: "cadeira", "mesa", "árvore", "informação".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/>
              <a:t>1</a:t>
            </a:r>
            <a:r>
              <a:rPr lang="pt-BR" sz="2200"/>
              <a:t>: Indica uma </a:t>
            </a:r>
            <a:r>
              <a:rPr lang="pt-BR" sz="2200" b="1"/>
              <a:t>polaridade extremamente positiva</a:t>
            </a:r>
            <a:r>
              <a:rPr lang="pt-BR" sz="22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/>
              <a:t>Exemplos: "maravilhoso", "excelente", "perfeito", "amado".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2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 como é feita essa identificação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b="1"/>
              <a:t>Pontuações Intermediárias:</a:t>
            </a:r>
          </a:p>
          <a:p>
            <a:r>
              <a:rPr lang="pt-BR" sz="2400"/>
              <a:t>Palavras que não são totalmente positivas ou negativas, mas têm nuances, podem ter valores intermediários: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/>
              <a:t>Levemente negativo</a:t>
            </a:r>
            <a:r>
              <a:rPr lang="pt-BR" sz="2400"/>
              <a:t>: -0.3, -0.5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Exemplos: "desagradável", "irritante".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/>
              <a:t>Levemente positivo</a:t>
            </a:r>
            <a:r>
              <a:rPr lang="pt-BR" sz="2400"/>
              <a:t>: +0.3, +0.5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Exemplos: "bom", "agradável", "interessante".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7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Como Funciona na Prática?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/>
              <a:t>O algoritmo de análise de sentimentos varre o texto palavra por palavra e verifica cada uma em um dicionário pré-definido que possui essas pontuações. No TextBlob, por exemplo, o léxico utilizado é baseado no </a:t>
            </a:r>
            <a:r>
              <a:rPr lang="pt-BR" sz="2400" b="1"/>
              <a:t>Pattern Analyzer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1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Como Funciona na Prática?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b="1"/>
              <a:t>Exemplos de Palavras e suas Pontuações: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"Horrível": </a:t>
            </a:r>
            <a:r>
              <a:rPr lang="pt-BR" sz="2400" b="1"/>
              <a:t>-0.8</a:t>
            </a:r>
            <a:r>
              <a:rPr lang="pt-BR" sz="2400"/>
              <a:t> (fortemente negativo)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"Ruim": </a:t>
            </a:r>
            <a:r>
              <a:rPr lang="pt-BR" sz="2400" b="1"/>
              <a:t>-0.5</a:t>
            </a:r>
            <a:r>
              <a:rPr lang="pt-BR" sz="2400"/>
              <a:t> (moderadamente negativo)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"Indiferente": </a:t>
            </a:r>
            <a:r>
              <a:rPr lang="pt-BR" sz="2400" b="1"/>
              <a:t>0.0</a:t>
            </a:r>
            <a:r>
              <a:rPr lang="pt-BR" sz="2400"/>
              <a:t> (neutro)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"Bom": </a:t>
            </a:r>
            <a:r>
              <a:rPr lang="pt-BR" sz="2400" b="1"/>
              <a:t>0.5</a:t>
            </a:r>
            <a:r>
              <a:rPr lang="pt-BR" sz="2400"/>
              <a:t> (moderadamente positivo)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"Excelente": </a:t>
            </a:r>
            <a:r>
              <a:rPr lang="pt-BR" sz="2400" b="1"/>
              <a:t>1.0</a:t>
            </a:r>
            <a:r>
              <a:rPr lang="pt-BR" sz="2400"/>
              <a:t> (fortemente positivo)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1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Exemplo com um Texto Curto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Considere o seguinte texto:</a:t>
            </a:r>
          </a:p>
          <a:p>
            <a:endParaRPr lang="pt-BR" sz="2400" b="1" dirty="0"/>
          </a:p>
          <a:p>
            <a:r>
              <a:rPr lang="pt-BR" sz="2400" b="1" dirty="0"/>
              <a:t>"O filme foi ótimo, mas o final foi horrível."</a:t>
            </a:r>
            <a:endParaRPr lang="pt-BR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06336-2744-6242-86FA-361327BE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é NLP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4D78E-43FB-7984-858D-1DB406E4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>
                <a:latin typeface="Gotham-Book"/>
              </a:rPr>
              <a:t>C</a:t>
            </a:r>
            <a:r>
              <a:rPr lang="pt-BR" sz="2400" b="0" i="0">
                <a:effectLst/>
                <a:latin typeface="Gotham-Book"/>
              </a:rPr>
              <a:t>onhecido como NLP (Natural Language Processing), é um campo da Inteligência Artificial que se dedica à interpretação automática de textos escritos ou falados em linguagem humana. O NLP envolve o desenvolvimento de algoritmos e técnicas que permitem que computadores compreendam e extraiam informações de textos, de maneira semelhante à capacidade humana de leitura e interpretação de frases e palavras.</a:t>
            </a:r>
            <a:endParaRPr lang="pt-BR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Exemplo com um Texto Curto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Analisando palavra por palavra: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"ótimo" = +0.8 (positivo)</a:t>
            </a:r>
          </a:p>
          <a:p>
            <a:pPr marL="0" indent="0">
              <a:buNone/>
            </a:pPr>
            <a:r>
              <a:rPr lang="pt-BR" sz="2400" dirty="0"/>
              <a:t>"mas" = 0.0 (neutro)</a:t>
            </a:r>
          </a:p>
          <a:p>
            <a:pPr marL="0" indent="0">
              <a:buNone/>
            </a:pPr>
            <a:r>
              <a:rPr lang="pt-BR" sz="2400" dirty="0"/>
              <a:t>"final" = 0.0 (neutro)</a:t>
            </a:r>
          </a:p>
          <a:p>
            <a:pPr marL="0" indent="0">
              <a:buNone/>
            </a:pPr>
            <a:r>
              <a:rPr lang="pt-BR" sz="2400" dirty="0"/>
              <a:t>"horrível" = -0.8 (negativo)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8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Exemplo com um Texto Curto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 polaridade final seria calculada como: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(0.8 + 0.0 + 0.0 - 0.8) / 4 = 0.0 (sentimento neutro)</a:t>
            </a:r>
          </a:p>
        </p:txBody>
      </p:sp>
    </p:spTree>
    <p:extLst>
      <p:ext uri="{BB962C8B-B14F-4D97-AF65-F5344CB8AC3E}">
        <p14:creationId xmlns:p14="http://schemas.microsoft.com/office/powerpoint/2010/main" val="378701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busca?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>
                <a:effectLst/>
                <a:latin typeface="Gotham-Book"/>
              </a:rPr>
              <a:t>NLP busca compreender o significado completo e o contexto de um texto</a:t>
            </a:r>
          </a:p>
          <a:p>
            <a:pPr marL="0" indent="0">
              <a:buNone/>
            </a:pPr>
            <a:r>
              <a:rPr lang="pt-BR" sz="2400" b="0" i="0">
                <a:effectLst/>
                <a:latin typeface="Gotham-Book"/>
              </a:rPr>
              <a:t>NLP proporciona resultados mais relevantes e precisos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00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i="0">
                <a:effectLst/>
                <a:latin typeface="Gotham-Book"/>
              </a:rPr>
              <a:t>Principais Aplicações de NLP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>
                <a:effectLst/>
                <a:latin typeface="Gotham-Book"/>
              </a:rPr>
              <a:t>As aplicações mais comuns que utilizam técnicas de Processamento de Linguagem Natural incluem a análise de sentimentos, tradução automática, classificação de texto e extração de entidades.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i="0">
                <a:effectLst/>
                <a:latin typeface="Gotham-Book"/>
              </a:rPr>
              <a:t>Principais Aplicações de NLP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Gotham-Book"/>
              </a:rPr>
              <a:t>A tradução automática considera aspectos contextuais e semânticos para maior precisão.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Gotham-Book"/>
              </a:rPr>
              <a:t>A Classificação de Texto permite a indexação inteligente de documentos e o roteamento de conteúdo.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>
                <a:effectLst/>
                <a:latin typeface="Gotham-Book"/>
              </a:rPr>
              <a:t>A extração de entidades é útil para a mineração de dados não-estruturados.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9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C415C-AC54-D15C-DDFA-108C8446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A88F8-FE9D-A5C3-A3B0-08EE9176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Faça uma análise de um texto qualquer e mostre qual foi o resultado desse sentimento.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5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19D9D-21F2-0AA5-EEA1-4F921505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Repositórios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1C69F-A8CD-2273-8C4D-D8550F32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https://github.com/cjhutto/vaderSentiment</a:t>
            </a:r>
          </a:p>
          <a:p>
            <a:r>
              <a:rPr lang="pt-BR" sz="2400" dirty="0"/>
              <a:t>https://github.com/aesuli/SentiWordNet</a:t>
            </a:r>
          </a:p>
          <a:p>
            <a:endParaRPr lang="pt-B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93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D19D9D-21F2-0AA5-EEA1-4F921505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Artigos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1C69F-A8CD-2273-8C4D-D8550F32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https://www.cin.ufpe.br/~tg/2011-1/lvs.pdf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Story of a Voice: HAL in '2001' Wasn't Always So Eerily Calm - The New  York Times">
            <a:extLst>
              <a:ext uri="{FF2B5EF4-FFF2-40B4-BE49-F238E27FC236}">
                <a16:creationId xmlns:a16="http://schemas.microsoft.com/office/drawing/2014/main" id="{286542FC-A91F-6E33-F1D2-745DD7F9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469009"/>
            <a:ext cx="4768755" cy="35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31D966-852E-CE33-3905-6D0DC9032AEA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/>
              <a:t>HAL 9000</a:t>
            </a:r>
            <a:r>
              <a:rPr lang="en-US" sz="2000" dirty="0"/>
              <a:t> é um </a:t>
            </a:r>
            <a:r>
              <a:rPr lang="en-US" sz="2000" dirty="0" err="1"/>
              <a:t>personagem</a:t>
            </a:r>
            <a:r>
              <a:rPr lang="en-US" sz="2000" dirty="0"/>
              <a:t> </a:t>
            </a:r>
            <a:r>
              <a:rPr lang="en-US" sz="2000" dirty="0" err="1"/>
              <a:t>fictício</a:t>
            </a:r>
            <a:r>
              <a:rPr lang="en-US" sz="2000" dirty="0"/>
              <a:t> e a </a:t>
            </a:r>
            <a:r>
              <a:rPr lang="en-US" sz="2000" dirty="0" err="1"/>
              <a:t>famosa</a:t>
            </a:r>
            <a:r>
              <a:rPr lang="en-US" sz="2000" dirty="0"/>
              <a:t> </a:t>
            </a:r>
            <a:r>
              <a:rPr lang="en-US" sz="2000" dirty="0" err="1"/>
              <a:t>inteligência</a:t>
            </a:r>
            <a:r>
              <a:rPr lang="en-US" sz="2000" dirty="0"/>
              <a:t> artificial (IA) do </a:t>
            </a:r>
            <a:r>
              <a:rPr lang="en-US" sz="2000" dirty="0" err="1"/>
              <a:t>filme</a:t>
            </a:r>
            <a:r>
              <a:rPr lang="en-US" sz="2000" dirty="0"/>
              <a:t> de </a:t>
            </a:r>
            <a:r>
              <a:rPr lang="en-US" sz="2000" dirty="0" err="1"/>
              <a:t>ficção</a:t>
            </a:r>
            <a:r>
              <a:rPr lang="en-US" sz="2000" dirty="0"/>
              <a:t> </a:t>
            </a:r>
            <a:r>
              <a:rPr lang="en-US" sz="2000" dirty="0" err="1"/>
              <a:t>científica</a:t>
            </a:r>
            <a:r>
              <a:rPr lang="en-US" sz="2000" dirty="0"/>
              <a:t> </a:t>
            </a:r>
            <a:r>
              <a:rPr lang="en-US" sz="2000" b="1" dirty="0"/>
              <a:t>"2001: Uma </a:t>
            </a:r>
            <a:r>
              <a:rPr lang="en-US" sz="2000" b="1" dirty="0" err="1"/>
              <a:t>Odisseia</a:t>
            </a:r>
            <a:r>
              <a:rPr lang="en-US" sz="2000" b="1" dirty="0"/>
              <a:t> no </a:t>
            </a:r>
            <a:r>
              <a:rPr lang="en-US" sz="2000" b="1" dirty="0" err="1"/>
              <a:t>Espaço</a:t>
            </a:r>
            <a:r>
              <a:rPr lang="en-US" sz="2000" b="1" dirty="0"/>
              <a:t>"</a:t>
            </a:r>
            <a:r>
              <a:rPr lang="en-US" sz="2000" dirty="0"/>
              <a:t>, </a:t>
            </a:r>
            <a:r>
              <a:rPr lang="en-US" sz="2000" dirty="0" err="1"/>
              <a:t>dirigido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b="1" dirty="0"/>
              <a:t>Stanley Kubrick</a:t>
            </a:r>
            <a:r>
              <a:rPr lang="en-US" sz="2000" dirty="0"/>
              <a:t> e </a:t>
            </a:r>
            <a:r>
              <a:rPr lang="en-US" sz="2000" dirty="0" err="1"/>
              <a:t>baseado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obra</a:t>
            </a:r>
            <a:r>
              <a:rPr lang="en-US" sz="2000" dirty="0"/>
              <a:t> do </a:t>
            </a:r>
            <a:r>
              <a:rPr lang="en-US" sz="2000" dirty="0" err="1"/>
              <a:t>autor</a:t>
            </a:r>
            <a:r>
              <a:rPr lang="en-US" sz="2000" dirty="0"/>
              <a:t> </a:t>
            </a:r>
            <a:r>
              <a:rPr lang="en-US" sz="2000" b="1" dirty="0"/>
              <a:t>Arthur C. Clarke</a:t>
            </a:r>
            <a:r>
              <a:rPr lang="en-US" sz="2000" dirty="0"/>
              <a:t>. HAL é </a:t>
            </a:r>
            <a:r>
              <a:rPr lang="en-US" sz="2000" dirty="0" err="1"/>
              <a:t>uma</a:t>
            </a:r>
            <a:r>
              <a:rPr lang="en-US" sz="2000" dirty="0"/>
              <a:t> das </a:t>
            </a:r>
            <a:r>
              <a:rPr lang="en-US" sz="2000" dirty="0" err="1"/>
              <a:t>primeiras</a:t>
            </a:r>
            <a:r>
              <a:rPr lang="en-US" sz="2000" dirty="0"/>
              <a:t> </a:t>
            </a:r>
            <a:r>
              <a:rPr lang="en-US" sz="2000" dirty="0" err="1"/>
              <a:t>representações</a:t>
            </a:r>
            <a:r>
              <a:rPr lang="en-US" sz="2000" dirty="0"/>
              <a:t> de IA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cultura</a:t>
            </a:r>
            <a:r>
              <a:rPr lang="en-US" sz="2000" dirty="0"/>
              <a:t> popular, </a:t>
            </a:r>
            <a:r>
              <a:rPr lang="en-US" sz="2000" dirty="0" err="1"/>
              <a:t>destacando</a:t>
            </a:r>
            <a:r>
              <a:rPr lang="en-US" sz="2000" dirty="0"/>
              <a:t> </a:t>
            </a:r>
            <a:r>
              <a:rPr lang="en-US" sz="2000" dirty="0" err="1"/>
              <a:t>questões</a:t>
            </a:r>
            <a:r>
              <a:rPr lang="en-US" sz="2000" dirty="0"/>
              <a:t> </a:t>
            </a:r>
            <a:r>
              <a:rPr lang="en-US" sz="2000" dirty="0" err="1"/>
              <a:t>éticas</a:t>
            </a:r>
            <a:r>
              <a:rPr lang="en-US" sz="2000" dirty="0"/>
              <a:t> e </a:t>
            </a:r>
            <a:r>
              <a:rPr lang="en-US" sz="2000" dirty="0" err="1"/>
              <a:t>filosóficas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a </a:t>
            </a:r>
            <a:r>
              <a:rPr lang="en-US" sz="2000" dirty="0" err="1"/>
              <a:t>relação</a:t>
            </a:r>
            <a:r>
              <a:rPr lang="en-US" sz="2000" dirty="0"/>
              <a:t> entre </a:t>
            </a:r>
            <a:r>
              <a:rPr lang="en-US" sz="2000" dirty="0" err="1"/>
              <a:t>humanos</a:t>
            </a:r>
            <a:r>
              <a:rPr lang="en-US" sz="2000" dirty="0"/>
              <a:t> e </a:t>
            </a:r>
            <a:r>
              <a:rPr lang="en-US" sz="2000" dirty="0" err="1"/>
              <a:t>máquinas</a:t>
            </a:r>
            <a:r>
              <a:rPr lang="en-US" sz="2000" dirty="0"/>
              <a:t>.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Story of a Voice: HAL in '2001' Wasn't Always So Eerily Calm - The New  York Times">
            <a:extLst>
              <a:ext uri="{FF2B5EF4-FFF2-40B4-BE49-F238E27FC236}">
                <a16:creationId xmlns:a16="http://schemas.microsoft.com/office/drawing/2014/main" id="{286542FC-A91F-6E33-F1D2-745DD7F9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r="11954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31D966-852E-CE33-3905-6D0DC9032AEA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Como </a:t>
            </a:r>
            <a:r>
              <a:rPr lang="en-US" sz="2000" dirty="0" err="1"/>
              <a:t>desenvolver</a:t>
            </a:r>
            <a:r>
              <a:rPr lang="en-US" sz="2000" dirty="0"/>
              <a:t> </a:t>
            </a:r>
            <a:r>
              <a:rPr lang="en-US" sz="2000" dirty="0" err="1"/>
              <a:t>agentes</a:t>
            </a:r>
            <a:r>
              <a:rPr lang="en-US" sz="2000" dirty="0"/>
              <a:t> </a:t>
            </a:r>
            <a:r>
              <a:rPr lang="en-US" sz="2000" dirty="0" err="1"/>
              <a:t>conversacionais</a:t>
            </a:r>
            <a:r>
              <a:rPr lang="en-US" sz="2000" dirty="0"/>
              <a:t> ?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Story of a Voice: HAL in '2001' Wasn't Always So Eerily Calm - The New  York Times">
            <a:extLst>
              <a:ext uri="{FF2B5EF4-FFF2-40B4-BE49-F238E27FC236}">
                <a16:creationId xmlns:a16="http://schemas.microsoft.com/office/drawing/2014/main" id="{286542FC-A91F-6E33-F1D2-745DD7F94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r="11954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9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06336-2744-6242-86FA-361327BE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é NLP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4D78E-43FB-7984-858D-1DB406E4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Open Sans" panose="020B0606030504020204" pitchFamily="34" charset="0"/>
              </a:rPr>
              <a:t>Ela teve início na década de 1950 quando Alan Turing escreveu o artigo “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Computing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Machinery 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and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Intelligence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”, em que apresentou o que hoje conhecemos como o Teste de Turing, utilizado como critério para avaliar a inteligência e passou por sucessivas transformações a partir de então</a:t>
            </a: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4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06336-2744-6242-86FA-361327BE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é NLP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4D78E-43FB-7984-858D-1DB406E4A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Open Sans" panose="020B0606030504020204" pitchFamily="34" charset="0"/>
              </a:rPr>
              <a:t>Ela teve início na década de 1950 quando Alan Turing escreveu o artigo “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Computing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Machinery 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and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400" b="0" i="0">
                <a:effectLst/>
                <a:latin typeface="Open Sans" panose="020B0606030504020204" pitchFamily="34" charset="0"/>
              </a:rPr>
              <a:t>Intelligence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”, em que apresentou o que hoje conhecemos como o Teste de Turing, utilizado como critério para avaliar a inteligência e passou por sucessivas transformações a partir de então</a:t>
            </a: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4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Gotham-Book"/>
              </a:rPr>
              <a:t>Tradução automática de textos entre idiomas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Gotham-Book"/>
              </a:rPr>
              <a:t>Extração de informações específicas de documentos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Gotham-Book"/>
              </a:rPr>
              <a:t>Classificação do tema ou sentimento de um texto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Gotham-Book"/>
              </a:rPr>
              <a:t>Geração automática de resumos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Gotham-Book"/>
              </a:rPr>
              <a:t>Transcrição de áudio para texto</a:t>
            </a:r>
          </a:p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Análise da experiência do cliente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Gotham-Book"/>
            </a:endParaRPr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5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07BF1-7755-3C55-EF18-7D142981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O que faz?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24747-19B9-0A21-1DA3-09194FD1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Análise da experiência do cliente</a:t>
            </a:r>
          </a:p>
          <a:p>
            <a:pPr marL="0" indent="0">
              <a:buNone/>
            </a:pPr>
            <a:endParaRPr lang="pt-BR" sz="2400" dirty="0">
              <a:latin typeface="Rubik"/>
            </a:endParaRPr>
          </a:p>
          <a:p>
            <a:pPr marL="0" indent="0">
              <a:buNone/>
            </a:pPr>
            <a:r>
              <a:rPr lang="pt-BR" sz="2400" b="0" i="0" dirty="0">
                <a:effectLst/>
                <a:latin typeface="Rubik"/>
              </a:rPr>
              <a:t>Link do Código: https://colab.research.google.com/drive/1wULkd0Nj7AqdeKL3nKTqv4GCA-og5zbu#scrollTo=q2hCzssbq-8F</a:t>
            </a:r>
          </a:p>
          <a:p>
            <a:pPr marL="0" indent="0">
              <a:buNone/>
            </a:pPr>
            <a:endParaRPr lang="pt-BR" sz="2400" b="0" i="0" dirty="0">
              <a:effectLst/>
              <a:latin typeface="Gotham-Book"/>
            </a:endParaRPr>
          </a:p>
          <a:p>
            <a:pPr marL="0" indent="0">
              <a:buNone/>
            </a:pPr>
            <a:endParaRPr lang="pt-B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21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1010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Gotham-Book</vt:lpstr>
      <vt:lpstr>Open Sans</vt:lpstr>
      <vt:lpstr>Rubik</vt:lpstr>
      <vt:lpstr>Tema do Office</vt:lpstr>
      <vt:lpstr>Processamento de Linguagem Natural</vt:lpstr>
      <vt:lpstr>O que é NLP ?</vt:lpstr>
      <vt:lpstr>Apresentação do PowerPoint</vt:lpstr>
      <vt:lpstr>Apresentação do PowerPoint</vt:lpstr>
      <vt:lpstr>Apresentação do PowerPoint</vt:lpstr>
      <vt:lpstr>O que é NLP ?</vt:lpstr>
      <vt:lpstr>O que é NLP ?</vt:lpstr>
      <vt:lpstr>O que faz?</vt:lpstr>
      <vt:lpstr>O que faz?</vt:lpstr>
      <vt:lpstr>O que faz?</vt:lpstr>
      <vt:lpstr>O que faz?</vt:lpstr>
      <vt:lpstr>E como é feita essa identificação ?</vt:lpstr>
      <vt:lpstr>E como é feita essa identificação ?</vt:lpstr>
      <vt:lpstr>E como é feita essa identificação ?</vt:lpstr>
      <vt:lpstr>E como é feita essa identificação ?</vt:lpstr>
      <vt:lpstr>E como é feita essa identificação ?</vt:lpstr>
      <vt:lpstr>Como Funciona na Prática?</vt:lpstr>
      <vt:lpstr>Como Funciona na Prática?</vt:lpstr>
      <vt:lpstr>Exemplo com um Texto Curto</vt:lpstr>
      <vt:lpstr>Exemplo com um Texto Curto</vt:lpstr>
      <vt:lpstr>Exemplo com um Texto Curto</vt:lpstr>
      <vt:lpstr>O que busca?</vt:lpstr>
      <vt:lpstr>Principais Aplicações de NLP</vt:lpstr>
      <vt:lpstr>Principais Aplicações de NLP</vt:lpstr>
      <vt:lpstr>Exercício</vt:lpstr>
      <vt:lpstr>Repositórios</vt:lpstr>
      <vt:lpstr>Artigos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7</cp:revision>
  <dcterms:created xsi:type="dcterms:W3CDTF">2024-10-10T13:47:31Z</dcterms:created>
  <dcterms:modified xsi:type="dcterms:W3CDTF">2024-10-17T20:28:02Z</dcterms:modified>
</cp:coreProperties>
</file>