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564" r:id="rId4"/>
    <p:sldId id="260" r:id="rId5"/>
    <p:sldId id="261" r:id="rId6"/>
    <p:sldId id="565" r:id="rId7"/>
    <p:sldId id="262" r:id="rId8"/>
    <p:sldId id="263" r:id="rId9"/>
    <p:sldId id="265" r:id="rId10"/>
    <p:sldId id="5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5" r:id="rId28"/>
    <p:sldId id="558" r:id="rId29"/>
    <p:sldId id="286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9" r:id="rId41"/>
    <p:sldId id="300" r:id="rId42"/>
    <p:sldId id="301" r:id="rId43"/>
    <p:sldId id="302" r:id="rId44"/>
    <p:sldId id="304" r:id="rId45"/>
    <p:sldId id="559" r:id="rId46"/>
    <p:sldId id="560" r:id="rId47"/>
    <p:sldId id="567" r:id="rId48"/>
    <p:sldId id="568" r:id="rId49"/>
  </p:sldIdLst>
  <p:sldSz cx="10083800" cy="7562850"/>
  <p:notesSz cx="10083800" cy="75628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4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4483"/>
            <a:ext cx="857123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/302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/302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/302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/302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/302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4410" y="3454999"/>
            <a:ext cx="8094979" cy="969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6419" y="1720180"/>
            <a:ext cx="8950960" cy="4063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069" y="7210454"/>
            <a:ext cx="912494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" dirty="0"/>
              <a:t>‹nº›</a:t>
            </a:fld>
            <a:r>
              <a:rPr spc="-5" dirty="0"/>
              <a:t>/302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0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3800" cy="7562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8408" y="3945138"/>
            <a:ext cx="9023182" cy="18612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 rtl="0">
              <a:lnSpc>
                <a:spcPct val="90000"/>
              </a:lnSpc>
              <a:spcBef>
                <a:spcPct val="0"/>
              </a:spcBef>
            </a:pPr>
            <a:r>
              <a:rPr lang="en-US" sz="6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</a:t>
            </a:r>
            <a:r>
              <a:rPr lang="en-US" sz="6300" kern="1200" spc="-5">
                <a:solidFill>
                  <a:schemeClr val="tx1"/>
                </a:solidFill>
                <a:latin typeface="+mj-lt"/>
                <a:ea typeface="+mj-ea"/>
                <a:cs typeface="+mj-cs"/>
              </a:rPr>
              <a:t>OLAB</a:t>
            </a:r>
            <a:endParaRPr lang="en-US" sz="63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Google Colab- Guia do Iniciante. Observação: Este post é a tradução de… |  by Sigrid | Machina Sapiens | Medium">
            <a:extLst>
              <a:ext uri="{FF2B5EF4-FFF2-40B4-BE49-F238E27FC236}">
                <a16:creationId xmlns:a16="http://schemas.microsoft.com/office/drawing/2014/main" id="{DE54AB24-6AC3-5541-39D2-0380DC377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6961" y="746409"/>
            <a:ext cx="5326076" cy="283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9286" y="6075260"/>
            <a:ext cx="3781425" cy="20167"/>
          </a:xfrm>
          <a:custGeom>
            <a:avLst/>
            <a:gdLst>
              <a:gd name="connsiteX0" fmla="*/ 0 w 3781425"/>
              <a:gd name="connsiteY0" fmla="*/ 0 h 20167"/>
              <a:gd name="connsiteX1" fmla="*/ 630238 w 3781425"/>
              <a:gd name="connsiteY1" fmla="*/ 0 h 20167"/>
              <a:gd name="connsiteX2" fmla="*/ 1184847 w 3781425"/>
              <a:gd name="connsiteY2" fmla="*/ 0 h 20167"/>
              <a:gd name="connsiteX3" fmla="*/ 1815084 w 3781425"/>
              <a:gd name="connsiteY3" fmla="*/ 0 h 20167"/>
              <a:gd name="connsiteX4" fmla="*/ 2331879 w 3781425"/>
              <a:gd name="connsiteY4" fmla="*/ 0 h 20167"/>
              <a:gd name="connsiteX5" fmla="*/ 2924302 w 3781425"/>
              <a:gd name="connsiteY5" fmla="*/ 0 h 20167"/>
              <a:gd name="connsiteX6" fmla="*/ 3781425 w 3781425"/>
              <a:gd name="connsiteY6" fmla="*/ 0 h 20167"/>
              <a:gd name="connsiteX7" fmla="*/ 3781425 w 3781425"/>
              <a:gd name="connsiteY7" fmla="*/ 20167 h 20167"/>
              <a:gd name="connsiteX8" fmla="*/ 3151188 w 3781425"/>
              <a:gd name="connsiteY8" fmla="*/ 20167 h 20167"/>
              <a:gd name="connsiteX9" fmla="*/ 2483136 w 3781425"/>
              <a:gd name="connsiteY9" fmla="*/ 20167 h 20167"/>
              <a:gd name="connsiteX10" fmla="*/ 1928527 w 3781425"/>
              <a:gd name="connsiteY10" fmla="*/ 20167 h 20167"/>
              <a:gd name="connsiteX11" fmla="*/ 1222661 w 3781425"/>
              <a:gd name="connsiteY11" fmla="*/ 20167 h 20167"/>
              <a:gd name="connsiteX12" fmla="*/ 668052 w 3781425"/>
              <a:gd name="connsiteY12" fmla="*/ 20167 h 20167"/>
              <a:gd name="connsiteX13" fmla="*/ 0 w 3781425"/>
              <a:gd name="connsiteY13" fmla="*/ 20167 h 20167"/>
              <a:gd name="connsiteX14" fmla="*/ 0 w 3781425"/>
              <a:gd name="connsiteY14" fmla="*/ 0 h 20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81425" h="20167" fill="none" extrusionOk="0">
                <a:moveTo>
                  <a:pt x="0" y="0"/>
                </a:moveTo>
                <a:cubicBezTo>
                  <a:pt x="306422" y="15671"/>
                  <a:pt x="425114" y="12527"/>
                  <a:pt x="630238" y="0"/>
                </a:cubicBezTo>
                <a:cubicBezTo>
                  <a:pt x="835362" y="-12527"/>
                  <a:pt x="1044506" y="16337"/>
                  <a:pt x="1184847" y="0"/>
                </a:cubicBezTo>
                <a:cubicBezTo>
                  <a:pt x="1325188" y="-16337"/>
                  <a:pt x="1655941" y="-24031"/>
                  <a:pt x="1815084" y="0"/>
                </a:cubicBezTo>
                <a:cubicBezTo>
                  <a:pt x="1974227" y="24031"/>
                  <a:pt x="2141838" y="20944"/>
                  <a:pt x="2331879" y="0"/>
                </a:cubicBezTo>
                <a:cubicBezTo>
                  <a:pt x="2521921" y="-20944"/>
                  <a:pt x="2677258" y="-3667"/>
                  <a:pt x="2924302" y="0"/>
                </a:cubicBezTo>
                <a:cubicBezTo>
                  <a:pt x="3171346" y="3667"/>
                  <a:pt x="3448296" y="4696"/>
                  <a:pt x="3781425" y="0"/>
                </a:cubicBezTo>
                <a:cubicBezTo>
                  <a:pt x="3780646" y="4278"/>
                  <a:pt x="3781501" y="10936"/>
                  <a:pt x="3781425" y="20167"/>
                </a:cubicBezTo>
                <a:cubicBezTo>
                  <a:pt x="3529136" y="34992"/>
                  <a:pt x="3334361" y="-2368"/>
                  <a:pt x="3151188" y="20167"/>
                </a:cubicBezTo>
                <a:cubicBezTo>
                  <a:pt x="2968015" y="42702"/>
                  <a:pt x="2761580" y="5209"/>
                  <a:pt x="2483136" y="20167"/>
                </a:cubicBezTo>
                <a:cubicBezTo>
                  <a:pt x="2204692" y="35125"/>
                  <a:pt x="2124389" y="-4501"/>
                  <a:pt x="1928527" y="20167"/>
                </a:cubicBezTo>
                <a:cubicBezTo>
                  <a:pt x="1732665" y="44835"/>
                  <a:pt x="1543180" y="37803"/>
                  <a:pt x="1222661" y="20167"/>
                </a:cubicBezTo>
                <a:cubicBezTo>
                  <a:pt x="902142" y="2531"/>
                  <a:pt x="811034" y="-5722"/>
                  <a:pt x="668052" y="20167"/>
                </a:cubicBezTo>
                <a:cubicBezTo>
                  <a:pt x="525070" y="46056"/>
                  <a:pt x="290202" y="10405"/>
                  <a:pt x="0" y="20167"/>
                </a:cubicBezTo>
                <a:cubicBezTo>
                  <a:pt x="-5" y="15639"/>
                  <a:pt x="-220" y="9191"/>
                  <a:pt x="0" y="0"/>
                </a:cubicBezTo>
                <a:close/>
              </a:path>
              <a:path w="3781425" h="20167" stroke="0" extrusionOk="0">
                <a:moveTo>
                  <a:pt x="0" y="0"/>
                </a:moveTo>
                <a:cubicBezTo>
                  <a:pt x="225046" y="-15598"/>
                  <a:pt x="418055" y="4585"/>
                  <a:pt x="554609" y="0"/>
                </a:cubicBezTo>
                <a:cubicBezTo>
                  <a:pt x="691163" y="-4585"/>
                  <a:pt x="964703" y="13965"/>
                  <a:pt x="1071404" y="0"/>
                </a:cubicBezTo>
                <a:cubicBezTo>
                  <a:pt x="1178106" y="-13965"/>
                  <a:pt x="1409209" y="14411"/>
                  <a:pt x="1626013" y="0"/>
                </a:cubicBezTo>
                <a:cubicBezTo>
                  <a:pt x="1842817" y="-14411"/>
                  <a:pt x="2084667" y="1709"/>
                  <a:pt x="2256250" y="0"/>
                </a:cubicBezTo>
                <a:cubicBezTo>
                  <a:pt x="2427833" y="-1709"/>
                  <a:pt x="2666262" y="17073"/>
                  <a:pt x="2924302" y="0"/>
                </a:cubicBezTo>
                <a:cubicBezTo>
                  <a:pt x="3182342" y="-17073"/>
                  <a:pt x="3561289" y="-37426"/>
                  <a:pt x="3781425" y="0"/>
                </a:cubicBezTo>
                <a:cubicBezTo>
                  <a:pt x="3781536" y="7525"/>
                  <a:pt x="3782344" y="15721"/>
                  <a:pt x="3781425" y="20167"/>
                </a:cubicBezTo>
                <a:cubicBezTo>
                  <a:pt x="3540274" y="-3057"/>
                  <a:pt x="3271452" y="10211"/>
                  <a:pt x="3075559" y="20167"/>
                </a:cubicBezTo>
                <a:cubicBezTo>
                  <a:pt x="2879666" y="30123"/>
                  <a:pt x="2809461" y="19615"/>
                  <a:pt x="2558764" y="20167"/>
                </a:cubicBezTo>
                <a:cubicBezTo>
                  <a:pt x="2308068" y="20719"/>
                  <a:pt x="2012591" y="32216"/>
                  <a:pt x="1852898" y="20167"/>
                </a:cubicBezTo>
                <a:cubicBezTo>
                  <a:pt x="1693205" y="8118"/>
                  <a:pt x="1446240" y="22898"/>
                  <a:pt x="1147032" y="20167"/>
                </a:cubicBezTo>
                <a:cubicBezTo>
                  <a:pt x="847824" y="17436"/>
                  <a:pt x="763112" y="44739"/>
                  <a:pt x="630238" y="20167"/>
                </a:cubicBezTo>
                <a:cubicBezTo>
                  <a:pt x="497364" y="-4405"/>
                  <a:pt x="190371" y="37654"/>
                  <a:pt x="0" y="20167"/>
                </a:cubicBezTo>
                <a:cubicBezTo>
                  <a:pt x="-214" y="13089"/>
                  <a:pt x="-418" y="552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10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739" y="554320"/>
            <a:ext cx="4836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4400" dirty="0" err="1"/>
              <a:t>Jupyter</a:t>
            </a:r>
            <a:r>
              <a:rPr lang="pt-BR" sz="4400" dirty="0"/>
              <a:t> Notebook</a:t>
            </a:r>
            <a:endParaRPr sz="4400" dirty="0"/>
          </a:p>
        </p:txBody>
      </p:sp>
      <p:sp>
        <p:nvSpPr>
          <p:cNvPr id="4" name="object 4"/>
          <p:cNvSpPr txBox="1"/>
          <p:nvPr/>
        </p:nvSpPr>
        <p:spPr>
          <a:xfrm>
            <a:off x="274636" y="1419225"/>
            <a:ext cx="9524999" cy="51583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b="1" dirty="0"/>
              <a:t>Exploração e Análise de Dados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Visualização de Dados</a:t>
            </a:r>
            <a:r>
              <a:rPr lang="pt-BR" sz="2800" dirty="0"/>
              <a:t>: </a:t>
            </a:r>
            <a:r>
              <a:rPr lang="pt-BR" sz="2800" dirty="0" err="1"/>
              <a:t>Jupyter</a:t>
            </a:r>
            <a:r>
              <a:rPr lang="pt-BR" sz="2800" dirty="0"/>
              <a:t> Notebook permite a criação de visualizações interativas com bibliotecas como </a:t>
            </a:r>
            <a:r>
              <a:rPr lang="pt-BR" sz="2800" dirty="0" err="1"/>
              <a:t>Matplotlib</a:t>
            </a:r>
            <a:r>
              <a:rPr lang="pt-BR" sz="2800" dirty="0"/>
              <a:t>, </a:t>
            </a:r>
            <a:r>
              <a:rPr lang="pt-BR" sz="2800" dirty="0" err="1"/>
              <a:t>Seaborn</a:t>
            </a:r>
            <a:r>
              <a:rPr lang="pt-BR" sz="2800" dirty="0"/>
              <a:t> e </a:t>
            </a:r>
            <a:r>
              <a:rPr lang="pt-BR" sz="2800" dirty="0" err="1"/>
              <a:t>Plotly</a:t>
            </a:r>
            <a:r>
              <a:rPr lang="pt-BR" sz="2800" dirty="0"/>
              <a:t>. Isso é útil para explorar grandes conjuntos de dados e identificar padrões ou anomalias.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b="1" dirty="0"/>
              <a:t>Análise Estatística</a:t>
            </a:r>
            <a:r>
              <a:rPr lang="pt-BR" sz="2800" dirty="0"/>
              <a:t>: Bibliotecas como Pandas e </a:t>
            </a:r>
            <a:r>
              <a:rPr lang="pt-BR" sz="2800" dirty="0" err="1"/>
              <a:t>SciPy</a:t>
            </a:r>
            <a:r>
              <a:rPr lang="pt-BR" sz="2800" dirty="0"/>
              <a:t> podem ser usadas para realizar análises estatísticas e manipulação de grandes volumes de dados.</a:t>
            </a:r>
          </a:p>
        </p:txBody>
      </p:sp>
    </p:spTree>
    <p:extLst>
      <p:ext uri="{BB962C8B-B14F-4D97-AF65-F5344CB8AC3E}">
        <p14:creationId xmlns:p14="http://schemas.microsoft.com/office/powerpoint/2010/main" val="1080690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11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739" y="554320"/>
            <a:ext cx="4836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O</a:t>
            </a:r>
            <a:r>
              <a:rPr sz="4400" spc="15" dirty="0"/>
              <a:t> </a:t>
            </a:r>
            <a:r>
              <a:rPr sz="4400" spc="-5" dirty="0"/>
              <a:t>que</a:t>
            </a:r>
            <a:r>
              <a:rPr sz="4400" spc="25" dirty="0"/>
              <a:t> </a:t>
            </a:r>
            <a:r>
              <a:rPr sz="4400" dirty="0"/>
              <a:t>é</a:t>
            </a:r>
            <a:r>
              <a:rPr sz="4400" spc="25" dirty="0"/>
              <a:t> </a:t>
            </a:r>
            <a:r>
              <a:rPr sz="4400" dirty="0"/>
              <a:t>o</a:t>
            </a:r>
            <a:r>
              <a:rPr sz="4400" spc="35" dirty="0"/>
              <a:t> </a:t>
            </a:r>
            <a:r>
              <a:rPr sz="4400" spc="-5" dirty="0"/>
              <a:t>COLAB?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4359" y="1843370"/>
            <a:ext cx="1638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5" dirty="0">
                <a:latin typeface="Lucida Sans Unicode"/>
                <a:cs typeface="Lucida Sans Unicode"/>
              </a:rPr>
              <a:t>●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66419" y="1720180"/>
            <a:ext cx="8950960" cy="4997522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51790" marR="5080" algn="just">
              <a:lnSpc>
                <a:spcPct val="150000"/>
              </a:lnSpc>
              <a:spcBef>
                <a:spcPts val="415"/>
              </a:spcBef>
            </a:pPr>
            <a:r>
              <a:rPr sz="2800" spc="10" dirty="0"/>
              <a:t>É</a:t>
            </a:r>
            <a:r>
              <a:rPr sz="2800" spc="45" dirty="0"/>
              <a:t> </a:t>
            </a:r>
            <a:r>
              <a:rPr sz="2800" spc="5" dirty="0"/>
              <a:t>um</a:t>
            </a:r>
            <a:r>
              <a:rPr sz="2800" spc="40" dirty="0"/>
              <a:t> </a:t>
            </a:r>
            <a:r>
              <a:rPr sz="2800" dirty="0"/>
              <a:t>ambiente</a:t>
            </a:r>
            <a:r>
              <a:rPr sz="2800" spc="30" dirty="0"/>
              <a:t> </a:t>
            </a:r>
            <a:r>
              <a:rPr sz="2800" dirty="0"/>
              <a:t>aberto</a:t>
            </a:r>
            <a:r>
              <a:rPr sz="2800" spc="35" dirty="0"/>
              <a:t> </a:t>
            </a:r>
            <a:r>
              <a:rPr sz="2800" spc="5" dirty="0"/>
              <a:t>de</a:t>
            </a:r>
            <a:r>
              <a:rPr sz="2800" spc="30" dirty="0"/>
              <a:t> </a:t>
            </a:r>
            <a:r>
              <a:rPr sz="2800" dirty="0"/>
              <a:t>desenvolvimento</a:t>
            </a:r>
            <a:r>
              <a:rPr sz="2800" spc="35" dirty="0"/>
              <a:t> </a:t>
            </a:r>
            <a:r>
              <a:rPr sz="2800" spc="5" dirty="0"/>
              <a:t>de </a:t>
            </a:r>
            <a:r>
              <a:rPr sz="2800" spc="10" dirty="0"/>
              <a:t> </a:t>
            </a:r>
            <a:r>
              <a:rPr sz="2800" dirty="0"/>
              <a:t>notebook</a:t>
            </a:r>
            <a:r>
              <a:rPr sz="2800" spc="40" dirty="0"/>
              <a:t> </a:t>
            </a:r>
            <a:r>
              <a:rPr sz="2800" dirty="0"/>
              <a:t>Jupyter</a:t>
            </a:r>
            <a:r>
              <a:rPr sz="2800" spc="35" dirty="0"/>
              <a:t> </a:t>
            </a:r>
            <a:r>
              <a:rPr sz="2800" dirty="0"/>
              <a:t>que</a:t>
            </a:r>
            <a:r>
              <a:rPr sz="2800" spc="35" dirty="0"/>
              <a:t> </a:t>
            </a:r>
            <a:r>
              <a:rPr sz="2800" spc="5" dirty="0"/>
              <a:t>roda</a:t>
            </a:r>
            <a:r>
              <a:rPr sz="2800" spc="35" dirty="0"/>
              <a:t> </a:t>
            </a:r>
            <a:r>
              <a:rPr sz="2800" dirty="0"/>
              <a:t>totalmente</a:t>
            </a:r>
            <a:r>
              <a:rPr sz="2800" spc="30" dirty="0"/>
              <a:t> </a:t>
            </a:r>
            <a:r>
              <a:rPr sz="2800" spc="10" dirty="0"/>
              <a:t>em</a:t>
            </a:r>
            <a:r>
              <a:rPr sz="2800" spc="30" dirty="0"/>
              <a:t> </a:t>
            </a:r>
            <a:r>
              <a:rPr sz="2800" spc="5" dirty="0"/>
              <a:t>nuvem.</a:t>
            </a:r>
            <a:endParaRPr sz="2800" dirty="0"/>
          </a:p>
          <a:p>
            <a:pPr marL="351790" algn="just">
              <a:lnSpc>
                <a:spcPct val="150000"/>
              </a:lnSpc>
              <a:spcBef>
                <a:spcPts val="1055"/>
              </a:spcBef>
            </a:pPr>
            <a:r>
              <a:rPr sz="2800" spc="5" dirty="0"/>
              <a:t>Não</a:t>
            </a:r>
            <a:r>
              <a:rPr sz="2800" spc="20" dirty="0"/>
              <a:t> </a:t>
            </a:r>
            <a:r>
              <a:rPr sz="2800" spc="5" dirty="0"/>
              <a:t>demanda</a:t>
            </a:r>
            <a:r>
              <a:rPr sz="2800" spc="25" dirty="0"/>
              <a:t> </a:t>
            </a:r>
            <a:r>
              <a:rPr sz="2800" spc="5" dirty="0"/>
              <a:t>uma</a:t>
            </a:r>
            <a:r>
              <a:rPr sz="2800" spc="20" dirty="0"/>
              <a:t> </a:t>
            </a:r>
            <a:r>
              <a:rPr sz="2800" dirty="0"/>
              <a:t>configuração.</a:t>
            </a:r>
          </a:p>
          <a:p>
            <a:pPr marL="351790" marR="69850" algn="just">
              <a:lnSpc>
                <a:spcPct val="150000"/>
              </a:lnSpc>
              <a:spcBef>
                <a:spcPts val="1350"/>
              </a:spcBef>
            </a:pPr>
            <a:r>
              <a:rPr sz="2800" spc="10" dirty="0"/>
              <a:t>Os</a:t>
            </a:r>
            <a:r>
              <a:rPr sz="2800" spc="35" dirty="0"/>
              <a:t> </a:t>
            </a:r>
            <a:r>
              <a:rPr sz="2800" dirty="0"/>
              <a:t>notebooks</a:t>
            </a:r>
            <a:r>
              <a:rPr sz="2800" spc="40" dirty="0"/>
              <a:t> </a:t>
            </a:r>
            <a:r>
              <a:rPr sz="2800" dirty="0"/>
              <a:t>criados</a:t>
            </a:r>
            <a:r>
              <a:rPr sz="2800" spc="40" dirty="0"/>
              <a:t> </a:t>
            </a:r>
            <a:r>
              <a:rPr sz="2800" spc="5" dirty="0"/>
              <a:t>podem</a:t>
            </a:r>
            <a:r>
              <a:rPr sz="2800" spc="25" dirty="0"/>
              <a:t> </a:t>
            </a:r>
            <a:r>
              <a:rPr sz="2800" spc="5" dirty="0"/>
              <a:t>ser </a:t>
            </a:r>
            <a:r>
              <a:rPr sz="2800" spc="10" dirty="0"/>
              <a:t> </a:t>
            </a:r>
            <a:r>
              <a:rPr sz="2800" dirty="0"/>
              <a:t>simultaneamente</a:t>
            </a:r>
            <a:r>
              <a:rPr sz="2800" spc="35" dirty="0"/>
              <a:t> </a:t>
            </a:r>
            <a:r>
              <a:rPr sz="2800" dirty="0"/>
              <a:t>editados</a:t>
            </a:r>
            <a:r>
              <a:rPr sz="2800" spc="40" dirty="0"/>
              <a:t> </a:t>
            </a:r>
            <a:r>
              <a:rPr sz="2800" dirty="0"/>
              <a:t>por</a:t>
            </a:r>
            <a:r>
              <a:rPr sz="2800" spc="35" dirty="0"/>
              <a:t> </a:t>
            </a:r>
            <a:r>
              <a:rPr sz="2800" dirty="0"/>
              <a:t>todos</a:t>
            </a:r>
            <a:r>
              <a:rPr sz="2800" spc="30" dirty="0"/>
              <a:t> </a:t>
            </a:r>
            <a:r>
              <a:rPr sz="2800" spc="5" dirty="0"/>
              <a:t>os</a:t>
            </a:r>
            <a:r>
              <a:rPr sz="2800" spc="35" dirty="0"/>
              <a:t> </a:t>
            </a:r>
            <a:r>
              <a:rPr sz="2800" spc="5" dirty="0"/>
              <a:t>membros </a:t>
            </a:r>
            <a:r>
              <a:rPr sz="2800" spc="-795" dirty="0"/>
              <a:t> </a:t>
            </a:r>
            <a:r>
              <a:rPr sz="2800" spc="5" dirty="0"/>
              <a:t>da</a:t>
            </a:r>
            <a:r>
              <a:rPr sz="2800" spc="25" dirty="0"/>
              <a:t> </a:t>
            </a:r>
            <a:r>
              <a:rPr sz="2800" dirty="0"/>
              <a:t>equipe.</a:t>
            </a:r>
          </a:p>
          <a:p>
            <a:pPr marL="351790" marR="539115" algn="just">
              <a:lnSpc>
                <a:spcPct val="150000"/>
              </a:lnSpc>
              <a:spcBef>
                <a:spcPts val="1440"/>
              </a:spcBef>
            </a:pPr>
            <a:r>
              <a:rPr sz="2800" spc="5" dirty="0"/>
              <a:t>Suporta</a:t>
            </a:r>
            <a:r>
              <a:rPr sz="2800" spc="25" dirty="0"/>
              <a:t> </a:t>
            </a:r>
            <a:r>
              <a:rPr sz="2800" spc="5" dirty="0"/>
              <a:t>as</a:t>
            </a:r>
            <a:r>
              <a:rPr sz="2800" spc="35" dirty="0"/>
              <a:t> </a:t>
            </a:r>
            <a:r>
              <a:rPr sz="2800" spc="-5" dirty="0"/>
              <a:t>principais</a:t>
            </a:r>
            <a:r>
              <a:rPr sz="2800" spc="40" dirty="0"/>
              <a:t> </a:t>
            </a:r>
            <a:r>
              <a:rPr sz="2800" spc="-5" dirty="0"/>
              <a:t>bibliotecas</a:t>
            </a:r>
            <a:r>
              <a:rPr sz="2800" spc="35" dirty="0"/>
              <a:t> </a:t>
            </a:r>
            <a:r>
              <a:rPr sz="2800" spc="5" dirty="0"/>
              <a:t>de </a:t>
            </a:r>
            <a:r>
              <a:rPr sz="2800" spc="10" dirty="0"/>
              <a:t> </a:t>
            </a:r>
            <a:r>
              <a:rPr sz="2800" dirty="0"/>
              <a:t>aprendizagem</a:t>
            </a:r>
            <a:r>
              <a:rPr sz="2800" spc="25" dirty="0"/>
              <a:t> </a:t>
            </a:r>
            <a:r>
              <a:rPr sz="2800" spc="5" dirty="0"/>
              <a:t>de</a:t>
            </a:r>
            <a:r>
              <a:rPr sz="2800" spc="30" dirty="0"/>
              <a:t> </a:t>
            </a:r>
            <a:r>
              <a:rPr sz="2800" dirty="0"/>
              <a:t>máquina</a:t>
            </a:r>
            <a:r>
              <a:rPr sz="2800" spc="30" dirty="0"/>
              <a:t> </a:t>
            </a:r>
            <a:r>
              <a:rPr sz="2800" spc="5" dirty="0"/>
              <a:t>(</a:t>
            </a:r>
            <a:r>
              <a:rPr sz="2800" i="1" spc="5" dirty="0">
                <a:latin typeface="Arial"/>
                <a:cs typeface="Arial"/>
              </a:rPr>
              <a:t>machine</a:t>
            </a:r>
            <a:r>
              <a:rPr sz="2800" i="1" dirty="0">
                <a:latin typeface="Arial"/>
                <a:cs typeface="Arial"/>
              </a:rPr>
              <a:t> </a:t>
            </a:r>
            <a:r>
              <a:rPr sz="2800" i="1" spc="5" dirty="0">
                <a:latin typeface="Arial"/>
                <a:cs typeface="Arial"/>
              </a:rPr>
              <a:t>learning</a:t>
            </a:r>
            <a:r>
              <a:rPr sz="2800" spc="5" dirty="0"/>
              <a:t>).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359" y="2887310"/>
            <a:ext cx="1638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5" dirty="0">
                <a:latin typeface="Lucida Sans Unicode"/>
                <a:cs typeface="Lucida Sans Unicode"/>
              </a:rPr>
              <a:t>●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359" y="3496909"/>
            <a:ext cx="1638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5" dirty="0">
                <a:latin typeface="Lucida Sans Unicode"/>
                <a:cs typeface="Lucida Sans Unicode"/>
              </a:rPr>
              <a:t>●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359" y="4976460"/>
            <a:ext cx="1638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5" dirty="0">
                <a:latin typeface="Lucida Sans Unicode"/>
                <a:cs typeface="Lucida Sans Unicode"/>
              </a:rPr>
              <a:t>●</a:t>
            </a:r>
            <a:endParaRPr sz="13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12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3970" y="554320"/>
            <a:ext cx="4963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Principais</a:t>
            </a:r>
            <a:r>
              <a:rPr sz="4400" spc="-50" dirty="0"/>
              <a:t> </a:t>
            </a:r>
            <a:r>
              <a:rPr sz="4400" spc="-5" dirty="0"/>
              <a:t>Recursos</a:t>
            </a:r>
            <a:endParaRPr sz="4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13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3970" y="554320"/>
            <a:ext cx="4963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Principais</a:t>
            </a:r>
            <a:r>
              <a:rPr sz="4400" spc="-50" dirty="0"/>
              <a:t> </a:t>
            </a:r>
            <a:r>
              <a:rPr sz="4400" spc="-5" dirty="0"/>
              <a:t>Recursos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910"/>
            <a:ext cx="71088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Microsoft Sans Serif"/>
                <a:cs typeface="Microsoft Sans Serif"/>
              </a:rPr>
              <a:t>Escrever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e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executar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código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em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Python.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14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3970" y="554320"/>
            <a:ext cx="4963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Principais</a:t>
            </a:r>
            <a:r>
              <a:rPr sz="4400" spc="-50" dirty="0"/>
              <a:t> </a:t>
            </a:r>
            <a:r>
              <a:rPr sz="4400" spc="-5" dirty="0"/>
              <a:t>Recursos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570320"/>
            <a:ext cx="8843011" cy="2477922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1270"/>
              </a:spcBef>
            </a:pPr>
            <a:r>
              <a:rPr sz="3200" spc="-5" dirty="0">
                <a:latin typeface="Microsoft Sans Serif"/>
                <a:cs typeface="Microsoft Sans Serif"/>
              </a:rPr>
              <a:t>Escrever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e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executar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código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em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Python.</a:t>
            </a:r>
            <a:endParaRPr sz="3200" dirty="0">
              <a:latin typeface="Microsoft Sans Serif"/>
              <a:cs typeface="Microsoft Sans Serif"/>
            </a:endParaRPr>
          </a:p>
          <a:p>
            <a:pPr marL="12700" marR="5080" algn="just">
              <a:lnSpc>
                <a:spcPct val="150000"/>
              </a:lnSpc>
              <a:spcBef>
                <a:spcPts val="1495"/>
              </a:spcBef>
            </a:pPr>
            <a:r>
              <a:rPr sz="3200" spc="-5" dirty="0">
                <a:latin typeface="Microsoft Sans Serif"/>
                <a:cs typeface="Microsoft Sans Serif"/>
              </a:rPr>
              <a:t>Documentar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seu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código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para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suportar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equações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matemáticas.</a:t>
            </a:r>
            <a:endParaRPr sz="32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4809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15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3970" y="554320"/>
            <a:ext cx="4963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Principais</a:t>
            </a:r>
            <a:r>
              <a:rPr sz="4400" spc="-50" dirty="0"/>
              <a:t> </a:t>
            </a:r>
            <a:r>
              <a:rPr sz="4400" spc="-5" dirty="0"/>
              <a:t>Recursos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570320"/>
            <a:ext cx="8843011" cy="335765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1270"/>
              </a:spcBef>
            </a:pPr>
            <a:r>
              <a:rPr sz="3200" spc="-5" dirty="0">
                <a:latin typeface="Microsoft Sans Serif"/>
                <a:cs typeface="Microsoft Sans Serif"/>
              </a:rPr>
              <a:t>Escrever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e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executar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código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em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Python.</a:t>
            </a:r>
            <a:endParaRPr sz="3200" dirty="0">
              <a:latin typeface="Microsoft Sans Serif"/>
              <a:cs typeface="Microsoft Sans Serif"/>
            </a:endParaRPr>
          </a:p>
          <a:p>
            <a:pPr marL="12700" marR="5080" algn="just">
              <a:lnSpc>
                <a:spcPct val="150000"/>
              </a:lnSpc>
              <a:spcBef>
                <a:spcPts val="1495"/>
              </a:spcBef>
            </a:pPr>
            <a:r>
              <a:rPr sz="3200" spc="-5" dirty="0">
                <a:latin typeface="Microsoft Sans Serif"/>
                <a:cs typeface="Microsoft Sans Serif"/>
              </a:rPr>
              <a:t>Documentar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seu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código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para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suportar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equações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matemáticas.</a:t>
            </a:r>
            <a:endParaRPr sz="3200" dirty="0">
              <a:latin typeface="Microsoft Sans Serif"/>
              <a:cs typeface="Microsoft Sans Serif"/>
            </a:endParaRPr>
          </a:p>
          <a:p>
            <a:pPr marL="12700" algn="just">
              <a:lnSpc>
                <a:spcPct val="150000"/>
              </a:lnSpc>
              <a:spcBef>
                <a:spcPts val="1085"/>
              </a:spcBef>
            </a:pPr>
            <a:r>
              <a:rPr sz="3200" spc="-40" dirty="0">
                <a:latin typeface="Microsoft Sans Serif"/>
                <a:cs typeface="Microsoft Sans Serif"/>
              </a:rPr>
              <a:t>Criar,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enviar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compartilhar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notebooks.</a:t>
            </a:r>
            <a:endParaRPr sz="32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4809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5718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16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3970" y="554320"/>
            <a:ext cx="4963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Principais</a:t>
            </a:r>
            <a:r>
              <a:rPr sz="4400" spc="-50" dirty="0"/>
              <a:t> </a:t>
            </a:r>
            <a:r>
              <a:rPr sz="4400" spc="-5" dirty="0"/>
              <a:t>Recursos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255" y="1493845"/>
            <a:ext cx="9160511" cy="5027338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1270"/>
              </a:spcBef>
            </a:pPr>
            <a:r>
              <a:rPr sz="3200" spc="-5" dirty="0">
                <a:latin typeface="Microsoft Sans Serif"/>
                <a:cs typeface="Microsoft Sans Serif"/>
              </a:rPr>
              <a:t>Escrever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e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executar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código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em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Python.</a:t>
            </a:r>
            <a:endParaRPr sz="3200" dirty="0">
              <a:latin typeface="Microsoft Sans Serif"/>
              <a:cs typeface="Microsoft Sans Serif"/>
            </a:endParaRPr>
          </a:p>
          <a:p>
            <a:pPr marL="12700" marR="1132205" algn="just">
              <a:lnSpc>
                <a:spcPct val="150000"/>
              </a:lnSpc>
              <a:spcBef>
                <a:spcPts val="1495"/>
              </a:spcBef>
            </a:pPr>
            <a:r>
              <a:rPr sz="3200" spc="-5" dirty="0">
                <a:latin typeface="Microsoft Sans Serif"/>
                <a:cs typeface="Microsoft Sans Serif"/>
              </a:rPr>
              <a:t>Documentar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seu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código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para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suportar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equações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matemáticas.</a:t>
            </a:r>
            <a:endParaRPr sz="3200" dirty="0">
              <a:latin typeface="Microsoft Sans Serif"/>
              <a:cs typeface="Microsoft Sans Serif"/>
            </a:endParaRPr>
          </a:p>
          <a:p>
            <a:pPr marL="12700" algn="just">
              <a:lnSpc>
                <a:spcPct val="150000"/>
              </a:lnSpc>
              <a:spcBef>
                <a:spcPts val="1085"/>
              </a:spcBef>
            </a:pPr>
            <a:r>
              <a:rPr sz="3200" spc="-40" dirty="0">
                <a:latin typeface="Microsoft Sans Serif"/>
                <a:cs typeface="Microsoft Sans Serif"/>
              </a:rPr>
              <a:t>Criar,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enviar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compartilhar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notebooks.</a:t>
            </a:r>
            <a:endParaRPr sz="3200" dirty="0">
              <a:latin typeface="Microsoft Sans Serif"/>
              <a:cs typeface="Microsoft Sans Serif"/>
            </a:endParaRPr>
          </a:p>
          <a:p>
            <a:pPr marL="12700" marR="5080" algn="just">
              <a:lnSpc>
                <a:spcPct val="150000"/>
              </a:lnSpc>
              <a:spcBef>
                <a:spcPts val="1495"/>
              </a:spcBef>
            </a:pPr>
            <a:r>
              <a:rPr sz="3200" spc="-5" dirty="0">
                <a:latin typeface="Microsoft Sans Serif"/>
                <a:cs typeface="Microsoft Sans Serif"/>
              </a:rPr>
              <a:t>Importar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salvar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notebooks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do/para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Google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Drive.</a:t>
            </a:r>
            <a:endParaRPr sz="32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4809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5718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42081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17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3970" y="554320"/>
            <a:ext cx="4963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Principais</a:t>
            </a:r>
            <a:r>
              <a:rPr sz="4400" spc="-50" dirty="0"/>
              <a:t> </a:t>
            </a:r>
            <a:r>
              <a:rPr sz="4400" spc="-5" dirty="0"/>
              <a:t>Recursos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570320"/>
            <a:ext cx="8301990" cy="411607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3200" spc="-5" dirty="0">
                <a:latin typeface="Microsoft Sans Serif"/>
                <a:cs typeface="Microsoft Sans Serif"/>
              </a:rPr>
              <a:t>Escrever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e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executar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código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em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Python.</a:t>
            </a:r>
            <a:endParaRPr sz="3200">
              <a:latin typeface="Microsoft Sans Serif"/>
              <a:cs typeface="Microsoft Sans Serif"/>
            </a:endParaRPr>
          </a:p>
          <a:p>
            <a:pPr marL="12700" marR="1132205">
              <a:lnSpc>
                <a:spcPts val="3590"/>
              </a:lnSpc>
              <a:spcBef>
                <a:spcPts val="1495"/>
              </a:spcBef>
            </a:pPr>
            <a:r>
              <a:rPr sz="3200" spc="-5" dirty="0">
                <a:latin typeface="Microsoft Sans Serif"/>
                <a:cs typeface="Microsoft Sans Serif"/>
              </a:rPr>
              <a:t>Documentar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seu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código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para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suportar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equações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matemáticas.</a:t>
            </a:r>
            <a:endParaRPr sz="3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3200" spc="-40" dirty="0">
                <a:latin typeface="Microsoft Sans Serif"/>
                <a:cs typeface="Microsoft Sans Serif"/>
              </a:rPr>
              <a:t>Criar,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enviar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compartilhar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notebooks.</a:t>
            </a:r>
            <a:endParaRPr sz="3200">
              <a:latin typeface="Microsoft Sans Serif"/>
              <a:cs typeface="Microsoft Sans Serif"/>
            </a:endParaRPr>
          </a:p>
          <a:p>
            <a:pPr marL="12700" marR="5080">
              <a:lnSpc>
                <a:spcPts val="3590"/>
              </a:lnSpc>
              <a:spcBef>
                <a:spcPts val="1495"/>
              </a:spcBef>
            </a:pPr>
            <a:r>
              <a:rPr sz="3200" spc="-5" dirty="0">
                <a:latin typeface="Microsoft Sans Serif"/>
                <a:cs typeface="Microsoft Sans Serif"/>
              </a:rPr>
              <a:t>Importar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salvar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notebooks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do/para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Google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Drive.</a:t>
            </a:r>
            <a:endParaRPr sz="3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3200" spc="-5" dirty="0">
                <a:latin typeface="Microsoft Sans Serif"/>
                <a:cs typeface="Microsoft Sans Serif"/>
              </a:rPr>
              <a:t>Importar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publicar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notebooks</a:t>
            </a:r>
            <a:r>
              <a:rPr sz="3200" spc="4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do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GitHub.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4809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35718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42081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530031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18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3970" y="554320"/>
            <a:ext cx="4963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Principais</a:t>
            </a:r>
            <a:r>
              <a:rPr sz="4400" spc="-50" dirty="0"/>
              <a:t> </a:t>
            </a:r>
            <a:r>
              <a:rPr sz="4400" spc="-5" dirty="0"/>
              <a:t>Recursos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4359" y="1843370"/>
            <a:ext cx="1638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5" dirty="0">
                <a:latin typeface="Lucida Sans Unicode"/>
                <a:cs typeface="Lucida Sans Unicode"/>
              </a:rPr>
              <a:t>●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510" y="1578448"/>
            <a:ext cx="9013190" cy="5114029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1235"/>
              </a:spcBef>
            </a:pPr>
            <a:r>
              <a:rPr sz="2800" spc="5" dirty="0">
                <a:latin typeface="Microsoft Sans Serif"/>
                <a:cs typeface="Microsoft Sans Serif"/>
              </a:rPr>
              <a:t>Escrever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10" dirty="0">
                <a:latin typeface="Microsoft Sans Serif"/>
                <a:cs typeface="Microsoft Sans Serif"/>
              </a:rPr>
              <a:t>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executar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código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em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Python.</a:t>
            </a:r>
          </a:p>
          <a:p>
            <a:pPr marL="12700" marR="1087120" algn="just">
              <a:lnSpc>
                <a:spcPct val="150000"/>
              </a:lnSpc>
              <a:spcBef>
                <a:spcPts val="1445"/>
              </a:spcBef>
            </a:pPr>
            <a:r>
              <a:rPr sz="2800" dirty="0">
                <a:latin typeface="Microsoft Sans Serif"/>
                <a:cs typeface="Microsoft Sans Serif"/>
              </a:rPr>
              <a:t>Documentar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10" dirty="0">
                <a:latin typeface="Microsoft Sans Serif"/>
                <a:cs typeface="Microsoft Sans Serif"/>
              </a:rPr>
              <a:t>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seu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código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para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suportar </a:t>
            </a:r>
            <a:r>
              <a:rPr sz="2800" spc="-79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equações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matemáticas.</a:t>
            </a:r>
          </a:p>
          <a:p>
            <a:pPr marL="12700" algn="just">
              <a:lnSpc>
                <a:spcPct val="150000"/>
              </a:lnSpc>
              <a:spcBef>
                <a:spcPts val="1055"/>
              </a:spcBef>
            </a:pPr>
            <a:r>
              <a:rPr sz="2800" spc="-30" dirty="0">
                <a:latin typeface="Microsoft Sans Serif"/>
                <a:cs typeface="Microsoft Sans Serif"/>
              </a:rPr>
              <a:t>Criar,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enviar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10" dirty="0">
                <a:latin typeface="Microsoft Sans Serif"/>
                <a:cs typeface="Microsoft Sans Serif"/>
              </a:rPr>
              <a:t>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compartilhar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notebooks.</a:t>
            </a:r>
          </a:p>
          <a:p>
            <a:pPr marL="12700" marR="5080" algn="just">
              <a:lnSpc>
                <a:spcPct val="150000"/>
              </a:lnSpc>
              <a:spcBef>
                <a:spcPts val="1445"/>
              </a:spcBef>
            </a:pPr>
            <a:r>
              <a:rPr sz="2800" dirty="0">
                <a:latin typeface="Microsoft Sans Serif"/>
                <a:cs typeface="Microsoft Sans Serif"/>
              </a:rPr>
              <a:t>Importar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10" dirty="0">
                <a:latin typeface="Microsoft Sans Serif"/>
                <a:cs typeface="Microsoft Sans Serif"/>
              </a:rPr>
              <a:t>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salvar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notebooks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do/para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10" dirty="0">
                <a:latin typeface="Microsoft Sans Serif"/>
                <a:cs typeface="Microsoft Sans Serif"/>
              </a:rPr>
              <a:t>o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Google </a:t>
            </a:r>
            <a:r>
              <a:rPr sz="2800" spc="-79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Drive.</a:t>
            </a:r>
          </a:p>
          <a:p>
            <a:pPr marL="12700" marR="828040" algn="just">
              <a:lnSpc>
                <a:spcPct val="150000"/>
              </a:lnSpc>
              <a:spcBef>
                <a:spcPts val="65"/>
              </a:spcBef>
            </a:pPr>
            <a:r>
              <a:rPr sz="2800" dirty="0">
                <a:latin typeface="Microsoft Sans Serif"/>
                <a:cs typeface="Microsoft Sans Serif"/>
              </a:rPr>
              <a:t>Importar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10" dirty="0">
                <a:latin typeface="Microsoft Sans Serif"/>
                <a:cs typeface="Microsoft Sans Serif"/>
              </a:rPr>
              <a:t>e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publicar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notebooks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spc="5" dirty="0">
                <a:latin typeface="Microsoft Sans Serif"/>
                <a:cs typeface="Microsoft Sans Serif"/>
              </a:rPr>
              <a:t>do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GitHub. </a:t>
            </a:r>
            <a:r>
              <a:rPr sz="2800" spc="-79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Importar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external</a:t>
            </a:r>
            <a:r>
              <a:rPr sz="2800" spc="4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datasets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(ex: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Kaggle).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4359" y="2451700"/>
            <a:ext cx="1638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5" dirty="0">
                <a:latin typeface="Lucida Sans Unicode"/>
                <a:cs typeface="Lucida Sans Unicode"/>
              </a:rPr>
              <a:t>●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359" y="3496909"/>
            <a:ext cx="1638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5" dirty="0">
                <a:latin typeface="Lucida Sans Unicode"/>
                <a:cs typeface="Lucida Sans Unicode"/>
              </a:rPr>
              <a:t>●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359" y="4105240"/>
            <a:ext cx="1638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5" dirty="0">
                <a:latin typeface="Lucida Sans Unicode"/>
                <a:cs typeface="Lucida Sans Unicode"/>
              </a:rPr>
              <a:t>●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4359" y="5150449"/>
            <a:ext cx="1638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5" dirty="0">
                <a:latin typeface="Lucida Sans Unicode"/>
                <a:cs typeface="Lucida Sans Unicode"/>
              </a:rPr>
              <a:t>●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4359" y="5758780"/>
            <a:ext cx="16383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15" dirty="0">
                <a:latin typeface="Lucida Sans Unicode"/>
                <a:cs typeface="Lucida Sans Unicode"/>
              </a:rPr>
              <a:t>●</a:t>
            </a:r>
            <a:endParaRPr sz="13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3970" y="554320"/>
            <a:ext cx="4963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Principais</a:t>
            </a:r>
            <a:r>
              <a:rPr sz="4400" spc="-50" dirty="0"/>
              <a:t> </a:t>
            </a:r>
            <a:r>
              <a:rPr sz="4400" spc="-5" dirty="0"/>
              <a:t>Recursos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81659" y="1833210"/>
            <a:ext cx="14478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2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4710" y="1601816"/>
            <a:ext cx="7982584" cy="4569071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0"/>
              </a:spcBef>
            </a:pPr>
            <a:r>
              <a:rPr sz="2700" spc="-10" dirty="0">
                <a:latin typeface="Microsoft Sans Serif"/>
                <a:cs typeface="Microsoft Sans Serif"/>
              </a:rPr>
              <a:t>Escrever</a:t>
            </a:r>
            <a:r>
              <a:rPr sz="2700" spc="20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e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executar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código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em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Python.</a:t>
            </a:r>
            <a:endParaRPr sz="2700" dirty="0">
              <a:latin typeface="Microsoft Sans Serif"/>
              <a:cs typeface="Microsoft Sans Serif"/>
            </a:endParaRPr>
          </a:p>
          <a:p>
            <a:pPr marL="12700" marR="362585" algn="just">
              <a:lnSpc>
                <a:spcPts val="3000"/>
              </a:lnSpc>
              <a:spcBef>
                <a:spcPts val="1250"/>
              </a:spcBef>
            </a:pPr>
            <a:r>
              <a:rPr sz="2700" spc="-10" dirty="0">
                <a:latin typeface="Microsoft Sans Serif"/>
                <a:cs typeface="Microsoft Sans Serif"/>
              </a:rPr>
              <a:t>Documentar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o</a:t>
            </a:r>
            <a:r>
              <a:rPr sz="2700" spc="20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seu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código</a:t>
            </a:r>
            <a:r>
              <a:rPr sz="2700" spc="20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para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suportar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equações </a:t>
            </a:r>
            <a:r>
              <a:rPr sz="2700" spc="-700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matemáticas.</a:t>
            </a:r>
            <a:endParaRPr sz="2700" dirty="0">
              <a:latin typeface="Microsoft Sans Serif"/>
              <a:cs typeface="Microsoft Sans Serif"/>
            </a:endParaRPr>
          </a:p>
          <a:p>
            <a:pPr marL="12700" algn="just">
              <a:lnSpc>
                <a:spcPct val="100000"/>
              </a:lnSpc>
              <a:spcBef>
                <a:spcPts val="890"/>
              </a:spcBef>
            </a:pPr>
            <a:r>
              <a:rPr sz="2700" spc="-35" dirty="0">
                <a:latin typeface="Microsoft Sans Serif"/>
                <a:cs typeface="Microsoft Sans Serif"/>
              </a:rPr>
              <a:t>Criar,</a:t>
            </a:r>
            <a:r>
              <a:rPr sz="2700" spc="10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enviar</a:t>
            </a:r>
            <a:r>
              <a:rPr sz="2700" spc="20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e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compartilhar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notebooks.</a:t>
            </a:r>
            <a:endParaRPr sz="2700" dirty="0">
              <a:latin typeface="Microsoft Sans Serif"/>
              <a:cs typeface="Microsoft Sans Serif"/>
            </a:endParaRPr>
          </a:p>
          <a:p>
            <a:pPr marL="12700" marR="5080" algn="just">
              <a:lnSpc>
                <a:spcPct val="129299"/>
              </a:lnSpc>
            </a:pPr>
            <a:r>
              <a:rPr sz="2700" spc="-10" dirty="0">
                <a:latin typeface="Microsoft Sans Serif"/>
                <a:cs typeface="Microsoft Sans Serif"/>
              </a:rPr>
              <a:t>Importar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e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spc="-15" dirty="0">
                <a:latin typeface="Microsoft Sans Serif"/>
                <a:cs typeface="Microsoft Sans Serif"/>
              </a:rPr>
              <a:t>salvar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notebooks</a:t>
            </a:r>
            <a:r>
              <a:rPr sz="2700" spc="20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do/para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o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-15" dirty="0">
                <a:latin typeface="Microsoft Sans Serif"/>
                <a:cs typeface="Microsoft Sans Serif"/>
              </a:rPr>
              <a:t>Google</a:t>
            </a:r>
            <a:r>
              <a:rPr sz="2700" spc="35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Drive. </a:t>
            </a:r>
            <a:r>
              <a:rPr sz="2700" spc="-700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Importar</a:t>
            </a:r>
            <a:r>
              <a:rPr sz="2700" spc="20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e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publicar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notebooks</a:t>
            </a:r>
            <a:r>
              <a:rPr sz="2700" spc="25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do</a:t>
            </a:r>
            <a:r>
              <a:rPr sz="2700" spc="20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GitHub.</a:t>
            </a:r>
            <a:endParaRPr sz="2700" dirty="0">
              <a:latin typeface="Microsoft Sans Serif"/>
              <a:cs typeface="Microsoft Sans Serif"/>
            </a:endParaRPr>
          </a:p>
          <a:p>
            <a:pPr marL="12700" algn="just">
              <a:lnSpc>
                <a:spcPct val="100000"/>
              </a:lnSpc>
              <a:spcBef>
                <a:spcPts val="950"/>
              </a:spcBef>
            </a:pPr>
            <a:r>
              <a:rPr sz="2700" spc="-10" dirty="0">
                <a:latin typeface="Microsoft Sans Serif"/>
                <a:cs typeface="Microsoft Sans Serif"/>
              </a:rPr>
              <a:t>Importar</a:t>
            </a:r>
            <a:r>
              <a:rPr sz="2700" spc="20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external</a:t>
            </a:r>
            <a:r>
              <a:rPr sz="2700" spc="20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datasets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spc="-5" dirty="0">
                <a:latin typeface="Microsoft Sans Serif"/>
                <a:cs typeface="Microsoft Sans Serif"/>
              </a:rPr>
              <a:t>(ex:</a:t>
            </a:r>
            <a:r>
              <a:rPr sz="2700" spc="20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Kaggle).</a:t>
            </a:r>
            <a:endParaRPr sz="2700" dirty="0">
              <a:latin typeface="Microsoft Sans Serif"/>
              <a:cs typeface="Microsoft Sans Serif"/>
            </a:endParaRPr>
          </a:p>
          <a:p>
            <a:pPr marL="12700" marR="603885" algn="just">
              <a:lnSpc>
                <a:spcPts val="3000"/>
              </a:lnSpc>
              <a:spcBef>
                <a:spcPts val="1250"/>
              </a:spcBef>
            </a:pPr>
            <a:r>
              <a:rPr sz="2700" spc="-10" dirty="0">
                <a:latin typeface="Microsoft Sans Serif"/>
                <a:cs typeface="Microsoft Sans Serif"/>
              </a:rPr>
              <a:t>Integrar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código</a:t>
            </a:r>
            <a:r>
              <a:rPr sz="2700" spc="30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do</a:t>
            </a:r>
            <a:r>
              <a:rPr sz="2700" spc="20" dirty="0">
                <a:latin typeface="Microsoft Sans Serif"/>
                <a:cs typeface="Microsoft Sans Serif"/>
              </a:rPr>
              <a:t> </a:t>
            </a:r>
            <a:r>
              <a:rPr sz="2700" spc="-50" dirty="0">
                <a:latin typeface="Microsoft Sans Serif"/>
                <a:cs typeface="Microsoft Sans Serif"/>
              </a:rPr>
              <a:t>PyTorch,</a:t>
            </a:r>
            <a:r>
              <a:rPr sz="2700" spc="-30" dirty="0">
                <a:latin typeface="Microsoft Sans Serif"/>
                <a:cs typeface="Microsoft Sans Serif"/>
              </a:rPr>
              <a:t> </a:t>
            </a:r>
            <a:r>
              <a:rPr sz="2700" spc="-50" dirty="0">
                <a:latin typeface="Microsoft Sans Serif"/>
                <a:cs typeface="Microsoft Sans Serif"/>
              </a:rPr>
              <a:t>TensorFlow,</a:t>
            </a:r>
            <a:r>
              <a:rPr sz="2700" spc="20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Keras</a:t>
            </a:r>
            <a:r>
              <a:rPr sz="2700" spc="15" dirty="0">
                <a:latin typeface="Microsoft Sans Serif"/>
                <a:cs typeface="Microsoft Sans Serif"/>
              </a:rPr>
              <a:t> </a:t>
            </a:r>
            <a:r>
              <a:rPr sz="2700" spc="-10" dirty="0">
                <a:latin typeface="Microsoft Sans Serif"/>
                <a:cs typeface="Microsoft Sans Serif"/>
              </a:rPr>
              <a:t>e </a:t>
            </a:r>
            <a:r>
              <a:rPr sz="2700" spc="-705" dirty="0">
                <a:latin typeface="Microsoft Sans Serif"/>
                <a:cs typeface="Microsoft Sans Serif"/>
              </a:rPr>
              <a:t> </a:t>
            </a:r>
            <a:r>
              <a:rPr sz="2700" spc="-45" dirty="0">
                <a:latin typeface="Microsoft Sans Serif"/>
                <a:cs typeface="Microsoft Sans Serif"/>
              </a:rPr>
              <a:t>OpenCV.</a:t>
            </a:r>
            <a:endParaRPr sz="27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1659" y="2365339"/>
            <a:ext cx="14478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2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659" y="3278470"/>
            <a:ext cx="14478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2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1659" y="3810600"/>
            <a:ext cx="14478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2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1659" y="4342730"/>
            <a:ext cx="14478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2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1659" y="4874860"/>
            <a:ext cx="14478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2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1659" y="5406990"/>
            <a:ext cx="14478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2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5859" y="554320"/>
            <a:ext cx="2663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Introd</a:t>
            </a:r>
            <a:r>
              <a:rPr sz="4400" spc="-10" dirty="0"/>
              <a:t>u</a:t>
            </a:r>
            <a:r>
              <a:rPr sz="4400" dirty="0"/>
              <a:t>ç</a:t>
            </a:r>
            <a:r>
              <a:rPr sz="4400" spc="-5" dirty="0"/>
              <a:t>ão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910"/>
            <a:ext cx="812101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425"/>
              </a:spcBef>
            </a:pPr>
            <a:r>
              <a:rPr sz="3200" spc="-10" dirty="0">
                <a:latin typeface="Microsoft Sans Serif"/>
                <a:cs typeface="Microsoft Sans Serif"/>
              </a:rPr>
              <a:t>Google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tem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investido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bastante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em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pesquisas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na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área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de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Inteligência</a:t>
            </a:r>
            <a:r>
              <a:rPr sz="3200" spc="-14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Artificial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(IA).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20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3970" y="554320"/>
            <a:ext cx="4963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Principais</a:t>
            </a:r>
            <a:r>
              <a:rPr sz="4400" spc="-50" dirty="0"/>
              <a:t> </a:t>
            </a:r>
            <a:r>
              <a:rPr sz="4400" spc="-5" dirty="0"/>
              <a:t>Recursos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80390" y="1831940"/>
            <a:ext cx="14160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5819" y="1603847"/>
            <a:ext cx="8651875" cy="455549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2600" spc="10" dirty="0">
                <a:latin typeface="Microsoft Sans Serif"/>
                <a:cs typeface="Microsoft Sans Serif"/>
              </a:rPr>
              <a:t>Escrever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10" dirty="0">
                <a:latin typeface="Microsoft Sans Serif"/>
                <a:cs typeface="Microsoft Sans Serif"/>
              </a:rPr>
              <a:t>e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10" dirty="0">
                <a:latin typeface="Microsoft Sans Serif"/>
                <a:cs typeface="Microsoft Sans Serif"/>
              </a:rPr>
              <a:t>executar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5" dirty="0">
                <a:latin typeface="Microsoft Sans Serif"/>
                <a:cs typeface="Microsoft Sans Serif"/>
              </a:rPr>
              <a:t>código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10" dirty="0">
                <a:latin typeface="Microsoft Sans Serif"/>
                <a:cs typeface="Microsoft Sans Serif"/>
              </a:rPr>
              <a:t>em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5" dirty="0">
                <a:latin typeface="Microsoft Sans Serif"/>
                <a:cs typeface="Microsoft Sans Serif"/>
              </a:rPr>
              <a:t>Python.</a:t>
            </a:r>
            <a:endParaRPr sz="2600" dirty="0">
              <a:latin typeface="Microsoft Sans Serif"/>
              <a:cs typeface="Microsoft Sans Serif"/>
            </a:endParaRPr>
          </a:p>
          <a:p>
            <a:pPr marL="12700" marR="1211580">
              <a:lnSpc>
                <a:spcPts val="2920"/>
              </a:lnSpc>
              <a:spcBef>
                <a:spcPts val="1245"/>
              </a:spcBef>
            </a:pPr>
            <a:r>
              <a:rPr sz="2600" spc="10" dirty="0">
                <a:latin typeface="Microsoft Sans Serif"/>
                <a:cs typeface="Microsoft Sans Serif"/>
              </a:rPr>
              <a:t>Documentar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10" dirty="0">
                <a:latin typeface="Microsoft Sans Serif"/>
                <a:cs typeface="Microsoft Sans Serif"/>
              </a:rPr>
              <a:t>o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10" dirty="0">
                <a:latin typeface="Microsoft Sans Serif"/>
                <a:cs typeface="Microsoft Sans Serif"/>
              </a:rPr>
              <a:t>seu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5" dirty="0">
                <a:latin typeface="Microsoft Sans Serif"/>
                <a:cs typeface="Microsoft Sans Serif"/>
              </a:rPr>
              <a:t>código</a:t>
            </a:r>
            <a:r>
              <a:rPr sz="2600" spc="45" dirty="0">
                <a:latin typeface="Microsoft Sans Serif"/>
                <a:cs typeface="Microsoft Sans Serif"/>
              </a:rPr>
              <a:t> </a:t>
            </a:r>
            <a:r>
              <a:rPr sz="2600" spc="10" dirty="0">
                <a:latin typeface="Microsoft Sans Serif"/>
                <a:cs typeface="Microsoft Sans Serif"/>
              </a:rPr>
              <a:t>para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5" dirty="0">
                <a:latin typeface="Microsoft Sans Serif"/>
                <a:cs typeface="Microsoft Sans Serif"/>
              </a:rPr>
              <a:t>suportar</a:t>
            </a:r>
            <a:r>
              <a:rPr sz="2600" spc="45" dirty="0">
                <a:latin typeface="Microsoft Sans Serif"/>
                <a:cs typeface="Microsoft Sans Serif"/>
              </a:rPr>
              <a:t> </a:t>
            </a:r>
            <a:r>
              <a:rPr sz="2600" spc="10" dirty="0">
                <a:latin typeface="Microsoft Sans Serif"/>
                <a:cs typeface="Microsoft Sans Serif"/>
              </a:rPr>
              <a:t>equações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5" dirty="0">
                <a:latin typeface="Microsoft Sans Serif"/>
                <a:cs typeface="Microsoft Sans Serif"/>
              </a:rPr>
              <a:t>matemáticas.</a:t>
            </a:r>
            <a:endParaRPr sz="2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600" spc="-20" dirty="0">
                <a:latin typeface="Microsoft Sans Serif"/>
                <a:cs typeface="Microsoft Sans Serif"/>
              </a:rPr>
              <a:t>Criar,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5" dirty="0">
                <a:latin typeface="Microsoft Sans Serif"/>
                <a:cs typeface="Microsoft Sans Serif"/>
              </a:rPr>
              <a:t>enviar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10" dirty="0">
                <a:latin typeface="Microsoft Sans Serif"/>
                <a:cs typeface="Microsoft Sans Serif"/>
              </a:rPr>
              <a:t>e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5" dirty="0">
                <a:latin typeface="Microsoft Sans Serif"/>
                <a:cs typeface="Microsoft Sans Serif"/>
              </a:rPr>
              <a:t>compartilhar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10" dirty="0">
                <a:latin typeface="Microsoft Sans Serif"/>
                <a:cs typeface="Microsoft Sans Serif"/>
              </a:rPr>
              <a:t>notebooks.</a:t>
            </a:r>
            <a:endParaRPr sz="2600" dirty="0">
              <a:latin typeface="Microsoft Sans Serif"/>
              <a:cs typeface="Microsoft Sans Serif"/>
            </a:endParaRPr>
          </a:p>
          <a:p>
            <a:pPr marL="12700" marR="859155">
              <a:lnSpc>
                <a:spcPct val="131100"/>
              </a:lnSpc>
            </a:pPr>
            <a:r>
              <a:rPr sz="2600" spc="5" dirty="0">
                <a:latin typeface="Microsoft Sans Serif"/>
                <a:cs typeface="Microsoft Sans Serif"/>
              </a:rPr>
              <a:t>Importar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10" dirty="0">
                <a:latin typeface="Microsoft Sans Serif"/>
                <a:cs typeface="Microsoft Sans Serif"/>
              </a:rPr>
              <a:t>e</a:t>
            </a:r>
            <a:r>
              <a:rPr sz="2600" spc="45" dirty="0">
                <a:latin typeface="Microsoft Sans Serif"/>
                <a:cs typeface="Microsoft Sans Serif"/>
              </a:rPr>
              <a:t> </a:t>
            </a:r>
            <a:r>
              <a:rPr sz="2600" spc="5" dirty="0">
                <a:latin typeface="Microsoft Sans Serif"/>
                <a:cs typeface="Microsoft Sans Serif"/>
              </a:rPr>
              <a:t>salvar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10" dirty="0">
                <a:latin typeface="Microsoft Sans Serif"/>
                <a:cs typeface="Microsoft Sans Serif"/>
              </a:rPr>
              <a:t>notebooks</a:t>
            </a:r>
            <a:r>
              <a:rPr sz="2600" spc="50" dirty="0">
                <a:latin typeface="Microsoft Sans Serif"/>
                <a:cs typeface="Microsoft Sans Serif"/>
              </a:rPr>
              <a:t> </a:t>
            </a:r>
            <a:r>
              <a:rPr sz="2600" spc="10" dirty="0">
                <a:latin typeface="Microsoft Sans Serif"/>
                <a:cs typeface="Microsoft Sans Serif"/>
              </a:rPr>
              <a:t>do/para</a:t>
            </a:r>
            <a:r>
              <a:rPr sz="2600" spc="45" dirty="0">
                <a:latin typeface="Microsoft Sans Serif"/>
                <a:cs typeface="Microsoft Sans Serif"/>
              </a:rPr>
              <a:t> </a:t>
            </a:r>
            <a:r>
              <a:rPr sz="2600" spc="10" dirty="0">
                <a:latin typeface="Microsoft Sans Serif"/>
                <a:cs typeface="Microsoft Sans Serif"/>
              </a:rPr>
              <a:t>o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5" dirty="0">
                <a:latin typeface="Microsoft Sans Serif"/>
                <a:cs typeface="Microsoft Sans Serif"/>
              </a:rPr>
              <a:t>Google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5" dirty="0">
                <a:latin typeface="Microsoft Sans Serif"/>
                <a:cs typeface="Microsoft Sans Serif"/>
              </a:rPr>
              <a:t>Drive.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5" dirty="0">
                <a:latin typeface="Microsoft Sans Serif"/>
                <a:cs typeface="Microsoft Sans Serif"/>
              </a:rPr>
              <a:t>Importar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10" dirty="0">
                <a:latin typeface="Microsoft Sans Serif"/>
                <a:cs typeface="Microsoft Sans Serif"/>
              </a:rPr>
              <a:t>e</a:t>
            </a:r>
            <a:r>
              <a:rPr sz="2600" spc="4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publicar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10" dirty="0">
                <a:latin typeface="Microsoft Sans Serif"/>
                <a:cs typeface="Microsoft Sans Serif"/>
              </a:rPr>
              <a:t>notebooks</a:t>
            </a:r>
            <a:r>
              <a:rPr sz="2600" spc="50" dirty="0">
                <a:latin typeface="Microsoft Sans Serif"/>
                <a:cs typeface="Microsoft Sans Serif"/>
              </a:rPr>
              <a:t> </a:t>
            </a:r>
            <a:r>
              <a:rPr sz="2600" spc="5" dirty="0">
                <a:latin typeface="Microsoft Sans Serif"/>
                <a:cs typeface="Microsoft Sans Serif"/>
              </a:rPr>
              <a:t>do</a:t>
            </a:r>
            <a:r>
              <a:rPr sz="2600" spc="45" dirty="0">
                <a:latin typeface="Microsoft Sans Serif"/>
                <a:cs typeface="Microsoft Sans Serif"/>
              </a:rPr>
              <a:t> </a:t>
            </a:r>
            <a:r>
              <a:rPr sz="2600" spc="5" dirty="0">
                <a:latin typeface="Microsoft Sans Serif"/>
                <a:cs typeface="Microsoft Sans Serif"/>
              </a:rPr>
              <a:t>GitHub.</a:t>
            </a:r>
            <a:endParaRPr sz="2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600" spc="5" dirty="0">
                <a:latin typeface="Microsoft Sans Serif"/>
                <a:cs typeface="Microsoft Sans Serif"/>
              </a:rPr>
              <a:t>Importar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5" dirty="0">
                <a:latin typeface="Microsoft Sans Serif"/>
                <a:cs typeface="Microsoft Sans Serif"/>
              </a:rPr>
              <a:t>external</a:t>
            </a:r>
            <a:r>
              <a:rPr sz="2600" spc="45" dirty="0">
                <a:latin typeface="Microsoft Sans Serif"/>
                <a:cs typeface="Microsoft Sans Serif"/>
              </a:rPr>
              <a:t> </a:t>
            </a:r>
            <a:r>
              <a:rPr sz="2600" spc="10" dirty="0">
                <a:latin typeface="Microsoft Sans Serif"/>
                <a:cs typeface="Microsoft Sans Serif"/>
              </a:rPr>
              <a:t>datasets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10" dirty="0">
                <a:latin typeface="Microsoft Sans Serif"/>
                <a:cs typeface="Microsoft Sans Serif"/>
              </a:rPr>
              <a:t>(ex: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5" dirty="0">
                <a:latin typeface="Microsoft Sans Serif"/>
                <a:cs typeface="Microsoft Sans Serif"/>
              </a:rPr>
              <a:t>Kaggle).</a:t>
            </a:r>
            <a:endParaRPr sz="260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31100"/>
              </a:lnSpc>
            </a:pPr>
            <a:r>
              <a:rPr sz="2600" spc="5" dirty="0">
                <a:latin typeface="Microsoft Sans Serif"/>
                <a:cs typeface="Microsoft Sans Serif"/>
              </a:rPr>
              <a:t>Integrar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5" dirty="0">
                <a:latin typeface="Microsoft Sans Serif"/>
                <a:cs typeface="Microsoft Sans Serif"/>
              </a:rPr>
              <a:t>código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5" dirty="0">
                <a:latin typeface="Microsoft Sans Serif"/>
                <a:cs typeface="Microsoft Sans Serif"/>
              </a:rPr>
              <a:t>do</a:t>
            </a:r>
            <a:r>
              <a:rPr sz="2600" spc="45" dirty="0">
                <a:latin typeface="Microsoft Sans Serif"/>
                <a:cs typeface="Microsoft Sans Serif"/>
              </a:rPr>
              <a:t> </a:t>
            </a:r>
            <a:r>
              <a:rPr sz="2600" spc="-25" dirty="0">
                <a:latin typeface="Microsoft Sans Serif"/>
                <a:cs typeface="Microsoft Sans Serif"/>
              </a:rPr>
              <a:t>PyTorch,</a:t>
            </a:r>
            <a:r>
              <a:rPr sz="2600" spc="-5" dirty="0">
                <a:latin typeface="Microsoft Sans Serif"/>
                <a:cs typeface="Microsoft Sans Serif"/>
              </a:rPr>
              <a:t> </a:t>
            </a:r>
            <a:r>
              <a:rPr sz="2600" spc="-30" dirty="0">
                <a:latin typeface="Microsoft Sans Serif"/>
                <a:cs typeface="Microsoft Sans Serif"/>
              </a:rPr>
              <a:t>TensorFlow,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10" dirty="0">
                <a:latin typeface="Microsoft Sans Serif"/>
                <a:cs typeface="Microsoft Sans Serif"/>
              </a:rPr>
              <a:t>Keras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10" dirty="0">
                <a:latin typeface="Microsoft Sans Serif"/>
                <a:cs typeface="Microsoft Sans Serif"/>
              </a:rPr>
              <a:t>e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-25" dirty="0">
                <a:latin typeface="Microsoft Sans Serif"/>
                <a:cs typeface="Microsoft Sans Serif"/>
              </a:rPr>
              <a:t>OpenCV. </a:t>
            </a:r>
            <a:r>
              <a:rPr sz="2600" spc="-675" dirty="0">
                <a:latin typeface="Microsoft Sans Serif"/>
                <a:cs typeface="Microsoft Sans Serif"/>
              </a:rPr>
              <a:t> </a:t>
            </a:r>
            <a:r>
              <a:rPr sz="2600" spc="5" dirty="0">
                <a:latin typeface="Microsoft Sans Serif"/>
                <a:cs typeface="Microsoft Sans Serif"/>
              </a:rPr>
              <a:t>Serviço</a:t>
            </a:r>
            <a:r>
              <a:rPr sz="2600" spc="30" dirty="0">
                <a:latin typeface="Microsoft Sans Serif"/>
                <a:cs typeface="Microsoft Sans Serif"/>
              </a:rPr>
              <a:t> </a:t>
            </a:r>
            <a:r>
              <a:rPr sz="2600" spc="15" dirty="0">
                <a:latin typeface="Microsoft Sans Serif"/>
                <a:cs typeface="Microsoft Sans Serif"/>
              </a:rPr>
              <a:t>de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15" dirty="0">
                <a:latin typeface="Microsoft Sans Serif"/>
                <a:cs typeface="Microsoft Sans Serif"/>
              </a:rPr>
              <a:t>nuvem</a:t>
            </a:r>
            <a:r>
              <a:rPr sz="2600" spc="35" dirty="0">
                <a:latin typeface="Microsoft Sans Serif"/>
                <a:cs typeface="Microsoft Sans Serif"/>
              </a:rPr>
              <a:t> </a:t>
            </a:r>
            <a:r>
              <a:rPr sz="2600" spc="5" dirty="0">
                <a:latin typeface="Microsoft Sans Serif"/>
                <a:cs typeface="Microsoft Sans Serif"/>
              </a:rPr>
              <a:t>gratuito</a:t>
            </a:r>
            <a:r>
              <a:rPr sz="2600" spc="45" dirty="0">
                <a:latin typeface="Microsoft Sans Serif"/>
                <a:cs typeface="Microsoft Sans Serif"/>
              </a:rPr>
              <a:t> </a:t>
            </a:r>
            <a:r>
              <a:rPr sz="2600" spc="10" dirty="0">
                <a:latin typeface="Microsoft Sans Serif"/>
                <a:cs typeface="Microsoft Sans Serif"/>
              </a:rPr>
              <a:t>com</a:t>
            </a:r>
            <a:r>
              <a:rPr sz="2600" spc="40" dirty="0">
                <a:latin typeface="Microsoft Sans Serif"/>
                <a:cs typeface="Microsoft Sans Serif"/>
              </a:rPr>
              <a:t> </a:t>
            </a:r>
            <a:r>
              <a:rPr sz="2600" spc="10" dirty="0">
                <a:latin typeface="Microsoft Sans Serif"/>
                <a:cs typeface="Microsoft Sans Serif"/>
              </a:rPr>
              <a:t>GPU.</a:t>
            </a:r>
            <a:endParaRPr sz="26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0390" y="2351370"/>
            <a:ext cx="14160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390" y="3242910"/>
            <a:ext cx="14160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390" y="3762340"/>
            <a:ext cx="14160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390" y="4281770"/>
            <a:ext cx="14160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0390" y="4801199"/>
            <a:ext cx="14160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0390" y="5320630"/>
            <a:ext cx="14160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0390" y="5840060"/>
            <a:ext cx="14160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21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8629" y="3683599"/>
            <a:ext cx="405955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PRIMEIROS</a:t>
            </a:r>
            <a:r>
              <a:rPr spc="-45" dirty="0"/>
              <a:t> </a:t>
            </a:r>
            <a:r>
              <a:rPr spc="-40" dirty="0"/>
              <a:t>PASSOS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22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0179" y="554320"/>
            <a:ext cx="46520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Primeiro</a:t>
            </a:r>
            <a:r>
              <a:rPr sz="4400" spc="-30" dirty="0"/>
              <a:t> </a:t>
            </a:r>
            <a:r>
              <a:rPr sz="4400" spc="-5" dirty="0"/>
              <a:t>Notebook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910"/>
            <a:ext cx="83038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Microsoft Sans Serif"/>
                <a:cs typeface="Microsoft Sans Serif"/>
              </a:rPr>
              <a:t>O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usuário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precisa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estar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conectado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ao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Google.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0179" y="554320"/>
            <a:ext cx="46520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Primeiro</a:t>
            </a:r>
            <a:r>
              <a:rPr sz="4400" spc="-30" dirty="0"/>
              <a:t> </a:t>
            </a:r>
            <a:r>
              <a:rPr sz="4400" spc="-5" dirty="0"/>
              <a:t>Notebook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7889" y="1718910"/>
            <a:ext cx="8541385" cy="15113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8100" marR="30480">
              <a:lnSpc>
                <a:spcPts val="3590"/>
              </a:lnSpc>
              <a:spcBef>
                <a:spcPts val="425"/>
              </a:spcBef>
            </a:pPr>
            <a:r>
              <a:rPr sz="3200" b="1" spc="-10" dirty="0">
                <a:latin typeface="Arial"/>
                <a:cs typeface="Arial"/>
              </a:rPr>
              <a:t>Passo</a:t>
            </a:r>
            <a:r>
              <a:rPr sz="3200" b="1" spc="-5" dirty="0">
                <a:latin typeface="Arial"/>
                <a:cs typeface="Arial"/>
              </a:rPr>
              <a:t> 1</a:t>
            </a:r>
            <a:r>
              <a:rPr sz="3200" spc="-5" dirty="0">
                <a:latin typeface="Microsoft Sans Serif"/>
                <a:cs typeface="Microsoft Sans Serif"/>
              </a:rPr>
              <a:t>: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usuário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deve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abrir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a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URL</a:t>
            </a:r>
            <a:r>
              <a:rPr sz="3200" spc="-8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abaixo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no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25" dirty="0">
                <a:latin typeface="Microsoft Sans Serif"/>
                <a:cs typeface="Microsoft Sans Serif"/>
              </a:rPr>
              <a:t>navegador.</a:t>
            </a:r>
            <a:endParaRPr sz="3200">
              <a:latin typeface="Microsoft Sans Serif"/>
              <a:cs typeface="Microsoft Sans Serif"/>
            </a:endParaRPr>
          </a:p>
          <a:p>
            <a:pPr marL="146050">
              <a:lnSpc>
                <a:spcPct val="100000"/>
              </a:lnSpc>
              <a:spcBef>
                <a:spcPts val="835"/>
              </a:spcBef>
              <a:tabLst>
                <a:tab pos="469265" algn="l"/>
              </a:tabLst>
            </a:pPr>
            <a:r>
              <a:rPr sz="3150" spc="172" baseline="11904" dirty="0">
                <a:latin typeface="Lucida Sans Unicode"/>
                <a:cs typeface="Lucida Sans Unicode"/>
              </a:rPr>
              <a:t>–	</a:t>
            </a:r>
            <a:r>
              <a:rPr sz="2800" spc="-5" dirty="0">
                <a:solidFill>
                  <a:srgbClr val="0079A5"/>
                </a:solidFill>
                <a:latin typeface="Microsoft Sans Serif"/>
                <a:cs typeface="Microsoft Sans Serif"/>
                <a:hlinkClick r:id="rId2"/>
              </a:rPr>
              <a:t>https://colab.research.google.com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23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6233D2F-3031-4A5C-9AA4-3F9AF3EBC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266" y="3224352"/>
            <a:ext cx="8305800" cy="412675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10179" y="554320"/>
            <a:ext cx="46520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Primeiro</a:t>
            </a:r>
            <a:r>
              <a:rPr sz="4400" spc="-30" dirty="0"/>
              <a:t> </a:t>
            </a:r>
            <a:r>
              <a:rPr sz="4400" spc="-5" dirty="0"/>
              <a:t>Notebook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24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40" y="186115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3289" y="1737960"/>
            <a:ext cx="67652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latin typeface="Arial"/>
                <a:cs typeface="Arial"/>
              </a:rPr>
              <a:t>Passo</a:t>
            </a:r>
            <a:r>
              <a:rPr sz="3200" b="1" spc="-5" dirty="0">
                <a:latin typeface="Arial"/>
                <a:cs typeface="Arial"/>
              </a:rPr>
              <a:t> 2</a:t>
            </a:r>
            <a:r>
              <a:rPr sz="3200" spc="-5" dirty="0">
                <a:latin typeface="Microsoft Sans Serif"/>
                <a:cs typeface="Microsoft Sans Serif"/>
              </a:rPr>
              <a:t>: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Clique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em</a:t>
            </a:r>
            <a:r>
              <a:rPr sz="3200" spc="50" dirty="0">
                <a:latin typeface="Microsoft Sans Serif"/>
                <a:cs typeface="Microsoft Sans Serif"/>
              </a:rPr>
              <a:t> </a:t>
            </a:r>
            <a:r>
              <a:rPr sz="3200" spc="270" dirty="0">
                <a:latin typeface="Cambria"/>
                <a:cs typeface="Cambria"/>
              </a:rPr>
              <a:t>New</a:t>
            </a:r>
            <a:r>
              <a:rPr sz="3200" spc="-70" dirty="0">
                <a:latin typeface="Cambria"/>
                <a:cs typeface="Cambria"/>
              </a:rPr>
              <a:t> </a:t>
            </a:r>
            <a:r>
              <a:rPr sz="3200" spc="220" dirty="0">
                <a:latin typeface="Cambria"/>
                <a:cs typeface="Cambria"/>
              </a:rPr>
              <a:t>Notebook</a:t>
            </a:r>
            <a:r>
              <a:rPr sz="3200" spc="220" dirty="0">
                <a:latin typeface="Microsoft Sans Serif"/>
                <a:cs typeface="Microsoft Sans Serif"/>
              </a:rPr>
              <a:t>.</a:t>
            </a:r>
            <a:endParaRPr sz="3200">
              <a:latin typeface="Microsoft Sans Serif"/>
              <a:cs typeface="Microsoft Sans Serif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F453532-2360-499E-A788-4AABCA957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66" y="2495561"/>
            <a:ext cx="8705996" cy="4325592"/>
          </a:xfrm>
          <a:prstGeom prst="rect">
            <a:avLst/>
          </a:prstGeom>
        </p:spPr>
      </p:pic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853F4CBF-547C-446F-9D77-CB5B6E0F51EB}"/>
              </a:ext>
            </a:extLst>
          </p:cNvPr>
          <p:cNvSpPr/>
          <p:nvPr/>
        </p:nvSpPr>
        <p:spPr>
          <a:xfrm>
            <a:off x="2984500" y="5000625"/>
            <a:ext cx="685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0179" y="554320"/>
            <a:ext cx="46520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Primeiro</a:t>
            </a:r>
            <a:r>
              <a:rPr sz="4400" spc="-30" dirty="0"/>
              <a:t> </a:t>
            </a:r>
            <a:r>
              <a:rPr sz="4400" spc="-5" dirty="0"/>
              <a:t>Notebook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910"/>
            <a:ext cx="7104380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425"/>
              </a:spcBef>
            </a:pPr>
            <a:r>
              <a:rPr sz="3200" b="1" spc="-10" dirty="0">
                <a:latin typeface="Arial"/>
                <a:cs typeface="Arial"/>
              </a:rPr>
              <a:t>Passo</a:t>
            </a:r>
            <a:r>
              <a:rPr sz="3200" b="1" spc="-5" dirty="0">
                <a:latin typeface="Arial"/>
                <a:cs typeface="Arial"/>
              </a:rPr>
              <a:t> 3</a:t>
            </a:r>
            <a:r>
              <a:rPr sz="3200" spc="-5" dirty="0">
                <a:latin typeface="Microsoft Sans Serif"/>
                <a:cs typeface="Microsoft Sans Serif"/>
              </a:rPr>
              <a:t>:</a:t>
            </a:r>
            <a:r>
              <a:rPr sz="3200" spc="-14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A</a:t>
            </a:r>
            <a:r>
              <a:rPr sz="3200" spc="-15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interface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estará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pronta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para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codificação.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752690"/>
            <a:ext cx="10078720" cy="0"/>
          </a:xfrm>
          <a:custGeom>
            <a:avLst/>
            <a:gdLst/>
            <a:ahLst/>
            <a:cxnLst/>
            <a:rect l="l" t="t" r="r" b="b"/>
            <a:pathLst>
              <a:path w="10078720">
                <a:moveTo>
                  <a:pt x="0" y="0"/>
                </a:moveTo>
                <a:lnTo>
                  <a:pt x="10078720" y="0"/>
                </a:lnTo>
              </a:path>
            </a:pathLst>
          </a:custGeom>
          <a:ln w="100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25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842E6A8-DA69-4052-AB7A-D471BCB36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2757288"/>
            <a:ext cx="8712919" cy="434053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26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0179" y="554320"/>
            <a:ext cx="46520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Primeiro</a:t>
            </a:r>
            <a:r>
              <a:rPr sz="4400" spc="-30" dirty="0"/>
              <a:t> </a:t>
            </a:r>
            <a:r>
              <a:rPr sz="4400" spc="-5" dirty="0"/>
              <a:t>Notebook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7889" y="1586830"/>
            <a:ext cx="7329805" cy="158369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0"/>
              </a:spcBef>
            </a:pPr>
            <a:r>
              <a:rPr sz="3200" b="1" spc="-10" dirty="0">
                <a:latin typeface="Arial"/>
                <a:cs typeface="Arial"/>
              </a:rPr>
              <a:t>Passo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4</a:t>
            </a:r>
            <a:r>
              <a:rPr sz="3200" spc="-5" dirty="0">
                <a:latin typeface="Microsoft Sans Serif"/>
                <a:cs typeface="Microsoft Sans Serif"/>
              </a:rPr>
              <a:t>:</a:t>
            </a:r>
            <a:endParaRPr sz="3200">
              <a:latin typeface="Microsoft Sans Serif"/>
              <a:cs typeface="Microsoft Sans Serif"/>
            </a:endParaRPr>
          </a:p>
          <a:p>
            <a:pPr marL="469900" marR="30480" indent="-323850">
              <a:lnSpc>
                <a:spcPts val="3120"/>
              </a:lnSpc>
              <a:spcBef>
                <a:spcPts val="1215"/>
              </a:spcBef>
              <a:tabLst>
                <a:tab pos="469265" algn="l"/>
              </a:tabLst>
            </a:pPr>
            <a:r>
              <a:rPr sz="3150" spc="172" baseline="11904" dirty="0">
                <a:latin typeface="Lucida Sans Unicode"/>
                <a:cs typeface="Lucida Sans Unicode"/>
              </a:rPr>
              <a:t>–	</a:t>
            </a:r>
            <a:r>
              <a:rPr sz="2800" spc="-5" dirty="0">
                <a:latin typeface="Microsoft Sans Serif"/>
                <a:cs typeface="Microsoft Sans Serif"/>
              </a:rPr>
              <a:t>Por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convenção,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o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notebook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terá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o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nome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de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Untitled0.ipynb.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0179" y="554320"/>
            <a:ext cx="46520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Primeiro</a:t>
            </a:r>
            <a:r>
              <a:rPr sz="4400" spc="-30" dirty="0"/>
              <a:t> </a:t>
            </a:r>
            <a:r>
              <a:rPr sz="4400" spc="-5" dirty="0"/>
              <a:t>Notebook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7889" y="1586830"/>
            <a:ext cx="7329805" cy="158369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0"/>
              </a:spcBef>
            </a:pPr>
            <a:r>
              <a:rPr sz="3200" b="1" spc="-10" dirty="0">
                <a:latin typeface="Arial"/>
                <a:cs typeface="Arial"/>
              </a:rPr>
              <a:t>Passo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4</a:t>
            </a:r>
            <a:r>
              <a:rPr sz="3200" spc="-5" dirty="0">
                <a:latin typeface="Microsoft Sans Serif"/>
                <a:cs typeface="Microsoft Sans Serif"/>
              </a:rPr>
              <a:t>:</a:t>
            </a:r>
            <a:endParaRPr sz="3200" dirty="0">
              <a:latin typeface="Microsoft Sans Serif"/>
              <a:cs typeface="Microsoft Sans Serif"/>
            </a:endParaRPr>
          </a:p>
          <a:p>
            <a:pPr marL="469900" marR="30480" indent="-323850">
              <a:lnSpc>
                <a:spcPts val="3120"/>
              </a:lnSpc>
              <a:spcBef>
                <a:spcPts val="1215"/>
              </a:spcBef>
              <a:tabLst>
                <a:tab pos="469265" algn="l"/>
              </a:tabLst>
            </a:pPr>
            <a:r>
              <a:rPr sz="3150" spc="172" baseline="11904" dirty="0">
                <a:latin typeface="Lucida Sans Unicode"/>
                <a:cs typeface="Lucida Sans Unicode"/>
              </a:rPr>
              <a:t>–	</a:t>
            </a:r>
            <a:r>
              <a:rPr sz="2800" spc="-5" dirty="0">
                <a:latin typeface="Microsoft Sans Serif"/>
                <a:cs typeface="Microsoft Sans Serif"/>
              </a:rPr>
              <a:t>Por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convenção,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o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notebook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terá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o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nome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de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Untitled0.ipynb.</a:t>
            </a:r>
            <a:endParaRPr sz="2800" dirty="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27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C81133E-FBC7-477D-93E7-1CAEBDDB4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34" y="3264677"/>
            <a:ext cx="7556500" cy="3764439"/>
          </a:xfrm>
          <a:prstGeom prst="rect">
            <a:avLst/>
          </a:prstGeom>
        </p:spPr>
      </p:pic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862C799B-8ED6-47BD-9F22-F00A16A2D143}"/>
              </a:ext>
            </a:extLst>
          </p:cNvPr>
          <p:cNvSpPr/>
          <p:nvPr/>
        </p:nvSpPr>
        <p:spPr>
          <a:xfrm rot="2701089">
            <a:off x="1025526" y="3027170"/>
            <a:ext cx="487679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0179" y="554320"/>
            <a:ext cx="46520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Primeiro</a:t>
            </a:r>
            <a:r>
              <a:rPr sz="4400" spc="-30" dirty="0"/>
              <a:t> </a:t>
            </a:r>
            <a:r>
              <a:rPr sz="4400" spc="-5" dirty="0"/>
              <a:t>Notebook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68429" y="1429868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 dirty="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28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C81133E-FBC7-477D-93E7-1CAEBDDB4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34" y="3264677"/>
            <a:ext cx="7556500" cy="3764439"/>
          </a:xfrm>
          <a:prstGeom prst="rect">
            <a:avLst/>
          </a:prstGeom>
        </p:spPr>
      </p:pic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862C799B-8ED6-47BD-9F22-F00A16A2D143}"/>
              </a:ext>
            </a:extLst>
          </p:cNvPr>
          <p:cNvSpPr/>
          <p:nvPr/>
        </p:nvSpPr>
        <p:spPr>
          <a:xfrm rot="2701089">
            <a:off x="1025526" y="3027170"/>
            <a:ext cx="487679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B859ECE4-4875-4F64-B6EA-7DC4F7D1C707}"/>
              </a:ext>
            </a:extLst>
          </p:cNvPr>
          <p:cNvSpPr txBox="1"/>
          <p:nvPr/>
        </p:nvSpPr>
        <p:spPr>
          <a:xfrm>
            <a:off x="931328" y="1295883"/>
            <a:ext cx="167258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latin typeface="Arial"/>
                <a:cs typeface="Arial"/>
              </a:rPr>
              <a:t>Passo</a:t>
            </a:r>
            <a:r>
              <a:rPr sz="3200" b="1" spc="-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4</a:t>
            </a:r>
            <a:r>
              <a:rPr sz="3200" spc="-5" dirty="0">
                <a:latin typeface="Microsoft Sans Serif"/>
                <a:cs typeface="Microsoft Sans Serif"/>
              </a:rPr>
              <a:t>: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07C1FBA0-B2A4-40F6-B79E-89E4B1D0BDF1}"/>
              </a:ext>
            </a:extLst>
          </p:cNvPr>
          <p:cNvSpPr txBox="1"/>
          <p:nvPr/>
        </p:nvSpPr>
        <p:spPr>
          <a:xfrm>
            <a:off x="1192455" y="1875297"/>
            <a:ext cx="7821295" cy="138938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36550" marR="655320" indent="-323850">
              <a:lnSpc>
                <a:spcPts val="3120"/>
              </a:lnSpc>
              <a:spcBef>
                <a:spcPts val="405"/>
              </a:spcBef>
              <a:tabLst>
                <a:tab pos="335915" algn="l"/>
              </a:tabLst>
            </a:pPr>
            <a:r>
              <a:rPr sz="3150" spc="172" baseline="11904" dirty="0">
                <a:latin typeface="Lucida Sans Unicode"/>
                <a:cs typeface="Lucida Sans Unicode"/>
              </a:rPr>
              <a:t>–	</a:t>
            </a:r>
            <a:r>
              <a:rPr sz="2800" spc="-5" dirty="0">
                <a:latin typeface="Microsoft Sans Serif"/>
                <a:cs typeface="Microsoft Sans Serif"/>
              </a:rPr>
              <a:t>Por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convenção,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o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notebook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terá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o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nome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de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Untitled0.ipynb.</a:t>
            </a:r>
            <a:endParaRPr sz="2800" dirty="0">
              <a:latin typeface="Microsoft Sans Serif"/>
              <a:cs typeface="Microsoft Sans Serif"/>
            </a:endParaRPr>
          </a:p>
          <a:p>
            <a:pPr marL="336550">
              <a:lnSpc>
                <a:spcPct val="100000"/>
              </a:lnSpc>
              <a:spcBef>
                <a:spcPts val="835"/>
              </a:spcBef>
            </a:pPr>
            <a:r>
              <a:rPr sz="2800" spc="-5" dirty="0">
                <a:latin typeface="Microsoft Sans Serif"/>
                <a:cs typeface="Microsoft Sans Serif"/>
              </a:rPr>
              <a:t>Para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25" dirty="0">
                <a:latin typeface="Microsoft Sans Serif"/>
                <a:cs typeface="Microsoft Sans Serif"/>
              </a:rPr>
              <a:t>renomear,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basta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editar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este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nome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padrão.</a:t>
            </a:r>
            <a:endParaRPr sz="2800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674625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0179" y="554320"/>
            <a:ext cx="46520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Primeiro</a:t>
            </a:r>
            <a:r>
              <a:rPr sz="4400" spc="-30" dirty="0"/>
              <a:t> </a:t>
            </a:r>
            <a:r>
              <a:rPr sz="4400" spc="-5" dirty="0"/>
              <a:t>Notebook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910"/>
            <a:ext cx="167258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latin typeface="Arial"/>
                <a:cs typeface="Arial"/>
              </a:rPr>
              <a:t>Passo</a:t>
            </a:r>
            <a:r>
              <a:rPr sz="3200" b="1" spc="-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4</a:t>
            </a:r>
            <a:r>
              <a:rPr sz="3200" spc="-5" dirty="0">
                <a:latin typeface="Microsoft Sans Serif"/>
                <a:cs typeface="Microsoft Sans Serif"/>
              </a:rPr>
              <a:t>: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239" y="3288630"/>
            <a:ext cx="1739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14" dirty="0">
                <a:latin typeface="Lucida Sans Unicode"/>
                <a:cs typeface="Lucida Sans Unicode"/>
              </a:rPr>
              <a:t>–</a:t>
            </a:r>
            <a:endParaRPr sz="2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4416" y="2284060"/>
            <a:ext cx="7821295" cy="138938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36550" marR="655320" indent="-323850">
              <a:lnSpc>
                <a:spcPts val="3120"/>
              </a:lnSpc>
              <a:spcBef>
                <a:spcPts val="405"/>
              </a:spcBef>
              <a:tabLst>
                <a:tab pos="335915" algn="l"/>
              </a:tabLst>
            </a:pPr>
            <a:r>
              <a:rPr sz="3150" spc="172" baseline="11904" dirty="0">
                <a:latin typeface="Lucida Sans Unicode"/>
                <a:cs typeface="Lucida Sans Unicode"/>
              </a:rPr>
              <a:t>–	</a:t>
            </a:r>
            <a:r>
              <a:rPr sz="2800" spc="-5" dirty="0">
                <a:latin typeface="Microsoft Sans Serif"/>
                <a:cs typeface="Microsoft Sans Serif"/>
              </a:rPr>
              <a:t>Por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convenção,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o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notebook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terá</a:t>
            </a:r>
            <a:r>
              <a:rPr sz="2800" spc="1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o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nome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de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Untitled0.ipynb.</a:t>
            </a:r>
            <a:endParaRPr sz="2800" dirty="0">
              <a:latin typeface="Microsoft Sans Serif"/>
              <a:cs typeface="Microsoft Sans Serif"/>
            </a:endParaRPr>
          </a:p>
          <a:p>
            <a:pPr marL="336550">
              <a:lnSpc>
                <a:spcPct val="100000"/>
              </a:lnSpc>
              <a:spcBef>
                <a:spcPts val="835"/>
              </a:spcBef>
            </a:pPr>
            <a:r>
              <a:rPr sz="2800" spc="-5" dirty="0">
                <a:latin typeface="Microsoft Sans Serif"/>
                <a:cs typeface="Microsoft Sans Serif"/>
              </a:rPr>
              <a:t>Para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25" dirty="0">
                <a:latin typeface="Microsoft Sans Serif"/>
                <a:cs typeface="Microsoft Sans Serif"/>
              </a:rPr>
              <a:t>renomear,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basta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editar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este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nome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padrão.</a:t>
            </a:r>
            <a:endParaRPr sz="2800" dirty="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29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E8AD49F-935C-4C21-AB1E-09450B8AAE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026"/>
          <a:stretch/>
        </p:blipFill>
        <p:spPr>
          <a:xfrm>
            <a:off x="228126" y="4314825"/>
            <a:ext cx="9627548" cy="1158276"/>
          </a:xfrm>
          <a:prstGeom prst="rect">
            <a:avLst/>
          </a:prstGeom>
        </p:spPr>
      </p:pic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64DB1E6F-7383-44FA-A3D9-967103C9661C}"/>
              </a:ext>
            </a:extLst>
          </p:cNvPr>
          <p:cNvSpPr/>
          <p:nvPr/>
        </p:nvSpPr>
        <p:spPr>
          <a:xfrm rot="5039608">
            <a:off x="441008" y="3988410"/>
            <a:ext cx="487679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5859" y="554320"/>
            <a:ext cx="2663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Introd</a:t>
            </a:r>
            <a:r>
              <a:rPr sz="4400" spc="-10" dirty="0"/>
              <a:t>u</a:t>
            </a:r>
            <a:r>
              <a:rPr sz="4400" dirty="0"/>
              <a:t>ç</a:t>
            </a:r>
            <a:r>
              <a:rPr sz="4400" spc="-5" dirty="0"/>
              <a:t>ão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435881" y="1221705"/>
            <a:ext cx="9203145" cy="588750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b="1" dirty="0"/>
              <a:t>Pesquisa em IA e Aprendizado de Máquina</a:t>
            </a:r>
          </a:p>
          <a:p>
            <a:pPr algn="just">
              <a:lnSpc>
                <a:spcPct val="150000"/>
              </a:lnSpc>
            </a:pPr>
            <a:r>
              <a:rPr lang="pt-BR" sz="3200" dirty="0"/>
              <a:t>O Google </a:t>
            </a:r>
            <a:r>
              <a:rPr lang="pt-BR" sz="3200" dirty="0" err="1"/>
              <a:t>Research</a:t>
            </a:r>
            <a:r>
              <a:rPr lang="pt-BR" sz="3200" dirty="0"/>
              <a:t> é um dos principais centros de pesquisa da empresa, focado em IA e aprendizado de máquina. A equipe publica regularmente pesquisas de ponta em conferências e revistas de alto prestígio. Áreas de foco incluem:</a:t>
            </a:r>
          </a:p>
          <a:p>
            <a:pPr algn="just">
              <a:lnSpc>
                <a:spcPct val="150000"/>
              </a:lnSpc>
            </a:pPr>
            <a:r>
              <a:rPr lang="pt-BR" sz="3200" b="1" dirty="0"/>
              <a:t>Redes Neurais e </a:t>
            </a:r>
            <a:r>
              <a:rPr lang="pt-BR" sz="3200" b="1" dirty="0" err="1"/>
              <a:t>Deep</a:t>
            </a:r>
            <a:r>
              <a:rPr lang="pt-BR" sz="3200" b="1" dirty="0"/>
              <a:t> Learning</a:t>
            </a:r>
            <a:r>
              <a:rPr lang="pt-BR" sz="3200" dirty="0"/>
              <a:t>: Desenvolvendo novas arquiteturas e algoritmos para redes neurais profundas.</a:t>
            </a:r>
          </a:p>
        </p:txBody>
      </p:sp>
    </p:spTree>
    <p:extLst>
      <p:ext uri="{BB962C8B-B14F-4D97-AF65-F5344CB8AC3E}">
        <p14:creationId xmlns:p14="http://schemas.microsoft.com/office/powerpoint/2010/main" val="1734489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30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4890" y="554320"/>
            <a:ext cx="29464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Codificação</a:t>
            </a:r>
            <a:endParaRPr sz="4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31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4890" y="554320"/>
            <a:ext cx="29464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Codificação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910"/>
            <a:ext cx="77108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Microsoft Sans Serif"/>
                <a:cs typeface="Microsoft Sans Serif"/>
              </a:rPr>
              <a:t>Segue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abaixo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um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código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20" dirty="0">
                <a:latin typeface="Microsoft Sans Serif"/>
                <a:cs typeface="Microsoft Sans Serif"/>
              </a:rPr>
              <a:t>trivial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em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Python.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4890" y="554320"/>
            <a:ext cx="29464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Codificação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910"/>
            <a:ext cx="77108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Microsoft Sans Serif"/>
                <a:cs typeface="Microsoft Sans Serif"/>
              </a:rPr>
              <a:t>Segue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abaixo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um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código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20" dirty="0">
                <a:latin typeface="Microsoft Sans Serif"/>
                <a:cs typeface="Microsoft Sans Serif"/>
              </a:rPr>
              <a:t>trivial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em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Python.</a:t>
            </a:r>
            <a:endParaRPr sz="32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 rotWithShape="1">
          <a:blip r:embed="rId2" cstate="print"/>
          <a:srcRect r="25772"/>
          <a:stretch/>
        </p:blipFill>
        <p:spPr>
          <a:xfrm>
            <a:off x="1384300" y="2691710"/>
            <a:ext cx="7480300" cy="151541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32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4890" y="554320"/>
            <a:ext cx="29464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Codificação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910"/>
            <a:ext cx="77108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Microsoft Sans Serif"/>
                <a:cs typeface="Microsoft Sans Serif"/>
              </a:rPr>
              <a:t>Segue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abaixo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um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código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20" dirty="0">
                <a:latin typeface="Microsoft Sans Serif"/>
                <a:cs typeface="Microsoft Sans Serif"/>
              </a:rPr>
              <a:t>trivial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em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Python.</a:t>
            </a:r>
            <a:endParaRPr sz="32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700620"/>
            <a:ext cx="10078720" cy="1515413"/>
            <a:chOff x="0" y="2700620"/>
            <a:chExt cx="10078720" cy="1515413"/>
          </a:xfrm>
        </p:grpSpPr>
        <p:pic>
          <p:nvPicPr>
            <p:cNvPr id="6" name="object 6"/>
            <p:cNvPicPr/>
            <p:nvPr/>
          </p:nvPicPr>
          <p:blipFill rotWithShape="1">
            <a:blip r:embed="rId2" cstate="print"/>
            <a:srcRect r="26528"/>
            <a:stretch/>
          </p:blipFill>
          <p:spPr>
            <a:xfrm>
              <a:off x="923699" y="2700620"/>
              <a:ext cx="7404100" cy="151541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4213190"/>
              <a:ext cx="10078720" cy="0"/>
            </a:xfrm>
            <a:custGeom>
              <a:avLst/>
              <a:gdLst/>
              <a:ahLst/>
              <a:cxnLst/>
              <a:rect l="l" t="t" r="r" b="b"/>
              <a:pathLst>
                <a:path w="10078720">
                  <a:moveTo>
                    <a:pt x="10078720" y="0"/>
                  </a:moveTo>
                  <a:lnTo>
                    <a:pt x="0" y="0"/>
                  </a:lnTo>
                </a:path>
              </a:pathLst>
            </a:custGeom>
            <a:ln w="100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6569" y="319973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106679" y="0"/>
                  </a:moveTo>
                  <a:lnTo>
                    <a:pt x="0" y="107950"/>
                  </a:lnTo>
                  <a:lnTo>
                    <a:pt x="224789" y="332739"/>
                  </a:lnTo>
                  <a:lnTo>
                    <a:pt x="125729" y="431800"/>
                  </a:lnTo>
                  <a:lnTo>
                    <a:pt x="359410" y="359410"/>
                  </a:lnTo>
                  <a:lnTo>
                    <a:pt x="400945" y="226060"/>
                  </a:lnTo>
                  <a:lnTo>
                    <a:pt x="332739" y="226060"/>
                  </a:lnTo>
                  <a:lnTo>
                    <a:pt x="106679" y="0"/>
                  </a:lnTo>
                  <a:close/>
                </a:path>
                <a:path w="431800" h="431800">
                  <a:moveTo>
                    <a:pt x="431799" y="127000"/>
                  </a:moveTo>
                  <a:lnTo>
                    <a:pt x="332739" y="226060"/>
                  </a:lnTo>
                  <a:lnTo>
                    <a:pt x="400945" y="226060"/>
                  </a:lnTo>
                  <a:lnTo>
                    <a:pt x="431799" y="127000"/>
                  </a:lnTo>
                  <a:close/>
                </a:path>
              </a:pathLst>
            </a:custGeom>
            <a:solidFill>
              <a:srgbClr val="FF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569" y="3100670"/>
              <a:ext cx="431800" cy="612140"/>
            </a:xfrm>
            <a:custGeom>
              <a:avLst/>
              <a:gdLst/>
              <a:ahLst/>
              <a:cxnLst/>
              <a:rect l="l" t="t" r="r" b="b"/>
              <a:pathLst>
                <a:path w="431800" h="612139">
                  <a:moveTo>
                    <a:pt x="0" y="207010"/>
                  </a:moveTo>
                  <a:lnTo>
                    <a:pt x="224789" y="431800"/>
                  </a:lnTo>
                  <a:lnTo>
                    <a:pt x="125729" y="530860"/>
                  </a:lnTo>
                  <a:lnTo>
                    <a:pt x="359410" y="458470"/>
                  </a:lnTo>
                  <a:lnTo>
                    <a:pt x="431799" y="226060"/>
                  </a:lnTo>
                  <a:lnTo>
                    <a:pt x="332739" y="325120"/>
                  </a:lnTo>
                  <a:lnTo>
                    <a:pt x="106679" y="99060"/>
                  </a:lnTo>
                  <a:lnTo>
                    <a:pt x="0" y="207010"/>
                  </a:lnTo>
                  <a:close/>
                </a:path>
                <a:path w="431800" h="612139">
                  <a:moveTo>
                    <a:pt x="205739" y="612140"/>
                  </a:moveTo>
                  <a:lnTo>
                    <a:pt x="205739" y="612140"/>
                  </a:lnTo>
                </a:path>
                <a:path w="431800" h="612139">
                  <a:moveTo>
                    <a:pt x="205739" y="0"/>
                  </a:moveTo>
                  <a:lnTo>
                    <a:pt x="205739" y="0"/>
                  </a:lnTo>
                </a:path>
              </a:pathLst>
            </a:custGeom>
            <a:ln w="3175">
              <a:solidFill>
                <a:srgbClr val="FF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0" y="2591400"/>
            <a:ext cx="10078720" cy="0"/>
          </a:xfrm>
          <a:custGeom>
            <a:avLst/>
            <a:gdLst/>
            <a:ahLst/>
            <a:cxnLst/>
            <a:rect l="l" t="t" r="r" b="b"/>
            <a:pathLst>
              <a:path w="10078720">
                <a:moveTo>
                  <a:pt x="0" y="0"/>
                </a:moveTo>
                <a:lnTo>
                  <a:pt x="10078720" y="0"/>
                </a:lnTo>
              </a:path>
            </a:pathLst>
          </a:custGeom>
          <a:ln w="100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33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4890" y="554320"/>
            <a:ext cx="29464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Codificação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910"/>
            <a:ext cx="77108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Microsoft Sans Serif"/>
                <a:cs typeface="Microsoft Sans Serif"/>
              </a:rPr>
              <a:t>Segue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abaixo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um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código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20" dirty="0">
                <a:latin typeface="Microsoft Sans Serif"/>
                <a:cs typeface="Microsoft Sans Serif"/>
              </a:rPr>
              <a:t>trivial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em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Python.</a:t>
            </a:r>
            <a:endParaRPr sz="32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4927868"/>
            <a:ext cx="10078720" cy="1504012"/>
            <a:chOff x="0" y="4927868"/>
            <a:chExt cx="10078720" cy="1504012"/>
          </a:xfrm>
        </p:grpSpPr>
        <p:pic>
          <p:nvPicPr>
            <p:cNvPr id="6" name="object 6"/>
            <p:cNvPicPr/>
            <p:nvPr/>
          </p:nvPicPr>
          <p:blipFill rotWithShape="1">
            <a:blip r:embed="rId2" cstate="print"/>
            <a:srcRect r="25016"/>
            <a:stretch/>
          </p:blipFill>
          <p:spPr>
            <a:xfrm>
              <a:off x="0" y="4927868"/>
              <a:ext cx="7556500" cy="14989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6431880"/>
              <a:ext cx="10078720" cy="0"/>
            </a:xfrm>
            <a:custGeom>
              <a:avLst/>
              <a:gdLst/>
              <a:ahLst/>
              <a:cxnLst/>
              <a:rect l="l" t="t" r="r" b="b"/>
              <a:pathLst>
                <a:path w="10078720">
                  <a:moveTo>
                    <a:pt x="10078720" y="0"/>
                  </a:moveTo>
                  <a:lnTo>
                    <a:pt x="0" y="0"/>
                  </a:lnTo>
                </a:path>
              </a:pathLst>
            </a:custGeom>
            <a:ln w="100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4826599"/>
            <a:ext cx="10078720" cy="0"/>
          </a:xfrm>
          <a:custGeom>
            <a:avLst/>
            <a:gdLst/>
            <a:ahLst/>
            <a:cxnLst/>
            <a:rect l="l" t="t" r="r" b="b"/>
            <a:pathLst>
              <a:path w="10078720">
                <a:moveTo>
                  <a:pt x="0" y="0"/>
                </a:moveTo>
                <a:lnTo>
                  <a:pt x="10078720" y="0"/>
                </a:lnTo>
              </a:path>
            </a:pathLst>
          </a:custGeom>
          <a:ln w="100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0" y="2691426"/>
            <a:ext cx="10078720" cy="1521764"/>
            <a:chOff x="0" y="2691426"/>
            <a:chExt cx="10078720" cy="1521764"/>
          </a:xfrm>
        </p:grpSpPr>
        <p:pic>
          <p:nvPicPr>
            <p:cNvPr id="10" name="object 10"/>
            <p:cNvPicPr/>
            <p:nvPr/>
          </p:nvPicPr>
          <p:blipFill rotWithShape="1">
            <a:blip r:embed="rId3" cstate="print"/>
            <a:srcRect r="25016"/>
            <a:stretch/>
          </p:blipFill>
          <p:spPr>
            <a:xfrm>
              <a:off x="0" y="2691426"/>
              <a:ext cx="7556500" cy="151541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0" y="4213190"/>
              <a:ext cx="10078720" cy="0"/>
            </a:xfrm>
            <a:custGeom>
              <a:avLst/>
              <a:gdLst/>
              <a:ahLst/>
              <a:cxnLst/>
              <a:rect l="l" t="t" r="r" b="b"/>
              <a:pathLst>
                <a:path w="10078720">
                  <a:moveTo>
                    <a:pt x="10078720" y="0"/>
                  </a:moveTo>
                  <a:lnTo>
                    <a:pt x="0" y="0"/>
                  </a:lnTo>
                </a:path>
              </a:pathLst>
            </a:custGeom>
            <a:ln w="100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6569" y="319973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106679" y="0"/>
                  </a:moveTo>
                  <a:lnTo>
                    <a:pt x="0" y="107950"/>
                  </a:lnTo>
                  <a:lnTo>
                    <a:pt x="224789" y="332739"/>
                  </a:lnTo>
                  <a:lnTo>
                    <a:pt x="125729" y="431800"/>
                  </a:lnTo>
                  <a:lnTo>
                    <a:pt x="359410" y="359410"/>
                  </a:lnTo>
                  <a:lnTo>
                    <a:pt x="400945" y="226060"/>
                  </a:lnTo>
                  <a:lnTo>
                    <a:pt x="332739" y="226060"/>
                  </a:lnTo>
                  <a:lnTo>
                    <a:pt x="106679" y="0"/>
                  </a:lnTo>
                  <a:close/>
                </a:path>
                <a:path w="431800" h="431800">
                  <a:moveTo>
                    <a:pt x="431799" y="127000"/>
                  </a:moveTo>
                  <a:lnTo>
                    <a:pt x="332739" y="226060"/>
                  </a:lnTo>
                  <a:lnTo>
                    <a:pt x="400945" y="226060"/>
                  </a:lnTo>
                  <a:lnTo>
                    <a:pt x="431799" y="127000"/>
                  </a:lnTo>
                  <a:close/>
                </a:path>
              </a:pathLst>
            </a:custGeom>
            <a:solidFill>
              <a:srgbClr val="FF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6569" y="3100670"/>
              <a:ext cx="431800" cy="612140"/>
            </a:xfrm>
            <a:custGeom>
              <a:avLst/>
              <a:gdLst/>
              <a:ahLst/>
              <a:cxnLst/>
              <a:rect l="l" t="t" r="r" b="b"/>
              <a:pathLst>
                <a:path w="431800" h="612139">
                  <a:moveTo>
                    <a:pt x="0" y="207010"/>
                  </a:moveTo>
                  <a:lnTo>
                    <a:pt x="224789" y="431800"/>
                  </a:lnTo>
                  <a:lnTo>
                    <a:pt x="125729" y="530860"/>
                  </a:lnTo>
                  <a:lnTo>
                    <a:pt x="359410" y="458470"/>
                  </a:lnTo>
                  <a:lnTo>
                    <a:pt x="431799" y="226060"/>
                  </a:lnTo>
                  <a:lnTo>
                    <a:pt x="332739" y="325120"/>
                  </a:lnTo>
                  <a:lnTo>
                    <a:pt x="106679" y="99060"/>
                  </a:lnTo>
                  <a:lnTo>
                    <a:pt x="0" y="207010"/>
                  </a:lnTo>
                  <a:close/>
                </a:path>
                <a:path w="431800" h="612139">
                  <a:moveTo>
                    <a:pt x="205739" y="612140"/>
                  </a:moveTo>
                  <a:lnTo>
                    <a:pt x="205739" y="612140"/>
                  </a:lnTo>
                </a:path>
                <a:path w="431800" h="612139">
                  <a:moveTo>
                    <a:pt x="205739" y="0"/>
                  </a:moveTo>
                  <a:lnTo>
                    <a:pt x="205739" y="0"/>
                  </a:lnTo>
                </a:path>
              </a:pathLst>
            </a:custGeom>
            <a:ln w="3175">
              <a:solidFill>
                <a:srgbClr val="FF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0" y="2591400"/>
            <a:ext cx="10078720" cy="0"/>
          </a:xfrm>
          <a:custGeom>
            <a:avLst/>
            <a:gdLst/>
            <a:ahLst/>
            <a:cxnLst/>
            <a:rect l="l" t="t" r="r" b="b"/>
            <a:pathLst>
              <a:path w="10078720">
                <a:moveTo>
                  <a:pt x="0" y="0"/>
                </a:moveTo>
                <a:lnTo>
                  <a:pt x="10078720" y="0"/>
                </a:lnTo>
              </a:path>
            </a:pathLst>
          </a:custGeom>
          <a:ln w="100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34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35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8570" y="554320"/>
            <a:ext cx="24803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Execução</a:t>
            </a:r>
            <a:endParaRPr sz="4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36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8570" y="554320"/>
            <a:ext cx="24803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Execução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910"/>
            <a:ext cx="726249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425"/>
              </a:spcBef>
            </a:pPr>
            <a:r>
              <a:rPr sz="3200" spc="-5" dirty="0">
                <a:latin typeface="Microsoft Sans Serif"/>
                <a:cs typeface="Microsoft Sans Serif"/>
              </a:rPr>
              <a:t>Para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executar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código,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clique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na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seta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à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esquerda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da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janela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do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código.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8570" y="554320"/>
            <a:ext cx="24803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Execução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910"/>
            <a:ext cx="726249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425"/>
              </a:spcBef>
            </a:pPr>
            <a:r>
              <a:rPr sz="3200" spc="-5" dirty="0">
                <a:latin typeface="Microsoft Sans Serif"/>
                <a:cs typeface="Microsoft Sans Serif"/>
              </a:rPr>
              <a:t>Para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executar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código,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clique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na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seta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à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esquerda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da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janela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do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código.</a:t>
            </a:r>
            <a:endParaRPr sz="32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875548"/>
            <a:ext cx="10078720" cy="1504012"/>
            <a:chOff x="0" y="2875548"/>
            <a:chExt cx="10078720" cy="1504012"/>
          </a:xfrm>
        </p:grpSpPr>
        <p:pic>
          <p:nvPicPr>
            <p:cNvPr id="6" name="object 6"/>
            <p:cNvPicPr/>
            <p:nvPr/>
          </p:nvPicPr>
          <p:blipFill rotWithShape="1">
            <a:blip r:embed="rId2" cstate="print"/>
            <a:srcRect r="24260"/>
            <a:stretch/>
          </p:blipFill>
          <p:spPr>
            <a:xfrm>
              <a:off x="0" y="2875548"/>
              <a:ext cx="7632700" cy="14989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4379560"/>
              <a:ext cx="10078720" cy="0"/>
            </a:xfrm>
            <a:custGeom>
              <a:avLst/>
              <a:gdLst/>
              <a:ahLst/>
              <a:cxnLst/>
              <a:rect l="l" t="t" r="r" b="b"/>
              <a:pathLst>
                <a:path w="10078720">
                  <a:moveTo>
                    <a:pt x="10078720" y="0"/>
                  </a:moveTo>
                  <a:lnTo>
                    <a:pt x="0" y="0"/>
                  </a:lnTo>
                </a:path>
              </a:pathLst>
            </a:custGeom>
            <a:ln w="100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2774280"/>
            <a:ext cx="10078720" cy="0"/>
          </a:xfrm>
          <a:custGeom>
            <a:avLst/>
            <a:gdLst/>
            <a:ahLst/>
            <a:cxnLst/>
            <a:rect l="l" t="t" r="r" b="b"/>
            <a:pathLst>
              <a:path w="10078720">
                <a:moveTo>
                  <a:pt x="0" y="0"/>
                </a:moveTo>
                <a:lnTo>
                  <a:pt x="10078720" y="0"/>
                </a:lnTo>
              </a:path>
            </a:pathLst>
          </a:custGeom>
          <a:ln w="100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37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8570" y="554320"/>
            <a:ext cx="24803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Execução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910"/>
            <a:ext cx="726249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425"/>
              </a:spcBef>
            </a:pPr>
            <a:r>
              <a:rPr sz="3200" spc="-5" dirty="0">
                <a:latin typeface="Microsoft Sans Serif"/>
                <a:cs typeface="Microsoft Sans Serif"/>
              </a:rPr>
              <a:t>Para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executar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código,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clique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na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seta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à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esquerda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da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janela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do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código.</a:t>
            </a:r>
            <a:endParaRPr sz="32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873174"/>
            <a:ext cx="10078720" cy="1506386"/>
            <a:chOff x="0" y="2873174"/>
            <a:chExt cx="10078720" cy="1506386"/>
          </a:xfrm>
        </p:grpSpPr>
        <p:pic>
          <p:nvPicPr>
            <p:cNvPr id="6" name="object 6"/>
            <p:cNvPicPr/>
            <p:nvPr/>
          </p:nvPicPr>
          <p:blipFill rotWithShape="1">
            <a:blip r:embed="rId2" cstate="print"/>
            <a:srcRect l="45" t="158" r="23459" b="-158"/>
            <a:stretch/>
          </p:blipFill>
          <p:spPr>
            <a:xfrm>
              <a:off x="472378" y="2873174"/>
              <a:ext cx="7708900" cy="14989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4379560"/>
              <a:ext cx="10078720" cy="0"/>
            </a:xfrm>
            <a:custGeom>
              <a:avLst/>
              <a:gdLst/>
              <a:ahLst/>
              <a:cxnLst/>
              <a:rect l="l" t="t" r="r" b="b"/>
              <a:pathLst>
                <a:path w="10078720">
                  <a:moveTo>
                    <a:pt x="10078720" y="0"/>
                  </a:moveTo>
                  <a:lnTo>
                    <a:pt x="0" y="0"/>
                  </a:lnTo>
                </a:path>
              </a:pathLst>
            </a:custGeom>
            <a:ln w="100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0670" y="341563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106679" y="0"/>
                  </a:moveTo>
                  <a:lnTo>
                    <a:pt x="0" y="107950"/>
                  </a:lnTo>
                  <a:lnTo>
                    <a:pt x="224789" y="332739"/>
                  </a:lnTo>
                  <a:lnTo>
                    <a:pt x="125729" y="431800"/>
                  </a:lnTo>
                  <a:lnTo>
                    <a:pt x="358139" y="359410"/>
                  </a:lnTo>
                  <a:lnTo>
                    <a:pt x="400403" y="226060"/>
                  </a:lnTo>
                  <a:lnTo>
                    <a:pt x="332739" y="226060"/>
                  </a:lnTo>
                  <a:lnTo>
                    <a:pt x="106679" y="0"/>
                  </a:lnTo>
                  <a:close/>
                </a:path>
                <a:path w="431800" h="431800">
                  <a:moveTo>
                    <a:pt x="431800" y="127000"/>
                  </a:moveTo>
                  <a:lnTo>
                    <a:pt x="332739" y="226060"/>
                  </a:lnTo>
                  <a:lnTo>
                    <a:pt x="400403" y="226060"/>
                  </a:lnTo>
                  <a:lnTo>
                    <a:pt x="431800" y="127000"/>
                  </a:lnTo>
                  <a:close/>
                </a:path>
              </a:pathLst>
            </a:custGeom>
            <a:solidFill>
              <a:srgbClr val="FF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0670" y="3316570"/>
              <a:ext cx="431800" cy="612140"/>
            </a:xfrm>
            <a:custGeom>
              <a:avLst/>
              <a:gdLst/>
              <a:ahLst/>
              <a:cxnLst/>
              <a:rect l="l" t="t" r="r" b="b"/>
              <a:pathLst>
                <a:path w="431800" h="612139">
                  <a:moveTo>
                    <a:pt x="0" y="207010"/>
                  </a:moveTo>
                  <a:lnTo>
                    <a:pt x="224789" y="431800"/>
                  </a:lnTo>
                  <a:lnTo>
                    <a:pt x="125729" y="530860"/>
                  </a:lnTo>
                  <a:lnTo>
                    <a:pt x="358139" y="458470"/>
                  </a:lnTo>
                  <a:lnTo>
                    <a:pt x="431800" y="226060"/>
                  </a:lnTo>
                  <a:lnTo>
                    <a:pt x="332739" y="325120"/>
                  </a:lnTo>
                  <a:lnTo>
                    <a:pt x="106679" y="99060"/>
                  </a:lnTo>
                  <a:lnTo>
                    <a:pt x="0" y="207010"/>
                  </a:lnTo>
                  <a:close/>
                </a:path>
                <a:path w="431800" h="612139">
                  <a:moveTo>
                    <a:pt x="205739" y="612140"/>
                  </a:moveTo>
                  <a:lnTo>
                    <a:pt x="205739" y="612140"/>
                  </a:lnTo>
                </a:path>
                <a:path w="431800" h="612139">
                  <a:moveTo>
                    <a:pt x="205739" y="0"/>
                  </a:moveTo>
                  <a:lnTo>
                    <a:pt x="205739" y="0"/>
                  </a:lnTo>
                </a:path>
              </a:pathLst>
            </a:custGeom>
            <a:ln w="3175">
              <a:solidFill>
                <a:srgbClr val="FF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0" y="2774280"/>
            <a:ext cx="10078720" cy="0"/>
          </a:xfrm>
          <a:custGeom>
            <a:avLst/>
            <a:gdLst/>
            <a:ahLst/>
            <a:cxnLst/>
            <a:rect l="l" t="t" r="r" b="b"/>
            <a:pathLst>
              <a:path w="10078720">
                <a:moveTo>
                  <a:pt x="0" y="0"/>
                </a:moveTo>
                <a:lnTo>
                  <a:pt x="10078720" y="0"/>
                </a:lnTo>
              </a:path>
            </a:pathLst>
          </a:custGeom>
          <a:ln w="100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38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8570" y="554320"/>
            <a:ext cx="24803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Execução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910"/>
            <a:ext cx="726249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425"/>
              </a:spcBef>
            </a:pPr>
            <a:r>
              <a:rPr sz="3200" spc="-5" dirty="0">
                <a:latin typeface="Microsoft Sans Serif"/>
                <a:cs typeface="Microsoft Sans Serif"/>
              </a:rPr>
              <a:t>Para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executar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o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código,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clique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na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seta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à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esquerda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da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janela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do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código.</a:t>
            </a:r>
            <a:endParaRPr sz="32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356" y="2788075"/>
            <a:ext cx="10078720" cy="1504012"/>
            <a:chOff x="0" y="2875548"/>
            <a:chExt cx="10078720" cy="1504012"/>
          </a:xfrm>
        </p:grpSpPr>
        <p:pic>
          <p:nvPicPr>
            <p:cNvPr id="6" name="object 6"/>
            <p:cNvPicPr/>
            <p:nvPr/>
          </p:nvPicPr>
          <p:blipFill rotWithShape="1">
            <a:blip r:embed="rId2" cstate="print"/>
            <a:srcRect t="-11862" r="24260" b="11862"/>
            <a:stretch/>
          </p:blipFill>
          <p:spPr>
            <a:xfrm>
              <a:off x="0" y="2875548"/>
              <a:ext cx="7632700" cy="14989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0" y="4379560"/>
              <a:ext cx="10078720" cy="0"/>
            </a:xfrm>
            <a:custGeom>
              <a:avLst/>
              <a:gdLst/>
              <a:ahLst/>
              <a:cxnLst/>
              <a:rect l="l" t="t" r="r" b="b"/>
              <a:pathLst>
                <a:path w="10078720">
                  <a:moveTo>
                    <a:pt x="10078720" y="0"/>
                  </a:moveTo>
                  <a:lnTo>
                    <a:pt x="0" y="0"/>
                  </a:lnTo>
                </a:path>
              </a:pathLst>
            </a:custGeom>
            <a:ln w="100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0670" y="3415630"/>
              <a:ext cx="431800" cy="431800"/>
            </a:xfrm>
            <a:custGeom>
              <a:avLst/>
              <a:gdLst/>
              <a:ahLst/>
              <a:cxnLst/>
              <a:rect l="l" t="t" r="r" b="b"/>
              <a:pathLst>
                <a:path w="431800" h="431800">
                  <a:moveTo>
                    <a:pt x="106679" y="0"/>
                  </a:moveTo>
                  <a:lnTo>
                    <a:pt x="0" y="107950"/>
                  </a:lnTo>
                  <a:lnTo>
                    <a:pt x="224789" y="332739"/>
                  </a:lnTo>
                  <a:lnTo>
                    <a:pt x="125729" y="431800"/>
                  </a:lnTo>
                  <a:lnTo>
                    <a:pt x="358139" y="359410"/>
                  </a:lnTo>
                  <a:lnTo>
                    <a:pt x="400403" y="226060"/>
                  </a:lnTo>
                  <a:lnTo>
                    <a:pt x="332739" y="226060"/>
                  </a:lnTo>
                  <a:lnTo>
                    <a:pt x="106679" y="0"/>
                  </a:lnTo>
                  <a:close/>
                </a:path>
                <a:path w="431800" h="431800">
                  <a:moveTo>
                    <a:pt x="431800" y="127000"/>
                  </a:moveTo>
                  <a:lnTo>
                    <a:pt x="332739" y="226060"/>
                  </a:lnTo>
                  <a:lnTo>
                    <a:pt x="400403" y="226060"/>
                  </a:lnTo>
                  <a:lnTo>
                    <a:pt x="431800" y="127000"/>
                  </a:lnTo>
                  <a:close/>
                </a:path>
              </a:pathLst>
            </a:custGeom>
            <a:solidFill>
              <a:srgbClr val="FF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0670" y="3316570"/>
              <a:ext cx="431800" cy="612140"/>
            </a:xfrm>
            <a:custGeom>
              <a:avLst/>
              <a:gdLst/>
              <a:ahLst/>
              <a:cxnLst/>
              <a:rect l="l" t="t" r="r" b="b"/>
              <a:pathLst>
                <a:path w="431800" h="612139">
                  <a:moveTo>
                    <a:pt x="0" y="207010"/>
                  </a:moveTo>
                  <a:lnTo>
                    <a:pt x="224789" y="431800"/>
                  </a:lnTo>
                  <a:lnTo>
                    <a:pt x="125729" y="530860"/>
                  </a:lnTo>
                  <a:lnTo>
                    <a:pt x="358139" y="458470"/>
                  </a:lnTo>
                  <a:lnTo>
                    <a:pt x="431800" y="226060"/>
                  </a:lnTo>
                  <a:lnTo>
                    <a:pt x="332739" y="325120"/>
                  </a:lnTo>
                  <a:lnTo>
                    <a:pt x="106679" y="99060"/>
                  </a:lnTo>
                  <a:lnTo>
                    <a:pt x="0" y="207010"/>
                  </a:lnTo>
                  <a:close/>
                </a:path>
                <a:path w="431800" h="612139">
                  <a:moveTo>
                    <a:pt x="205739" y="612140"/>
                  </a:moveTo>
                  <a:lnTo>
                    <a:pt x="205739" y="612140"/>
                  </a:lnTo>
                </a:path>
                <a:path w="431800" h="612139">
                  <a:moveTo>
                    <a:pt x="205739" y="0"/>
                  </a:moveTo>
                  <a:lnTo>
                    <a:pt x="205739" y="0"/>
                  </a:lnTo>
                </a:path>
              </a:pathLst>
            </a:custGeom>
            <a:ln w="3175">
              <a:solidFill>
                <a:srgbClr val="FF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0" y="2774280"/>
            <a:ext cx="10078720" cy="0"/>
          </a:xfrm>
          <a:custGeom>
            <a:avLst/>
            <a:gdLst/>
            <a:ahLst/>
            <a:cxnLst/>
            <a:rect l="l" t="t" r="r" b="b"/>
            <a:pathLst>
              <a:path w="10078720">
                <a:moveTo>
                  <a:pt x="0" y="0"/>
                </a:moveTo>
                <a:lnTo>
                  <a:pt x="10078720" y="0"/>
                </a:lnTo>
              </a:path>
            </a:pathLst>
          </a:custGeom>
          <a:ln w="100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4825155"/>
            <a:ext cx="10078720" cy="1780715"/>
            <a:chOff x="0" y="4825155"/>
            <a:chExt cx="10078720" cy="1780715"/>
          </a:xfrm>
        </p:grpSpPr>
        <p:pic>
          <p:nvPicPr>
            <p:cNvPr id="12" name="object 12"/>
            <p:cNvPicPr/>
            <p:nvPr/>
          </p:nvPicPr>
          <p:blipFill rotWithShape="1">
            <a:blip r:embed="rId3" cstate="print"/>
            <a:srcRect r="23958"/>
            <a:stretch/>
          </p:blipFill>
          <p:spPr>
            <a:xfrm>
              <a:off x="0" y="4825155"/>
              <a:ext cx="7663056" cy="177436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0" y="6605870"/>
              <a:ext cx="10078720" cy="0"/>
            </a:xfrm>
            <a:custGeom>
              <a:avLst/>
              <a:gdLst/>
              <a:ahLst/>
              <a:cxnLst/>
              <a:rect l="l" t="t" r="r" b="b"/>
              <a:pathLst>
                <a:path w="10078720">
                  <a:moveTo>
                    <a:pt x="10078720" y="0"/>
                  </a:moveTo>
                  <a:lnTo>
                    <a:pt x="0" y="0"/>
                  </a:lnTo>
                </a:path>
              </a:pathLst>
            </a:custGeom>
            <a:ln w="100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0" y="4724999"/>
            <a:ext cx="10078720" cy="0"/>
          </a:xfrm>
          <a:custGeom>
            <a:avLst/>
            <a:gdLst/>
            <a:ahLst/>
            <a:cxnLst/>
            <a:rect l="l" t="t" r="r" b="b"/>
            <a:pathLst>
              <a:path w="10078720">
                <a:moveTo>
                  <a:pt x="0" y="0"/>
                </a:moveTo>
                <a:lnTo>
                  <a:pt x="10078720" y="0"/>
                </a:lnTo>
              </a:path>
            </a:pathLst>
          </a:custGeom>
          <a:ln w="100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39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5859" y="554320"/>
            <a:ext cx="2663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Introd</a:t>
            </a:r>
            <a:r>
              <a:rPr sz="4400" spc="-10" dirty="0"/>
              <a:t>u</a:t>
            </a:r>
            <a:r>
              <a:rPr sz="4400" dirty="0"/>
              <a:t>ç</a:t>
            </a:r>
            <a:r>
              <a:rPr sz="4400" spc="-5" dirty="0"/>
              <a:t>ão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910"/>
            <a:ext cx="8121015" cy="16052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425"/>
              </a:spcBef>
            </a:pPr>
            <a:r>
              <a:rPr sz="3200" spc="-10" dirty="0">
                <a:latin typeface="Microsoft Sans Serif"/>
                <a:cs typeface="Microsoft Sans Serif"/>
              </a:rPr>
              <a:t>Google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tem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investido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bastante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em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pesquisas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na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área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de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Inteligência</a:t>
            </a:r>
            <a:r>
              <a:rPr sz="3200" spc="-14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Artificial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(IA).</a:t>
            </a:r>
            <a:endParaRPr sz="3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3200" spc="-5" dirty="0">
                <a:latin typeface="Microsoft Sans Serif"/>
                <a:cs typeface="Microsoft Sans Serif"/>
              </a:rPr>
              <a:t>Ferramentas: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9368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40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8570" y="554320"/>
            <a:ext cx="24803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Execução</a:t>
            </a:r>
            <a:endParaRPr sz="4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41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8570" y="554320"/>
            <a:ext cx="24803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Execução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910"/>
            <a:ext cx="848169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425"/>
              </a:spcBef>
            </a:pPr>
            <a:r>
              <a:rPr sz="3200" spc="-5" dirty="0">
                <a:latin typeface="Microsoft Sans Serif"/>
                <a:cs typeface="Microsoft Sans Serif"/>
              </a:rPr>
              <a:t>Para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limpar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a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25" dirty="0">
                <a:latin typeface="Microsoft Sans Serif"/>
                <a:cs typeface="Microsoft Sans Serif"/>
              </a:rPr>
              <a:t>saída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da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execução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do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programa,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basta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35" dirty="0">
                <a:latin typeface="Microsoft Sans Serif"/>
                <a:cs typeface="Microsoft Sans Serif"/>
              </a:rPr>
              <a:t>clicar.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98570" y="554320"/>
            <a:ext cx="24803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Execução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42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3289" y="1718910"/>
            <a:ext cx="848169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425"/>
              </a:spcBef>
            </a:pPr>
            <a:r>
              <a:rPr sz="3200" spc="-5" dirty="0">
                <a:latin typeface="Microsoft Sans Serif"/>
                <a:cs typeface="Microsoft Sans Serif"/>
              </a:rPr>
              <a:t>Para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limpar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a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25" dirty="0">
                <a:latin typeface="Microsoft Sans Serif"/>
                <a:cs typeface="Microsoft Sans Serif"/>
              </a:rPr>
              <a:t>saída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da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execução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do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programa,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basta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35" dirty="0">
                <a:latin typeface="Microsoft Sans Serif"/>
                <a:cs typeface="Microsoft Sans Serif"/>
              </a:rPr>
              <a:t>clicar.</a:t>
            </a:r>
            <a:endParaRPr sz="3200">
              <a:latin typeface="Microsoft Sans Serif"/>
              <a:cs typeface="Microsoft Sans Serif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CBCA9FF-5076-4621-AF54-8CA72ED93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09" y="2741039"/>
            <a:ext cx="9561831" cy="4750720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DFB46080-BD01-46A3-A2E4-0DBBE57B1BAA}"/>
              </a:ext>
            </a:extLst>
          </p:cNvPr>
          <p:cNvSpPr/>
          <p:nvPr/>
        </p:nvSpPr>
        <p:spPr>
          <a:xfrm rot="10800000">
            <a:off x="2222500" y="2638425"/>
            <a:ext cx="6858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98570" y="554320"/>
            <a:ext cx="24803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Execução</a:t>
            </a:r>
            <a:endParaRPr sz="4400"/>
          </a:p>
        </p:txBody>
      </p:sp>
      <p:sp>
        <p:nvSpPr>
          <p:cNvPr id="10" name="object 10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43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3289" y="1718910"/>
            <a:ext cx="848169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425"/>
              </a:spcBef>
            </a:pPr>
            <a:r>
              <a:rPr sz="3200" spc="-5" dirty="0">
                <a:latin typeface="Microsoft Sans Serif"/>
                <a:cs typeface="Microsoft Sans Serif"/>
              </a:rPr>
              <a:t>Para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limpar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a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25" dirty="0">
                <a:latin typeface="Microsoft Sans Serif"/>
                <a:cs typeface="Microsoft Sans Serif"/>
              </a:rPr>
              <a:t>saída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da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execução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do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programa,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basta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35" dirty="0">
                <a:latin typeface="Microsoft Sans Serif"/>
                <a:cs typeface="Microsoft Sans Serif"/>
              </a:rPr>
              <a:t>clicar.</a:t>
            </a:r>
            <a:endParaRPr sz="3200">
              <a:latin typeface="Microsoft Sans Serif"/>
              <a:cs typeface="Microsoft Sans Serif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F04CECF-76B3-4937-A352-D115D8D8B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23" y="2790825"/>
            <a:ext cx="9516803" cy="3353268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798570" y="554320"/>
            <a:ext cx="24803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Execução</a:t>
            </a:r>
            <a:endParaRPr sz="4400"/>
          </a:p>
        </p:txBody>
      </p:sp>
      <p:sp>
        <p:nvSpPr>
          <p:cNvPr id="16" name="object 16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44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3289" y="1718910"/>
            <a:ext cx="8481695" cy="969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3590"/>
              </a:lnSpc>
              <a:spcBef>
                <a:spcPts val="425"/>
              </a:spcBef>
            </a:pPr>
            <a:r>
              <a:rPr sz="3200" spc="-5" dirty="0">
                <a:latin typeface="Microsoft Sans Serif"/>
                <a:cs typeface="Microsoft Sans Serif"/>
              </a:rPr>
              <a:t>Para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limpar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a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25" dirty="0">
                <a:latin typeface="Microsoft Sans Serif"/>
                <a:cs typeface="Microsoft Sans Serif"/>
              </a:rPr>
              <a:t>saída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da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execução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do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programa,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basta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35" dirty="0">
                <a:latin typeface="Microsoft Sans Serif"/>
                <a:cs typeface="Microsoft Sans Serif"/>
              </a:rPr>
              <a:t>clicar.</a:t>
            </a:r>
            <a:endParaRPr sz="3200" dirty="0">
              <a:latin typeface="Microsoft Sans Serif"/>
              <a:cs typeface="Microsoft Sans Serif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CEF259FD-F8C8-435B-B337-D6A02F9DD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23" y="2972107"/>
            <a:ext cx="9516803" cy="3353268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45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3950" y="554320"/>
            <a:ext cx="7823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4400" spc="-10" dirty="0"/>
              <a:t>Principais Comandos</a:t>
            </a:r>
            <a:endParaRPr sz="4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43A318D-6F6A-3871-CFCB-7E5B91A82674}"/>
              </a:ext>
            </a:extLst>
          </p:cNvPr>
          <p:cNvSpPr txBox="1"/>
          <p:nvPr/>
        </p:nvSpPr>
        <p:spPr>
          <a:xfrm>
            <a:off x="253410" y="1250280"/>
            <a:ext cx="9576980" cy="5945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/>
              <a:t>. </a:t>
            </a:r>
            <a:r>
              <a:rPr lang="pt-BR" sz="3200" b="1" dirty="0"/>
              <a:t>Carregar Dados</a:t>
            </a:r>
            <a:endParaRPr lang="pt-BR" sz="3200" dirty="0"/>
          </a:p>
          <a:p>
            <a:pPr algn="just">
              <a:lnSpc>
                <a:spcPct val="150000"/>
              </a:lnSpc>
            </a:pPr>
            <a:r>
              <a:rPr lang="pt-BR" sz="3200" dirty="0"/>
              <a:t># Carregar dados de um arquivo CSV</a:t>
            </a:r>
          </a:p>
          <a:p>
            <a:pPr algn="just">
              <a:lnSpc>
                <a:spcPct val="150000"/>
              </a:lnSpc>
            </a:pPr>
            <a:r>
              <a:rPr lang="pt-BR" sz="3200" dirty="0" err="1"/>
              <a:t>df</a:t>
            </a:r>
            <a:r>
              <a:rPr lang="pt-BR" sz="3200" dirty="0"/>
              <a:t> = </a:t>
            </a:r>
            <a:r>
              <a:rPr lang="pt-BR" sz="3200" dirty="0" err="1"/>
              <a:t>pd.read_csv</a:t>
            </a:r>
            <a:r>
              <a:rPr lang="pt-BR" sz="3200" dirty="0"/>
              <a:t>('caminho/para/seu/arquivo.csv')</a:t>
            </a:r>
          </a:p>
          <a:p>
            <a:pPr algn="just">
              <a:lnSpc>
                <a:spcPct val="150000"/>
              </a:lnSpc>
            </a:pPr>
            <a:endParaRPr lang="pt-BR" sz="3200" dirty="0"/>
          </a:p>
          <a:p>
            <a:pPr algn="just">
              <a:lnSpc>
                <a:spcPct val="150000"/>
              </a:lnSpc>
            </a:pPr>
            <a:r>
              <a:rPr lang="pt-BR" sz="3200" dirty="0"/>
              <a:t># Carregar dados de um arquivo Excel</a:t>
            </a:r>
          </a:p>
          <a:p>
            <a:pPr algn="just">
              <a:lnSpc>
                <a:spcPct val="150000"/>
              </a:lnSpc>
            </a:pPr>
            <a:r>
              <a:rPr lang="pt-BR" sz="3200" dirty="0" err="1"/>
              <a:t>df</a:t>
            </a:r>
            <a:r>
              <a:rPr lang="pt-BR" sz="3200" dirty="0"/>
              <a:t> = </a:t>
            </a:r>
            <a:r>
              <a:rPr lang="pt-BR" sz="3200" dirty="0" err="1"/>
              <a:t>pd.read_excel</a:t>
            </a:r>
            <a:r>
              <a:rPr lang="pt-BR" sz="3200" dirty="0"/>
              <a:t>('caminho/para/seu/arquivo.xlsx', </a:t>
            </a:r>
            <a:r>
              <a:rPr lang="pt-BR" sz="3200" dirty="0" err="1"/>
              <a:t>sheet_name</a:t>
            </a:r>
            <a:r>
              <a:rPr lang="pt-BR" sz="3200" dirty="0"/>
              <a:t>='</a:t>
            </a:r>
            <a:r>
              <a:rPr lang="pt-BR" sz="3200" dirty="0" err="1"/>
              <a:t>nome_da_aba</a:t>
            </a:r>
            <a:r>
              <a:rPr lang="pt-BR" sz="3200" dirty="0"/>
              <a:t>’)</a:t>
            </a:r>
          </a:p>
          <a:p>
            <a:pPr algn="just">
              <a:lnSpc>
                <a:spcPct val="150000"/>
              </a:lnSpc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704720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46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3950" y="554320"/>
            <a:ext cx="7823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4400" spc="-10" dirty="0"/>
              <a:t>Principais Comandos</a:t>
            </a:r>
            <a:endParaRPr sz="4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43A318D-6F6A-3871-CFCB-7E5B91A82674}"/>
              </a:ext>
            </a:extLst>
          </p:cNvPr>
          <p:cNvSpPr txBox="1"/>
          <p:nvPr/>
        </p:nvSpPr>
        <p:spPr>
          <a:xfrm>
            <a:off x="862420" y="1346257"/>
            <a:ext cx="8915400" cy="6004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Visualizar Dados</a:t>
            </a:r>
          </a:p>
          <a:p>
            <a:pPr algn="just">
              <a:lnSpc>
                <a:spcPct val="150000"/>
              </a:lnSpc>
            </a:pPr>
            <a:r>
              <a:rPr lang="pt-BR" sz="2400" dirty="0"/>
              <a:t># Exibir as primeiras linhas do </a:t>
            </a:r>
            <a:r>
              <a:rPr lang="pt-BR" sz="2400" dirty="0" err="1"/>
              <a:t>DataFrame</a:t>
            </a:r>
            <a:endParaRPr lang="pt-BR" sz="2400" dirty="0"/>
          </a:p>
          <a:p>
            <a:pPr algn="just">
              <a:lnSpc>
                <a:spcPct val="150000"/>
              </a:lnSpc>
            </a:pPr>
            <a:r>
              <a:rPr lang="pt-BR" sz="2400" dirty="0"/>
              <a:t>print(</a:t>
            </a:r>
            <a:r>
              <a:rPr lang="pt-BR" sz="2400" dirty="0" err="1"/>
              <a:t>df.head</a:t>
            </a:r>
            <a:r>
              <a:rPr lang="pt-BR" sz="2400" dirty="0"/>
              <a:t>())</a:t>
            </a:r>
          </a:p>
          <a:p>
            <a:pPr algn="just">
              <a:lnSpc>
                <a:spcPct val="150000"/>
              </a:lnSpc>
            </a:pPr>
            <a:r>
              <a:rPr lang="pt-BR" sz="2400" dirty="0"/>
              <a:t># Exibir as últimas linhas do </a:t>
            </a:r>
            <a:r>
              <a:rPr lang="pt-BR" sz="2400" dirty="0" err="1"/>
              <a:t>DataFrame</a:t>
            </a:r>
            <a:endParaRPr lang="pt-BR" sz="2400" dirty="0"/>
          </a:p>
          <a:p>
            <a:pPr algn="just">
              <a:lnSpc>
                <a:spcPct val="150000"/>
              </a:lnSpc>
            </a:pPr>
            <a:r>
              <a:rPr lang="pt-BR" sz="2400" dirty="0"/>
              <a:t>print(</a:t>
            </a:r>
            <a:r>
              <a:rPr lang="pt-BR" sz="2400" dirty="0" err="1"/>
              <a:t>df.tail</a:t>
            </a:r>
            <a:r>
              <a:rPr lang="pt-BR" sz="2400" dirty="0"/>
              <a:t>())</a:t>
            </a:r>
          </a:p>
          <a:p>
            <a:pPr algn="just">
              <a:lnSpc>
                <a:spcPct val="150000"/>
              </a:lnSpc>
            </a:pPr>
            <a:r>
              <a:rPr lang="pt-BR" sz="2400" dirty="0"/>
              <a:t># Exibir informações sobre o </a:t>
            </a:r>
            <a:r>
              <a:rPr lang="pt-BR" sz="2400" dirty="0" err="1"/>
              <a:t>DataFrame</a:t>
            </a:r>
            <a:r>
              <a:rPr lang="pt-BR" sz="2400" dirty="0"/>
              <a:t>, incluindo tipos de dados e valores ausentes</a:t>
            </a:r>
          </a:p>
          <a:p>
            <a:pPr algn="just">
              <a:lnSpc>
                <a:spcPct val="150000"/>
              </a:lnSpc>
            </a:pPr>
            <a:r>
              <a:rPr lang="pt-BR" sz="2400" dirty="0"/>
              <a:t>print(df.info())</a:t>
            </a:r>
          </a:p>
          <a:p>
            <a:pPr algn="just">
              <a:lnSpc>
                <a:spcPct val="150000"/>
              </a:lnSpc>
            </a:pPr>
            <a:r>
              <a:rPr lang="pt-BR" sz="2400" dirty="0"/>
              <a:t># Exibir estatísticas descritivas para colunas numéricas</a:t>
            </a:r>
          </a:p>
          <a:p>
            <a:pPr algn="just">
              <a:lnSpc>
                <a:spcPct val="150000"/>
              </a:lnSpc>
            </a:pPr>
            <a:r>
              <a:rPr lang="pt-BR" sz="2400" dirty="0"/>
              <a:t>print(</a:t>
            </a:r>
            <a:r>
              <a:rPr lang="pt-BR" sz="2400" dirty="0" err="1"/>
              <a:t>df.describe</a:t>
            </a:r>
            <a:r>
              <a:rPr lang="pt-BR" sz="2400" dirty="0"/>
              <a:t>())</a:t>
            </a:r>
          </a:p>
          <a:p>
            <a:pPr algn="just"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58080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áficos e diagramas dispostos em uma tela digital azul">
            <a:extLst>
              <a:ext uri="{FF2B5EF4-FFF2-40B4-BE49-F238E27FC236}">
                <a16:creationId xmlns:a16="http://schemas.microsoft.com/office/drawing/2014/main" id="{40BA9CB2-AA3E-9C4A-07D9-071E117735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-2"/>
          <a:stretch/>
        </p:blipFill>
        <p:spPr>
          <a:xfrm>
            <a:off x="20" y="10"/>
            <a:ext cx="10083780" cy="7562840"/>
          </a:xfrm>
          <a:prstGeom prst="rect">
            <a:avLst/>
          </a:prstGeom>
        </p:spPr>
      </p:pic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2753" y="2052180"/>
            <a:ext cx="4114971" cy="3428144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C42FDF-22D5-EB12-1CFE-554AA1920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040" y="2535480"/>
            <a:ext cx="3416986" cy="17326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3500" kern="1200">
                <a:latin typeface="+mj-lt"/>
                <a:cs typeface="+mj-cs"/>
              </a:rPr>
              <a:t>Análise Exploratória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22205" y="4449461"/>
            <a:ext cx="60951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39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áfico financeiro digital">
            <a:extLst>
              <a:ext uri="{FF2B5EF4-FFF2-40B4-BE49-F238E27FC236}">
                <a16:creationId xmlns:a16="http://schemas.microsoft.com/office/drawing/2014/main" id="{1703D80D-6335-6DB4-D2E1-F4E61F713E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143" r="4858" b="1"/>
          <a:stretch/>
        </p:blipFill>
        <p:spPr>
          <a:xfrm>
            <a:off x="20" y="10"/>
            <a:ext cx="10083779" cy="756284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B2B82E-9519-13BE-F662-21976E2C7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625" y="1290966"/>
            <a:ext cx="8166549" cy="49937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CAA4DE-38C1-F566-065A-55B3E923E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927" y="2229710"/>
            <a:ext cx="3063092" cy="30347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2600" kern="1200">
                <a:latin typeface="+mj-lt"/>
                <a:cs typeface="+mj-cs"/>
              </a:rPr>
              <a:t>Análise Exploratória de Dados (AED) apresenta desafios e necessidades específicas devido ao volume, variedade e velocidade dos dados.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111A9F-5A83-81E0-CD78-A5959435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5299" y="1944007"/>
            <a:ext cx="60951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ítulo 1">
            <a:extLst>
              <a:ext uri="{FF2B5EF4-FFF2-40B4-BE49-F238E27FC236}">
                <a16:creationId xmlns:a16="http://schemas.microsoft.com/office/drawing/2014/main" id="{533A3F0B-E3A3-7488-2314-633BA89C105C}"/>
              </a:ext>
            </a:extLst>
          </p:cNvPr>
          <p:cNvSpPr txBox="1">
            <a:spLocks/>
          </p:cNvSpPr>
          <p:nvPr/>
        </p:nvSpPr>
        <p:spPr>
          <a:xfrm>
            <a:off x="4981543" y="1850261"/>
            <a:ext cx="3755538" cy="3855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3200" b="0" i="0">
                <a:solidFill>
                  <a:schemeClr val="tx1"/>
                </a:solidFill>
                <a:latin typeface="Microsoft Sans Serif"/>
                <a:ea typeface="+mj-ea"/>
                <a:cs typeface="Microsoft Sans Serif"/>
              </a:defRPr>
            </a:lvl1pPr>
          </a:lstStyle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latin typeface="+mn-lt"/>
                <a:ea typeface="+mn-ea"/>
                <a:cs typeface="+mn-cs"/>
              </a:rPr>
              <a:t>Análise Exploratória </a:t>
            </a:r>
          </a:p>
        </p:txBody>
      </p:sp>
    </p:spTree>
    <p:extLst>
      <p:ext uri="{BB962C8B-B14F-4D97-AF65-F5344CB8AC3E}">
        <p14:creationId xmlns:p14="http://schemas.microsoft.com/office/powerpoint/2010/main" val="524754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5859" y="554320"/>
            <a:ext cx="2663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Introd</a:t>
            </a:r>
            <a:r>
              <a:rPr sz="4400" spc="-10" dirty="0"/>
              <a:t>u</a:t>
            </a:r>
            <a:r>
              <a:rPr sz="4400" dirty="0"/>
              <a:t>ç</a:t>
            </a:r>
            <a:r>
              <a:rPr sz="4400" spc="-5" dirty="0"/>
              <a:t>ão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22300" y="1016111"/>
            <a:ext cx="9144000" cy="5688673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8100" marR="30480" algn="just">
              <a:lnSpc>
                <a:spcPct val="150000"/>
              </a:lnSpc>
              <a:spcBef>
                <a:spcPts val="425"/>
              </a:spcBef>
            </a:pPr>
            <a:r>
              <a:rPr sz="3200" spc="-10" dirty="0">
                <a:latin typeface="Microsoft Sans Serif"/>
                <a:cs typeface="Microsoft Sans Serif"/>
              </a:rPr>
              <a:t>Google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tem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investido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bastante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em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pesquisas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na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área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de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Inteligência</a:t>
            </a:r>
            <a:r>
              <a:rPr sz="3200" spc="-14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Artificial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(IA).</a:t>
            </a:r>
          </a:p>
          <a:p>
            <a:pPr marL="38100" algn="just">
              <a:lnSpc>
                <a:spcPct val="150000"/>
              </a:lnSpc>
              <a:spcBef>
                <a:spcPts val="1095"/>
              </a:spcBef>
            </a:pPr>
            <a:r>
              <a:rPr sz="3200" spc="-5" dirty="0">
                <a:latin typeface="Microsoft Sans Serif"/>
                <a:cs typeface="Microsoft Sans Serif"/>
              </a:rPr>
              <a:t>Ferramentas:</a:t>
            </a:r>
            <a:endParaRPr sz="3200" dirty="0">
              <a:latin typeface="Microsoft Sans Serif"/>
              <a:cs typeface="Microsoft Sans Serif"/>
            </a:endParaRPr>
          </a:p>
          <a:p>
            <a:pPr marL="146050" algn="just">
              <a:lnSpc>
                <a:spcPct val="150000"/>
              </a:lnSpc>
              <a:spcBef>
                <a:spcPts val="910"/>
              </a:spcBef>
              <a:tabLst>
                <a:tab pos="469265" algn="l"/>
              </a:tabLst>
            </a:pPr>
            <a:r>
              <a:rPr sz="3150" spc="172" baseline="13227" dirty="0">
                <a:latin typeface="Lucida Sans Unicode"/>
                <a:cs typeface="Lucida Sans Unicode"/>
              </a:rPr>
              <a:t>–	</a:t>
            </a:r>
            <a:r>
              <a:rPr sz="2800" spc="-50" dirty="0">
                <a:latin typeface="Microsoft Sans Serif"/>
                <a:cs typeface="Microsoft Sans Serif"/>
              </a:rPr>
              <a:t>TensorFlow</a:t>
            </a:r>
            <a:r>
              <a:rPr lang="pt-BR" sz="2800" spc="-50" dirty="0">
                <a:latin typeface="Microsoft Sans Serif"/>
                <a:cs typeface="Microsoft Sans Serif"/>
              </a:rPr>
              <a:t>: </a:t>
            </a:r>
            <a:r>
              <a:rPr lang="pt-BR" sz="2800" dirty="0"/>
              <a:t>é uma biblioteca de código aberto desenvolvida pelo Google para computação numérica e aprendizado de máquina. Lançada em 2015, </a:t>
            </a:r>
            <a:r>
              <a:rPr lang="pt-BR" sz="2800" dirty="0" err="1"/>
              <a:t>TensorFlow</a:t>
            </a:r>
            <a:r>
              <a:rPr lang="pt-BR" sz="2800" dirty="0"/>
              <a:t> se tornou uma das ferramentas mais populares para construir e treinar modelos de aprendizado de máquina e redes neurais.</a:t>
            </a:r>
            <a:endParaRPr sz="2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5859" y="554320"/>
            <a:ext cx="2663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Introd</a:t>
            </a:r>
            <a:r>
              <a:rPr sz="4400" spc="-10" dirty="0"/>
              <a:t>u</a:t>
            </a:r>
            <a:r>
              <a:rPr sz="4400" dirty="0"/>
              <a:t>ç</a:t>
            </a:r>
            <a:r>
              <a:rPr sz="4400" spc="-5" dirty="0"/>
              <a:t>ão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61352" y="1800225"/>
            <a:ext cx="8752204" cy="4410182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b="1" dirty="0"/>
              <a:t>Framework de Computação de Fluxo de Dados</a:t>
            </a:r>
            <a:r>
              <a:rPr lang="pt-BR" sz="3200" dirty="0"/>
              <a:t>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200" dirty="0" err="1"/>
              <a:t>TensorFlow</a:t>
            </a:r>
            <a:r>
              <a:rPr lang="pt-BR" sz="3200" dirty="0"/>
              <a:t> usa um gráfico de fluxo de dados para representar e executar operações matemáticas. Cada nó do gráfico representa uma operação matemática, e as arestas representam os tensores (dados).</a:t>
            </a:r>
          </a:p>
        </p:txBody>
      </p:sp>
    </p:spTree>
    <p:extLst>
      <p:ext uri="{BB962C8B-B14F-4D97-AF65-F5344CB8AC3E}">
        <p14:creationId xmlns:p14="http://schemas.microsoft.com/office/powerpoint/2010/main" val="1708574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5859" y="554320"/>
            <a:ext cx="2663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Introd</a:t>
            </a:r>
            <a:r>
              <a:rPr sz="4400" spc="-10" dirty="0"/>
              <a:t>u</a:t>
            </a:r>
            <a:r>
              <a:rPr sz="4400" dirty="0"/>
              <a:t>ç</a:t>
            </a:r>
            <a:r>
              <a:rPr sz="4400" spc="-5" dirty="0"/>
              <a:t>ão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976946" y="1153958"/>
            <a:ext cx="8121015" cy="17876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425"/>
              </a:spcBef>
            </a:pPr>
            <a:r>
              <a:rPr sz="2400" spc="-10" dirty="0">
                <a:latin typeface="Microsoft Sans Serif"/>
                <a:cs typeface="Microsoft Sans Serif"/>
              </a:rPr>
              <a:t>Google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tem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investido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bastante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em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pesquisas </a:t>
            </a:r>
            <a:r>
              <a:rPr sz="2400" spc="-8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na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área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de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Inteligência</a:t>
            </a:r>
            <a:r>
              <a:rPr sz="2400" spc="-14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Artificial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(IA).</a:t>
            </a:r>
          </a:p>
          <a:p>
            <a:pPr marL="12700" algn="just">
              <a:lnSpc>
                <a:spcPct val="150000"/>
              </a:lnSpc>
              <a:spcBef>
                <a:spcPts val="1095"/>
              </a:spcBef>
            </a:pPr>
            <a:r>
              <a:rPr sz="2400" spc="-5" dirty="0">
                <a:latin typeface="Microsoft Sans Serif"/>
                <a:cs typeface="Microsoft Sans Serif"/>
              </a:rPr>
              <a:t>Ferramentas: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672" y="2762983"/>
            <a:ext cx="9687561" cy="4581319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374650" indent="-323850" algn="just">
              <a:lnSpc>
                <a:spcPct val="150000"/>
              </a:lnSpc>
              <a:spcBef>
                <a:spcPts val="890"/>
              </a:spcBef>
              <a:buSzPct val="75000"/>
              <a:buFont typeface="Lucida Sans Unicode"/>
              <a:buChar char="–"/>
              <a:tabLst>
                <a:tab pos="374015" algn="l"/>
                <a:tab pos="374650" algn="l"/>
              </a:tabLst>
            </a:pPr>
            <a:r>
              <a:rPr sz="2800" spc="-25" dirty="0" err="1">
                <a:latin typeface="Microsoft Sans Serif"/>
                <a:cs typeface="Microsoft Sans Serif"/>
              </a:rPr>
              <a:t>Colaboratory</a:t>
            </a:r>
            <a:r>
              <a:rPr lang="pt-BR" sz="2800" spc="-25" dirty="0">
                <a:latin typeface="Microsoft Sans Serif"/>
                <a:cs typeface="Microsoft Sans Serif"/>
              </a:rPr>
              <a:t>: </a:t>
            </a:r>
            <a:r>
              <a:rPr lang="pt-BR" sz="2800" b="1" dirty="0"/>
              <a:t>Google </a:t>
            </a:r>
            <a:r>
              <a:rPr lang="pt-BR" sz="2800" b="1" dirty="0" err="1"/>
              <a:t>Colaboratory</a:t>
            </a:r>
            <a:r>
              <a:rPr lang="pt-BR" sz="2800" dirty="0"/>
              <a:t>, ou simplesmente </a:t>
            </a:r>
            <a:r>
              <a:rPr lang="pt-BR" sz="2800" b="1" dirty="0" err="1"/>
              <a:t>Colab</a:t>
            </a:r>
            <a:r>
              <a:rPr lang="pt-BR" sz="2800" dirty="0"/>
              <a:t>, é uma plataforma baseada em nuvem desenvolvida pelo Google que permite criar, compartilhar e executar notebooks </a:t>
            </a:r>
            <a:r>
              <a:rPr lang="pt-BR" sz="2800" dirty="0" err="1"/>
              <a:t>Jupyter</a:t>
            </a:r>
            <a:r>
              <a:rPr lang="pt-BR" sz="2800" dirty="0"/>
              <a:t> com facilidade. É amplamente utilizada por cientistas de dados, pesquisadores e desenvolvedores para prototipagem rápida, análise de dados e desenvolvimento de modelos de aprendizado de máquina.</a:t>
            </a:r>
            <a:endParaRPr sz="2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52069" y="7210454"/>
            <a:ext cx="659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8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5859" y="554320"/>
            <a:ext cx="2663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Introd</a:t>
            </a:r>
            <a:r>
              <a:rPr sz="4400" spc="-10" dirty="0"/>
              <a:t>u</a:t>
            </a:r>
            <a:r>
              <a:rPr sz="4400" dirty="0"/>
              <a:t>ç</a:t>
            </a:r>
            <a:r>
              <a:rPr sz="4400" spc="-5" dirty="0"/>
              <a:t>ão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910"/>
            <a:ext cx="8121015" cy="2318263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425"/>
              </a:spcBef>
            </a:pPr>
            <a:r>
              <a:rPr sz="3200" spc="-10" dirty="0">
                <a:latin typeface="Microsoft Sans Serif"/>
                <a:cs typeface="Microsoft Sans Serif"/>
              </a:rPr>
              <a:t>Google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tem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investido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bastante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em</a:t>
            </a:r>
            <a:r>
              <a:rPr sz="3200" spc="3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pesquisas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na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área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de</a:t>
            </a:r>
            <a:r>
              <a:rPr sz="3200" spc="2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Inteligência</a:t>
            </a:r>
            <a:r>
              <a:rPr sz="3200" spc="-145" dirty="0">
                <a:latin typeface="Microsoft Sans Serif"/>
                <a:cs typeface="Microsoft Sans Serif"/>
              </a:rPr>
              <a:t> </a:t>
            </a:r>
            <a:r>
              <a:rPr sz="3200" spc="-15" dirty="0">
                <a:latin typeface="Microsoft Sans Serif"/>
                <a:cs typeface="Microsoft Sans Serif"/>
              </a:rPr>
              <a:t>Artificial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(IA).</a:t>
            </a:r>
          </a:p>
          <a:p>
            <a:pPr marL="12700">
              <a:lnSpc>
                <a:spcPct val="150000"/>
              </a:lnSpc>
              <a:spcBef>
                <a:spcPts val="1095"/>
              </a:spcBef>
            </a:pPr>
            <a:r>
              <a:rPr sz="3200" spc="-5" dirty="0">
                <a:latin typeface="Microsoft Sans Serif"/>
                <a:cs typeface="Microsoft Sans Serif"/>
              </a:rPr>
              <a:t>Ferramentas:</a:t>
            </a:r>
            <a:endParaRPr sz="32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29368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0157" y="4841856"/>
            <a:ext cx="1739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14" dirty="0">
                <a:latin typeface="Lucida Sans Unicode"/>
                <a:cs typeface="Lucida Sans Unicode"/>
              </a:rPr>
              <a:t>–</a:t>
            </a:r>
            <a:endParaRPr sz="2100" dirty="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6704" y="3781425"/>
            <a:ext cx="7467600" cy="290143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38100">
              <a:lnSpc>
                <a:spcPct val="150000"/>
              </a:lnSpc>
              <a:spcBef>
                <a:spcPts val="990"/>
              </a:spcBef>
              <a:tabLst>
                <a:tab pos="361315" algn="l"/>
              </a:tabLst>
            </a:pPr>
            <a:r>
              <a:rPr sz="3150" spc="172" baseline="13227" dirty="0">
                <a:latin typeface="Lucida Sans Unicode"/>
                <a:cs typeface="Lucida Sans Unicode"/>
              </a:rPr>
              <a:t>–	</a:t>
            </a:r>
            <a:r>
              <a:rPr sz="2800" spc="-50" dirty="0">
                <a:latin typeface="Microsoft Sans Serif"/>
                <a:cs typeface="Microsoft Sans Serif"/>
              </a:rPr>
              <a:t>TensorFlow.</a:t>
            </a:r>
            <a:endParaRPr sz="2800" dirty="0">
              <a:latin typeface="Microsoft Sans Serif"/>
              <a:cs typeface="Microsoft Sans Serif"/>
            </a:endParaRPr>
          </a:p>
          <a:p>
            <a:pPr marL="361950">
              <a:lnSpc>
                <a:spcPct val="150000"/>
              </a:lnSpc>
              <a:spcBef>
                <a:spcPts val="890"/>
              </a:spcBef>
            </a:pPr>
            <a:r>
              <a:rPr sz="2800" spc="-25" dirty="0">
                <a:latin typeface="Microsoft Sans Serif"/>
                <a:cs typeface="Microsoft Sans Serif"/>
              </a:rPr>
              <a:t>Colaboratory.</a:t>
            </a:r>
            <a:endParaRPr sz="2800" dirty="0">
              <a:latin typeface="Microsoft Sans Serif"/>
              <a:cs typeface="Microsoft Sans Serif"/>
            </a:endParaRPr>
          </a:p>
          <a:p>
            <a:pPr marL="361950" marR="30480">
              <a:lnSpc>
                <a:spcPct val="150000"/>
              </a:lnSpc>
              <a:spcBef>
                <a:spcPts val="1200"/>
              </a:spcBef>
            </a:pPr>
            <a:r>
              <a:rPr sz="2800" spc="-5" dirty="0">
                <a:latin typeface="Microsoft Sans Serif"/>
                <a:cs typeface="Microsoft Sans Serif"/>
              </a:rPr>
              <a:t>Ambas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são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ferramentas</a:t>
            </a:r>
            <a:r>
              <a:rPr sz="2800" spc="2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código-aberto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10" dirty="0">
                <a:latin typeface="Microsoft Sans Serif"/>
                <a:cs typeface="Microsoft Sans Serif"/>
              </a:rPr>
              <a:t>(</a:t>
            </a:r>
            <a:r>
              <a:rPr sz="2800" i="1" spc="10" dirty="0">
                <a:latin typeface="Arial"/>
                <a:cs typeface="Arial"/>
              </a:rPr>
              <a:t>open </a:t>
            </a:r>
            <a:r>
              <a:rPr sz="2800" i="1" spc="-76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source</a:t>
            </a:r>
            <a:r>
              <a:rPr sz="2800" dirty="0">
                <a:latin typeface="Microsoft Sans Serif"/>
                <a:cs typeface="Microsoft Sans Serif"/>
              </a:rPr>
              <a:t>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2069" y="7210454"/>
            <a:ext cx="786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z="1800" spc="-5" dirty="0">
                <a:latin typeface="Microsoft Sans Serif"/>
                <a:cs typeface="Microsoft Sans Serif"/>
              </a:rPr>
              <a:t>9</a:t>
            </a:fld>
            <a:r>
              <a:rPr sz="1800" spc="-5" dirty="0">
                <a:latin typeface="Microsoft Sans Serif"/>
                <a:cs typeface="Microsoft Sans Serif"/>
              </a:rPr>
              <a:t>/302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739" y="554320"/>
            <a:ext cx="4836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4400" dirty="0" err="1"/>
              <a:t>Jupyter</a:t>
            </a:r>
            <a:r>
              <a:rPr lang="pt-BR" sz="4400" dirty="0"/>
              <a:t> Notebook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99440" y="184464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latin typeface="Lucida Sans Unicode"/>
                <a:cs typeface="Lucida Sans Unicode"/>
              </a:rPr>
              <a:t>●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289" y="1718910"/>
            <a:ext cx="8298815" cy="440659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425"/>
              </a:spcBef>
            </a:pPr>
            <a:r>
              <a:rPr lang="pt-BR" sz="3200" dirty="0"/>
              <a:t>É amplamente utilizado em contextos de </a:t>
            </a:r>
            <a:r>
              <a:rPr lang="pt-BR" sz="3200" b="1" dirty="0"/>
              <a:t>Big Data</a:t>
            </a:r>
            <a:r>
              <a:rPr lang="pt-BR" sz="3200" dirty="0"/>
              <a:t> para exploração de dados, análise e visualização. Sua flexibilidade e a capacidade de integrar código, visualizações e documentação em um único documento o tornam uma ferramenta útil para lidar com grandes volumes de dados.</a:t>
            </a:r>
            <a:endParaRPr sz="32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1362</Words>
  <Application>Microsoft Office PowerPoint</Application>
  <PresentationFormat>Personalizar</PresentationFormat>
  <Paragraphs>256</Paragraphs>
  <Slides>48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Cambria</vt:lpstr>
      <vt:lpstr>Lucida Sans Unicode</vt:lpstr>
      <vt:lpstr>Microsoft Sans Serif</vt:lpstr>
      <vt:lpstr>Office Theme</vt:lpstr>
      <vt:lpstr>COLAB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Jupyter Notebook</vt:lpstr>
      <vt:lpstr>Jupyter Notebook</vt:lpstr>
      <vt:lpstr>O que é o COLAB?</vt:lpstr>
      <vt:lpstr>Principais Recursos</vt:lpstr>
      <vt:lpstr>Principais Recursos</vt:lpstr>
      <vt:lpstr>Principais Recursos</vt:lpstr>
      <vt:lpstr>Principais Recursos</vt:lpstr>
      <vt:lpstr>Principais Recursos</vt:lpstr>
      <vt:lpstr>Principais Recursos</vt:lpstr>
      <vt:lpstr>Principais Recursos</vt:lpstr>
      <vt:lpstr>Principais Recursos</vt:lpstr>
      <vt:lpstr>Principais Recursos</vt:lpstr>
      <vt:lpstr>PRIMEIROS PASSOS</vt:lpstr>
      <vt:lpstr>Primeiro Notebook</vt:lpstr>
      <vt:lpstr>Primeiro Notebook</vt:lpstr>
      <vt:lpstr>Primeiro Notebook</vt:lpstr>
      <vt:lpstr>Primeiro Notebook</vt:lpstr>
      <vt:lpstr>Primeiro Notebook</vt:lpstr>
      <vt:lpstr>Primeiro Notebook</vt:lpstr>
      <vt:lpstr>Primeiro Notebook</vt:lpstr>
      <vt:lpstr>Primeiro Notebook</vt:lpstr>
      <vt:lpstr>Codificação</vt:lpstr>
      <vt:lpstr>Codificação</vt:lpstr>
      <vt:lpstr>Codificação</vt:lpstr>
      <vt:lpstr>Codificação</vt:lpstr>
      <vt:lpstr>Codificação</vt:lpstr>
      <vt:lpstr>Execução</vt:lpstr>
      <vt:lpstr>Execução</vt:lpstr>
      <vt:lpstr>Execução</vt:lpstr>
      <vt:lpstr>Execução</vt:lpstr>
      <vt:lpstr>Execução</vt:lpstr>
      <vt:lpstr>Execução</vt:lpstr>
      <vt:lpstr>Execução</vt:lpstr>
      <vt:lpstr>Execução</vt:lpstr>
      <vt:lpstr>Execução</vt:lpstr>
      <vt:lpstr>Execução</vt:lpstr>
      <vt:lpstr>Principais Comandos</vt:lpstr>
      <vt:lpstr>Principais Comandos</vt:lpstr>
      <vt:lpstr>Análise Exploratória </vt:lpstr>
      <vt:lpstr>Análise Exploratória de Dados (AED) apresenta desafios e necessidades específicas devido ao volume, variedade e velocidade dos dados.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COLAB</dc:title>
  <dc:creator>Ítalo Nunes Pereira</dc:creator>
  <cp:lastModifiedBy>Ítalo Nunes Pereira</cp:lastModifiedBy>
  <cp:revision>10</cp:revision>
  <dcterms:created xsi:type="dcterms:W3CDTF">2024-08-19T11:57:22Z</dcterms:created>
  <dcterms:modified xsi:type="dcterms:W3CDTF">2024-09-12T09:54:29Z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2020-09-19T00:00:00Z</vt:filetime>
  </property>
  <property fmtid="{D5CDD505-2E9C-101B-9397-08002B2CF9AE}" pid="3" name="Creator">
    <vt:lpwstr>Impress</vt:lpwstr>
  </property>
  <property fmtid="{D5CDD505-2E9C-101B-9397-08002B2CF9AE}" pid="4" name="LastSaved">
    <vt:filetime>2020-09-19T00:00:00Z</vt:filetime>
  </property>
</Properties>
</file>