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72" r:id="rId16"/>
    <p:sldId id="273" r:id="rId17"/>
    <p:sldId id="274" r:id="rId18"/>
    <p:sldId id="276" r:id="rId19"/>
    <p:sldId id="277" r:id="rId20"/>
    <p:sldId id="278" r:id="rId21"/>
    <p:sldId id="279" r:id="rId22"/>
    <p:sldId id="269" r:id="rId23"/>
    <p:sldId id="281" r:id="rId24"/>
    <p:sldId id="280" r:id="rId2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E4DF7D-0AA2-7D4A-F78D-2761937C324C}"/>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13B8708C-158D-32C4-0FE9-5F45E14DA8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AA761FDB-3C11-7B8D-FC6D-8BBAAE9F990E}"/>
              </a:ext>
            </a:extLst>
          </p:cNvPr>
          <p:cNvSpPr>
            <a:spLocks noGrp="1"/>
          </p:cNvSpPr>
          <p:nvPr>
            <p:ph type="dt" sz="half" idx="10"/>
          </p:nvPr>
        </p:nvSpPr>
        <p:spPr/>
        <p:txBody>
          <a:bodyPr/>
          <a:lstStyle/>
          <a:p>
            <a:fld id="{F3524857-FB61-4E70-8200-A5051CBAF6C1}" type="datetimeFigureOut">
              <a:rPr lang="pt-BR" smtClean="0"/>
              <a:t>05/09/2024</a:t>
            </a:fld>
            <a:endParaRPr lang="pt-BR"/>
          </a:p>
        </p:txBody>
      </p:sp>
      <p:sp>
        <p:nvSpPr>
          <p:cNvPr id="5" name="Espaço Reservado para Rodapé 4">
            <a:extLst>
              <a:ext uri="{FF2B5EF4-FFF2-40B4-BE49-F238E27FC236}">
                <a16:creationId xmlns:a16="http://schemas.microsoft.com/office/drawing/2014/main" id="{41F50F97-77F6-05A2-82F9-8ECF1DE561C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F9539D2-9403-CA1D-03FB-51F18C5887A5}"/>
              </a:ext>
            </a:extLst>
          </p:cNvPr>
          <p:cNvSpPr>
            <a:spLocks noGrp="1"/>
          </p:cNvSpPr>
          <p:nvPr>
            <p:ph type="sldNum" sz="quarter" idx="12"/>
          </p:nvPr>
        </p:nvSpPr>
        <p:spPr/>
        <p:txBody>
          <a:bodyPr/>
          <a:lstStyle/>
          <a:p>
            <a:fld id="{0519334E-6021-4A45-818D-3F89338DF9F0}" type="slidenum">
              <a:rPr lang="pt-BR" smtClean="0"/>
              <a:t>‹nº›</a:t>
            </a:fld>
            <a:endParaRPr lang="pt-BR"/>
          </a:p>
        </p:txBody>
      </p:sp>
    </p:spTree>
    <p:extLst>
      <p:ext uri="{BB962C8B-B14F-4D97-AF65-F5344CB8AC3E}">
        <p14:creationId xmlns:p14="http://schemas.microsoft.com/office/powerpoint/2010/main" val="3004646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76C1B9-9A65-B146-5549-1DFE830BE972}"/>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797CCF40-7D89-111C-CF88-671491A23F3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4437A59-4411-056A-A40A-AE299F88B46F}"/>
              </a:ext>
            </a:extLst>
          </p:cNvPr>
          <p:cNvSpPr>
            <a:spLocks noGrp="1"/>
          </p:cNvSpPr>
          <p:nvPr>
            <p:ph type="dt" sz="half" idx="10"/>
          </p:nvPr>
        </p:nvSpPr>
        <p:spPr/>
        <p:txBody>
          <a:bodyPr/>
          <a:lstStyle/>
          <a:p>
            <a:fld id="{F3524857-FB61-4E70-8200-A5051CBAF6C1}" type="datetimeFigureOut">
              <a:rPr lang="pt-BR" smtClean="0"/>
              <a:t>05/09/2024</a:t>
            </a:fld>
            <a:endParaRPr lang="pt-BR"/>
          </a:p>
        </p:txBody>
      </p:sp>
      <p:sp>
        <p:nvSpPr>
          <p:cNvPr id="5" name="Espaço Reservado para Rodapé 4">
            <a:extLst>
              <a:ext uri="{FF2B5EF4-FFF2-40B4-BE49-F238E27FC236}">
                <a16:creationId xmlns:a16="http://schemas.microsoft.com/office/drawing/2014/main" id="{D56FE643-D1F3-ACB1-29F0-F1914326FBD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1A2BC1D-97FA-A446-1774-4453B5BF65DD}"/>
              </a:ext>
            </a:extLst>
          </p:cNvPr>
          <p:cNvSpPr>
            <a:spLocks noGrp="1"/>
          </p:cNvSpPr>
          <p:nvPr>
            <p:ph type="sldNum" sz="quarter" idx="12"/>
          </p:nvPr>
        </p:nvSpPr>
        <p:spPr/>
        <p:txBody>
          <a:bodyPr/>
          <a:lstStyle/>
          <a:p>
            <a:fld id="{0519334E-6021-4A45-818D-3F89338DF9F0}" type="slidenum">
              <a:rPr lang="pt-BR" smtClean="0"/>
              <a:t>‹nº›</a:t>
            </a:fld>
            <a:endParaRPr lang="pt-BR"/>
          </a:p>
        </p:txBody>
      </p:sp>
    </p:spTree>
    <p:extLst>
      <p:ext uri="{BB962C8B-B14F-4D97-AF65-F5344CB8AC3E}">
        <p14:creationId xmlns:p14="http://schemas.microsoft.com/office/powerpoint/2010/main" val="3290614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08463B2-8299-5A6C-66D4-F86803BC0BC7}"/>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F31B09F6-CEF4-1512-2021-BD770E7057E5}"/>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E831C86-8A21-6460-BAB0-EB8796924C61}"/>
              </a:ext>
            </a:extLst>
          </p:cNvPr>
          <p:cNvSpPr>
            <a:spLocks noGrp="1"/>
          </p:cNvSpPr>
          <p:nvPr>
            <p:ph type="dt" sz="half" idx="10"/>
          </p:nvPr>
        </p:nvSpPr>
        <p:spPr/>
        <p:txBody>
          <a:bodyPr/>
          <a:lstStyle/>
          <a:p>
            <a:fld id="{F3524857-FB61-4E70-8200-A5051CBAF6C1}" type="datetimeFigureOut">
              <a:rPr lang="pt-BR" smtClean="0"/>
              <a:t>05/09/2024</a:t>
            </a:fld>
            <a:endParaRPr lang="pt-BR"/>
          </a:p>
        </p:txBody>
      </p:sp>
      <p:sp>
        <p:nvSpPr>
          <p:cNvPr id="5" name="Espaço Reservado para Rodapé 4">
            <a:extLst>
              <a:ext uri="{FF2B5EF4-FFF2-40B4-BE49-F238E27FC236}">
                <a16:creationId xmlns:a16="http://schemas.microsoft.com/office/drawing/2014/main" id="{2EC6C2CC-80C7-0D9E-BA1D-908EFCFB978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C2D0B86-33F2-083A-91B4-47CFE62E5FCC}"/>
              </a:ext>
            </a:extLst>
          </p:cNvPr>
          <p:cNvSpPr>
            <a:spLocks noGrp="1"/>
          </p:cNvSpPr>
          <p:nvPr>
            <p:ph type="sldNum" sz="quarter" idx="12"/>
          </p:nvPr>
        </p:nvSpPr>
        <p:spPr/>
        <p:txBody>
          <a:bodyPr/>
          <a:lstStyle/>
          <a:p>
            <a:fld id="{0519334E-6021-4A45-818D-3F89338DF9F0}" type="slidenum">
              <a:rPr lang="pt-BR" smtClean="0"/>
              <a:t>‹nº›</a:t>
            </a:fld>
            <a:endParaRPr lang="pt-BR"/>
          </a:p>
        </p:txBody>
      </p:sp>
    </p:spTree>
    <p:extLst>
      <p:ext uri="{BB962C8B-B14F-4D97-AF65-F5344CB8AC3E}">
        <p14:creationId xmlns:p14="http://schemas.microsoft.com/office/powerpoint/2010/main" val="27958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E0E4D3-8481-C21C-5943-B704D0D77421}"/>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D030295-B52D-5612-9B97-15C221EC7AF3}"/>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65314E5-8243-1DC9-533C-C71A703BFFF3}"/>
              </a:ext>
            </a:extLst>
          </p:cNvPr>
          <p:cNvSpPr>
            <a:spLocks noGrp="1"/>
          </p:cNvSpPr>
          <p:nvPr>
            <p:ph type="dt" sz="half" idx="10"/>
          </p:nvPr>
        </p:nvSpPr>
        <p:spPr/>
        <p:txBody>
          <a:bodyPr/>
          <a:lstStyle/>
          <a:p>
            <a:fld id="{F3524857-FB61-4E70-8200-A5051CBAF6C1}" type="datetimeFigureOut">
              <a:rPr lang="pt-BR" smtClean="0"/>
              <a:t>05/09/2024</a:t>
            </a:fld>
            <a:endParaRPr lang="pt-BR"/>
          </a:p>
        </p:txBody>
      </p:sp>
      <p:sp>
        <p:nvSpPr>
          <p:cNvPr id="5" name="Espaço Reservado para Rodapé 4">
            <a:extLst>
              <a:ext uri="{FF2B5EF4-FFF2-40B4-BE49-F238E27FC236}">
                <a16:creationId xmlns:a16="http://schemas.microsoft.com/office/drawing/2014/main" id="{FF881FE8-F497-A966-6EFD-2FE4EFF94F8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D530046-73EF-BD4B-A489-9897C59EB7BD}"/>
              </a:ext>
            </a:extLst>
          </p:cNvPr>
          <p:cNvSpPr>
            <a:spLocks noGrp="1"/>
          </p:cNvSpPr>
          <p:nvPr>
            <p:ph type="sldNum" sz="quarter" idx="12"/>
          </p:nvPr>
        </p:nvSpPr>
        <p:spPr/>
        <p:txBody>
          <a:bodyPr/>
          <a:lstStyle/>
          <a:p>
            <a:fld id="{0519334E-6021-4A45-818D-3F89338DF9F0}" type="slidenum">
              <a:rPr lang="pt-BR" smtClean="0"/>
              <a:t>‹nº›</a:t>
            </a:fld>
            <a:endParaRPr lang="pt-BR"/>
          </a:p>
        </p:txBody>
      </p:sp>
    </p:spTree>
    <p:extLst>
      <p:ext uri="{BB962C8B-B14F-4D97-AF65-F5344CB8AC3E}">
        <p14:creationId xmlns:p14="http://schemas.microsoft.com/office/powerpoint/2010/main" val="1048075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9919D8-19CB-A732-65D4-75C9A33275EC}"/>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F2D26D67-CC16-DBCA-C611-B27FF3473EE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7DABD207-F412-CC5E-3A25-73227C64E63D}"/>
              </a:ext>
            </a:extLst>
          </p:cNvPr>
          <p:cNvSpPr>
            <a:spLocks noGrp="1"/>
          </p:cNvSpPr>
          <p:nvPr>
            <p:ph type="dt" sz="half" idx="10"/>
          </p:nvPr>
        </p:nvSpPr>
        <p:spPr/>
        <p:txBody>
          <a:bodyPr/>
          <a:lstStyle/>
          <a:p>
            <a:fld id="{F3524857-FB61-4E70-8200-A5051CBAF6C1}" type="datetimeFigureOut">
              <a:rPr lang="pt-BR" smtClean="0"/>
              <a:t>05/09/2024</a:t>
            </a:fld>
            <a:endParaRPr lang="pt-BR"/>
          </a:p>
        </p:txBody>
      </p:sp>
      <p:sp>
        <p:nvSpPr>
          <p:cNvPr id="5" name="Espaço Reservado para Rodapé 4">
            <a:extLst>
              <a:ext uri="{FF2B5EF4-FFF2-40B4-BE49-F238E27FC236}">
                <a16:creationId xmlns:a16="http://schemas.microsoft.com/office/drawing/2014/main" id="{7CB9B40F-EAFB-2D7A-1C29-A577A652989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4BC6ED6-2FDF-43C8-FB81-E40009ADFF7C}"/>
              </a:ext>
            </a:extLst>
          </p:cNvPr>
          <p:cNvSpPr>
            <a:spLocks noGrp="1"/>
          </p:cNvSpPr>
          <p:nvPr>
            <p:ph type="sldNum" sz="quarter" idx="12"/>
          </p:nvPr>
        </p:nvSpPr>
        <p:spPr/>
        <p:txBody>
          <a:bodyPr/>
          <a:lstStyle/>
          <a:p>
            <a:fld id="{0519334E-6021-4A45-818D-3F89338DF9F0}" type="slidenum">
              <a:rPr lang="pt-BR" smtClean="0"/>
              <a:t>‹nº›</a:t>
            </a:fld>
            <a:endParaRPr lang="pt-BR"/>
          </a:p>
        </p:txBody>
      </p:sp>
    </p:spTree>
    <p:extLst>
      <p:ext uri="{BB962C8B-B14F-4D97-AF65-F5344CB8AC3E}">
        <p14:creationId xmlns:p14="http://schemas.microsoft.com/office/powerpoint/2010/main" val="3611061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4C3970-8BAD-E7DD-3E99-FF1694AAE951}"/>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783C32E-B925-D4B2-9C9C-1D3DB2711096}"/>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2B0CA305-BC7F-81C5-5206-80A4C90C4520}"/>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448BBCE2-4154-19C7-46D6-7D2C5EEF0CD2}"/>
              </a:ext>
            </a:extLst>
          </p:cNvPr>
          <p:cNvSpPr>
            <a:spLocks noGrp="1"/>
          </p:cNvSpPr>
          <p:nvPr>
            <p:ph type="dt" sz="half" idx="10"/>
          </p:nvPr>
        </p:nvSpPr>
        <p:spPr/>
        <p:txBody>
          <a:bodyPr/>
          <a:lstStyle/>
          <a:p>
            <a:fld id="{F3524857-FB61-4E70-8200-A5051CBAF6C1}" type="datetimeFigureOut">
              <a:rPr lang="pt-BR" smtClean="0"/>
              <a:t>05/09/2024</a:t>
            </a:fld>
            <a:endParaRPr lang="pt-BR"/>
          </a:p>
        </p:txBody>
      </p:sp>
      <p:sp>
        <p:nvSpPr>
          <p:cNvPr id="6" name="Espaço Reservado para Rodapé 5">
            <a:extLst>
              <a:ext uri="{FF2B5EF4-FFF2-40B4-BE49-F238E27FC236}">
                <a16:creationId xmlns:a16="http://schemas.microsoft.com/office/drawing/2014/main" id="{EF68FCF1-D95D-7CB5-C85F-AA99A4F52FE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572AC75-897B-CD12-38E8-7534DC2F14AB}"/>
              </a:ext>
            </a:extLst>
          </p:cNvPr>
          <p:cNvSpPr>
            <a:spLocks noGrp="1"/>
          </p:cNvSpPr>
          <p:nvPr>
            <p:ph type="sldNum" sz="quarter" idx="12"/>
          </p:nvPr>
        </p:nvSpPr>
        <p:spPr/>
        <p:txBody>
          <a:bodyPr/>
          <a:lstStyle/>
          <a:p>
            <a:fld id="{0519334E-6021-4A45-818D-3F89338DF9F0}" type="slidenum">
              <a:rPr lang="pt-BR" smtClean="0"/>
              <a:t>‹nº›</a:t>
            </a:fld>
            <a:endParaRPr lang="pt-BR"/>
          </a:p>
        </p:txBody>
      </p:sp>
    </p:spTree>
    <p:extLst>
      <p:ext uri="{BB962C8B-B14F-4D97-AF65-F5344CB8AC3E}">
        <p14:creationId xmlns:p14="http://schemas.microsoft.com/office/powerpoint/2010/main" val="2294616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46477A-4593-5D56-B6C3-EB2EC36EC948}"/>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443B837-4BC1-5396-10A7-B703086A42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9425FF00-44D8-A93E-9A1B-09B82BE06849}"/>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2AF57D56-9086-E128-7F9B-B9D5E9CDC4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E3CFD3FE-192C-369D-F180-3B8EF4AB2F9F}"/>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9CF87B2E-72E3-C4B4-642A-AD536F1BE177}"/>
              </a:ext>
            </a:extLst>
          </p:cNvPr>
          <p:cNvSpPr>
            <a:spLocks noGrp="1"/>
          </p:cNvSpPr>
          <p:nvPr>
            <p:ph type="dt" sz="half" idx="10"/>
          </p:nvPr>
        </p:nvSpPr>
        <p:spPr/>
        <p:txBody>
          <a:bodyPr/>
          <a:lstStyle/>
          <a:p>
            <a:fld id="{F3524857-FB61-4E70-8200-A5051CBAF6C1}" type="datetimeFigureOut">
              <a:rPr lang="pt-BR" smtClean="0"/>
              <a:t>05/09/2024</a:t>
            </a:fld>
            <a:endParaRPr lang="pt-BR"/>
          </a:p>
        </p:txBody>
      </p:sp>
      <p:sp>
        <p:nvSpPr>
          <p:cNvPr id="8" name="Espaço Reservado para Rodapé 7">
            <a:extLst>
              <a:ext uri="{FF2B5EF4-FFF2-40B4-BE49-F238E27FC236}">
                <a16:creationId xmlns:a16="http://schemas.microsoft.com/office/drawing/2014/main" id="{DA15C788-14C4-C185-77F4-EB98195BE76C}"/>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CA9ECE9A-0DE6-351E-3830-6CDCBCF68708}"/>
              </a:ext>
            </a:extLst>
          </p:cNvPr>
          <p:cNvSpPr>
            <a:spLocks noGrp="1"/>
          </p:cNvSpPr>
          <p:nvPr>
            <p:ph type="sldNum" sz="quarter" idx="12"/>
          </p:nvPr>
        </p:nvSpPr>
        <p:spPr/>
        <p:txBody>
          <a:bodyPr/>
          <a:lstStyle/>
          <a:p>
            <a:fld id="{0519334E-6021-4A45-818D-3F89338DF9F0}" type="slidenum">
              <a:rPr lang="pt-BR" smtClean="0"/>
              <a:t>‹nº›</a:t>
            </a:fld>
            <a:endParaRPr lang="pt-BR"/>
          </a:p>
        </p:txBody>
      </p:sp>
    </p:spTree>
    <p:extLst>
      <p:ext uri="{BB962C8B-B14F-4D97-AF65-F5344CB8AC3E}">
        <p14:creationId xmlns:p14="http://schemas.microsoft.com/office/powerpoint/2010/main" val="297554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000573-D004-8A7A-1120-189A964F1D33}"/>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5A84228-0FEC-861F-4BAE-EB29DA940A89}"/>
              </a:ext>
            </a:extLst>
          </p:cNvPr>
          <p:cNvSpPr>
            <a:spLocks noGrp="1"/>
          </p:cNvSpPr>
          <p:nvPr>
            <p:ph type="dt" sz="half" idx="10"/>
          </p:nvPr>
        </p:nvSpPr>
        <p:spPr/>
        <p:txBody>
          <a:bodyPr/>
          <a:lstStyle/>
          <a:p>
            <a:fld id="{F3524857-FB61-4E70-8200-A5051CBAF6C1}" type="datetimeFigureOut">
              <a:rPr lang="pt-BR" smtClean="0"/>
              <a:t>05/09/2024</a:t>
            </a:fld>
            <a:endParaRPr lang="pt-BR"/>
          </a:p>
        </p:txBody>
      </p:sp>
      <p:sp>
        <p:nvSpPr>
          <p:cNvPr id="4" name="Espaço Reservado para Rodapé 3">
            <a:extLst>
              <a:ext uri="{FF2B5EF4-FFF2-40B4-BE49-F238E27FC236}">
                <a16:creationId xmlns:a16="http://schemas.microsoft.com/office/drawing/2014/main" id="{1CCB6A3A-6271-C637-A8E0-0281AFEABC55}"/>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9505BBEA-3484-8B64-0A52-D54A2517F353}"/>
              </a:ext>
            </a:extLst>
          </p:cNvPr>
          <p:cNvSpPr>
            <a:spLocks noGrp="1"/>
          </p:cNvSpPr>
          <p:nvPr>
            <p:ph type="sldNum" sz="quarter" idx="12"/>
          </p:nvPr>
        </p:nvSpPr>
        <p:spPr/>
        <p:txBody>
          <a:bodyPr/>
          <a:lstStyle/>
          <a:p>
            <a:fld id="{0519334E-6021-4A45-818D-3F89338DF9F0}" type="slidenum">
              <a:rPr lang="pt-BR" smtClean="0"/>
              <a:t>‹nº›</a:t>
            </a:fld>
            <a:endParaRPr lang="pt-BR"/>
          </a:p>
        </p:txBody>
      </p:sp>
    </p:spTree>
    <p:extLst>
      <p:ext uri="{BB962C8B-B14F-4D97-AF65-F5344CB8AC3E}">
        <p14:creationId xmlns:p14="http://schemas.microsoft.com/office/powerpoint/2010/main" val="3359201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B818D4C-D720-5A68-49DD-A334D156E1CB}"/>
              </a:ext>
            </a:extLst>
          </p:cNvPr>
          <p:cNvSpPr>
            <a:spLocks noGrp="1"/>
          </p:cNvSpPr>
          <p:nvPr>
            <p:ph type="dt" sz="half" idx="10"/>
          </p:nvPr>
        </p:nvSpPr>
        <p:spPr/>
        <p:txBody>
          <a:bodyPr/>
          <a:lstStyle/>
          <a:p>
            <a:fld id="{F3524857-FB61-4E70-8200-A5051CBAF6C1}" type="datetimeFigureOut">
              <a:rPr lang="pt-BR" smtClean="0"/>
              <a:t>05/09/2024</a:t>
            </a:fld>
            <a:endParaRPr lang="pt-BR"/>
          </a:p>
        </p:txBody>
      </p:sp>
      <p:sp>
        <p:nvSpPr>
          <p:cNvPr id="3" name="Espaço Reservado para Rodapé 2">
            <a:extLst>
              <a:ext uri="{FF2B5EF4-FFF2-40B4-BE49-F238E27FC236}">
                <a16:creationId xmlns:a16="http://schemas.microsoft.com/office/drawing/2014/main" id="{4C270BA7-C753-0BBB-157C-28FD0FBD3C1E}"/>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D4226E51-CDA0-FE7B-7891-E3C1538B1AC6}"/>
              </a:ext>
            </a:extLst>
          </p:cNvPr>
          <p:cNvSpPr>
            <a:spLocks noGrp="1"/>
          </p:cNvSpPr>
          <p:nvPr>
            <p:ph type="sldNum" sz="quarter" idx="12"/>
          </p:nvPr>
        </p:nvSpPr>
        <p:spPr/>
        <p:txBody>
          <a:bodyPr/>
          <a:lstStyle/>
          <a:p>
            <a:fld id="{0519334E-6021-4A45-818D-3F89338DF9F0}" type="slidenum">
              <a:rPr lang="pt-BR" smtClean="0"/>
              <a:t>‹nº›</a:t>
            </a:fld>
            <a:endParaRPr lang="pt-BR"/>
          </a:p>
        </p:txBody>
      </p:sp>
    </p:spTree>
    <p:extLst>
      <p:ext uri="{BB962C8B-B14F-4D97-AF65-F5344CB8AC3E}">
        <p14:creationId xmlns:p14="http://schemas.microsoft.com/office/powerpoint/2010/main" val="3913654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492087-CA3F-5823-1B26-3BFC1F49937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850BF45-50B4-9894-79EC-1B8A71230D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3B221EFD-7813-4CA3-EA39-FB3CFF6BD4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695369D1-2D16-D8D8-4F44-FC4FAF6CD905}"/>
              </a:ext>
            </a:extLst>
          </p:cNvPr>
          <p:cNvSpPr>
            <a:spLocks noGrp="1"/>
          </p:cNvSpPr>
          <p:nvPr>
            <p:ph type="dt" sz="half" idx="10"/>
          </p:nvPr>
        </p:nvSpPr>
        <p:spPr/>
        <p:txBody>
          <a:bodyPr/>
          <a:lstStyle/>
          <a:p>
            <a:fld id="{F3524857-FB61-4E70-8200-A5051CBAF6C1}" type="datetimeFigureOut">
              <a:rPr lang="pt-BR" smtClean="0"/>
              <a:t>05/09/2024</a:t>
            </a:fld>
            <a:endParaRPr lang="pt-BR"/>
          </a:p>
        </p:txBody>
      </p:sp>
      <p:sp>
        <p:nvSpPr>
          <p:cNvPr id="6" name="Espaço Reservado para Rodapé 5">
            <a:extLst>
              <a:ext uri="{FF2B5EF4-FFF2-40B4-BE49-F238E27FC236}">
                <a16:creationId xmlns:a16="http://schemas.microsoft.com/office/drawing/2014/main" id="{69F95E5C-BC85-3343-3EA2-6F911B2ECDE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ADCB0E2-1714-E456-FA8D-3786369A119A}"/>
              </a:ext>
            </a:extLst>
          </p:cNvPr>
          <p:cNvSpPr>
            <a:spLocks noGrp="1"/>
          </p:cNvSpPr>
          <p:nvPr>
            <p:ph type="sldNum" sz="quarter" idx="12"/>
          </p:nvPr>
        </p:nvSpPr>
        <p:spPr/>
        <p:txBody>
          <a:bodyPr/>
          <a:lstStyle/>
          <a:p>
            <a:fld id="{0519334E-6021-4A45-818D-3F89338DF9F0}" type="slidenum">
              <a:rPr lang="pt-BR" smtClean="0"/>
              <a:t>‹nº›</a:t>
            </a:fld>
            <a:endParaRPr lang="pt-BR"/>
          </a:p>
        </p:txBody>
      </p:sp>
    </p:spTree>
    <p:extLst>
      <p:ext uri="{BB962C8B-B14F-4D97-AF65-F5344CB8AC3E}">
        <p14:creationId xmlns:p14="http://schemas.microsoft.com/office/powerpoint/2010/main" val="2638592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0A13BF-8B89-2BDE-9ED8-DDC5A7154B1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068C1710-465A-1E87-1039-7F283269A5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00A420E6-33FA-A376-E6C5-6127028404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E50C23B-7E43-804F-33B3-384D785B71AB}"/>
              </a:ext>
            </a:extLst>
          </p:cNvPr>
          <p:cNvSpPr>
            <a:spLocks noGrp="1"/>
          </p:cNvSpPr>
          <p:nvPr>
            <p:ph type="dt" sz="half" idx="10"/>
          </p:nvPr>
        </p:nvSpPr>
        <p:spPr/>
        <p:txBody>
          <a:bodyPr/>
          <a:lstStyle/>
          <a:p>
            <a:fld id="{F3524857-FB61-4E70-8200-A5051CBAF6C1}" type="datetimeFigureOut">
              <a:rPr lang="pt-BR" smtClean="0"/>
              <a:t>05/09/2024</a:t>
            </a:fld>
            <a:endParaRPr lang="pt-BR"/>
          </a:p>
        </p:txBody>
      </p:sp>
      <p:sp>
        <p:nvSpPr>
          <p:cNvPr id="6" name="Espaço Reservado para Rodapé 5">
            <a:extLst>
              <a:ext uri="{FF2B5EF4-FFF2-40B4-BE49-F238E27FC236}">
                <a16:creationId xmlns:a16="http://schemas.microsoft.com/office/drawing/2014/main" id="{E7939530-7A69-0243-1628-59ABC863EF9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29E8783-6E5B-DDB4-EBA4-4794F9A0A90E}"/>
              </a:ext>
            </a:extLst>
          </p:cNvPr>
          <p:cNvSpPr>
            <a:spLocks noGrp="1"/>
          </p:cNvSpPr>
          <p:nvPr>
            <p:ph type="sldNum" sz="quarter" idx="12"/>
          </p:nvPr>
        </p:nvSpPr>
        <p:spPr/>
        <p:txBody>
          <a:bodyPr/>
          <a:lstStyle/>
          <a:p>
            <a:fld id="{0519334E-6021-4A45-818D-3F89338DF9F0}" type="slidenum">
              <a:rPr lang="pt-BR" smtClean="0"/>
              <a:t>‹nº›</a:t>
            </a:fld>
            <a:endParaRPr lang="pt-BR"/>
          </a:p>
        </p:txBody>
      </p:sp>
    </p:spTree>
    <p:extLst>
      <p:ext uri="{BB962C8B-B14F-4D97-AF65-F5344CB8AC3E}">
        <p14:creationId xmlns:p14="http://schemas.microsoft.com/office/powerpoint/2010/main" val="3788437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458D05F-0CAF-332C-4034-EC5FA7FF83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7B4D2B47-FE6F-6B41-040D-4010207DDA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B0AEFE3-E4ED-FE42-F113-C267E0283C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524857-FB61-4E70-8200-A5051CBAF6C1}" type="datetimeFigureOut">
              <a:rPr lang="pt-BR" smtClean="0"/>
              <a:t>05/09/2024</a:t>
            </a:fld>
            <a:endParaRPr lang="pt-BR"/>
          </a:p>
        </p:txBody>
      </p:sp>
      <p:sp>
        <p:nvSpPr>
          <p:cNvPr id="5" name="Espaço Reservado para Rodapé 4">
            <a:extLst>
              <a:ext uri="{FF2B5EF4-FFF2-40B4-BE49-F238E27FC236}">
                <a16:creationId xmlns:a16="http://schemas.microsoft.com/office/drawing/2014/main" id="{4982B8AF-FF80-BB44-7DCB-2E99CF627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Espaço Reservado para Número de Slide 5">
            <a:extLst>
              <a:ext uri="{FF2B5EF4-FFF2-40B4-BE49-F238E27FC236}">
                <a16:creationId xmlns:a16="http://schemas.microsoft.com/office/drawing/2014/main" id="{729BF5BC-E5A3-D199-B71B-9C36D76706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519334E-6021-4A45-818D-3F89338DF9F0}" type="slidenum">
              <a:rPr lang="pt-BR" smtClean="0"/>
              <a:t>‹nº›</a:t>
            </a:fld>
            <a:endParaRPr lang="pt-BR"/>
          </a:p>
        </p:txBody>
      </p:sp>
    </p:spTree>
    <p:extLst>
      <p:ext uri="{BB962C8B-B14F-4D97-AF65-F5344CB8AC3E}">
        <p14:creationId xmlns:p14="http://schemas.microsoft.com/office/powerpoint/2010/main" val="405942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Árvores de beira de estrada">
            <a:extLst>
              <a:ext uri="{FF2B5EF4-FFF2-40B4-BE49-F238E27FC236}">
                <a16:creationId xmlns:a16="http://schemas.microsoft.com/office/drawing/2014/main" id="{1B6510C8-0530-E9B7-04D5-EA1C04A5CA18}"/>
              </a:ext>
            </a:extLst>
          </p:cNvPr>
          <p:cNvPicPr>
            <a:picLocks noChangeAspect="1"/>
          </p:cNvPicPr>
          <p:nvPr/>
        </p:nvPicPr>
        <p:blipFill>
          <a:blip r:embed="rId2">
            <a:alphaModFix amt="50000"/>
          </a:blip>
          <a:srcRect t="5310" b="10421"/>
          <a:stretch/>
        </p:blipFill>
        <p:spPr>
          <a:xfrm>
            <a:off x="20" y="1"/>
            <a:ext cx="12191980" cy="6857999"/>
          </a:xfrm>
          <a:prstGeom prst="rect">
            <a:avLst/>
          </a:prstGeom>
        </p:spPr>
      </p:pic>
      <p:sp>
        <p:nvSpPr>
          <p:cNvPr id="2" name="Título 1">
            <a:extLst>
              <a:ext uri="{FF2B5EF4-FFF2-40B4-BE49-F238E27FC236}">
                <a16:creationId xmlns:a16="http://schemas.microsoft.com/office/drawing/2014/main" id="{93D06F68-9EE5-5ED4-562A-AC2AA5510431}"/>
              </a:ext>
            </a:extLst>
          </p:cNvPr>
          <p:cNvSpPr>
            <a:spLocks noGrp="1"/>
          </p:cNvSpPr>
          <p:nvPr>
            <p:ph type="ctrTitle"/>
          </p:nvPr>
        </p:nvSpPr>
        <p:spPr>
          <a:xfrm>
            <a:off x="1524000" y="1122362"/>
            <a:ext cx="9144000" cy="2900518"/>
          </a:xfrm>
        </p:spPr>
        <p:txBody>
          <a:bodyPr>
            <a:normAutofit/>
          </a:bodyPr>
          <a:lstStyle/>
          <a:p>
            <a:r>
              <a:rPr lang="pt-BR">
                <a:solidFill>
                  <a:srgbClr val="FFFFFF"/>
                </a:solidFill>
              </a:rPr>
              <a:t>Árvores de Decisão</a:t>
            </a:r>
          </a:p>
        </p:txBody>
      </p:sp>
    </p:spTree>
    <p:extLst>
      <p:ext uri="{BB962C8B-B14F-4D97-AF65-F5344CB8AC3E}">
        <p14:creationId xmlns:p14="http://schemas.microsoft.com/office/powerpoint/2010/main" val="306344496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69DB7ED-8D8F-42E4-7291-BB1BF4CB3282}"/>
              </a:ext>
            </a:extLst>
          </p:cNvPr>
          <p:cNvSpPr>
            <a:spLocks noGrp="1"/>
          </p:cNvSpPr>
          <p:nvPr>
            <p:ph type="title"/>
          </p:nvPr>
        </p:nvSpPr>
        <p:spPr>
          <a:xfrm>
            <a:off x="1285240" y="1050595"/>
            <a:ext cx="8074815" cy="1618489"/>
          </a:xfrm>
        </p:spPr>
        <p:txBody>
          <a:bodyPr anchor="ctr">
            <a:normAutofit/>
          </a:bodyPr>
          <a:lstStyle/>
          <a:p>
            <a:r>
              <a:rPr lang="pt-BR" sz="7200"/>
              <a:t>Aplicação</a:t>
            </a:r>
          </a:p>
        </p:txBody>
      </p:sp>
      <p:sp>
        <p:nvSpPr>
          <p:cNvPr id="3" name="Espaço Reservado para Conteúdo 2">
            <a:extLst>
              <a:ext uri="{FF2B5EF4-FFF2-40B4-BE49-F238E27FC236}">
                <a16:creationId xmlns:a16="http://schemas.microsoft.com/office/drawing/2014/main" id="{62D39F19-AF60-98C1-90E9-D3913043DC69}"/>
              </a:ext>
            </a:extLst>
          </p:cNvPr>
          <p:cNvSpPr>
            <a:spLocks noGrp="1"/>
          </p:cNvSpPr>
          <p:nvPr>
            <p:ph idx="1"/>
          </p:nvPr>
        </p:nvSpPr>
        <p:spPr>
          <a:xfrm>
            <a:off x="1285240" y="2969469"/>
            <a:ext cx="8074815" cy="2800395"/>
          </a:xfrm>
        </p:spPr>
        <p:txBody>
          <a:bodyPr anchor="t">
            <a:normAutofit/>
          </a:bodyPr>
          <a:lstStyle/>
          <a:p>
            <a:pPr marL="0" indent="0">
              <a:buNone/>
            </a:pPr>
            <a:r>
              <a:rPr lang="pt-BR" sz="2200" b="1" dirty="0"/>
              <a:t>Folhas:</a:t>
            </a:r>
            <a:endParaRPr lang="pt-BR" sz="2200" dirty="0"/>
          </a:p>
          <a:p>
            <a:pPr>
              <a:buFont typeface="+mj-lt"/>
              <a:buAutoNum type="arabicPeriod"/>
            </a:pPr>
            <a:r>
              <a:rPr lang="pt-BR" sz="2200" b="1" dirty="0"/>
              <a:t>Novo Visitante:</a:t>
            </a:r>
            <a:endParaRPr lang="pt-BR" sz="2200" dirty="0"/>
          </a:p>
          <a:p>
            <a:pPr marL="742950" lvl="1" indent="-285750">
              <a:buFont typeface="+mj-lt"/>
              <a:buAutoNum type="arabicPeriod"/>
            </a:pPr>
            <a:r>
              <a:rPr lang="pt-BR" sz="2200" b="1" dirty="0"/>
              <a:t>Roupas:</a:t>
            </a:r>
            <a:r>
              <a:rPr lang="pt-BR" sz="2200" dirty="0"/>
              <a:t> "Recomendar as últimas tendências em roupas."</a:t>
            </a:r>
          </a:p>
          <a:p>
            <a:pPr marL="742950" lvl="1" indent="-285750">
              <a:buFont typeface="+mj-lt"/>
              <a:buAutoNum type="arabicPeriod"/>
            </a:pPr>
            <a:r>
              <a:rPr lang="pt-BR" sz="2200" b="1" dirty="0"/>
              <a:t>Eletrônicos:</a:t>
            </a:r>
            <a:r>
              <a:rPr lang="pt-BR" sz="2200" dirty="0"/>
              <a:t> "Recomendar os eletrônicos mais populares."</a:t>
            </a:r>
          </a:p>
          <a:p>
            <a:pPr marL="742950" lvl="1" indent="-285750">
              <a:buFont typeface="+mj-lt"/>
              <a:buAutoNum type="arabicPeriod"/>
            </a:pPr>
            <a:r>
              <a:rPr lang="pt-BR" sz="2200" b="1" dirty="0"/>
              <a:t>Casa e Jardim:</a:t>
            </a:r>
            <a:r>
              <a:rPr lang="pt-BR" sz="2200" dirty="0"/>
              <a:t> "Recomendar produtos novos e populares para casa e jardim."</a:t>
            </a:r>
          </a:p>
        </p:txBody>
      </p:sp>
    </p:spTree>
    <p:extLst>
      <p:ext uri="{BB962C8B-B14F-4D97-AF65-F5344CB8AC3E}">
        <p14:creationId xmlns:p14="http://schemas.microsoft.com/office/powerpoint/2010/main" val="3096333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69DB7ED-8D8F-42E4-7291-BB1BF4CB3282}"/>
              </a:ext>
            </a:extLst>
          </p:cNvPr>
          <p:cNvSpPr>
            <a:spLocks noGrp="1"/>
          </p:cNvSpPr>
          <p:nvPr>
            <p:ph type="title"/>
          </p:nvPr>
        </p:nvSpPr>
        <p:spPr>
          <a:xfrm>
            <a:off x="1285240" y="1050595"/>
            <a:ext cx="8074815" cy="1618489"/>
          </a:xfrm>
        </p:spPr>
        <p:txBody>
          <a:bodyPr anchor="ctr">
            <a:normAutofit/>
          </a:bodyPr>
          <a:lstStyle/>
          <a:p>
            <a:r>
              <a:rPr lang="pt-BR" sz="7200"/>
              <a:t>Aplicação</a:t>
            </a:r>
          </a:p>
        </p:txBody>
      </p:sp>
      <p:sp>
        <p:nvSpPr>
          <p:cNvPr id="3" name="Espaço Reservado para Conteúdo 2">
            <a:extLst>
              <a:ext uri="{FF2B5EF4-FFF2-40B4-BE49-F238E27FC236}">
                <a16:creationId xmlns:a16="http://schemas.microsoft.com/office/drawing/2014/main" id="{62D39F19-AF60-98C1-90E9-D3913043DC69}"/>
              </a:ext>
            </a:extLst>
          </p:cNvPr>
          <p:cNvSpPr>
            <a:spLocks noGrp="1"/>
          </p:cNvSpPr>
          <p:nvPr>
            <p:ph idx="1"/>
          </p:nvPr>
        </p:nvSpPr>
        <p:spPr>
          <a:xfrm>
            <a:off x="1285240" y="2308485"/>
            <a:ext cx="9102944" cy="3461379"/>
          </a:xfrm>
        </p:spPr>
        <p:txBody>
          <a:bodyPr anchor="t">
            <a:normAutofit/>
          </a:bodyPr>
          <a:lstStyle/>
          <a:p>
            <a:pPr marL="0" indent="0">
              <a:buNone/>
            </a:pPr>
            <a:r>
              <a:rPr lang="pt-BR" sz="2400" b="1" dirty="0"/>
              <a:t>Folhas:</a:t>
            </a:r>
            <a:endParaRPr lang="pt-BR" sz="2400" dirty="0"/>
          </a:p>
          <a:p>
            <a:pPr marL="0" indent="0">
              <a:buNone/>
            </a:pPr>
            <a:r>
              <a:rPr lang="pt-BR" sz="2400" b="1" dirty="0"/>
              <a:t>2.Cliente Recorrente:</a:t>
            </a:r>
            <a:endParaRPr lang="pt-BR" sz="2400" dirty="0"/>
          </a:p>
          <a:p>
            <a:pPr>
              <a:buFont typeface="Arial" panose="020B0604020202020204" pitchFamily="34" charset="0"/>
              <a:buChar char="•"/>
            </a:pPr>
            <a:r>
              <a:rPr lang="pt-BR" sz="2400" b="1" dirty="0"/>
              <a:t>Comprou roupas:</a:t>
            </a:r>
            <a:r>
              <a:rPr lang="pt-BR" sz="2400" dirty="0"/>
              <a:t> "Mostrar ofertas em roupas e novas coleções."</a:t>
            </a:r>
          </a:p>
          <a:p>
            <a:pPr>
              <a:buFont typeface="Arial" panose="020B0604020202020204" pitchFamily="34" charset="0"/>
              <a:buChar char="•"/>
            </a:pPr>
            <a:r>
              <a:rPr lang="pt-BR" sz="2400" b="1" dirty="0"/>
              <a:t>Comprou eletrônicos:</a:t>
            </a:r>
            <a:r>
              <a:rPr lang="pt-BR" sz="2400" dirty="0"/>
              <a:t> "Mostrar novos eletrônicos e acessórios compatíveis."</a:t>
            </a:r>
          </a:p>
          <a:p>
            <a:pPr>
              <a:buFont typeface="Arial" panose="020B0604020202020204" pitchFamily="34" charset="0"/>
              <a:buChar char="•"/>
            </a:pPr>
            <a:r>
              <a:rPr lang="pt-BR" sz="2400" b="1" dirty="0"/>
              <a:t>Comprou produtos para casa e jardim:</a:t>
            </a:r>
            <a:r>
              <a:rPr lang="pt-BR" sz="2400" dirty="0"/>
              <a:t> "Mostrar novos produtos e acessórios para a casa."</a:t>
            </a:r>
          </a:p>
        </p:txBody>
      </p:sp>
    </p:spTree>
    <p:extLst>
      <p:ext uri="{BB962C8B-B14F-4D97-AF65-F5344CB8AC3E}">
        <p14:creationId xmlns:p14="http://schemas.microsoft.com/office/powerpoint/2010/main" val="2450669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69DB7ED-8D8F-42E4-7291-BB1BF4CB3282}"/>
              </a:ext>
            </a:extLst>
          </p:cNvPr>
          <p:cNvSpPr>
            <a:spLocks noGrp="1"/>
          </p:cNvSpPr>
          <p:nvPr>
            <p:ph type="title"/>
          </p:nvPr>
        </p:nvSpPr>
        <p:spPr>
          <a:xfrm>
            <a:off x="1285240" y="1050595"/>
            <a:ext cx="8074815" cy="1618489"/>
          </a:xfrm>
        </p:spPr>
        <p:txBody>
          <a:bodyPr anchor="ctr">
            <a:normAutofit/>
          </a:bodyPr>
          <a:lstStyle/>
          <a:p>
            <a:r>
              <a:rPr lang="pt-BR" sz="7200"/>
              <a:t>Aplicação</a:t>
            </a:r>
          </a:p>
        </p:txBody>
      </p:sp>
      <p:sp>
        <p:nvSpPr>
          <p:cNvPr id="3" name="Espaço Reservado para Conteúdo 2">
            <a:extLst>
              <a:ext uri="{FF2B5EF4-FFF2-40B4-BE49-F238E27FC236}">
                <a16:creationId xmlns:a16="http://schemas.microsoft.com/office/drawing/2014/main" id="{62D39F19-AF60-98C1-90E9-D3913043DC69}"/>
              </a:ext>
            </a:extLst>
          </p:cNvPr>
          <p:cNvSpPr>
            <a:spLocks noGrp="1"/>
          </p:cNvSpPr>
          <p:nvPr>
            <p:ph idx="1"/>
          </p:nvPr>
        </p:nvSpPr>
        <p:spPr>
          <a:xfrm>
            <a:off x="1285240" y="2398427"/>
            <a:ext cx="8713199" cy="3371438"/>
          </a:xfrm>
        </p:spPr>
        <p:txBody>
          <a:bodyPr anchor="t">
            <a:noAutofit/>
          </a:bodyPr>
          <a:lstStyle/>
          <a:p>
            <a:pPr marL="0" indent="0">
              <a:buNone/>
            </a:pPr>
            <a:r>
              <a:rPr lang="pt-BR" sz="2400" b="1" dirty="0"/>
              <a:t>Folhas:</a:t>
            </a:r>
          </a:p>
          <a:p>
            <a:pPr marL="0" indent="0">
              <a:buNone/>
            </a:pPr>
            <a:r>
              <a:rPr lang="pt-BR" sz="2400" b="1" dirty="0"/>
              <a:t>2. Cliente VIP:</a:t>
            </a:r>
            <a:endParaRPr lang="pt-BR" sz="2400" dirty="0"/>
          </a:p>
          <a:p>
            <a:pPr>
              <a:buFont typeface="Arial" panose="020B0604020202020204" pitchFamily="34" charset="0"/>
              <a:buChar char="•"/>
            </a:pPr>
            <a:r>
              <a:rPr lang="pt-BR" sz="2400" b="1" dirty="0"/>
              <a:t>Novos lançamentos:</a:t>
            </a:r>
            <a:r>
              <a:rPr lang="pt-BR" sz="2400" dirty="0"/>
              <a:t> "Oferecer acesso antecipado a novos produtos."</a:t>
            </a:r>
          </a:p>
          <a:p>
            <a:pPr>
              <a:buFont typeface="Arial" panose="020B0604020202020204" pitchFamily="34" charset="0"/>
              <a:buChar char="•"/>
            </a:pPr>
            <a:r>
              <a:rPr lang="pt-BR" sz="2400" b="1" dirty="0"/>
              <a:t>Promoções e descontos:</a:t>
            </a:r>
            <a:r>
              <a:rPr lang="pt-BR" sz="2400" dirty="0"/>
              <a:t> "Mostrar as melhores ofertas e descontos exclusivos."</a:t>
            </a:r>
          </a:p>
          <a:p>
            <a:pPr>
              <a:buFont typeface="Arial" panose="020B0604020202020204" pitchFamily="34" charset="0"/>
              <a:buChar char="•"/>
            </a:pPr>
            <a:r>
              <a:rPr lang="pt-BR" sz="2400" b="1" dirty="0"/>
              <a:t>Produtos de luxo:</a:t>
            </a:r>
            <a:r>
              <a:rPr lang="pt-BR" sz="2400" dirty="0"/>
              <a:t> "Mostrar os itens de luxo e edições limitadas.</a:t>
            </a:r>
          </a:p>
          <a:p>
            <a:endParaRPr lang="pt-BR" sz="2400" dirty="0"/>
          </a:p>
        </p:txBody>
      </p:sp>
    </p:spTree>
    <p:extLst>
      <p:ext uri="{BB962C8B-B14F-4D97-AF65-F5344CB8AC3E}">
        <p14:creationId xmlns:p14="http://schemas.microsoft.com/office/powerpoint/2010/main" val="2554082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69DB7ED-8D8F-42E4-7291-BB1BF4CB3282}"/>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8100" kern="1200" dirty="0" err="1">
                <a:solidFill>
                  <a:schemeClr val="tx1"/>
                </a:solidFill>
                <a:latin typeface="+mj-lt"/>
                <a:ea typeface="+mj-ea"/>
                <a:cs typeface="+mj-cs"/>
              </a:rPr>
              <a:t>Desafios</a:t>
            </a:r>
            <a:r>
              <a:rPr lang="en-US" sz="8100" kern="1200" dirty="0">
                <a:solidFill>
                  <a:schemeClr val="tx1"/>
                </a:solidFill>
                <a:latin typeface="+mj-lt"/>
                <a:ea typeface="+mj-ea"/>
                <a:cs typeface="+mj-cs"/>
              </a:rPr>
              <a:t> de </a:t>
            </a:r>
            <a:r>
              <a:rPr lang="en-US" sz="8100" kern="1200" dirty="0" err="1">
                <a:solidFill>
                  <a:schemeClr val="tx1"/>
                </a:solidFill>
                <a:latin typeface="+mj-lt"/>
                <a:ea typeface="+mj-ea"/>
                <a:cs typeface="+mj-cs"/>
              </a:rPr>
              <a:t>Árvores</a:t>
            </a:r>
            <a:r>
              <a:rPr lang="en-US" sz="8100" kern="1200" dirty="0">
                <a:solidFill>
                  <a:schemeClr val="tx1"/>
                </a:solidFill>
                <a:latin typeface="+mj-lt"/>
                <a:ea typeface="+mj-ea"/>
                <a:cs typeface="+mj-cs"/>
              </a:rPr>
              <a:t> de </a:t>
            </a:r>
            <a:r>
              <a:rPr lang="en-US" sz="8100" kern="1200" dirty="0" err="1">
                <a:solidFill>
                  <a:schemeClr val="tx1"/>
                </a:solidFill>
                <a:latin typeface="+mj-lt"/>
                <a:ea typeface="+mj-ea"/>
                <a:cs typeface="+mj-cs"/>
              </a:rPr>
              <a:t>Decisão</a:t>
            </a:r>
            <a:r>
              <a:rPr lang="en-US" sz="8100" kern="1200" dirty="0">
                <a:solidFill>
                  <a:schemeClr val="tx1"/>
                </a:solidFill>
                <a:latin typeface="+mj-lt"/>
                <a:ea typeface="+mj-ea"/>
                <a:cs typeface="+mj-cs"/>
              </a:rPr>
              <a:t> </a:t>
            </a:r>
            <a:r>
              <a:rPr lang="en-US" sz="8100" kern="1200" dirty="0" err="1">
                <a:solidFill>
                  <a:schemeClr val="tx1"/>
                </a:solidFill>
                <a:latin typeface="+mj-lt"/>
                <a:ea typeface="+mj-ea"/>
                <a:cs typeface="+mj-cs"/>
              </a:rPr>
              <a:t>em</a:t>
            </a:r>
            <a:r>
              <a:rPr lang="en-US" sz="8100" kern="1200" dirty="0">
                <a:solidFill>
                  <a:schemeClr val="tx1"/>
                </a:solidFill>
                <a:latin typeface="+mj-lt"/>
                <a:ea typeface="+mj-ea"/>
                <a:cs typeface="+mj-cs"/>
              </a:rPr>
              <a:t> Big Data</a:t>
            </a:r>
          </a:p>
        </p:txBody>
      </p:sp>
    </p:spTree>
    <p:extLst>
      <p:ext uri="{BB962C8B-B14F-4D97-AF65-F5344CB8AC3E}">
        <p14:creationId xmlns:p14="http://schemas.microsoft.com/office/powerpoint/2010/main" val="303398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69DB7ED-8D8F-42E4-7291-BB1BF4CB3282}"/>
              </a:ext>
            </a:extLst>
          </p:cNvPr>
          <p:cNvSpPr>
            <a:spLocks noGrp="1"/>
          </p:cNvSpPr>
          <p:nvPr>
            <p:ph type="title"/>
          </p:nvPr>
        </p:nvSpPr>
        <p:spPr>
          <a:xfrm>
            <a:off x="1285240" y="1050595"/>
            <a:ext cx="8074815" cy="1618489"/>
          </a:xfrm>
        </p:spPr>
        <p:txBody>
          <a:bodyPr anchor="ctr">
            <a:normAutofit/>
          </a:bodyPr>
          <a:lstStyle/>
          <a:p>
            <a:r>
              <a:rPr lang="pt-BR" sz="7200"/>
              <a:t>Escalabilidade</a:t>
            </a:r>
          </a:p>
        </p:txBody>
      </p:sp>
      <p:sp>
        <p:nvSpPr>
          <p:cNvPr id="3" name="Espaço Reservado para Conteúdo 2">
            <a:extLst>
              <a:ext uri="{FF2B5EF4-FFF2-40B4-BE49-F238E27FC236}">
                <a16:creationId xmlns:a16="http://schemas.microsoft.com/office/drawing/2014/main" id="{62D39F19-AF60-98C1-90E9-D3913043DC69}"/>
              </a:ext>
            </a:extLst>
          </p:cNvPr>
          <p:cNvSpPr>
            <a:spLocks noGrp="1"/>
          </p:cNvSpPr>
          <p:nvPr>
            <p:ph idx="1"/>
          </p:nvPr>
        </p:nvSpPr>
        <p:spPr>
          <a:xfrm>
            <a:off x="1446106" y="2363956"/>
            <a:ext cx="8074815" cy="2800395"/>
          </a:xfrm>
        </p:spPr>
        <p:txBody>
          <a:bodyPr anchor="t">
            <a:noAutofit/>
          </a:bodyPr>
          <a:lstStyle/>
          <a:p>
            <a:pPr marL="0" indent="0" algn="just">
              <a:lnSpc>
                <a:spcPct val="150000"/>
              </a:lnSpc>
              <a:buNone/>
            </a:pPr>
            <a:r>
              <a:rPr lang="pt-BR" sz="2400" b="1" dirty="0"/>
              <a:t>Tempo de treinamento:</a:t>
            </a:r>
            <a:r>
              <a:rPr lang="pt-BR" sz="2400" dirty="0"/>
              <a:t> A construção de uma árvore de decisão pode ser computacionalmente cara, especialmente para grandes conjuntos de dados.</a:t>
            </a:r>
          </a:p>
          <a:p>
            <a:pPr marL="0" indent="0" algn="just">
              <a:lnSpc>
                <a:spcPct val="150000"/>
              </a:lnSpc>
              <a:buNone/>
            </a:pPr>
            <a:r>
              <a:rPr lang="pt-BR" sz="2400" b="1" dirty="0"/>
              <a:t>Memória:</a:t>
            </a:r>
            <a:r>
              <a:rPr lang="pt-BR" sz="2400" dirty="0"/>
              <a:t> Árvores muito profundas podem consumir muita memória, o que pode ser um problema em ambientes com recursos limitados.</a:t>
            </a:r>
          </a:p>
        </p:txBody>
      </p:sp>
    </p:spTree>
    <p:extLst>
      <p:ext uri="{BB962C8B-B14F-4D97-AF65-F5344CB8AC3E}">
        <p14:creationId xmlns:p14="http://schemas.microsoft.com/office/powerpoint/2010/main" val="3589204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69DB7ED-8D8F-42E4-7291-BB1BF4CB3282}"/>
              </a:ext>
            </a:extLst>
          </p:cNvPr>
          <p:cNvSpPr>
            <a:spLocks noGrp="1"/>
          </p:cNvSpPr>
          <p:nvPr>
            <p:ph type="title"/>
          </p:nvPr>
        </p:nvSpPr>
        <p:spPr>
          <a:xfrm>
            <a:off x="1285240" y="1050595"/>
            <a:ext cx="8074815" cy="1618489"/>
          </a:xfrm>
        </p:spPr>
        <p:txBody>
          <a:bodyPr anchor="ctr">
            <a:normAutofit/>
          </a:bodyPr>
          <a:lstStyle/>
          <a:p>
            <a:r>
              <a:rPr lang="pt-BR" sz="4000"/>
              <a:t>Construção de uma Árvore de Decisão</a:t>
            </a:r>
            <a:br>
              <a:rPr lang="pt-BR" sz="4000"/>
            </a:br>
            <a:r>
              <a:rPr lang="pt-BR" sz="4000"/>
              <a:t> para Diagnóstico Médico</a:t>
            </a:r>
          </a:p>
        </p:txBody>
      </p:sp>
      <p:sp>
        <p:nvSpPr>
          <p:cNvPr id="3" name="Espaço Reservado para Conteúdo 2">
            <a:extLst>
              <a:ext uri="{FF2B5EF4-FFF2-40B4-BE49-F238E27FC236}">
                <a16:creationId xmlns:a16="http://schemas.microsoft.com/office/drawing/2014/main" id="{62D39F19-AF60-98C1-90E9-D3913043DC69}"/>
              </a:ext>
            </a:extLst>
          </p:cNvPr>
          <p:cNvSpPr>
            <a:spLocks noGrp="1"/>
          </p:cNvSpPr>
          <p:nvPr>
            <p:ph idx="1"/>
          </p:nvPr>
        </p:nvSpPr>
        <p:spPr>
          <a:xfrm>
            <a:off x="1124262" y="2398427"/>
            <a:ext cx="8235793" cy="3371438"/>
          </a:xfrm>
        </p:spPr>
        <p:txBody>
          <a:bodyPr anchor="t">
            <a:normAutofit/>
          </a:bodyPr>
          <a:lstStyle/>
          <a:p>
            <a:pPr marL="0" indent="0" algn="just">
              <a:lnSpc>
                <a:spcPct val="150000"/>
              </a:lnSpc>
              <a:buNone/>
            </a:pPr>
            <a:r>
              <a:rPr lang="pt-BR" sz="2400" dirty="0"/>
              <a:t>Imagem que você está desenvolvendo um modelo de árvore de decisão para diagnosticar uma condição médica com base em um conjunto de dados que contém várias características dos pacientes (como idade, sintomas, exames laboratoriais, etc.) e o diagnóstico correspondente.</a:t>
            </a:r>
          </a:p>
        </p:txBody>
      </p:sp>
    </p:spTree>
    <p:extLst>
      <p:ext uri="{BB962C8B-B14F-4D97-AF65-F5344CB8AC3E}">
        <p14:creationId xmlns:p14="http://schemas.microsoft.com/office/powerpoint/2010/main" val="1608185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69DB7ED-8D8F-42E4-7291-BB1BF4CB3282}"/>
              </a:ext>
            </a:extLst>
          </p:cNvPr>
          <p:cNvSpPr>
            <a:spLocks noGrp="1"/>
          </p:cNvSpPr>
          <p:nvPr>
            <p:ph type="title"/>
          </p:nvPr>
        </p:nvSpPr>
        <p:spPr>
          <a:xfrm>
            <a:off x="1285240" y="1050595"/>
            <a:ext cx="8074815" cy="1618489"/>
          </a:xfrm>
        </p:spPr>
        <p:txBody>
          <a:bodyPr anchor="ctr">
            <a:normAutofit/>
          </a:bodyPr>
          <a:lstStyle/>
          <a:p>
            <a:r>
              <a:rPr lang="pt-BR" sz="4000" dirty="0"/>
              <a:t>Construção de uma Árvore de Decisão</a:t>
            </a:r>
            <a:br>
              <a:rPr lang="pt-BR" sz="4000" dirty="0"/>
            </a:br>
            <a:r>
              <a:rPr lang="pt-BR" sz="4000" dirty="0"/>
              <a:t> para Diagnóstico Médico</a:t>
            </a:r>
          </a:p>
        </p:txBody>
      </p:sp>
      <p:sp>
        <p:nvSpPr>
          <p:cNvPr id="3" name="Espaço Reservado para Conteúdo 2">
            <a:extLst>
              <a:ext uri="{FF2B5EF4-FFF2-40B4-BE49-F238E27FC236}">
                <a16:creationId xmlns:a16="http://schemas.microsoft.com/office/drawing/2014/main" id="{62D39F19-AF60-98C1-90E9-D3913043DC69}"/>
              </a:ext>
            </a:extLst>
          </p:cNvPr>
          <p:cNvSpPr>
            <a:spLocks noGrp="1"/>
          </p:cNvSpPr>
          <p:nvPr>
            <p:ph idx="1"/>
          </p:nvPr>
        </p:nvSpPr>
        <p:spPr>
          <a:xfrm>
            <a:off x="1285240" y="2969469"/>
            <a:ext cx="8074815" cy="2800395"/>
          </a:xfrm>
        </p:spPr>
        <p:txBody>
          <a:bodyPr anchor="t">
            <a:normAutofit/>
          </a:bodyPr>
          <a:lstStyle/>
          <a:p>
            <a:r>
              <a:rPr lang="pt-BR" sz="2400" b="1"/>
              <a:t>Conjunto de Dados</a:t>
            </a:r>
          </a:p>
          <a:p>
            <a:pPr>
              <a:buFont typeface="Arial" panose="020B0604020202020204" pitchFamily="34" charset="0"/>
              <a:buChar char="•"/>
            </a:pPr>
            <a:r>
              <a:rPr lang="pt-BR" sz="2400" b="1"/>
              <a:t>Número de Pacientes:</a:t>
            </a:r>
            <a:r>
              <a:rPr lang="pt-BR" sz="2400"/>
              <a:t> 100.000</a:t>
            </a:r>
          </a:p>
          <a:p>
            <a:pPr>
              <a:buFont typeface="Arial" panose="020B0604020202020204" pitchFamily="34" charset="0"/>
              <a:buChar char="•"/>
            </a:pPr>
            <a:r>
              <a:rPr lang="pt-BR" sz="2400" b="1"/>
              <a:t>Número de Características:</a:t>
            </a:r>
            <a:r>
              <a:rPr lang="pt-BR" sz="2400"/>
              <a:t> 20 (como sintomas, idade, resultados de exames)</a:t>
            </a:r>
          </a:p>
          <a:p>
            <a:pPr>
              <a:buFont typeface="Arial" panose="020B0604020202020204" pitchFamily="34" charset="0"/>
              <a:buChar char="•"/>
            </a:pPr>
            <a:r>
              <a:rPr lang="pt-BR" sz="2400" b="1"/>
              <a:t>Número de Classes:</a:t>
            </a:r>
            <a:r>
              <a:rPr lang="pt-BR" sz="2400"/>
              <a:t> 3 diagnósticos possíveis</a:t>
            </a:r>
          </a:p>
        </p:txBody>
      </p:sp>
    </p:spTree>
    <p:extLst>
      <p:ext uri="{BB962C8B-B14F-4D97-AF65-F5344CB8AC3E}">
        <p14:creationId xmlns:p14="http://schemas.microsoft.com/office/powerpoint/2010/main" val="3632458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69DB7ED-8D8F-42E4-7291-BB1BF4CB3282}"/>
              </a:ext>
            </a:extLst>
          </p:cNvPr>
          <p:cNvSpPr>
            <a:spLocks noGrp="1"/>
          </p:cNvSpPr>
          <p:nvPr>
            <p:ph type="title"/>
          </p:nvPr>
        </p:nvSpPr>
        <p:spPr>
          <a:xfrm>
            <a:off x="1450132" y="803929"/>
            <a:ext cx="8074815" cy="1618489"/>
          </a:xfrm>
        </p:spPr>
        <p:txBody>
          <a:bodyPr anchor="ctr">
            <a:normAutofit/>
          </a:bodyPr>
          <a:lstStyle/>
          <a:p>
            <a:r>
              <a:rPr lang="pt-BR" sz="4500" dirty="0"/>
              <a:t>Construção de uma Árvore de Decisão para Diagnóstico Médico</a:t>
            </a:r>
          </a:p>
        </p:txBody>
      </p:sp>
      <p:sp>
        <p:nvSpPr>
          <p:cNvPr id="3" name="Espaço Reservado para Conteúdo 2">
            <a:extLst>
              <a:ext uri="{FF2B5EF4-FFF2-40B4-BE49-F238E27FC236}">
                <a16:creationId xmlns:a16="http://schemas.microsoft.com/office/drawing/2014/main" id="{62D39F19-AF60-98C1-90E9-D3913043DC69}"/>
              </a:ext>
            </a:extLst>
          </p:cNvPr>
          <p:cNvSpPr>
            <a:spLocks noGrp="1"/>
          </p:cNvSpPr>
          <p:nvPr>
            <p:ph idx="1"/>
          </p:nvPr>
        </p:nvSpPr>
        <p:spPr>
          <a:xfrm>
            <a:off x="1285240" y="2422419"/>
            <a:ext cx="8668229" cy="3347446"/>
          </a:xfrm>
        </p:spPr>
        <p:txBody>
          <a:bodyPr anchor="t">
            <a:noAutofit/>
          </a:bodyPr>
          <a:lstStyle/>
          <a:p>
            <a:pPr marL="0" indent="0">
              <a:buNone/>
            </a:pPr>
            <a:r>
              <a:rPr lang="pt-BR" sz="2000" b="1" dirty="0"/>
              <a:t>Impacto do Tempo de Treinamento</a:t>
            </a:r>
            <a:br>
              <a:rPr lang="pt-BR" sz="2000" dirty="0"/>
            </a:br>
            <a:r>
              <a:rPr lang="pt-BR" sz="2000" b="1" dirty="0"/>
              <a:t>Problema:</a:t>
            </a:r>
            <a:endParaRPr lang="pt-BR" sz="2000" dirty="0"/>
          </a:p>
          <a:p>
            <a:pPr>
              <a:buFont typeface="Arial" panose="020B0604020202020204" pitchFamily="34" charset="0"/>
              <a:buChar char="•"/>
            </a:pPr>
            <a:r>
              <a:rPr lang="pt-BR" sz="2000" b="1" dirty="0"/>
              <a:t>Número de Possíveis Divisões:</a:t>
            </a:r>
            <a:r>
              <a:rPr lang="pt-BR" sz="2000" dirty="0"/>
              <a:t> Cada nó na árvore pode ter várias possíveis divisões (com base em cada característica), e o número de possíveis divisões cresce exponencialmente com o número de características e dados.</a:t>
            </a:r>
          </a:p>
          <a:p>
            <a:pPr>
              <a:buFont typeface="Arial" panose="020B0604020202020204" pitchFamily="34" charset="0"/>
              <a:buChar char="•"/>
            </a:pPr>
            <a:r>
              <a:rPr lang="pt-BR" sz="2000" b="1" dirty="0"/>
              <a:t>Complexidade Computacional:</a:t>
            </a:r>
            <a:r>
              <a:rPr lang="pt-BR" sz="2000" dirty="0"/>
              <a:t> Avaliar todas essas divisões e selecionar a melhor é computacionalmente intensivo. Se cada nó requer avaliar milhares de divisões, o tempo total para construir a árvore pode ser muito alto.</a:t>
            </a:r>
          </a:p>
          <a:p>
            <a:endParaRPr lang="pt-BR" sz="2000" dirty="0"/>
          </a:p>
        </p:txBody>
      </p:sp>
    </p:spTree>
    <p:extLst>
      <p:ext uri="{BB962C8B-B14F-4D97-AF65-F5344CB8AC3E}">
        <p14:creationId xmlns:p14="http://schemas.microsoft.com/office/powerpoint/2010/main" val="220722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69DB7ED-8D8F-42E4-7291-BB1BF4CB3282}"/>
              </a:ext>
            </a:extLst>
          </p:cNvPr>
          <p:cNvSpPr>
            <a:spLocks noGrp="1"/>
          </p:cNvSpPr>
          <p:nvPr>
            <p:ph type="title"/>
          </p:nvPr>
        </p:nvSpPr>
        <p:spPr>
          <a:xfrm>
            <a:off x="1285240" y="1050595"/>
            <a:ext cx="8074815" cy="1618489"/>
          </a:xfrm>
        </p:spPr>
        <p:txBody>
          <a:bodyPr anchor="ctr">
            <a:normAutofit/>
          </a:bodyPr>
          <a:lstStyle/>
          <a:p>
            <a:r>
              <a:rPr lang="pt-BR" sz="4500"/>
              <a:t>Construção de uma Árvore de Decisão para Diagnóstico Médico</a:t>
            </a:r>
          </a:p>
        </p:txBody>
      </p:sp>
      <p:sp>
        <p:nvSpPr>
          <p:cNvPr id="3" name="Espaço Reservado para Conteúdo 2">
            <a:extLst>
              <a:ext uri="{FF2B5EF4-FFF2-40B4-BE49-F238E27FC236}">
                <a16:creationId xmlns:a16="http://schemas.microsoft.com/office/drawing/2014/main" id="{62D39F19-AF60-98C1-90E9-D3913043DC69}"/>
              </a:ext>
            </a:extLst>
          </p:cNvPr>
          <p:cNvSpPr>
            <a:spLocks noGrp="1"/>
          </p:cNvSpPr>
          <p:nvPr>
            <p:ph idx="1"/>
          </p:nvPr>
        </p:nvSpPr>
        <p:spPr>
          <a:xfrm>
            <a:off x="1285240" y="2969469"/>
            <a:ext cx="8074815" cy="2800395"/>
          </a:xfrm>
        </p:spPr>
        <p:txBody>
          <a:bodyPr anchor="t">
            <a:normAutofit/>
          </a:bodyPr>
          <a:lstStyle/>
          <a:p>
            <a:pPr marL="0" indent="0">
              <a:buNone/>
            </a:pPr>
            <a:r>
              <a:rPr lang="pt-BR" sz="2400" b="1" dirty="0"/>
              <a:t>Exemplo de Tempo de Treinamento:</a:t>
            </a:r>
            <a:endParaRPr lang="pt-BR" sz="2400" dirty="0"/>
          </a:p>
          <a:p>
            <a:pPr>
              <a:buFont typeface="Arial" panose="020B0604020202020204" pitchFamily="34" charset="0"/>
              <a:buChar char="•"/>
            </a:pPr>
            <a:r>
              <a:rPr lang="pt-BR" sz="2400" dirty="0"/>
              <a:t>Se o tempo médio para avaliar uma divisão em um nó é de 1 segundo e você tem 1.000 nós a serem avaliados, o tempo total de treinamento pode chegar a várias horas ou até dias, dependendo da profundidade da árvore e da complexidade das divisões.</a:t>
            </a:r>
          </a:p>
        </p:txBody>
      </p:sp>
    </p:spTree>
    <p:extLst>
      <p:ext uri="{BB962C8B-B14F-4D97-AF65-F5344CB8AC3E}">
        <p14:creationId xmlns:p14="http://schemas.microsoft.com/office/powerpoint/2010/main" val="341512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69DB7ED-8D8F-42E4-7291-BB1BF4CB3282}"/>
              </a:ext>
            </a:extLst>
          </p:cNvPr>
          <p:cNvSpPr>
            <a:spLocks noGrp="1"/>
          </p:cNvSpPr>
          <p:nvPr>
            <p:ph type="title"/>
          </p:nvPr>
        </p:nvSpPr>
        <p:spPr>
          <a:xfrm>
            <a:off x="1285240" y="1050595"/>
            <a:ext cx="8074815" cy="1618489"/>
          </a:xfrm>
        </p:spPr>
        <p:txBody>
          <a:bodyPr anchor="ctr">
            <a:normAutofit/>
          </a:bodyPr>
          <a:lstStyle/>
          <a:p>
            <a:r>
              <a:rPr lang="pt-BR" sz="4500"/>
              <a:t>Construção de uma Árvore de Decisão para Diagnóstico Médico</a:t>
            </a:r>
          </a:p>
        </p:txBody>
      </p:sp>
      <p:sp>
        <p:nvSpPr>
          <p:cNvPr id="3" name="Espaço Reservado para Conteúdo 2">
            <a:extLst>
              <a:ext uri="{FF2B5EF4-FFF2-40B4-BE49-F238E27FC236}">
                <a16:creationId xmlns:a16="http://schemas.microsoft.com/office/drawing/2014/main" id="{62D39F19-AF60-98C1-90E9-D3913043DC69}"/>
              </a:ext>
            </a:extLst>
          </p:cNvPr>
          <p:cNvSpPr>
            <a:spLocks noGrp="1"/>
          </p:cNvSpPr>
          <p:nvPr>
            <p:ph idx="1"/>
          </p:nvPr>
        </p:nvSpPr>
        <p:spPr>
          <a:xfrm>
            <a:off x="1285240" y="2969469"/>
            <a:ext cx="8074815" cy="2800395"/>
          </a:xfrm>
        </p:spPr>
        <p:txBody>
          <a:bodyPr anchor="t">
            <a:normAutofit/>
          </a:bodyPr>
          <a:lstStyle/>
          <a:p>
            <a:pPr marL="0" indent="0">
              <a:buNone/>
            </a:pPr>
            <a:r>
              <a:rPr lang="pt-BR" sz="2000" dirty="0"/>
              <a:t>Impacto no Consumo de Memória</a:t>
            </a:r>
          </a:p>
          <a:p>
            <a:r>
              <a:rPr lang="pt-BR" sz="2000" b="1" dirty="0"/>
              <a:t>Problema:</a:t>
            </a:r>
            <a:endParaRPr lang="pt-BR" sz="2000" dirty="0"/>
          </a:p>
          <a:p>
            <a:pPr>
              <a:buFont typeface="Arial" panose="020B0604020202020204" pitchFamily="34" charset="0"/>
              <a:buChar char="•"/>
            </a:pPr>
            <a:r>
              <a:rPr lang="pt-BR" sz="2000" b="1" dirty="0"/>
              <a:t>Número de Nós:</a:t>
            </a:r>
            <a:r>
              <a:rPr lang="pt-BR" sz="2000" dirty="0"/>
              <a:t> À medida que a árvore cresce, o número de nós também aumenta. Uma árvore muito profunda pode ter milhares de nós.</a:t>
            </a:r>
          </a:p>
          <a:p>
            <a:pPr>
              <a:buFont typeface="Arial" panose="020B0604020202020204" pitchFamily="34" charset="0"/>
              <a:buChar char="•"/>
            </a:pPr>
            <a:r>
              <a:rPr lang="pt-BR" sz="2000" b="1" dirty="0"/>
              <a:t>Armazenamento de Dados:</a:t>
            </a:r>
            <a:r>
              <a:rPr lang="pt-BR" sz="2000" dirty="0"/>
              <a:t> Cada nó armazena informações como as características usadas para dividir, os critérios de divisão, e os dados associados aos nós filhos.</a:t>
            </a:r>
          </a:p>
          <a:p>
            <a:endParaRPr lang="pt-BR" sz="2000" dirty="0"/>
          </a:p>
        </p:txBody>
      </p:sp>
    </p:spTree>
    <p:extLst>
      <p:ext uri="{BB962C8B-B14F-4D97-AF65-F5344CB8AC3E}">
        <p14:creationId xmlns:p14="http://schemas.microsoft.com/office/powerpoint/2010/main" val="710485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Floresta mais antiga do mundo fica em um lugar inusitado">
            <a:extLst>
              <a:ext uri="{FF2B5EF4-FFF2-40B4-BE49-F238E27FC236}">
                <a16:creationId xmlns:a16="http://schemas.microsoft.com/office/drawing/2014/main" id="{DA24CC1D-B68C-0225-8D11-9DA1D00CD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064" r="7229" b="1"/>
          <a:stretch/>
        </p:blipFill>
        <p:spPr bwMode="auto">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1033" name="Freeform: Shape 1032">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5" name="Freeform: Shape 1034">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7" name="Rectangle 103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9" name="Rectangle 103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ço Reservado para Conteúdo 2">
            <a:extLst>
              <a:ext uri="{FF2B5EF4-FFF2-40B4-BE49-F238E27FC236}">
                <a16:creationId xmlns:a16="http://schemas.microsoft.com/office/drawing/2014/main" id="{B4B3B121-1B13-F902-7603-868C85E21382}"/>
              </a:ext>
            </a:extLst>
          </p:cNvPr>
          <p:cNvSpPr>
            <a:spLocks noGrp="1"/>
          </p:cNvSpPr>
          <p:nvPr>
            <p:ph idx="1"/>
          </p:nvPr>
        </p:nvSpPr>
        <p:spPr>
          <a:xfrm>
            <a:off x="326898" y="2613123"/>
            <a:ext cx="3438906" cy="3207258"/>
          </a:xfrm>
        </p:spPr>
        <p:txBody>
          <a:bodyPr anchor="t">
            <a:normAutofit/>
          </a:bodyPr>
          <a:lstStyle/>
          <a:p>
            <a:pPr marL="0" indent="0" algn="just">
              <a:buNone/>
            </a:pPr>
            <a:r>
              <a:rPr lang="pt-BR" sz="3200" dirty="0"/>
              <a:t>Imagine ter uma floresta imensa e precisar encontrar um caminho específico.</a:t>
            </a:r>
          </a:p>
        </p:txBody>
      </p:sp>
    </p:spTree>
    <p:extLst>
      <p:ext uri="{BB962C8B-B14F-4D97-AF65-F5344CB8AC3E}">
        <p14:creationId xmlns:p14="http://schemas.microsoft.com/office/powerpoint/2010/main" val="722901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69DB7ED-8D8F-42E4-7291-BB1BF4CB3282}"/>
              </a:ext>
            </a:extLst>
          </p:cNvPr>
          <p:cNvSpPr>
            <a:spLocks noGrp="1"/>
          </p:cNvSpPr>
          <p:nvPr>
            <p:ph type="title"/>
          </p:nvPr>
        </p:nvSpPr>
        <p:spPr>
          <a:xfrm>
            <a:off x="1285240" y="1050595"/>
            <a:ext cx="8074815" cy="1618489"/>
          </a:xfrm>
        </p:spPr>
        <p:txBody>
          <a:bodyPr anchor="ctr">
            <a:normAutofit/>
          </a:bodyPr>
          <a:lstStyle/>
          <a:p>
            <a:r>
              <a:rPr lang="pt-BR" sz="4500"/>
              <a:t>Construção de uma Árvore de Decisão para Diagnóstico Médico</a:t>
            </a:r>
          </a:p>
        </p:txBody>
      </p:sp>
      <p:sp>
        <p:nvSpPr>
          <p:cNvPr id="3" name="Espaço Reservado para Conteúdo 2">
            <a:extLst>
              <a:ext uri="{FF2B5EF4-FFF2-40B4-BE49-F238E27FC236}">
                <a16:creationId xmlns:a16="http://schemas.microsoft.com/office/drawing/2014/main" id="{62D39F19-AF60-98C1-90E9-D3913043DC69}"/>
              </a:ext>
            </a:extLst>
          </p:cNvPr>
          <p:cNvSpPr>
            <a:spLocks noGrp="1"/>
          </p:cNvSpPr>
          <p:nvPr>
            <p:ph idx="1"/>
          </p:nvPr>
        </p:nvSpPr>
        <p:spPr>
          <a:xfrm>
            <a:off x="1285240" y="2969469"/>
            <a:ext cx="8074815" cy="2800395"/>
          </a:xfrm>
        </p:spPr>
        <p:txBody>
          <a:bodyPr anchor="t">
            <a:normAutofit/>
          </a:bodyPr>
          <a:lstStyle/>
          <a:p>
            <a:pPr marL="0" indent="0">
              <a:buNone/>
            </a:pPr>
            <a:r>
              <a:rPr lang="pt-BR" sz="2200" b="1" dirty="0"/>
              <a:t>Exemplo de Consumo de Memória:</a:t>
            </a:r>
            <a:endParaRPr lang="pt-BR" sz="2200" dirty="0"/>
          </a:p>
          <a:p>
            <a:pPr>
              <a:buFont typeface="Arial" panose="020B0604020202020204" pitchFamily="34" charset="0"/>
              <a:buChar char="•"/>
            </a:pPr>
            <a:r>
              <a:rPr lang="pt-BR" sz="2200" b="1" dirty="0"/>
              <a:t>Estrutura da Árvore:</a:t>
            </a:r>
            <a:r>
              <a:rPr lang="pt-BR" sz="2200" dirty="0"/>
              <a:t> Suponha que cada nó da árvore consome 100 KB de memória (para armazenar a característica de divisão, critérios, e referências para nós filhos).</a:t>
            </a:r>
          </a:p>
          <a:p>
            <a:pPr>
              <a:buFont typeface="Arial" panose="020B0604020202020204" pitchFamily="34" charset="0"/>
              <a:buChar char="•"/>
            </a:pPr>
            <a:r>
              <a:rPr lang="pt-BR" sz="2200" b="1" dirty="0"/>
              <a:t>Árvore Profunda:</a:t>
            </a:r>
            <a:r>
              <a:rPr lang="pt-BR" sz="2200" dirty="0"/>
              <a:t> Se você tiver 10.000 nós na árvore, o consumo de memória pode ser de 1 GB (10.000 nós * 100 KB/nó).</a:t>
            </a:r>
          </a:p>
        </p:txBody>
      </p:sp>
    </p:spTree>
    <p:extLst>
      <p:ext uri="{BB962C8B-B14F-4D97-AF65-F5344CB8AC3E}">
        <p14:creationId xmlns:p14="http://schemas.microsoft.com/office/powerpoint/2010/main" val="604158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ight Triangle 26">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69DB7ED-8D8F-42E4-7291-BB1BF4CB3282}"/>
              </a:ext>
            </a:extLst>
          </p:cNvPr>
          <p:cNvSpPr>
            <a:spLocks noGrp="1"/>
          </p:cNvSpPr>
          <p:nvPr>
            <p:ph type="title"/>
          </p:nvPr>
        </p:nvSpPr>
        <p:spPr>
          <a:xfrm>
            <a:off x="8029293" y="806364"/>
            <a:ext cx="3354636" cy="2847413"/>
          </a:xfrm>
        </p:spPr>
        <p:txBody>
          <a:bodyPr vert="horz" lIns="91440" tIns="45720" rIns="91440" bIns="45720" rtlCol="0" anchor="b">
            <a:normAutofit/>
          </a:bodyPr>
          <a:lstStyle/>
          <a:p>
            <a:r>
              <a:rPr lang="en-US" sz="3800" kern="1200">
                <a:solidFill>
                  <a:schemeClr val="tx1"/>
                </a:solidFill>
                <a:latin typeface="+mj-lt"/>
                <a:ea typeface="+mj-ea"/>
                <a:cs typeface="+mj-cs"/>
              </a:rPr>
              <a:t>Construção de uma Árvore de Decisão para Diagnóstico Médico</a:t>
            </a:r>
          </a:p>
        </p:txBody>
      </p:sp>
      <p:sp>
        <p:nvSpPr>
          <p:cNvPr id="3" name="Espaço Reservado para Conteúdo 2">
            <a:extLst>
              <a:ext uri="{FF2B5EF4-FFF2-40B4-BE49-F238E27FC236}">
                <a16:creationId xmlns:a16="http://schemas.microsoft.com/office/drawing/2014/main" id="{62D39F19-AF60-98C1-90E9-D3913043DC69}"/>
              </a:ext>
            </a:extLst>
          </p:cNvPr>
          <p:cNvSpPr>
            <a:spLocks noGrp="1"/>
          </p:cNvSpPr>
          <p:nvPr>
            <p:ph idx="1"/>
          </p:nvPr>
        </p:nvSpPr>
        <p:spPr>
          <a:xfrm>
            <a:off x="8029293" y="3703250"/>
            <a:ext cx="2435507" cy="1122750"/>
          </a:xfrm>
        </p:spPr>
        <p:txBody>
          <a:bodyPr vert="horz" lIns="91440" tIns="45720" rIns="91440" bIns="45720" rtlCol="0" anchor="t">
            <a:normAutofit/>
          </a:bodyPr>
          <a:lstStyle/>
          <a:p>
            <a:pPr marL="0" indent="0">
              <a:buNone/>
            </a:pPr>
            <a:r>
              <a:rPr lang="en-US" sz="1700" kern="1200">
                <a:solidFill>
                  <a:schemeClr val="tx1"/>
                </a:solidFill>
                <a:latin typeface="+mn-lt"/>
                <a:ea typeface="+mn-ea"/>
                <a:cs typeface="+mn-cs"/>
              </a:rPr>
              <a:t>Tabela de Cálculo de Tempo de Treinamento e Consumo de Memória</a:t>
            </a:r>
          </a:p>
        </p:txBody>
      </p:sp>
      <p:pic>
        <p:nvPicPr>
          <p:cNvPr id="5" name="Imagem 4">
            <a:extLst>
              <a:ext uri="{FF2B5EF4-FFF2-40B4-BE49-F238E27FC236}">
                <a16:creationId xmlns:a16="http://schemas.microsoft.com/office/drawing/2014/main" id="{4FBBC611-C349-4CE2-3C53-31E48FA8FDD9}"/>
              </a:ext>
            </a:extLst>
          </p:cNvPr>
          <p:cNvPicPr>
            <a:picLocks noChangeAspect="1"/>
          </p:cNvPicPr>
          <p:nvPr/>
        </p:nvPicPr>
        <p:blipFill>
          <a:blip r:embed="rId2"/>
          <a:stretch>
            <a:fillRect/>
          </a:stretch>
        </p:blipFill>
        <p:spPr>
          <a:xfrm>
            <a:off x="696220" y="1214202"/>
            <a:ext cx="6880670" cy="3853175"/>
          </a:xfrm>
          <a:prstGeom prst="rect">
            <a:avLst/>
          </a:prstGeom>
        </p:spPr>
      </p:pic>
    </p:spTree>
    <p:extLst>
      <p:ext uri="{BB962C8B-B14F-4D97-AF65-F5344CB8AC3E}">
        <p14:creationId xmlns:p14="http://schemas.microsoft.com/office/powerpoint/2010/main" val="1808238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69DB7ED-8D8F-42E4-7291-BB1BF4CB3282}"/>
              </a:ext>
            </a:extLst>
          </p:cNvPr>
          <p:cNvSpPr>
            <a:spLocks noGrp="1"/>
          </p:cNvSpPr>
          <p:nvPr>
            <p:ph type="title"/>
          </p:nvPr>
        </p:nvSpPr>
        <p:spPr>
          <a:xfrm>
            <a:off x="1285240" y="1050595"/>
            <a:ext cx="8074815" cy="1618489"/>
          </a:xfrm>
        </p:spPr>
        <p:txBody>
          <a:bodyPr anchor="ctr">
            <a:normAutofit/>
          </a:bodyPr>
          <a:lstStyle/>
          <a:p>
            <a:r>
              <a:rPr lang="pt-BR" sz="7200"/>
              <a:t>Cálculo de Gini</a:t>
            </a:r>
          </a:p>
        </p:txBody>
      </p:sp>
      <p:sp>
        <p:nvSpPr>
          <p:cNvPr id="3" name="Espaço Reservado para Conteúdo 2">
            <a:extLst>
              <a:ext uri="{FF2B5EF4-FFF2-40B4-BE49-F238E27FC236}">
                <a16:creationId xmlns:a16="http://schemas.microsoft.com/office/drawing/2014/main" id="{62D39F19-AF60-98C1-90E9-D3913043DC69}"/>
              </a:ext>
            </a:extLst>
          </p:cNvPr>
          <p:cNvSpPr>
            <a:spLocks noGrp="1"/>
          </p:cNvSpPr>
          <p:nvPr>
            <p:ph idx="1"/>
          </p:nvPr>
        </p:nvSpPr>
        <p:spPr>
          <a:xfrm>
            <a:off x="1285240" y="2969469"/>
            <a:ext cx="8074815" cy="2800395"/>
          </a:xfrm>
        </p:spPr>
        <p:txBody>
          <a:bodyPr anchor="t">
            <a:normAutofit/>
          </a:bodyPr>
          <a:lstStyle/>
          <a:p>
            <a:r>
              <a:rPr lang="pt-BR" sz="2200" dirty="0"/>
              <a:t>O índice de Gini é uma medida estatística amplamente utilizada para avaliar a desigualdade na distribuição de uma variável, como renda, riqueza ou consumo. Ele varia de 0 a 1, onde:</a:t>
            </a:r>
          </a:p>
          <a:p>
            <a:r>
              <a:rPr lang="pt-BR" sz="2200" dirty="0"/>
              <a:t>0: Indica perfeita igualdade, ou seja, todos os indivíduos possuem a mesma quantidade da variável em questão.</a:t>
            </a:r>
          </a:p>
          <a:p>
            <a:r>
              <a:rPr lang="pt-BR" sz="2200" dirty="0"/>
              <a:t>1: Indica máxima desigualdade, onde um único indivíduo possui toda a variável.</a:t>
            </a:r>
          </a:p>
          <a:p>
            <a:endParaRPr lang="pt-BR" sz="2200" dirty="0"/>
          </a:p>
        </p:txBody>
      </p:sp>
    </p:spTree>
    <p:extLst>
      <p:ext uri="{BB962C8B-B14F-4D97-AF65-F5344CB8AC3E}">
        <p14:creationId xmlns:p14="http://schemas.microsoft.com/office/powerpoint/2010/main" val="657865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69DB7ED-8D8F-42E4-7291-BB1BF4CB3282}"/>
              </a:ext>
            </a:extLst>
          </p:cNvPr>
          <p:cNvSpPr>
            <a:spLocks noGrp="1"/>
          </p:cNvSpPr>
          <p:nvPr>
            <p:ph type="title"/>
          </p:nvPr>
        </p:nvSpPr>
        <p:spPr>
          <a:xfrm>
            <a:off x="1285240" y="1050595"/>
            <a:ext cx="8074815" cy="1618489"/>
          </a:xfrm>
        </p:spPr>
        <p:txBody>
          <a:bodyPr anchor="ctr">
            <a:normAutofit/>
          </a:bodyPr>
          <a:lstStyle/>
          <a:p>
            <a:r>
              <a:rPr lang="pt-BR" sz="7200" dirty="0"/>
              <a:t>Cálculo de Gini</a:t>
            </a:r>
          </a:p>
        </p:txBody>
      </p:sp>
      <p:sp>
        <p:nvSpPr>
          <p:cNvPr id="3" name="Espaço Reservado para Conteúdo 2">
            <a:extLst>
              <a:ext uri="{FF2B5EF4-FFF2-40B4-BE49-F238E27FC236}">
                <a16:creationId xmlns:a16="http://schemas.microsoft.com/office/drawing/2014/main" id="{62D39F19-AF60-98C1-90E9-D3913043DC69}"/>
              </a:ext>
            </a:extLst>
          </p:cNvPr>
          <p:cNvSpPr>
            <a:spLocks noGrp="1"/>
          </p:cNvSpPr>
          <p:nvPr>
            <p:ph idx="1"/>
          </p:nvPr>
        </p:nvSpPr>
        <p:spPr>
          <a:xfrm>
            <a:off x="1285240" y="2969469"/>
            <a:ext cx="8074815" cy="2800395"/>
          </a:xfrm>
        </p:spPr>
        <p:txBody>
          <a:bodyPr anchor="t">
            <a:normAutofit/>
          </a:bodyPr>
          <a:lstStyle/>
          <a:p>
            <a:r>
              <a:rPr lang="pt-BR" sz="2400"/>
              <a:t>Gini = 1 - </a:t>
            </a:r>
            <a:r>
              <a:rPr lang="el-GR" sz="2400"/>
              <a:t>Σ(</a:t>
            </a:r>
            <a:r>
              <a:rPr lang="pt-BR" sz="2400"/>
              <a:t>pᵢ * (xᵢ + xᵢ₋₁))</a:t>
            </a:r>
          </a:p>
          <a:p>
            <a:r>
              <a:rPr lang="pt-BR" sz="2400"/>
              <a:t>Onde:</a:t>
            </a:r>
          </a:p>
          <a:p>
            <a:r>
              <a:rPr lang="pt-BR" sz="2400"/>
              <a:t>Gini: Índice de Gini</a:t>
            </a:r>
          </a:p>
          <a:p>
            <a:r>
              <a:rPr lang="pt-BR" sz="2400"/>
              <a:t>pᵢ: Proporção da população no grupo i</a:t>
            </a:r>
          </a:p>
          <a:p>
            <a:r>
              <a:rPr lang="pt-BR" sz="2400"/>
              <a:t>xᵢ: Proporção cumulativa da variável no grupo i</a:t>
            </a:r>
          </a:p>
          <a:p>
            <a:r>
              <a:rPr lang="pt-BR" sz="2400"/>
              <a:t>xᵢ₋₁: Proporção cumulativa da variável no grupo anterior</a:t>
            </a:r>
          </a:p>
        </p:txBody>
      </p:sp>
    </p:spTree>
    <p:extLst>
      <p:ext uri="{BB962C8B-B14F-4D97-AF65-F5344CB8AC3E}">
        <p14:creationId xmlns:p14="http://schemas.microsoft.com/office/powerpoint/2010/main" val="4073968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474090D-CD95-4B41-BE3D-6596953D3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B8F3E811-B104-4DFF-951A-008C860FF1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69DB7ED-8D8F-42E4-7291-BB1BF4CB3282}"/>
              </a:ext>
            </a:extLst>
          </p:cNvPr>
          <p:cNvSpPr>
            <a:spLocks noGrp="1"/>
          </p:cNvSpPr>
          <p:nvPr>
            <p:ph type="title"/>
          </p:nvPr>
        </p:nvSpPr>
        <p:spPr>
          <a:xfrm>
            <a:off x="8026203" y="1443390"/>
            <a:ext cx="3268216" cy="3405880"/>
          </a:xfrm>
        </p:spPr>
        <p:txBody>
          <a:bodyPr>
            <a:normAutofit/>
          </a:bodyPr>
          <a:lstStyle/>
          <a:p>
            <a:r>
              <a:rPr lang="pt-BR" sz="6000"/>
              <a:t>Atividade</a:t>
            </a:r>
          </a:p>
        </p:txBody>
      </p:sp>
      <p:sp>
        <p:nvSpPr>
          <p:cNvPr id="3" name="Espaço Reservado para Conteúdo 2">
            <a:extLst>
              <a:ext uri="{FF2B5EF4-FFF2-40B4-BE49-F238E27FC236}">
                <a16:creationId xmlns:a16="http://schemas.microsoft.com/office/drawing/2014/main" id="{62D39F19-AF60-98C1-90E9-D3913043DC69}"/>
              </a:ext>
            </a:extLst>
          </p:cNvPr>
          <p:cNvSpPr>
            <a:spLocks noGrp="1"/>
          </p:cNvSpPr>
          <p:nvPr>
            <p:ph idx="1"/>
          </p:nvPr>
        </p:nvSpPr>
        <p:spPr>
          <a:xfrm>
            <a:off x="1289304" y="1266614"/>
            <a:ext cx="5769224" cy="3759434"/>
          </a:xfrm>
        </p:spPr>
        <p:txBody>
          <a:bodyPr anchor="ctr">
            <a:normAutofit/>
          </a:bodyPr>
          <a:lstStyle/>
          <a:p>
            <a:r>
              <a:rPr lang="pt-BR" sz="1900"/>
              <a:t>Crie uma árvore de decisão para ajudar a escolher uma atividade para o final de semana com base em três fatores principais: o tempo, o orçamento e a companhia.</a:t>
            </a:r>
          </a:p>
          <a:p>
            <a:pPr marL="0" indent="0">
              <a:buNone/>
            </a:pPr>
            <a:r>
              <a:rPr lang="pt-BR" sz="1900" b="1"/>
              <a:t>1.Nó Raiz</a:t>
            </a:r>
            <a:endParaRPr lang="pt-BR" sz="1900"/>
          </a:p>
          <a:p>
            <a:pPr>
              <a:buFont typeface="Arial" panose="020B0604020202020204" pitchFamily="34" charset="0"/>
              <a:buChar char="•"/>
            </a:pPr>
            <a:r>
              <a:rPr lang="pt-BR" sz="1900" b="1"/>
              <a:t>Pergunta:</a:t>
            </a:r>
            <a:r>
              <a:rPr lang="pt-BR" sz="1900"/>
              <a:t> "Qual é o tempo previsto para o final de semana?“</a:t>
            </a:r>
          </a:p>
          <a:p>
            <a:pPr marL="0" indent="0">
              <a:buNone/>
            </a:pPr>
            <a:r>
              <a:rPr lang="pt-BR" sz="1900" b="1"/>
              <a:t>2.Ramos do Nó Raiz</a:t>
            </a:r>
            <a:endParaRPr lang="pt-BR" sz="1900"/>
          </a:p>
          <a:p>
            <a:pPr>
              <a:buFont typeface="Arial" panose="020B0604020202020204" pitchFamily="34" charset="0"/>
              <a:buChar char="•"/>
            </a:pPr>
            <a:r>
              <a:rPr lang="pt-BR" sz="1900" b="1"/>
              <a:t>Ensolarado</a:t>
            </a:r>
            <a:endParaRPr lang="pt-BR" sz="1900"/>
          </a:p>
          <a:p>
            <a:pPr>
              <a:buFont typeface="Arial" panose="020B0604020202020204" pitchFamily="34" charset="0"/>
              <a:buChar char="•"/>
            </a:pPr>
            <a:r>
              <a:rPr lang="pt-BR" sz="1900" b="1"/>
              <a:t>Chuvoso</a:t>
            </a:r>
            <a:endParaRPr lang="pt-BR" sz="1900"/>
          </a:p>
          <a:p>
            <a:pPr>
              <a:buFont typeface="Arial" panose="020B0604020202020204" pitchFamily="34" charset="0"/>
              <a:buChar char="•"/>
            </a:pPr>
            <a:r>
              <a:rPr lang="pt-BR" sz="1900" b="1"/>
              <a:t>Nublado......</a:t>
            </a:r>
            <a:endParaRPr lang="pt-BR" sz="1900"/>
          </a:p>
          <a:p>
            <a:pPr>
              <a:buFont typeface="Arial" panose="020B0604020202020204" pitchFamily="34" charset="0"/>
              <a:buChar char="•"/>
            </a:pPr>
            <a:endParaRPr lang="pt-BR" sz="1900"/>
          </a:p>
          <a:p>
            <a:endParaRPr lang="pt-BR" sz="1900"/>
          </a:p>
        </p:txBody>
      </p:sp>
    </p:spTree>
    <p:extLst>
      <p:ext uri="{BB962C8B-B14F-4D97-AF65-F5344CB8AC3E}">
        <p14:creationId xmlns:p14="http://schemas.microsoft.com/office/powerpoint/2010/main" val="3754073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081787A-CCFB-1D44-AAC7-55FF423151C8}"/>
              </a:ext>
            </a:extLst>
          </p:cNvPr>
          <p:cNvSpPr>
            <a:spLocks noGrp="1"/>
          </p:cNvSpPr>
          <p:nvPr>
            <p:ph type="title"/>
          </p:nvPr>
        </p:nvSpPr>
        <p:spPr>
          <a:xfrm>
            <a:off x="1285240" y="1050595"/>
            <a:ext cx="8074815" cy="1618489"/>
          </a:xfrm>
        </p:spPr>
        <p:txBody>
          <a:bodyPr anchor="ctr">
            <a:normAutofit/>
          </a:bodyPr>
          <a:lstStyle/>
          <a:p>
            <a:r>
              <a:rPr lang="pt-BR" sz="7200"/>
              <a:t>Árvore de Decisão</a:t>
            </a:r>
          </a:p>
        </p:txBody>
      </p:sp>
      <p:sp>
        <p:nvSpPr>
          <p:cNvPr id="3" name="Espaço Reservado para Conteúdo 2">
            <a:extLst>
              <a:ext uri="{FF2B5EF4-FFF2-40B4-BE49-F238E27FC236}">
                <a16:creationId xmlns:a16="http://schemas.microsoft.com/office/drawing/2014/main" id="{6D6E085E-979D-06F2-D7D4-ECD03BA703CA}"/>
              </a:ext>
            </a:extLst>
          </p:cNvPr>
          <p:cNvSpPr>
            <a:spLocks noGrp="1"/>
          </p:cNvSpPr>
          <p:nvPr>
            <p:ph idx="1"/>
          </p:nvPr>
        </p:nvSpPr>
        <p:spPr>
          <a:xfrm>
            <a:off x="1285240" y="2969469"/>
            <a:ext cx="8074815" cy="2800395"/>
          </a:xfrm>
        </p:spPr>
        <p:txBody>
          <a:bodyPr anchor="t">
            <a:normAutofit/>
          </a:bodyPr>
          <a:lstStyle/>
          <a:p>
            <a:pPr marL="0" indent="0">
              <a:buNone/>
            </a:pPr>
            <a:r>
              <a:rPr lang="pt-BR" sz="2400" dirty="0"/>
              <a:t>Uma árvore de decisão seria como um mapa detalhado, guiando você por cada bifurcação até chegar ao seu destino. No mundo do Big Data, essa mesma lógica se aplica, porém em uma escala muito maior.</a:t>
            </a:r>
          </a:p>
        </p:txBody>
      </p:sp>
    </p:spTree>
    <p:extLst>
      <p:ext uri="{BB962C8B-B14F-4D97-AF65-F5344CB8AC3E}">
        <p14:creationId xmlns:p14="http://schemas.microsoft.com/office/powerpoint/2010/main" val="676143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DD9A2C1-36D7-82C1-C5CC-930A68B280D2}"/>
              </a:ext>
            </a:extLst>
          </p:cNvPr>
          <p:cNvSpPr>
            <a:spLocks noGrp="1"/>
          </p:cNvSpPr>
          <p:nvPr>
            <p:ph type="title"/>
          </p:nvPr>
        </p:nvSpPr>
        <p:spPr>
          <a:xfrm>
            <a:off x="1285240" y="1050595"/>
            <a:ext cx="8074815" cy="1618489"/>
          </a:xfrm>
        </p:spPr>
        <p:txBody>
          <a:bodyPr anchor="ctr">
            <a:normAutofit/>
          </a:bodyPr>
          <a:lstStyle/>
          <a:p>
            <a:r>
              <a:rPr lang="pt-BR" sz="7200"/>
              <a:t>Árvore de Decisão</a:t>
            </a:r>
          </a:p>
        </p:txBody>
      </p:sp>
      <p:sp>
        <p:nvSpPr>
          <p:cNvPr id="3" name="Espaço Reservado para Conteúdo 2">
            <a:extLst>
              <a:ext uri="{FF2B5EF4-FFF2-40B4-BE49-F238E27FC236}">
                <a16:creationId xmlns:a16="http://schemas.microsoft.com/office/drawing/2014/main" id="{B0FBDC77-1629-CC89-306A-80B2EDEE5404}"/>
              </a:ext>
            </a:extLst>
          </p:cNvPr>
          <p:cNvSpPr>
            <a:spLocks noGrp="1"/>
          </p:cNvSpPr>
          <p:nvPr>
            <p:ph idx="1"/>
          </p:nvPr>
        </p:nvSpPr>
        <p:spPr>
          <a:xfrm>
            <a:off x="1285240" y="2969469"/>
            <a:ext cx="8074815" cy="2800395"/>
          </a:xfrm>
        </p:spPr>
        <p:txBody>
          <a:bodyPr anchor="t">
            <a:normAutofit/>
          </a:bodyPr>
          <a:lstStyle/>
          <a:p>
            <a:pPr marL="0" indent="0">
              <a:buNone/>
            </a:pPr>
            <a:r>
              <a:rPr lang="pt-BR" sz="2400" dirty="0"/>
              <a:t>No contexto do Big Data, uma árvore de decisão é um algoritmo de aprendizado de máquina que, a partir de vastos conjuntos de dados, cria uma estrutura hierárquica de decisões para classificar ou prever resultados. É como construir um modelo preditivo a partir de milhões de exemplos.</a:t>
            </a:r>
          </a:p>
        </p:txBody>
      </p:sp>
    </p:spTree>
    <p:extLst>
      <p:ext uri="{BB962C8B-B14F-4D97-AF65-F5344CB8AC3E}">
        <p14:creationId xmlns:p14="http://schemas.microsoft.com/office/powerpoint/2010/main" val="2500931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69DB7ED-8D8F-42E4-7291-BB1BF4CB3282}"/>
              </a:ext>
            </a:extLst>
          </p:cNvPr>
          <p:cNvSpPr>
            <a:spLocks noGrp="1"/>
          </p:cNvSpPr>
          <p:nvPr>
            <p:ph type="title"/>
          </p:nvPr>
        </p:nvSpPr>
        <p:spPr>
          <a:xfrm>
            <a:off x="1285240" y="1050595"/>
            <a:ext cx="8074815" cy="1618489"/>
          </a:xfrm>
        </p:spPr>
        <p:txBody>
          <a:bodyPr anchor="ctr">
            <a:normAutofit/>
          </a:bodyPr>
          <a:lstStyle/>
          <a:p>
            <a:r>
              <a:rPr lang="pt-BR" sz="7200"/>
              <a:t>Como é composta ?</a:t>
            </a:r>
          </a:p>
        </p:txBody>
      </p:sp>
      <p:sp>
        <p:nvSpPr>
          <p:cNvPr id="3" name="Espaço Reservado para Conteúdo 2">
            <a:extLst>
              <a:ext uri="{FF2B5EF4-FFF2-40B4-BE49-F238E27FC236}">
                <a16:creationId xmlns:a16="http://schemas.microsoft.com/office/drawing/2014/main" id="{62D39F19-AF60-98C1-90E9-D3913043DC69}"/>
              </a:ext>
            </a:extLst>
          </p:cNvPr>
          <p:cNvSpPr>
            <a:spLocks noGrp="1"/>
          </p:cNvSpPr>
          <p:nvPr>
            <p:ph idx="1"/>
          </p:nvPr>
        </p:nvSpPr>
        <p:spPr>
          <a:xfrm>
            <a:off x="1285240" y="2969469"/>
            <a:ext cx="8074815" cy="2800395"/>
          </a:xfrm>
        </p:spPr>
        <p:txBody>
          <a:bodyPr anchor="t">
            <a:normAutofit/>
          </a:bodyPr>
          <a:lstStyle/>
          <a:p>
            <a:pPr marL="0" indent="0">
              <a:buNone/>
            </a:pPr>
            <a:r>
              <a:rPr lang="pt-BR" sz="2400" b="1" dirty="0"/>
              <a:t>Nó Raiz:</a:t>
            </a:r>
            <a:r>
              <a:rPr lang="pt-BR" sz="2400" dirty="0"/>
              <a:t> O ponto de partida da análise, representando a primeira decisão a ser tomada sobre os dados</a:t>
            </a:r>
          </a:p>
          <a:p>
            <a:pPr marL="0" indent="0">
              <a:buNone/>
            </a:pPr>
            <a:r>
              <a:rPr lang="pt-BR" sz="2400" b="1" dirty="0"/>
              <a:t>Ramos:</a:t>
            </a:r>
            <a:r>
              <a:rPr lang="pt-BR" sz="2400" dirty="0"/>
              <a:t> Cada ramo representa uma possível resposta à pergunta feita no nó anterior, dividindo os dados em grupos menores.</a:t>
            </a:r>
          </a:p>
          <a:p>
            <a:pPr marL="0" indent="0">
              <a:buNone/>
            </a:pPr>
            <a:r>
              <a:rPr lang="pt-BR" sz="2400" b="1" dirty="0"/>
              <a:t>Folhas:</a:t>
            </a:r>
            <a:r>
              <a:rPr lang="pt-BR" sz="2400" dirty="0"/>
              <a:t> São os pontos finais da árvore, onde se encontra a classificação ou previsão final.</a:t>
            </a:r>
          </a:p>
        </p:txBody>
      </p:sp>
    </p:spTree>
    <p:extLst>
      <p:ext uri="{BB962C8B-B14F-4D97-AF65-F5344CB8AC3E}">
        <p14:creationId xmlns:p14="http://schemas.microsoft.com/office/powerpoint/2010/main" val="3326308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69DB7ED-8D8F-42E4-7291-BB1BF4CB3282}"/>
              </a:ext>
            </a:extLst>
          </p:cNvPr>
          <p:cNvSpPr>
            <a:spLocks noGrp="1"/>
          </p:cNvSpPr>
          <p:nvPr>
            <p:ph type="title"/>
          </p:nvPr>
        </p:nvSpPr>
        <p:spPr>
          <a:xfrm>
            <a:off x="1285240" y="1050595"/>
            <a:ext cx="8074815" cy="1618489"/>
          </a:xfrm>
        </p:spPr>
        <p:txBody>
          <a:bodyPr anchor="ctr">
            <a:normAutofit/>
          </a:bodyPr>
          <a:lstStyle/>
          <a:p>
            <a:r>
              <a:rPr lang="pt-BR" sz="7200"/>
              <a:t>Aplicação</a:t>
            </a:r>
          </a:p>
        </p:txBody>
      </p:sp>
      <p:sp>
        <p:nvSpPr>
          <p:cNvPr id="3" name="Espaço Reservado para Conteúdo 2">
            <a:extLst>
              <a:ext uri="{FF2B5EF4-FFF2-40B4-BE49-F238E27FC236}">
                <a16:creationId xmlns:a16="http://schemas.microsoft.com/office/drawing/2014/main" id="{62D39F19-AF60-98C1-90E9-D3913043DC69}"/>
              </a:ext>
            </a:extLst>
          </p:cNvPr>
          <p:cNvSpPr>
            <a:spLocks noGrp="1"/>
          </p:cNvSpPr>
          <p:nvPr>
            <p:ph idx="1"/>
          </p:nvPr>
        </p:nvSpPr>
        <p:spPr>
          <a:xfrm>
            <a:off x="1285240" y="2488367"/>
            <a:ext cx="9357776" cy="3281497"/>
          </a:xfrm>
        </p:spPr>
        <p:txBody>
          <a:bodyPr anchor="t">
            <a:normAutofit/>
          </a:bodyPr>
          <a:lstStyle/>
          <a:p>
            <a:pPr marL="0" indent="0">
              <a:buNone/>
            </a:pPr>
            <a:r>
              <a:rPr lang="pt-BR" sz="2400" dirty="0"/>
              <a:t>Análise de dados para um e-commerce.</a:t>
            </a:r>
          </a:p>
          <a:p>
            <a:pPr marL="0" indent="0">
              <a:buNone/>
            </a:pPr>
            <a:r>
              <a:rPr lang="pt-BR" sz="2400" dirty="0"/>
              <a:t>1.1 </a:t>
            </a:r>
            <a:r>
              <a:rPr lang="pt-BR" sz="2400" b="1" dirty="0"/>
              <a:t>Análise de Dados para Recomendações de Produtos</a:t>
            </a:r>
          </a:p>
          <a:p>
            <a:pPr marL="0" indent="0">
              <a:buNone/>
            </a:pPr>
            <a:r>
              <a:rPr lang="pt-BR" sz="2400" b="1" dirty="0"/>
              <a:t>	Nó Raiz</a:t>
            </a:r>
            <a:r>
              <a:rPr lang="pt-BR" sz="2400" dirty="0"/>
              <a:t>:</a:t>
            </a:r>
          </a:p>
          <a:p>
            <a:pPr marL="0" indent="0">
              <a:buNone/>
            </a:pPr>
            <a:r>
              <a:rPr lang="pt-BR" sz="2400" b="1" dirty="0"/>
              <a:t>Pergunta:</a:t>
            </a:r>
            <a:r>
              <a:rPr lang="pt-BR" sz="2400" dirty="0"/>
              <a:t> "Qual é o tipo de cliente que está acessando o site neste momento?"</a:t>
            </a:r>
          </a:p>
          <a:p>
            <a:pPr marL="0" indent="0">
              <a:buNone/>
            </a:pPr>
            <a:r>
              <a:rPr lang="pt-BR" sz="2400" b="1" dirty="0"/>
              <a:t>Decisão:</a:t>
            </a:r>
            <a:r>
              <a:rPr lang="pt-BR" sz="2400" dirty="0"/>
              <a:t> Essa pergunta vai determinar o ponto de partida da análise para saber se o cliente é um </a:t>
            </a:r>
            <a:r>
              <a:rPr lang="pt-BR" sz="2400" b="1" dirty="0"/>
              <a:t>novo visitante</a:t>
            </a:r>
            <a:r>
              <a:rPr lang="pt-BR" sz="2400" dirty="0"/>
              <a:t>, </a:t>
            </a:r>
            <a:r>
              <a:rPr lang="pt-BR" sz="2400" b="1" dirty="0"/>
              <a:t>um cliente recorrente</a:t>
            </a:r>
            <a:r>
              <a:rPr lang="pt-BR" sz="2400" dirty="0"/>
              <a:t>, ou </a:t>
            </a:r>
            <a:r>
              <a:rPr lang="pt-BR" sz="2400" b="1" dirty="0"/>
              <a:t>um cliente VIP.</a:t>
            </a:r>
          </a:p>
          <a:p>
            <a:pPr marL="0" indent="0">
              <a:buNone/>
            </a:pPr>
            <a:endParaRPr lang="pt-BR" sz="2400" b="1" dirty="0"/>
          </a:p>
        </p:txBody>
      </p:sp>
    </p:spTree>
    <p:extLst>
      <p:ext uri="{BB962C8B-B14F-4D97-AF65-F5344CB8AC3E}">
        <p14:creationId xmlns:p14="http://schemas.microsoft.com/office/powerpoint/2010/main" val="2166485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69DB7ED-8D8F-42E4-7291-BB1BF4CB3282}"/>
              </a:ext>
            </a:extLst>
          </p:cNvPr>
          <p:cNvSpPr>
            <a:spLocks noGrp="1"/>
          </p:cNvSpPr>
          <p:nvPr>
            <p:ph type="title"/>
          </p:nvPr>
        </p:nvSpPr>
        <p:spPr>
          <a:xfrm>
            <a:off x="1285240" y="1050595"/>
            <a:ext cx="8074815" cy="1618489"/>
          </a:xfrm>
        </p:spPr>
        <p:txBody>
          <a:bodyPr anchor="ctr">
            <a:normAutofit/>
          </a:bodyPr>
          <a:lstStyle/>
          <a:p>
            <a:r>
              <a:rPr lang="pt-BR" sz="7200"/>
              <a:t>Aplicação</a:t>
            </a:r>
          </a:p>
        </p:txBody>
      </p:sp>
      <p:sp>
        <p:nvSpPr>
          <p:cNvPr id="3" name="Espaço Reservado para Conteúdo 2">
            <a:extLst>
              <a:ext uri="{FF2B5EF4-FFF2-40B4-BE49-F238E27FC236}">
                <a16:creationId xmlns:a16="http://schemas.microsoft.com/office/drawing/2014/main" id="{62D39F19-AF60-98C1-90E9-D3913043DC69}"/>
              </a:ext>
            </a:extLst>
          </p:cNvPr>
          <p:cNvSpPr>
            <a:spLocks noGrp="1"/>
          </p:cNvSpPr>
          <p:nvPr>
            <p:ph idx="1"/>
          </p:nvPr>
        </p:nvSpPr>
        <p:spPr>
          <a:xfrm>
            <a:off x="1285240" y="2398427"/>
            <a:ext cx="8668229" cy="3371438"/>
          </a:xfrm>
        </p:spPr>
        <p:txBody>
          <a:bodyPr anchor="t">
            <a:normAutofit/>
          </a:bodyPr>
          <a:lstStyle/>
          <a:p>
            <a:pPr marL="0" indent="0">
              <a:buNone/>
            </a:pPr>
            <a:r>
              <a:rPr lang="pt-BR" sz="2400" b="1" dirty="0"/>
              <a:t>Ramos:</a:t>
            </a:r>
            <a:endParaRPr lang="pt-BR" sz="2400" dirty="0"/>
          </a:p>
          <a:p>
            <a:pPr>
              <a:buFont typeface="+mj-lt"/>
              <a:buAutoNum type="arabicPeriod"/>
            </a:pPr>
            <a:r>
              <a:rPr lang="pt-BR" sz="2400" b="1" dirty="0"/>
              <a:t>Novo Visitante:</a:t>
            </a:r>
            <a:endParaRPr lang="pt-BR" sz="2400" dirty="0"/>
          </a:p>
          <a:p>
            <a:pPr marL="742950" lvl="1" indent="-285750">
              <a:buFont typeface="+mj-lt"/>
              <a:buAutoNum type="arabicPeriod"/>
            </a:pPr>
            <a:r>
              <a:rPr lang="pt-BR" b="1" dirty="0"/>
              <a:t>Pergunta:</a:t>
            </a:r>
            <a:r>
              <a:rPr lang="pt-BR" dirty="0"/>
              <a:t> "Qual é a principal categoria de produtos que esse cliente está explorando?"</a:t>
            </a:r>
          </a:p>
          <a:p>
            <a:pPr marL="1143000" lvl="2" indent="-228600">
              <a:buFont typeface="+mj-lt"/>
              <a:buAutoNum type="arabicPeriod"/>
            </a:pPr>
            <a:r>
              <a:rPr lang="pt-BR" sz="2400" b="1" dirty="0"/>
              <a:t>Ramo 1:</a:t>
            </a:r>
            <a:r>
              <a:rPr lang="pt-BR" sz="2400" dirty="0"/>
              <a:t> Roupas</a:t>
            </a:r>
          </a:p>
          <a:p>
            <a:pPr marL="1143000" lvl="2" indent="-228600">
              <a:buFont typeface="+mj-lt"/>
              <a:buAutoNum type="arabicPeriod"/>
            </a:pPr>
            <a:r>
              <a:rPr lang="pt-BR" sz="2400" b="1" dirty="0"/>
              <a:t>Ramo 2:</a:t>
            </a:r>
            <a:r>
              <a:rPr lang="pt-BR" sz="2400" dirty="0"/>
              <a:t> Eletrônicos</a:t>
            </a:r>
          </a:p>
          <a:p>
            <a:pPr marL="1143000" lvl="2" indent="-228600">
              <a:buFont typeface="+mj-lt"/>
              <a:buAutoNum type="arabicPeriod"/>
            </a:pPr>
            <a:r>
              <a:rPr lang="pt-BR" sz="2400" b="1" dirty="0"/>
              <a:t>Ramo 3:</a:t>
            </a:r>
            <a:r>
              <a:rPr lang="pt-BR" sz="2400" dirty="0"/>
              <a:t> Casa e Jardim</a:t>
            </a:r>
          </a:p>
        </p:txBody>
      </p:sp>
    </p:spTree>
    <p:extLst>
      <p:ext uri="{BB962C8B-B14F-4D97-AF65-F5344CB8AC3E}">
        <p14:creationId xmlns:p14="http://schemas.microsoft.com/office/powerpoint/2010/main" val="2858984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69DB7ED-8D8F-42E4-7291-BB1BF4CB3282}"/>
              </a:ext>
            </a:extLst>
          </p:cNvPr>
          <p:cNvSpPr>
            <a:spLocks noGrp="1"/>
          </p:cNvSpPr>
          <p:nvPr>
            <p:ph type="title"/>
          </p:nvPr>
        </p:nvSpPr>
        <p:spPr>
          <a:xfrm>
            <a:off x="1285240" y="1050595"/>
            <a:ext cx="8074815" cy="1618489"/>
          </a:xfrm>
        </p:spPr>
        <p:txBody>
          <a:bodyPr anchor="ctr">
            <a:normAutofit/>
          </a:bodyPr>
          <a:lstStyle/>
          <a:p>
            <a:r>
              <a:rPr lang="pt-BR" sz="7200"/>
              <a:t>Aplicação</a:t>
            </a:r>
          </a:p>
        </p:txBody>
      </p:sp>
      <p:sp>
        <p:nvSpPr>
          <p:cNvPr id="3" name="Espaço Reservado para Conteúdo 2">
            <a:extLst>
              <a:ext uri="{FF2B5EF4-FFF2-40B4-BE49-F238E27FC236}">
                <a16:creationId xmlns:a16="http://schemas.microsoft.com/office/drawing/2014/main" id="{62D39F19-AF60-98C1-90E9-D3913043DC69}"/>
              </a:ext>
            </a:extLst>
          </p:cNvPr>
          <p:cNvSpPr>
            <a:spLocks noGrp="1"/>
          </p:cNvSpPr>
          <p:nvPr>
            <p:ph idx="1"/>
          </p:nvPr>
        </p:nvSpPr>
        <p:spPr>
          <a:xfrm>
            <a:off x="1446106" y="2496541"/>
            <a:ext cx="8074815" cy="2800395"/>
          </a:xfrm>
        </p:spPr>
        <p:txBody>
          <a:bodyPr anchor="t">
            <a:noAutofit/>
          </a:bodyPr>
          <a:lstStyle/>
          <a:p>
            <a:pPr marL="0" indent="0">
              <a:buNone/>
            </a:pPr>
            <a:r>
              <a:rPr lang="pt-BR" sz="2400" b="1" dirty="0"/>
              <a:t>Ramos:</a:t>
            </a:r>
            <a:endParaRPr lang="pt-BR" sz="2400" dirty="0"/>
          </a:p>
          <a:p>
            <a:pPr marL="0" indent="0">
              <a:buNone/>
            </a:pPr>
            <a:r>
              <a:rPr lang="pt-BR" sz="2400" b="1" dirty="0"/>
              <a:t>2. Cliente Recorrente:</a:t>
            </a:r>
            <a:endParaRPr lang="pt-BR" sz="2400" dirty="0"/>
          </a:p>
          <a:p>
            <a:pPr>
              <a:buFont typeface="Arial" panose="020B0604020202020204" pitchFamily="34" charset="0"/>
              <a:buChar char="•"/>
            </a:pPr>
            <a:r>
              <a:rPr lang="pt-BR" sz="2400" b="1" dirty="0"/>
              <a:t>Pergunta:</a:t>
            </a:r>
            <a:r>
              <a:rPr lang="pt-BR" sz="2400" dirty="0"/>
              <a:t> "Qual é o histórico de compras desse cliente?"</a:t>
            </a:r>
          </a:p>
          <a:p>
            <a:pPr marL="742950" lvl="1" indent="-285750">
              <a:buFont typeface="Arial" panose="020B0604020202020204" pitchFamily="34" charset="0"/>
              <a:buChar char="•"/>
            </a:pPr>
            <a:r>
              <a:rPr lang="pt-BR" b="1" dirty="0"/>
              <a:t>Ramo 1:</a:t>
            </a:r>
            <a:r>
              <a:rPr lang="pt-BR" dirty="0"/>
              <a:t> Comprou principalmente roupas</a:t>
            </a:r>
          </a:p>
          <a:p>
            <a:pPr marL="742950" lvl="1" indent="-285750">
              <a:buFont typeface="Arial" panose="020B0604020202020204" pitchFamily="34" charset="0"/>
              <a:buChar char="•"/>
            </a:pPr>
            <a:r>
              <a:rPr lang="pt-BR" b="1" dirty="0"/>
              <a:t>Ramo 2:</a:t>
            </a:r>
            <a:r>
              <a:rPr lang="pt-BR" dirty="0"/>
              <a:t> Comprou principalmente eletrônicos</a:t>
            </a:r>
          </a:p>
          <a:p>
            <a:pPr marL="742950" lvl="1" indent="-285750">
              <a:buFont typeface="Arial" panose="020B0604020202020204" pitchFamily="34" charset="0"/>
              <a:buChar char="•"/>
            </a:pPr>
            <a:r>
              <a:rPr lang="pt-BR" b="1" dirty="0"/>
              <a:t>Ramo 3:</a:t>
            </a:r>
            <a:r>
              <a:rPr lang="pt-BR" dirty="0"/>
              <a:t> Comprou principalmente produtos para casa e jardim</a:t>
            </a:r>
          </a:p>
        </p:txBody>
      </p:sp>
    </p:spTree>
    <p:extLst>
      <p:ext uri="{BB962C8B-B14F-4D97-AF65-F5344CB8AC3E}">
        <p14:creationId xmlns:p14="http://schemas.microsoft.com/office/powerpoint/2010/main" val="352235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69DB7ED-8D8F-42E4-7291-BB1BF4CB3282}"/>
              </a:ext>
            </a:extLst>
          </p:cNvPr>
          <p:cNvSpPr>
            <a:spLocks noGrp="1"/>
          </p:cNvSpPr>
          <p:nvPr>
            <p:ph type="title"/>
          </p:nvPr>
        </p:nvSpPr>
        <p:spPr>
          <a:xfrm>
            <a:off x="1285240" y="1050595"/>
            <a:ext cx="8074815" cy="1618489"/>
          </a:xfrm>
        </p:spPr>
        <p:txBody>
          <a:bodyPr anchor="ctr">
            <a:normAutofit/>
          </a:bodyPr>
          <a:lstStyle/>
          <a:p>
            <a:r>
              <a:rPr lang="pt-BR" sz="7200"/>
              <a:t>Aplicação</a:t>
            </a:r>
          </a:p>
        </p:txBody>
      </p:sp>
      <p:sp>
        <p:nvSpPr>
          <p:cNvPr id="3" name="Espaço Reservado para Conteúdo 2">
            <a:extLst>
              <a:ext uri="{FF2B5EF4-FFF2-40B4-BE49-F238E27FC236}">
                <a16:creationId xmlns:a16="http://schemas.microsoft.com/office/drawing/2014/main" id="{62D39F19-AF60-98C1-90E9-D3913043DC69}"/>
              </a:ext>
            </a:extLst>
          </p:cNvPr>
          <p:cNvSpPr>
            <a:spLocks noGrp="1"/>
          </p:cNvSpPr>
          <p:nvPr>
            <p:ph idx="1"/>
          </p:nvPr>
        </p:nvSpPr>
        <p:spPr>
          <a:xfrm>
            <a:off x="1285240" y="2969469"/>
            <a:ext cx="8074815" cy="2800395"/>
          </a:xfrm>
        </p:spPr>
        <p:txBody>
          <a:bodyPr anchor="t">
            <a:normAutofit/>
          </a:bodyPr>
          <a:lstStyle/>
          <a:p>
            <a:pPr marL="0" indent="0">
              <a:buNone/>
            </a:pPr>
            <a:r>
              <a:rPr lang="pt-BR" sz="2200" b="1" dirty="0"/>
              <a:t>Ramos:</a:t>
            </a:r>
            <a:endParaRPr lang="pt-BR" sz="2200" dirty="0"/>
          </a:p>
          <a:p>
            <a:pPr marL="0" indent="0">
              <a:buNone/>
            </a:pPr>
            <a:r>
              <a:rPr lang="pt-BR" sz="2200" b="1" dirty="0"/>
              <a:t>3. Cliente VIP:</a:t>
            </a:r>
            <a:endParaRPr lang="pt-BR" sz="2200" dirty="0"/>
          </a:p>
          <a:p>
            <a:pPr marL="0" indent="0">
              <a:buNone/>
            </a:pPr>
            <a:r>
              <a:rPr lang="pt-BR" sz="2200" b="1" dirty="0"/>
              <a:t>Pergunta:</a:t>
            </a:r>
            <a:r>
              <a:rPr lang="pt-BR" sz="2200" dirty="0"/>
              <a:t> "Quais são as preferências mais recentes desse cliente com base nas compras e navegação?"</a:t>
            </a:r>
          </a:p>
          <a:p>
            <a:pPr marL="742950" lvl="1" indent="-285750">
              <a:buFont typeface="Arial" panose="020B0604020202020204" pitchFamily="34" charset="0"/>
              <a:buChar char="•"/>
            </a:pPr>
            <a:r>
              <a:rPr lang="pt-BR" sz="2200" b="1" dirty="0"/>
              <a:t>Ramo 1:</a:t>
            </a:r>
            <a:r>
              <a:rPr lang="pt-BR" sz="2200" dirty="0"/>
              <a:t> Preferência por novos lançamentos</a:t>
            </a:r>
          </a:p>
          <a:p>
            <a:pPr marL="742950" lvl="1" indent="-285750">
              <a:buFont typeface="Arial" panose="020B0604020202020204" pitchFamily="34" charset="0"/>
              <a:buChar char="•"/>
            </a:pPr>
            <a:r>
              <a:rPr lang="pt-BR" sz="2200" b="1" dirty="0"/>
              <a:t>Ramo 2:</a:t>
            </a:r>
            <a:r>
              <a:rPr lang="pt-BR" sz="2200" dirty="0"/>
              <a:t> Preferência por promoções e descontos</a:t>
            </a:r>
          </a:p>
          <a:p>
            <a:pPr marL="742950" lvl="1" indent="-285750">
              <a:buFont typeface="Arial" panose="020B0604020202020204" pitchFamily="34" charset="0"/>
              <a:buChar char="•"/>
            </a:pPr>
            <a:r>
              <a:rPr lang="pt-BR" sz="2200" b="1" dirty="0"/>
              <a:t>Ramo 3:</a:t>
            </a:r>
            <a:r>
              <a:rPr lang="pt-BR" sz="2200" dirty="0"/>
              <a:t> Preferência por produtos de luxo</a:t>
            </a:r>
          </a:p>
        </p:txBody>
      </p:sp>
    </p:spTree>
    <p:extLst>
      <p:ext uri="{BB962C8B-B14F-4D97-AF65-F5344CB8AC3E}">
        <p14:creationId xmlns:p14="http://schemas.microsoft.com/office/powerpoint/2010/main" val="170934978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217</TotalTime>
  <Words>1165</Words>
  <Application>Microsoft Office PowerPoint</Application>
  <PresentationFormat>Widescreen</PresentationFormat>
  <Paragraphs>103</Paragraphs>
  <Slides>24</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24</vt:i4>
      </vt:variant>
    </vt:vector>
  </HeadingPairs>
  <TitlesOfParts>
    <vt:vector size="29" baseType="lpstr">
      <vt:lpstr>Aptos</vt:lpstr>
      <vt:lpstr>Aptos Display</vt:lpstr>
      <vt:lpstr>Arial</vt:lpstr>
      <vt:lpstr>Calibri</vt:lpstr>
      <vt:lpstr>Tema do Office</vt:lpstr>
      <vt:lpstr>Árvores de Decisão</vt:lpstr>
      <vt:lpstr>Apresentação do PowerPoint</vt:lpstr>
      <vt:lpstr>Árvore de Decisão</vt:lpstr>
      <vt:lpstr>Árvore de Decisão</vt:lpstr>
      <vt:lpstr>Como é composta ?</vt:lpstr>
      <vt:lpstr>Aplicação</vt:lpstr>
      <vt:lpstr>Aplicação</vt:lpstr>
      <vt:lpstr>Aplicação</vt:lpstr>
      <vt:lpstr>Aplicação</vt:lpstr>
      <vt:lpstr>Aplicação</vt:lpstr>
      <vt:lpstr>Aplicação</vt:lpstr>
      <vt:lpstr>Aplicação</vt:lpstr>
      <vt:lpstr>Desafios de Árvores de Decisão em Big Data</vt:lpstr>
      <vt:lpstr>Escalabilidade</vt:lpstr>
      <vt:lpstr>Construção de uma Árvore de Decisão  para Diagnóstico Médico</vt:lpstr>
      <vt:lpstr>Construção de uma Árvore de Decisão  para Diagnóstico Médico</vt:lpstr>
      <vt:lpstr>Construção de uma Árvore de Decisão para Diagnóstico Médico</vt:lpstr>
      <vt:lpstr>Construção de uma Árvore de Decisão para Diagnóstico Médico</vt:lpstr>
      <vt:lpstr>Construção de uma Árvore de Decisão para Diagnóstico Médico</vt:lpstr>
      <vt:lpstr>Construção de uma Árvore de Decisão para Diagnóstico Médico</vt:lpstr>
      <vt:lpstr>Construção de uma Árvore de Decisão para Diagnóstico Médico</vt:lpstr>
      <vt:lpstr>Cálculo de Gini</vt:lpstr>
      <vt:lpstr>Cálculo de Gini</vt:lpstr>
      <vt:lpstr>Atividade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Ítalo Nunes Pereira</dc:creator>
  <cp:lastModifiedBy>Ítalo Nunes Pereira</cp:lastModifiedBy>
  <cp:revision>3</cp:revision>
  <dcterms:created xsi:type="dcterms:W3CDTF">2024-09-05T17:56:08Z</dcterms:created>
  <dcterms:modified xsi:type="dcterms:W3CDTF">2024-09-05T21:55:25Z</dcterms:modified>
</cp:coreProperties>
</file>