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3" r:id="rId10"/>
    <p:sldId id="266" r:id="rId11"/>
    <p:sldId id="267" r:id="rId12"/>
    <p:sldId id="268" r:id="rId13"/>
    <p:sldId id="274" r:id="rId14"/>
    <p:sldId id="275" r:id="rId15"/>
    <p:sldId id="276" r:id="rId16"/>
    <p:sldId id="277" r:id="rId17"/>
    <p:sldId id="278" r:id="rId18"/>
    <p:sldId id="269" r:id="rId19"/>
    <p:sldId id="270" r:id="rId20"/>
    <p:sldId id="271" r:id="rId21"/>
    <p:sldId id="272" r:id="rId22"/>
    <p:sldId id="273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375292-0653-401A-AF69-F1475D471EF1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6A9042E-BF6F-4D53-B1C9-F5057FD23D45}">
      <dgm:prSet/>
      <dgm:spPr/>
      <dgm:t>
        <a:bodyPr/>
        <a:lstStyle/>
        <a:p>
          <a:r>
            <a:rPr lang="pt-BR"/>
            <a:t>pandas (pd): Manipula e analisa dados estruturados, como tabelas e planilhas.</a:t>
          </a:r>
          <a:endParaRPr lang="en-US"/>
        </a:p>
      </dgm:t>
    </dgm:pt>
    <dgm:pt modelId="{55EA9464-216E-44FF-AA1B-BA0FFEBFC043}" type="parTrans" cxnId="{7E34E379-8A8C-4671-9079-3CEBB69FEC32}">
      <dgm:prSet/>
      <dgm:spPr/>
      <dgm:t>
        <a:bodyPr/>
        <a:lstStyle/>
        <a:p>
          <a:endParaRPr lang="en-US"/>
        </a:p>
      </dgm:t>
    </dgm:pt>
    <dgm:pt modelId="{7744E641-DB82-419E-AD44-927DCF22C937}" type="sibTrans" cxnId="{7E34E379-8A8C-4671-9079-3CEBB69FEC32}">
      <dgm:prSet/>
      <dgm:spPr/>
      <dgm:t>
        <a:bodyPr/>
        <a:lstStyle/>
        <a:p>
          <a:endParaRPr lang="en-US"/>
        </a:p>
      </dgm:t>
    </dgm:pt>
    <dgm:pt modelId="{71472351-18A5-4D76-B1A5-1BD9E14F8B37}">
      <dgm:prSet/>
      <dgm:spPr/>
      <dgm:t>
        <a:bodyPr/>
        <a:lstStyle/>
        <a:p>
          <a:r>
            <a:rPr lang="pt-BR"/>
            <a:t>numpy (np): Realiza operações matemáticas e manipulação de arrays numéricos.</a:t>
          </a:r>
          <a:endParaRPr lang="en-US"/>
        </a:p>
      </dgm:t>
    </dgm:pt>
    <dgm:pt modelId="{F69A4B1E-EBB6-472B-83FE-94218811709D}" type="parTrans" cxnId="{87EC1E79-BDD8-48E7-8852-FA5A4A33F586}">
      <dgm:prSet/>
      <dgm:spPr/>
      <dgm:t>
        <a:bodyPr/>
        <a:lstStyle/>
        <a:p>
          <a:endParaRPr lang="en-US"/>
        </a:p>
      </dgm:t>
    </dgm:pt>
    <dgm:pt modelId="{A177C54D-466D-4E2A-A1C1-0DD8E4EAF0AE}" type="sibTrans" cxnId="{87EC1E79-BDD8-48E7-8852-FA5A4A33F586}">
      <dgm:prSet/>
      <dgm:spPr/>
      <dgm:t>
        <a:bodyPr/>
        <a:lstStyle/>
        <a:p>
          <a:endParaRPr lang="en-US"/>
        </a:p>
      </dgm:t>
    </dgm:pt>
    <dgm:pt modelId="{4ED28BEB-4CDF-4F3D-9CBC-C41E3B85CE0F}">
      <dgm:prSet/>
      <dgm:spPr/>
      <dgm:t>
        <a:bodyPr/>
        <a:lstStyle/>
        <a:p>
          <a:r>
            <a:rPr lang="pt-BR"/>
            <a:t>matplotlib.pyplot (plt): Cria gráficos e visualizações de dados.</a:t>
          </a:r>
          <a:endParaRPr lang="en-US"/>
        </a:p>
      </dgm:t>
    </dgm:pt>
    <dgm:pt modelId="{313E7CE5-D817-427B-B9D1-099E9D8D6877}" type="parTrans" cxnId="{917F93DB-33D1-4740-BA03-CA1E45DC358D}">
      <dgm:prSet/>
      <dgm:spPr/>
      <dgm:t>
        <a:bodyPr/>
        <a:lstStyle/>
        <a:p>
          <a:endParaRPr lang="en-US"/>
        </a:p>
      </dgm:t>
    </dgm:pt>
    <dgm:pt modelId="{E55BBC81-11EF-4FC5-A971-EF2B9C871821}" type="sibTrans" cxnId="{917F93DB-33D1-4740-BA03-CA1E45DC358D}">
      <dgm:prSet/>
      <dgm:spPr/>
      <dgm:t>
        <a:bodyPr/>
        <a:lstStyle/>
        <a:p>
          <a:endParaRPr lang="en-US"/>
        </a:p>
      </dgm:t>
    </dgm:pt>
    <dgm:pt modelId="{63CAB9C3-EBBF-49CF-A517-5213ED4FDE7C}">
      <dgm:prSet/>
      <dgm:spPr/>
      <dgm:t>
        <a:bodyPr/>
        <a:lstStyle/>
        <a:p>
          <a:r>
            <a:rPr lang="pt-BR"/>
            <a:t>sklearn.linear_model.LinearRegression: Implementa o modelo de regressão linear para prever valores contínuos.</a:t>
          </a:r>
          <a:endParaRPr lang="en-US"/>
        </a:p>
      </dgm:t>
    </dgm:pt>
    <dgm:pt modelId="{A8123FDD-FAAF-433C-96D2-6F41196AD0E7}" type="parTrans" cxnId="{6E433663-D2D9-4582-A99A-6DF37DDEBACA}">
      <dgm:prSet/>
      <dgm:spPr/>
      <dgm:t>
        <a:bodyPr/>
        <a:lstStyle/>
        <a:p>
          <a:endParaRPr lang="en-US"/>
        </a:p>
      </dgm:t>
    </dgm:pt>
    <dgm:pt modelId="{58F4FC94-465F-43F5-9D21-2FD4B8B456D9}" type="sibTrans" cxnId="{6E433663-D2D9-4582-A99A-6DF37DDEBACA}">
      <dgm:prSet/>
      <dgm:spPr/>
      <dgm:t>
        <a:bodyPr/>
        <a:lstStyle/>
        <a:p>
          <a:endParaRPr lang="en-US"/>
        </a:p>
      </dgm:t>
    </dgm:pt>
    <dgm:pt modelId="{36C833E9-C247-43F1-AEAC-1C7A2833B489}">
      <dgm:prSet/>
      <dgm:spPr/>
      <dgm:t>
        <a:bodyPr/>
        <a:lstStyle/>
        <a:p>
          <a:r>
            <a:rPr lang="pt-BR"/>
            <a:t>sklearn.model_selection.train_test_split: Divide conjuntos de dados em conjuntos de treinamento e teste para avaliação de modelos.</a:t>
          </a:r>
          <a:endParaRPr lang="en-US"/>
        </a:p>
      </dgm:t>
    </dgm:pt>
    <dgm:pt modelId="{D7C4C6CF-FE35-4D8D-B345-27A0DD5ACAD9}" type="parTrans" cxnId="{CB13DD8F-0F55-4622-B105-05666C914E4B}">
      <dgm:prSet/>
      <dgm:spPr/>
      <dgm:t>
        <a:bodyPr/>
        <a:lstStyle/>
        <a:p>
          <a:endParaRPr lang="en-US"/>
        </a:p>
      </dgm:t>
    </dgm:pt>
    <dgm:pt modelId="{9525AF09-B30E-4621-A504-544B7C3C1846}" type="sibTrans" cxnId="{CB13DD8F-0F55-4622-B105-05666C914E4B}">
      <dgm:prSet/>
      <dgm:spPr/>
      <dgm:t>
        <a:bodyPr/>
        <a:lstStyle/>
        <a:p>
          <a:endParaRPr lang="en-US"/>
        </a:p>
      </dgm:t>
    </dgm:pt>
    <dgm:pt modelId="{D29B090E-BEE6-455E-944D-B8BE6B29D15B}" type="pres">
      <dgm:prSet presAssocID="{36375292-0653-401A-AF69-F1475D471EF1}" presName="outerComposite" presStyleCnt="0">
        <dgm:presLayoutVars>
          <dgm:chMax val="5"/>
          <dgm:dir/>
          <dgm:resizeHandles val="exact"/>
        </dgm:presLayoutVars>
      </dgm:prSet>
      <dgm:spPr/>
    </dgm:pt>
    <dgm:pt modelId="{F89F12E4-0F13-4E7F-B517-A27A45022F07}" type="pres">
      <dgm:prSet presAssocID="{36375292-0653-401A-AF69-F1475D471EF1}" presName="dummyMaxCanvas" presStyleCnt="0">
        <dgm:presLayoutVars/>
      </dgm:prSet>
      <dgm:spPr/>
    </dgm:pt>
    <dgm:pt modelId="{563E5763-5689-49F3-A674-A142AC0FB32D}" type="pres">
      <dgm:prSet presAssocID="{36375292-0653-401A-AF69-F1475D471EF1}" presName="FiveNodes_1" presStyleLbl="node1" presStyleIdx="0" presStyleCnt="5">
        <dgm:presLayoutVars>
          <dgm:bulletEnabled val="1"/>
        </dgm:presLayoutVars>
      </dgm:prSet>
      <dgm:spPr/>
    </dgm:pt>
    <dgm:pt modelId="{833F25D8-BDB1-4A84-BAA0-9EE57306160F}" type="pres">
      <dgm:prSet presAssocID="{36375292-0653-401A-AF69-F1475D471EF1}" presName="FiveNodes_2" presStyleLbl="node1" presStyleIdx="1" presStyleCnt="5">
        <dgm:presLayoutVars>
          <dgm:bulletEnabled val="1"/>
        </dgm:presLayoutVars>
      </dgm:prSet>
      <dgm:spPr/>
    </dgm:pt>
    <dgm:pt modelId="{8A0E28F6-5A02-4C08-987B-3497966EFF23}" type="pres">
      <dgm:prSet presAssocID="{36375292-0653-401A-AF69-F1475D471EF1}" presName="FiveNodes_3" presStyleLbl="node1" presStyleIdx="2" presStyleCnt="5">
        <dgm:presLayoutVars>
          <dgm:bulletEnabled val="1"/>
        </dgm:presLayoutVars>
      </dgm:prSet>
      <dgm:spPr/>
    </dgm:pt>
    <dgm:pt modelId="{B767ADD6-9EFE-45FB-AF05-9DD2CBE1B2D0}" type="pres">
      <dgm:prSet presAssocID="{36375292-0653-401A-AF69-F1475D471EF1}" presName="FiveNodes_4" presStyleLbl="node1" presStyleIdx="3" presStyleCnt="5">
        <dgm:presLayoutVars>
          <dgm:bulletEnabled val="1"/>
        </dgm:presLayoutVars>
      </dgm:prSet>
      <dgm:spPr/>
    </dgm:pt>
    <dgm:pt modelId="{DFF95CBF-6146-4BFF-A9F8-768EDBBD430C}" type="pres">
      <dgm:prSet presAssocID="{36375292-0653-401A-AF69-F1475D471EF1}" presName="FiveNodes_5" presStyleLbl="node1" presStyleIdx="4" presStyleCnt="5">
        <dgm:presLayoutVars>
          <dgm:bulletEnabled val="1"/>
        </dgm:presLayoutVars>
      </dgm:prSet>
      <dgm:spPr/>
    </dgm:pt>
    <dgm:pt modelId="{4CB3D814-B4C2-48A1-847C-3075D350899C}" type="pres">
      <dgm:prSet presAssocID="{36375292-0653-401A-AF69-F1475D471EF1}" presName="FiveConn_1-2" presStyleLbl="fgAccFollowNode1" presStyleIdx="0" presStyleCnt="4">
        <dgm:presLayoutVars>
          <dgm:bulletEnabled val="1"/>
        </dgm:presLayoutVars>
      </dgm:prSet>
      <dgm:spPr/>
    </dgm:pt>
    <dgm:pt modelId="{38351BE6-404F-460B-9417-465DD7902BA6}" type="pres">
      <dgm:prSet presAssocID="{36375292-0653-401A-AF69-F1475D471EF1}" presName="FiveConn_2-3" presStyleLbl="fgAccFollowNode1" presStyleIdx="1" presStyleCnt="4">
        <dgm:presLayoutVars>
          <dgm:bulletEnabled val="1"/>
        </dgm:presLayoutVars>
      </dgm:prSet>
      <dgm:spPr/>
    </dgm:pt>
    <dgm:pt modelId="{D86D9225-F40A-4B83-A18E-004E4D8EF4E0}" type="pres">
      <dgm:prSet presAssocID="{36375292-0653-401A-AF69-F1475D471EF1}" presName="FiveConn_3-4" presStyleLbl="fgAccFollowNode1" presStyleIdx="2" presStyleCnt="4">
        <dgm:presLayoutVars>
          <dgm:bulletEnabled val="1"/>
        </dgm:presLayoutVars>
      </dgm:prSet>
      <dgm:spPr/>
    </dgm:pt>
    <dgm:pt modelId="{D2BE6B58-5870-4BB7-8254-7099BF144B33}" type="pres">
      <dgm:prSet presAssocID="{36375292-0653-401A-AF69-F1475D471EF1}" presName="FiveConn_4-5" presStyleLbl="fgAccFollowNode1" presStyleIdx="3" presStyleCnt="4">
        <dgm:presLayoutVars>
          <dgm:bulletEnabled val="1"/>
        </dgm:presLayoutVars>
      </dgm:prSet>
      <dgm:spPr/>
    </dgm:pt>
    <dgm:pt modelId="{79C66BC0-A0F5-45CE-8FDC-E543DE1103E0}" type="pres">
      <dgm:prSet presAssocID="{36375292-0653-401A-AF69-F1475D471EF1}" presName="FiveNodes_1_text" presStyleLbl="node1" presStyleIdx="4" presStyleCnt="5">
        <dgm:presLayoutVars>
          <dgm:bulletEnabled val="1"/>
        </dgm:presLayoutVars>
      </dgm:prSet>
      <dgm:spPr/>
    </dgm:pt>
    <dgm:pt modelId="{EB93B3D9-A562-418D-9203-3BFE09AAE443}" type="pres">
      <dgm:prSet presAssocID="{36375292-0653-401A-AF69-F1475D471EF1}" presName="FiveNodes_2_text" presStyleLbl="node1" presStyleIdx="4" presStyleCnt="5">
        <dgm:presLayoutVars>
          <dgm:bulletEnabled val="1"/>
        </dgm:presLayoutVars>
      </dgm:prSet>
      <dgm:spPr/>
    </dgm:pt>
    <dgm:pt modelId="{02A055BA-3899-448C-B411-956CDD5D5AFB}" type="pres">
      <dgm:prSet presAssocID="{36375292-0653-401A-AF69-F1475D471EF1}" presName="FiveNodes_3_text" presStyleLbl="node1" presStyleIdx="4" presStyleCnt="5">
        <dgm:presLayoutVars>
          <dgm:bulletEnabled val="1"/>
        </dgm:presLayoutVars>
      </dgm:prSet>
      <dgm:spPr/>
    </dgm:pt>
    <dgm:pt modelId="{D0591897-C020-4704-9E0E-D31AB9317D78}" type="pres">
      <dgm:prSet presAssocID="{36375292-0653-401A-AF69-F1475D471EF1}" presName="FiveNodes_4_text" presStyleLbl="node1" presStyleIdx="4" presStyleCnt="5">
        <dgm:presLayoutVars>
          <dgm:bulletEnabled val="1"/>
        </dgm:presLayoutVars>
      </dgm:prSet>
      <dgm:spPr/>
    </dgm:pt>
    <dgm:pt modelId="{51F613D5-A4CE-4BAA-9095-B744009FEF1D}" type="pres">
      <dgm:prSet presAssocID="{36375292-0653-401A-AF69-F1475D471EF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D566910-5F65-4917-8E78-3FDE1A15592E}" type="presOf" srcId="{7744E641-DB82-419E-AD44-927DCF22C937}" destId="{4CB3D814-B4C2-48A1-847C-3075D350899C}" srcOrd="0" destOrd="0" presId="urn:microsoft.com/office/officeart/2005/8/layout/vProcess5"/>
    <dgm:cxn modelId="{1A4B6F13-56CF-4FEC-BE4C-61E5C735A395}" type="presOf" srcId="{36C833E9-C247-43F1-AEAC-1C7A2833B489}" destId="{51F613D5-A4CE-4BAA-9095-B744009FEF1D}" srcOrd="1" destOrd="0" presId="urn:microsoft.com/office/officeart/2005/8/layout/vProcess5"/>
    <dgm:cxn modelId="{225CFF1C-159E-4A70-B1B4-89AC7576BFBC}" type="presOf" srcId="{58F4FC94-465F-43F5-9D21-2FD4B8B456D9}" destId="{D2BE6B58-5870-4BB7-8254-7099BF144B33}" srcOrd="0" destOrd="0" presId="urn:microsoft.com/office/officeart/2005/8/layout/vProcess5"/>
    <dgm:cxn modelId="{E3A17C24-4627-46C2-AC4C-AEC510A95089}" type="presOf" srcId="{36375292-0653-401A-AF69-F1475D471EF1}" destId="{D29B090E-BEE6-455E-944D-B8BE6B29D15B}" srcOrd="0" destOrd="0" presId="urn:microsoft.com/office/officeart/2005/8/layout/vProcess5"/>
    <dgm:cxn modelId="{DF213E36-C979-4C3F-81B5-528344B9F7D2}" type="presOf" srcId="{A177C54D-466D-4E2A-A1C1-0DD8E4EAF0AE}" destId="{38351BE6-404F-460B-9417-465DD7902BA6}" srcOrd="0" destOrd="0" presId="urn:microsoft.com/office/officeart/2005/8/layout/vProcess5"/>
    <dgm:cxn modelId="{6E433663-D2D9-4582-A99A-6DF37DDEBACA}" srcId="{36375292-0653-401A-AF69-F1475D471EF1}" destId="{63CAB9C3-EBBF-49CF-A517-5213ED4FDE7C}" srcOrd="3" destOrd="0" parTransId="{A8123FDD-FAAF-433C-96D2-6F41196AD0E7}" sibTransId="{58F4FC94-465F-43F5-9D21-2FD4B8B456D9}"/>
    <dgm:cxn modelId="{2F46B86E-A96E-4DAF-BF8E-C9246DD2ADFB}" type="presOf" srcId="{06A9042E-BF6F-4D53-B1C9-F5057FD23D45}" destId="{563E5763-5689-49F3-A674-A142AC0FB32D}" srcOrd="0" destOrd="0" presId="urn:microsoft.com/office/officeart/2005/8/layout/vProcess5"/>
    <dgm:cxn modelId="{A32C5174-1A71-4695-9736-BDB51214D6C7}" type="presOf" srcId="{71472351-18A5-4D76-B1A5-1BD9E14F8B37}" destId="{EB93B3D9-A562-418D-9203-3BFE09AAE443}" srcOrd="1" destOrd="0" presId="urn:microsoft.com/office/officeart/2005/8/layout/vProcess5"/>
    <dgm:cxn modelId="{DE021575-F8FF-43AC-9C29-20DAA38AAEBB}" type="presOf" srcId="{63CAB9C3-EBBF-49CF-A517-5213ED4FDE7C}" destId="{D0591897-C020-4704-9E0E-D31AB9317D78}" srcOrd="1" destOrd="0" presId="urn:microsoft.com/office/officeart/2005/8/layout/vProcess5"/>
    <dgm:cxn modelId="{87EC1E79-BDD8-48E7-8852-FA5A4A33F586}" srcId="{36375292-0653-401A-AF69-F1475D471EF1}" destId="{71472351-18A5-4D76-B1A5-1BD9E14F8B37}" srcOrd="1" destOrd="0" parTransId="{F69A4B1E-EBB6-472B-83FE-94218811709D}" sibTransId="{A177C54D-466D-4E2A-A1C1-0DD8E4EAF0AE}"/>
    <dgm:cxn modelId="{7E34E379-8A8C-4671-9079-3CEBB69FEC32}" srcId="{36375292-0653-401A-AF69-F1475D471EF1}" destId="{06A9042E-BF6F-4D53-B1C9-F5057FD23D45}" srcOrd="0" destOrd="0" parTransId="{55EA9464-216E-44FF-AA1B-BA0FFEBFC043}" sibTransId="{7744E641-DB82-419E-AD44-927DCF22C937}"/>
    <dgm:cxn modelId="{008D7F7B-3C81-4F4C-9EFD-07ECF5076AC4}" type="presOf" srcId="{06A9042E-BF6F-4D53-B1C9-F5057FD23D45}" destId="{79C66BC0-A0F5-45CE-8FDC-E543DE1103E0}" srcOrd="1" destOrd="0" presId="urn:microsoft.com/office/officeart/2005/8/layout/vProcess5"/>
    <dgm:cxn modelId="{CB13DD8F-0F55-4622-B105-05666C914E4B}" srcId="{36375292-0653-401A-AF69-F1475D471EF1}" destId="{36C833E9-C247-43F1-AEAC-1C7A2833B489}" srcOrd="4" destOrd="0" parTransId="{D7C4C6CF-FE35-4D8D-B345-27A0DD5ACAD9}" sibTransId="{9525AF09-B30E-4621-A504-544B7C3C1846}"/>
    <dgm:cxn modelId="{3696DB96-75EC-4DA7-AA36-4BADA262994D}" type="presOf" srcId="{71472351-18A5-4D76-B1A5-1BD9E14F8B37}" destId="{833F25D8-BDB1-4A84-BAA0-9EE57306160F}" srcOrd="0" destOrd="0" presId="urn:microsoft.com/office/officeart/2005/8/layout/vProcess5"/>
    <dgm:cxn modelId="{01D592A6-1107-42FD-A137-96A485DEDC3F}" type="presOf" srcId="{63CAB9C3-EBBF-49CF-A517-5213ED4FDE7C}" destId="{B767ADD6-9EFE-45FB-AF05-9DD2CBE1B2D0}" srcOrd="0" destOrd="0" presId="urn:microsoft.com/office/officeart/2005/8/layout/vProcess5"/>
    <dgm:cxn modelId="{D89A42D5-42DD-4652-AC40-A6C4001A3CB0}" type="presOf" srcId="{E55BBC81-11EF-4FC5-A971-EF2B9C871821}" destId="{D86D9225-F40A-4B83-A18E-004E4D8EF4E0}" srcOrd="0" destOrd="0" presId="urn:microsoft.com/office/officeart/2005/8/layout/vProcess5"/>
    <dgm:cxn modelId="{917F93DB-33D1-4740-BA03-CA1E45DC358D}" srcId="{36375292-0653-401A-AF69-F1475D471EF1}" destId="{4ED28BEB-4CDF-4F3D-9CBC-C41E3B85CE0F}" srcOrd="2" destOrd="0" parTransId="{313E7CE5-D817-427B-B9D1-099E9D8D6877}" sibTransId="{E55BBC81-11EF-4FC5-A971-EF2B9C871821}"/>
    <dgm:cxn modelId="{237AABDC-68E0-4D8D-A66A-42DDE8AAB6DB}" type="presOf" srcId="{4ED28BEB-4CDF-4F3D-9CBC-C41E3B85CE0F}" destId="{02A055BA-3899-448C-B411-956CDD5D5AFB}" srcOrd="1" destOrd="0" presId="urn:microsoft.com/office/officeart/2005/8/layout/vProcess5"/>
    <dgm:cxn modelId="{E1050EF1-EBBD-468B-8422-2C9BB5EA8C6A}" type="presOf" srcId="{4ED28BEB-4CDF-4F3D-9CBC-C41E3B85CE0F}" destId="{8A0E28F6-5A02-4C08-987B-3497966EFF23}" srcOrd="0" destOrd="0" presId="urn:microsoft.com/office/officeart/2005/8/layout/vProcess5"/>
    <dgm:cxn modelId="{88C9D9FF-D78D-49C7-83E7-CA8DA363E971}" type="presOf" srcId="{36C833E9-C247-43F1-AEAC-1C7A2833B489}" destId="{DFF95CBF-6146-4BFF-A9F8-768EDBBD430C}" srcOrd="0" destOrd="0" presId="urn:microsoft.com/office/officeart/2005/8/layout/vProcess5"/>
    <dgm:cxn modelId="{EBC55FB8-66E1-44A0-86A8-2152708CD1CD}" type="presParOf" srcId="{D29B090E-BEE6-455E-944D-B8BE6B29D15B}" destId="{F89F12E4-0F13-4E7F-B517-A27A45022F07}" srcOrd="0" destOrd="0" presId="urn:microsoft.com/office/officeart/2005/8/layout/vProcess5"/>
    <dgm:cxn modelId="{2EBE4EB8-1E36-4875-B9B0-CABF62E918F9}" type="presParOf" srcId="{D29B090E-BEE6-455E-944D-B8BE6B29D15B}" destId="{563E5763-5689-49F3-A674-A142AC0FB32D}" srcOrd="1" destOrd="0" presId="urn:microsoft.com/office/officeart/2005/8/layout/vProcess5"/>
    <dgm:cxn modelId="{C5C87B75-B031-4A8F-B471-1B8F284A8A44}" type="presParOf" srcId="{D29B090E-BEE6-455E-944D-B8BE6B29D15B}" destId="{833F25D8-BDB1-4A84-BAA0-9EE57306160F}" srcOrd="2" destOrd="0" presId="urn:microsoft.com/office/officeart/2005/8/layout/vProcess5"/>
    <dgm:cxn modelId="{C2B118DB-8CEB-4354-9CCE-B7C2C03568DD}" type="presParOf" srcId="{D29B090E-BEE6-455E-944D-B8BE6B29D15B}" destId="{8A0E28F6-5A02-4C08-987B-3497966EFF23}" srcOrd="3" destOrd="0" presId="urn:microsoft.com/office/officeart/2005/8/layout/vProcess5"/>
    <dgm:cxn modelId="{23EBBC30-5D5B-4930-B932-EB7B9C6C325A}" type="presParOf" srcId="{D29B090E-BEE6-455E-944D-B8BE6B29D15B}" destId="{B767ADD6-9EFE-45FB-AF05-9DD2CBE1B2D0}" srcOrd="4" destOrd="0" presId="urn:microsoft.com/office/officeart/2005/8/layout/vProcess5"/>
    <dgm:cxn modelId="{93960695-EB69-41A6-96ED-19A143E78AE0}" type="presParOf" srcId="{D29B090E-BEE6-455E-944D-B8BE6B29D15B}" destId="{DFF95CBF-6146-4BFF-A9F8-768EDBBD430C}" srcOrd="5" destOrd="0" presId="urn:microsoft.com/office/officeart/2005/8/layout/vProcess5"/>
    <dgm:cxn modelId="{0CE82C99-577F-46F5-97DD-821F9170D7FB}" type="presParOf" srcId="{D29B090E-BEE6-455E-944D-B8BE6B29D15B}" destId="{4CB3D814-B4C2-48A1-847C-3075D350899C}" srcOrd="6" destOrd="0" presId="urn:microsoft.com/office/officeart/2005/8/layout/vProcess5"/>
    <dgm:cxn modelId="{079A880B-2A01-4338-B826-A317A2FB2DD6}" type="presParOf" srcId="{D29B090E-BEE6-455E-944D-B8BE6B29D15B}" destId="{38351BE6-404F-460B-9417-465DD7902BA6}" srcOrd="7" destOrd="0" presId="urn:microsoft.com/office/officeart/2005/8/layout/vProcess5"/>
    <dgm:cxn modelId="{E80E4D8A-96C8-4FB5-8C2A-38C4A4201749}" type="presParOf" srcId="{D29B090E-BEE6-455E-944D-B8BE6B29D15B}" destId="{D86D9225-F40A-4B83-A18E-004E4D8EF4E0}" srcOrd="8" destOrd="0" presId="urn:microsoft.com/office/officeart/2005/8/layout/vProcess5"/>
    <dgm:cxn modelId="{EB6AA7D9-2F12-44D6-9D7B-E66343156F70}" type="presParOf" srcId="{D29B090E-BEE6-455E-944D-B8BE6B29D15B}" destId="{D2BE6B58-5870-4BB7-8254-7099BF144B33}" srcOrd="9" destOrd="0" presId="urn:microsoft.com/office/officeart/2005/8/layout/vProcess5"/>
    <dgm:cxn modelId="{6A9F9875-B6B6-4737-93D2-E6682415EBBD}" type="presParOf" srcId="{D29B090E-BEE6-455E-944D-B8BE6B29D15B}" destId="{79C66BC0-A0F5-45CE-8FDC-E543DE1103E0}" srcOrd="10" destOrd="0" presId="urn:microsoft.com/office/officeart/2005/8/layout/vProcess5"/>
    <dgm:cxn modelId="{CF56084F-A29D-450B-B3E4-C52859CEF2AF}" type="presParOf" srcId="{D29B090E-BEE6-455E-944D-B8BE6B29D15B}" destId="{EB93B3D9-A562-418D-9203-3BFE09AAE443}" srcOrd="11" destOrd="0" presId="urn:microsoft.com/office/officeart/2005/8/layout/vProcess5"/>
    <dgm:cxn modelId="{82C3196F-C622-4485-94A1-43A557E2BEB9}" type="presParOf" srcId="{D29B090E-BEE6-455E-944D-B8BE6B29D15B}" destId="{02A055BA-3899-448C-B411-956CDD5D5AFB}" srcOrd="12" destOrd="0" presId="urn:microsoft.com/office/officeart/2005/8/layout/vProcess5"/>
    <dgm:cxn modelId="{CC20EE9D-112D-4553-ABE8-6AEF84484A3D}" type="presParOf" srcId="{D29B090E-BEE6-455E-944D-B8BE6B29D15B}" destId="{D0591897-C020-4704-9E0E-D31AB9317D78}" srcOrd="13" destOrd="0" presId="urn:microsoft.com/office/officeart/2005/8/layout/vProcess5"/>
    <dgm:cxn modelId="{66E1EB79-67DD-4878-80C3-EA25DC4665DC}" type="presParOf" srcId="{D29B090E-BEE6-455E-944D-B8BE6B29D15B}" destId="{51F613D5-A4CE-4BAA-9095-B744009FEF1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FB3E67-7944-4781-A116-DC6017977C9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E91BE9E-EA3F-4A06-BB5D-4BC183C3EEE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df = pd.DataFrame: Cria um objeto DataFrame em pandas, que é uma estrutura de dados para armazenar tabelas de dados.</a:t>
          </a:r>
          <a:endParaRPr lang="en-US"/>
        </a:p>
      </dgm:t>
    </dgm:pt>
    <dgm:pt modelId="{A59B4A2B-2606-4B1B-808B-FEB4DD779FF5}" type="parTrans" cxnId="{6F7EEF30-11F2-413A-91EC-8EE10155EA32}">
      <dgm:prSet/>
      <dgm:spPr/>
      <dgm:t>
        <a:bodyPr/>
        <a:lstStyle/>
        <a:p>
          <a:endParaRPr lang="en-US"/>
        </a:p>
      </dgm:t>
    </dgm:pt>
    <dgm:pt modelId="{B80BA5FC-EB25-4E27-93CC-5D8DBF0533AC}" type="sibTrans" cxnId="{6F7EEF30-11F2-413A-91EC-8EE10155EA32}">
      <dgm:prSet/>
      <dgm:spPr/>
      <dgm:t>
        <a:bodyPr/>
        <a:lstStyle/>
        <a:p>
          <a:endParaRPr lang="en-US"/>
        </a:p>
      </dgm:t>
    </dgm:pt>
    <dgm:pt modelId="{BD8BB52E-80BE-4F35-BB1A-4C7F3949887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plt.scatter: Plota um gráfico de dispersão, mostrando a relação entre duas variáveis.</a:t>
          </a:r>
          <a:endParaRPr lang="en-US"/>
        </a:p>
      </dgm:t>
    </dgm:pt>
    <dgm:pt modelId="{9D0F0063-EBD0-4B68-BB3E-78DC767FC299}" type="parTrans" cxnId="{216E98BC-39C9-4CEB-BE7E-1E8EED3F42AD}">
      <dgm:prSet/>
      <dgm:spPr/>
      <dgm:t>
        <a:bodyPr/>
        <a:lstStyle/>
        <a:p>
          <a:endParaRPr lang="en-US"/>
        </a:p>
      </dgm:t>
    </dgm:pt>
    <dgm:pt modelId="{623A99B8-05A9-49A9-BF4C-E5CA5DCEDD06}" type="sibTrans" cxnId="{216E98BC-39C9-4CEB-BE7E-1E8EED3F42AD}">
      <dgm:prSet/>
      <dgm:spPr/>
      <dgm:t>
        <a:bodyPr/>
        <a:lstStyle/>
        <a:p>
          <a:endParaRPr lang="en-US"/>
        </a:p>
      </dgm:t>
    </dgm:pt>
    <dgm:pt modelId="{8500DEB4-B4DD-4741-BC18-40662D7F9A2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plt.xlabel: Define o rótulo para o eixo x no gráfico.</a:t>
          </a:r>
          <a:endParaRPr lang="en-US"/>
        </a:p>
      </dgm:t>
    </dgm:pt>
    <dgm:pt modelId="{53BAFCD6-D2A3-4313-9BBD-DD12DE9E6EE2}" type="parTrans" cxnId="{7B622671-F5E6-4E03-B9FE-DF893FBEA6A2}">
      <dgm:prSet/>
      <dgm:spPr/>
      <dgm:t>
        <a:bodyPr/>
        <a:lstStyle/>
        <a:p>
          <a:endParaRPr lang="en-US"/>
        </a:p>
      </dgm:t>
    </dgm:pt>
    <dgm:pt modelId="{D3B788BA-B209-4A1F-BAB4-ED4F0CBD3CC7}" type="sibTrans" cxnId="{7B622671-F5E6-4E03-B9FE-DF893FBEA6A2}">
      <dgm:prSet/>
      <dgm:spPr/>
      <dgm:t>
        <a:bodyPr/>
        <a:lstStyle/>
        <a:p>
          <a:endParaRPr lang="en-US"/>
        </a:p>
      </dgm:t>
    </dgm:pt>
    <dgm:pt modelId="{1C45E2FB-ACA9-4F0F-BAB4-6FA357B48AC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plt.ylabel: Define o rótulo para o eixo y no gráfico.</a:t>
          </a:r>
          <a:endParaRPr lang="en-US"/>
        </a:p>
      </dgm:t>
    </dgm:pt>
    <dgm:pt modelId="{C7A402AA-F5D4-4C6E-B8C4-CECEA789211E}" type="parTrans" cxnId="{63BA5D82-A6CD-4188-B958-C13F828B3672}">
      <dgm:prSet/>
      <dgm:spPr/>
      <dgm:t>
        <a:bodyPr/>
        <a:lstStyle/>
        <a:p>
          <a:endParaRPr lang="en-US"/>
        </a:p>
      </dgm:t>
    </dgm:pt>
    <dgm:pt modelId="{DC83262A-46DA-4645-BD89-B0DC8D71FBFB}" type="sibTrans" cxnId="{63BA5D82-A6CD-4188-B958-C13F828B3672}">
      <dgm:prSet/>
      <dgm:spPr/>
      <dgm:t>
        <a:bodyPr/>
        <a:lstStyle/>
        <a:p>
          <a:endParaRPr lang="en-US"/>
        </a:p>
      </dgm:t>
    </dgm:pt>
    <dgm:pt modelId="{E70C6D96-BC5C-40DE-9838-684CF470974E}" type="pres">
      <dgm:prSet presAssocID="{1AFB3E67-7944-4781-A116-DC6017977C9A}" presName="outerComposite" presStyleCnt="0">
        <dgm:presLayoutVars>
          <dgm:chMax val="5"/>
          <dgm:dir/>
          <dgm:resizeHandles val="exact"/>
        </dgm:presLayoutVars>
      </dgm:prSet>
      <dgm:spPr/>
    </dgm:pt>
    <dgm:pt modelId="{C3428CFD-7895-45DE-88DE-934CE291D146}" type="pres">
      <dgm:prSet presAssocID="{1AFB3E67-7944-4781-A116-DC6017977C9A}" presName="dummyMaxCanvas" presStyleCnt="0">
        <dgm:presLayoutVars/>
      </dgm:prSet>
      <dgm:spPr/>
    </dgm:pt>
    <dgm:pt modelId="{E22E0B0B-F7A4-4E20-9094-0AFCF9340D26}" type="pres">
      <dgm:prSet presAssocID="{1AFB3E67-7944-4781-A116-DC6017977C9A}" presName="FourNodes_1" presStyleLbl="node1" presStyleIdx="0" presStyleCnt="4">
        <dgm:presLayoutVars>
          <dgm:bulletEnabled val="1"/>
        </dgm:presLayoutVars>
      </dgm:prSet>
      <dgm:spPr/>
    </dgm:pt>
    <dgm:pt modelId="{0790C83A-A239-4337-BA2E-A0BE09A6E5F7}" type="pres">
      <dgm:prSet presAssocID="{1AFB3E67-7944-4781-A116-DC6017977C9A}" presName="FourNodes_2" presStyleLbl="node1" presStyleIdx="1" presStyleCnt="4">
        <dgm:presLayoutVars>
          <dgm:bulletEnabled val="1"/>
        </dgm:presLayoutVars>
      </dgm:prSet>
      <dgm:spPr/>
    </dgm:pt>
    <dgm:pt modelId="{8F6B6B18-C531-4120-94A3-642A8814FAA8}" type="pres">
      <dgm:prSet presAssocID="{1AFB3E67-7944-4781-A116-DC6017977C9A}" presName="FourNodes_3" presStyleLbl="node1" presStyleIdx="2" presStyleCnt="4">
        <dgm:presLayoutVars>
          <dgm:bulletEnabled val="1"/>
        </dgm:presLayoutVars>
      </dgm:prSet>
      <dgm:spPr/>
    </dgm:pt>
    <dgm:pt modelId="{538BDB9F-6E06-482F-B2EC-03A11F4EB8EF}" type="pres">
      <dgm:prSet presAssocID="{1AFB3E67-7944-4781-A116-DC6017977C9A}" presName="FourNodes_4" presStyleLbl="node1" presStyleIdx="3" presStyleCnt="4">
        <dgm:presLayoutVars>
          <dgm:bulletEnabled val="1"/>
        </dgm:presLayoutVars>
      </dgm:prSet>
      <dgm:spPr/>
    </dgm:pt>
    <dgm:pt modelId="{2C437A61-7D90-48FD-88CE-ABF25019FCFC}" type="pres">
      <dgm:prSet presAssocID="{1AFB3E67-7944-4781-A116-DC6017977C9A}" presName="FourConn_1-2" presStyleLbl="fgAccFollowNode1" presStyleIdx="0" presStyleCnt="3">
        <dgm:presLayoutVars>
          <dgm:bulletEnabled val="1"/>
        </dgm:presLayoutVars>
      </dgm:prSet>
      <dgm:spPr/>
    </dgm:pt>
    <dgm:pt modelId="{43B6F3C8-942D-4539-A2B4-A03FCF81EFA7}" type="pres">
      <dgm:prSet presAssocID="{1AFB3E67-7944-4781-A116-DC6017977C9A}" presName="FourConn_2-3" presStyleLbl="fgAccFollowNode1" presStyleIdx="1" presStyleCnt="3">
        <dgm:presLayoutVars>
          <dgm:bulletEnabled val="1"/>
        </dgm:presLayoutVars>
      </dgm:prSet>
      <dgm:spPr/>
    </dgm:pt>
    <dgm:pt modelId="{5240C8AB-FD9E-4939-A586-DBC0FC63046B}" type="pres">
      <dgm:prSet presAssocID="{1AFB3E67-7944-4781-A116-DC6017977C9A}" presName="FourConn_3-4" presStyleLbl="fgAccFollowNode1" presStyleIdx="2" presStyleCnt="3">
        <dgm:presLayoutVars>
          <dgm:bulletEnabled val="1"/>
        </dgm:presLayoutVars>
      </dgm:prSet>
      <dgm:spPr/>
    </dgm:pt>
    <dgm:pt modelId="{E9C7E952-8D65-4EF5-83D6-625DF7F3E20D}" type="pres">
      <dgm:prSet presAssocID="{1AFB3E67-7944-4781-A116-DC6017977C9A}" presName="FourNodes_1_text" presStyleLbl="node1" presStyleIdx="3" presStyleCnt="4">
        <dgm:presLayoutVars>
          <dgm:bulletEnabled val="1"/>
        </dgm:presLayoutVars>
      </dgm:prSet>
      <dgm:spPr/>
    </dgm:pt>
    <dgm:pt modelId="{B40B5460-D4E0-4362-9B28-96A10AC9AE28}" type="pres">
      <dgm:prSet presAssocID="{1AFB3E67-7944-4781-A116-DC6017977C9A}" presName="FourNodes_2_text" presStyleLbl="node1" presStyleIdx="3" presStyleCnt="4">
        <dgm:presLayoutVars>
          <dgm:bulletEnabled val="1"/>
        </dgm:presLayoutVars>
      </dgm:prSet>
      <dgm:spPr/>
    </dgm:pt>
    <dgm:pt modelId="{B0DD4E88-04E6-45D0-A70D-F766E3C7551C}" type="pres">
      <dgm:prSet presAssocID="{1AFB3E67-7944-4781-A116-DC6017977C9A}" presName="FourNodes_3_text" presStyleLbl="node1" presStyleIdx="3" presStyleCnt="4">
        <dgm:presLayoutVars>
          <dgm:bulletEnabled val="1"/>
        </dgm:presLayoutVars>
      </dgm:prSet>
      <dgm:spPr/>
    </dgm:pt>
    <dgm:pt modelId="{3B8794C6-A550-467C-800B-53DD9A7110CA}" type="pres">
      <dgm:prSet presAssocID="{1AFB3E67-7944-4781-A116-DC6017977C9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A736417-4AD8-4C1C-9990-39E99530CA95}" type="presOf" srcId="{BD8BB52E-80BE-4F35-BB1A-4C7F39498879}" destId="{B40B5460-D4E0-4362-9B28-96A10AC9AE28}" srcOrd="1" destOrd="0" presId="urn:microsoft.com/office/officeart/2005/8/layout/vProcess5"/>
    <dgm:cxn modelId="{43D57730-F5D3-4BE2-80BF-A7871EAF3ABF}" type="presOf" srcId="{8500DEB4-B4DD-4741-BC18-40662D7F9A22}" destId="{8F6B6B18-C531-4120-94A3-642A8814FAA8}" srcOrd="0" destOrd="0" presId="urn:microsoft.com/office/officeart/2005/8/layout/vProcess5"/>
    <dgm:cxn modelId="{6F7EEF30-11F2-413A-91EC-8EE10155EA32}" srcId="{1AFB3E67-7944-4781-A116-DC6017977C9A}" destId="{5E91BE9E-EA3F-4A06-BB5D-4BC183C3EEE0}" srcOrd="0" destOrd="0" parTransId="{A59B4A2B-2606-4B1B-808B-FEB4DD779FF5}" sibTransId="{B80BA5FC-EB25-4E27-93CC-5D8DBF0533AC}"/>
    <dgm:cxn modelId="{14F8F23D-0A95-4CC4-B571-76A58745051A}" type="presOf" srcId="{1C45E2FB-ACA9-4F0F-BAB4-6FA357B48AC2}" destId="{538BDB9F-6E06-482F-B2EC-03A11F4EB8EF}" srcOrd="0" destOrd="0" presId="urn:microsoft.com/office/officeart/2005/8/layout/vProcess5"/>
    <dgm:cxn modelId="{43F2A963-8619-4F26-BB14-BA961008AE42}" type="presOf" srcId="{5E91BE9E-EA3F-4A06-BB5D-4BC183C3EEE0}" destId="{E9C7E952-8D65-4EF5-83D6-625DF7F3E20D}" srcOrd="1" destOrd="0" presId="urn:microsoft.com/office/officeart/2005/8/layout/vProcess5"/>
    <dgm:cxn modelId="{A7F1C548-269B-443A-8600-2451DD3F1599}" type="presOf" srcId="{623A99B8-05A9-49A9-BF4C-E5CA5DCEDD06}" destId="{43B6F3C8-942D-4539-A2B4-A03FCF81EFA7}" srcOrd="0" destOrd="0" presId="urn:microsoft.com/office/officeart/2005/8/layout/vProcess5"/>
    <dgm:cxn modelId="{0D4A766F-FD52-45BB-AB2A-D9AADA8F1E3F}" type="presOf" srcId="{8500DEB4-B4DD-4741-BC18-40662D7F9A22}" destId="{B0DD4E88-04E6-45D0-A70D-F766E3C7551C}" srcOrd="1" destOrd="0" presId="urn:microsoft.com/office/officeart/2005/8/layout/vProcess5"/>
    <dgm:cxn modelId="{7E8D0150-6F4B-4B37-BBE2-488371742737}" type="presOf" srcId="{1C45E2FB-ACA9-4F0F-BAB4-6FA357B48AC2}" destId="{3B8794C6-A550-467C-800B-53DD9A7110CA}" srcOrd="1" destOrd="0" presId="urn:microsoft.com/office/officeart/2005/8/layout/vProcess5"/>
    <dgm:cxn modelId="{7B622671-F5E6-4E03-B9FE-DF893FBEA6A2}" srcId="{1AFB3E67-7944-4781-A116-DC6017977C9A}" destId="{8500DEB4-B4DD-4741-BC18-40662D7F9A22}" srcOrd="2" destOrd="0" parTransId="{53BAFCD6-D2A3-4313-9BBD-DD12DE9E6EE2}" sibTransId="{D3B788BA-B209-4A1F-BAB4-ED4F0CBD3CC7}"/>
    <dgm:cxn modelId="{63BA5D82-A6CD-4188-B958-C13F828B3672}" srcId="{1AFB3E67-7944-4781-A116-DC6017977C9A}" destId="{1C45E2FB-ACA9-4F0F-BAB4-6FA357B48AC2}" srcOrd="3" destOrd="0" parTransId="{C7A402AA-F5D4-4C6E-B8C4-CECEA789211E}" sibTransId="{DC83262A-46DA-4645-BD89-B0DC8D71FBFB}"/>
    <dgm:cxn modelId="{6ED2BFA2-C98D-4229-8945-DD6766E0ECE2}" type="presOf" srcId="{BD8BB52E-80BE-4F35-BB1A-4C7F39498879}" destId="{0790C83A-A239-4337-BA2E-A0BE09A6E5F7}" srcOrd="0" destOrd="0" presId="urn:microsoft.com/office/officeart/2005/8/layout/vProcess5"/>
    <dgm:cxn modelId="{216E98BC-39C9-4CEB-BE7E-1E8EED3F42AD}" srcId="{1AFB3E67-7944-4781-A116-DC6017977C9A}" destId="{BD8BB52E-80BE-4F35-BB1A-4C7F39498879}" srcOrd="1" destOrd="0" parTransId="{9D0F0063-EBD0-4B68-BB3E-78DC767FC299}" sibTransId="{623A99B8-05A9-49A9-BF4C-E5CA5DCEDD06}"/>
    <dgm:cxn modelId="{843747C0-FD1A-426F-91A0-13374D42BD32}" type="presOf" srcId="{1AFB3E67-7944-4781-A116-DC6017977C9A}" destId="{E70C6D96-BC5C-40DE-9838-684CF470974E}" srcOrd="0" destOrd="0" presId="urn:microsoft.com/office/officeart/2005/8/layout/vProcess5"/>
    <dgm:cxn modelId="{BD23FAC4-71A0-4C08-AAA5-C9E9ED6C7433}" type="presOf" srcId="{5E91BE9E-EA3F-4A06-BB5D-4BC183C3EEE0}" destId="{E22E0B0B-F7A4-4E20-9094-0AFCF9340D26}" srcOrd="0" destOrd="0" presId="urn:microsoft.com/office/officeart/2005/8/layout/vProcess5"/>
    <dgm:cxn modelId="{A01250CA-AF66-43CF-8B84-63459CBC28D9}" type="presOf" srcId="{D3B788BA-B209-4A1F-BAB4-ED4F0CBD3CC7}" destId="{5240C8AB-FD9E-4939-A586-DBC0FC63046B}" srcOrd="0" destOrd="0" presId="urn:microsoft.com/office/officeart/2005/8/layout/vProcess5"/>
    <dgm:cxn modelId="{D219CCF0-E047-45D5-BD35-CB508D48CB0C}" type="presOf" srcId="{B80BA5FC-EB25-4E27-93CC-5D8DBF0533AC}" destId="{2C437A61-7D90-48FD-88CE-ABF25019FCFC}" srcOrd="0" destOrd="0" presId="urn:microsoft.com/office/officeart/2005/8/layout/vProcess5"/>
    <dgm:cxn modelId="{BD89377C-9C0C-4956-8B3B-646CA7F3DC37}" type="presParOf" srcId="{E70C6D96-BC5C-40DE-9838-684CF470974E}" destId="{C3428CFD-7895-45DE-88DE-934CE291D146}" srcOrd="0" destOrd="0" presId="urn:microsoft.com/office/officeart/2005/8/layout/vProcess5"/>
    <dgm:cxn modelId="{BD1DA8A3-5837-40C2-B4FB-D17941024B75}" type="presParOf" srcId="{E70C6D96-BC5C-40DE-9838-684CF470974E}" destId="{E22E0B0B-F7A4-4E20-9094-0AFCF9340D26}" srcOrd="1" destOrd="0" presId="urn:microsoft.com/office/officeart/2005/8/layout/vProcess5"/>
    <dgm:cxn modelId="{C8D37212-E249-4A6B-B694-0AA617DD77F0}" type="presParOf" srcId="{E70C6D96-BC5C-40DE-9838-684CF470974E}" destId="{0790C83A-A239-4337-BA2E-A0BE09A6E5F7}" srcOrd="2" destOrd="0" presId="urn:microsoft.com/office/officeart/2005/8/layout/vProcess5"/>
    <dgm:cxn modelId="{9443CEAD-60C7-41E4-BCE1-B2706E2AB0CC}" type="presParOf" srcId="{E70C6D96-BC5C-40DE-9838-684CF470974E}" destId="{8F6B6B18-C531-4120-94A3-642A8814FAA8}" srcOrd="3" destOrd="0" presId="urn:microsoft.com/office/officeart/2005/8/layout/vProcess5"/>
    <dgm:cxn modelId="{E81737B1-92CE-4DE9-B0ED-AA1787B3330A}" type="presParOf" srcId="{E70C6D96-BC5C-40DE-9838-684CF470974E}" destId="{538BDB9F-6E06-482F-B2EC-03A11F4EB8EF}" srcOrd="4" destOrd="0" presId="urn:microsoft.com/office/officeart/2005/8/layout/vProcess5"/>
    <dgm:cxn modelId="{8DBECD8F-7077-4A5B-8CFD-C865FB3BCB49}" type="presParOf" srcId="{E70C6D96-BC5C-40DE-9838-684CF470974E}" destId="{2C437A61-7D90-48FD-88CE-ABF25019FCFC}" srcOrd="5" destOrd="0" presId="urn:microsoft.com/office/officeart/2005/8/layout/vProcess5"/>
    <dgm:cxn modelId="{98824FF6-8A47-4D52-96B6-628B07DC99AA}" type="presParOf" srcId="{E70C6D96-BC5C-40DE-9838-684CF470974E}" destId="{43B6F3C8-942D-4539-A2B4-A03FCF81EFA7}" srcOrd="6" destOrd="0" presId="urn:microsoft.com/office/officeart/2005/8/layout/vProcess5"/>
    <dgm:cxn modelId="{896991A6-4AF6-4982-AC7B-CE94B6E43F0F}" type="presParOf" srcId="{E70C6D96-BC5C-40DE-9838-684CF470974E}" destId="{5240C8AB-FD9E-4939-A586-DBC0FC63046B}" srcOrd="7" destOrd="0" presId="urn:microsoft.com/office/officeart/2005/8/layout/vProcess5"/>
    <dgm:cxn modelId="{BF232769-0E64-469B-AAB2-056056BF0D72}" type="presParOf" srcId="{E70C6D96-BC5C-40DE-9838-684CF470974E}" destId="{E9C7E952-8D65-4EF5-83D6-625DF7F3E20D}" srcOrd="8" destOrd="0" presId="urn:microsoft.com/office/officeart/2005/8/layout/vProcess5"/>
    <dgm:cxn modelId="{78527833-0A2A-4A1E-8EC1-EB71F46E837F}" type="presParOf" srcId="{E70C6D96-BC5C-40DE-9838-684CF470974E}" destId="{B40B5460-D4E0-4362-9B28-96A10AC9AE28}" srcOrd="9" destOrd="0" presId="urn:microsoft.com/office/officeart/2005/8/layout/vProcess5"/>
    <dgm:cxn modelId="{3BB1DAF4-A088-45D8-A0DA-107349C5D1C9}" type="presParOf" srcId="{E70C6D96-BC5C-40DE-9838-684CF470974E}" destId="{B0DD4E88-04E6-45D0-A70D-F766E3C7551C}" srcOrd="10" destOrd="0" presId="urn:microsoft.com/office/officeart/2005/8/layout/vProcess5"/>
    <dgm:cxn modelId="{F34B3D3A-3BA5-4435-95B0-F12ACF4B6715}" type="presParOf" srcId="{E70C6D96-BC5C-40DE-9838-684CF470974E}" destId="{3B8794C6-A550-467C-800B-53DD9A7110C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4CBDE5-309B-42FB-AFBD-2B81EF90943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EF9180-C7A7-4D8F-9FC2-396946793B05}">
      <dgm:prSet/>
      <dgm:spPr/>
      <dgm:t>
        <a:bodyPr/>
        <a:lstStyle/>
        <a:p>
          <a:r>
            <a:rPr lang="pt-BR"/>
            <a:t>plt.title: Adiciona um título ao gráfico.</a:t>
          </a:r>
          <a:endParaRPr lang="en-US"/>
        </a:p>
      </dgm:t>
    </dgm:pt>
    <dgm:pt modelId="{18DC8FB7-6959-4E73-A235-2AA5AA797272}" type="parTrans" cxnId="{9BF75A43-205B-40A7-AB50-598AED7BC074}">
      <dgm:prSet/>
      <dgm:spPr/>
      <dgm:t>
        <a:bodyPr/>
        <a:lstStyle/>
        <a:p>
          <a:endParaRPr lang="en-US"/>
        </a:p>
      </dgm:t>
    </dgm:pt>
    <dgm:pt modelId="{C65668BA-1A56-487E-8004-74A5AB9EB6CE}" type="sibTrans" cxnId="{9BF75A43-205B-40A7-AB50-598AED7BC074}">
      <dgm:prSet/>
      <dgm:spPr/>
      <dgm:t>
        <a:bodyPr/>
        <a:lstStyle/>
        <a:p>
          <a:endParaRPr lang="en-US"/>
        </a:p>
      </dgm:t>
    </dgm:pt>
    <dgm:pt modelId="{025B1BAA-E075-419B-8C0F-38C2E0924A29}">
      <dgm:prSet/>
      <dgm:spPr/>
      <dgm:t>
        <a:bodyPr/>
        <a:lstStyle/>
        <a:p>
          <a:r>
            <a:rPr lang="pt-BR"/>
            <a:t>plt.show: Exibe o gráfico gerado.</a:t>
          </a:r>
          <a:endParaRPr lang="en-US"/>
        </a:p>
      </dgm:t>
    </dgm:pt>
    <dgm:pt modelId="{33A3E780-1EC5-4837-9F68-529794BE8CB4}" type="parTrans" cxnId="{53B0E742-D630-45B3-80E6-E7D20B9B2E17}">
      <dgm:prSet/>
      <dgm:spPr/>
      <dgm:t>
        <a:bodyPr/>
        <a:lstStyle/>
        <a:p>
          <a:endParaRPr lang="en-US"/>
        </a:p>
      </dgm:t>
    </dgm:pt>
    <dgm:pt modelId="{8D5F11B2-8E49-40B2-BCCD-9F7A4E5E3BDB}" type="sibTrans" cxnId="{53B0E742-D630-45B3-80E6-E7D20B9B2E17}">
      <dgm:prSet/>
      <dgm:spPr/>
      <dgm:t>
        <a:bodyPr/>
        <a:lstStyle/>
        <a:p>
          <a:endParaRPr lang="en-US"/>
        </a:p>
      </dgm:t>
    </dgm:pt>
    <dgm:pt modelId="{0E6C1C79-6275-49E0-9B9A-2F0EB5B74D9D}">
      <dgm:prSet/>
      <dgm:spPr/>
      <dgm:t>
        <a:bodyPr/>
        <a:lstStyle/>
        <a:p>
          <a:r>
            <a:rPr lang="pt-BR"/>
            <a:t>model = LinearRegression(): Cria uma instância do modelo de regressão linear da biblioteca sklearn.</a:t>
          </a:r>
          <a:endParaRPr lang="en-US"/>
        </a:p>
      </dgm:t>
    </dgm:pt>
    <dgm:pt modelId="{BD5F2776-BD53-49F7-AB3C-10CD2BE9B43F}" type="parTrans" cxnId="{A7E61354-6C9F-47A2-9D1F-F080E9D8BDB7}">
      <dgm:prSet/>
      <dgm:spPr/>
      <dgm:t>
        <a:bodyPr/>
        <a:lstStyle/>
        <a:p>
          <a:endParaRPr lang="en-US"/>
        </a:p>
      </dgm:t>
    </dgm:pt>
    <dgm:pt modelId="{28064E5A-51E7-4C97-9161-81F1EAD5A79C}" type="sibTrans" cxnId="{A7E61354-6C9F-47A2-9D1F-F080E9D8BDB7}">
      <dgm:prSet/>
      <dgm:spPr/>
      <dgm:t>
        <a:bodyPr/>
        <a:lstStyle/>
        <a:p>
          <a:endParaRPr lang="en-US"/>
        </a:p>
      </dgm:t>
    </dgm:pt>
    <dgm:pt modelId="{2F9D9C49-CE7D-43E7-B64F-E5C915DCCF98}">
      <dgm:prSet/>
      <dgm:spPr/>
      <dgm:t>
        <a:bodyPr/>
        <a:lstStyle/>
        <a:p>
          <a:r>
            <a:rPr lang="pt-BR"/>
            <a:t>model.fit(X, y): Treina o modelo de regressão linear usando os dados X (variáveis independentes) e y (variável dependente).</a:t>
          </a:r>
          <a:endParaRPr lang="en-US"/>
        </a:p>
      </dgm:t>
    </dgm:pt>
    <dgm:pt modelId="{3647BC49-8115-46C6-A540-544A5C42832A}" type="parTrans" cxnId="{F2D5DC8F-E4D4-4524-8735-1B6438A84FE9}">
      <dgm:prSet/>
      <dgm:spPr/>
      <dgm:t>
        <a:bodyPr/>
        <a:lstStyle/>
        <a:p>
          <a:endParaRPr lang="en-US"/>
        </a:p>
      </dgm:t>
    </dgm:pt>
    <dgm:pt modelId="{662BE2BC-4495-47ED-B53D-EA935886E293}" type="sibTrans" cxnId="{F2D5DC8F-E4D4-4524-8735-1B6438A84FE9}">
      <dgm:prSet/>
      <dgm:spPr/>
      <dgm:t>
        <a:bodyPr/>
        <a:lstStyle/>
        <a:p>
          <a:endParaRPr lang="en-US"/>
        </a:p>
      </dgm:t>
    </dgm:pt>
    <dgm:pt modelId="{7DE3DC61-6AD4-4B0E-8580-9E7D7A1CFD41}" type="pres">
      <dgm:prSet presAssocID="{254CBDE5-309B-42FB-AFBD-2B81EF909435}" presName="outerComposite" presStyleCnt="0">
        <dgm:presLayoutVars>
          <dgm:chMax val="5"/>
          <dgm:dir/>
          <dgm:resizeHandles val="exact"/>
        </dgm:presLayoutVars>
      </dgm:prSet>
      <dgm:spPr/>
    </dgm:pt>
    <dgm:pt modelId="{6C918FFA-880F-410F-92C7-00117AC1BC54}" type="pres">
      <dgm:prSet presAssocID="{254CBDE5-309B-42FB-AFBD-2B81EF909435}" presName="dummyMaxCanvas" presStyleCnt="0">
        <dgm:presLayoutVars/>
      </dgm:prSet>
      <dgm:spPr/>
    </dgm:pt>
    <dgm:pt modelId="{D4D19514-BF03-4C95-A66E-2AB6C3D582DB}" type="pres">
      <dgm:prSet presAssocID="{254CBDE5-309B-42FB-AFBD-2B81EF909435}" presName="FourNodes_1" presStyleLbl="node1" presStyleIdx="0" presStyleCnt="4">
        <dgm:presLayoutVars>
          <dgm:bulletEnabled val="1"/>
        </dgm:presLayoutVars>
      </dgm:prSet>
      <dgm:spPr/>
    </dgm:pt>
    <dgm:pt modelId="{24D225CA-9345-4291-8682-93373226D79C}" type="pres">
      <dgm:prSet presAssocID="{254CBDE5-309B-42FB-AFBD-2B81EF909435}" presName="FourNodes_2" presStyleLbl="node1" presStyleIdx="1" presStyleCnt="4">
        <dgm:presLayoutVars>
          <dgm:bulletEnabled val="1"/>
        </dgm:presLayoutVars>
      </dgm:prSet>
      <dgm:spPr/>
    </dgm:pt>
    <dgm:pt modelId="{950D2572-32DF-432C-803F-AD8B0F3D7534}" type="pres">
      <dgm:prSet presAssocID="{254CBDE5-309B-42FB-AFBD-2B81EF909435}" presName="FourNodes_3" presStyleLbl="node1" presStyleIdx="2" presStyleCnt="4">
        <dgm:presLayoutVars>
          <dgm:bulletEnabled val="1"/>
        </dgm:presLayoutVars>
      </dgm:prSet>
      <dgm:spPr/>
    </dgm:pt>
    <dgm:pt modelId="{380BA28A-F02C-4D3E-85C0-A8CEA1B60A53}" type="pres">
      <dgm:prSet presAssocID="{254CBDE5-309B-42FB-AFBD-2B81EF909435}" presName="FourNodes_4" presStyleLbl="node1" presStyleIdx="3" presStyleCnt="4">
        <dgm:presLayoutVars>
          <dgm:bulletEnabled val="1"/>
        </dgm:presLayoutVars>
      </dgm:prSet>
      <dgm:spPr/>
    </dgm:pt>
    <dgm:pt modelId="{DADF0AD9-8FA9-4E41-8E64-913348BD3EBB}" type="pres">
      <dgm:prSet presAssocID="{254CBDE5-309B-42FB-AFBD-2B81EF909435}" presName="FourConn_1-2" presStyleLbl="fgAccFollowNode1" presStyleIdx="0" presStyleCnt="3">
        <dgm:presLayoutVars>
          <dgm:bulletEnabled val="1"/>
        </dgm:presLayoutVars>
      </dgm:prSet>
      <dgm:spPr/>
    </dgm:pt>
    <dgm:pt modelId="{CBFCE62A-A11F-4C9F-9FE8-EE257E7D66D1}" type="pres">
      <dgm:prSet presAssocID="{254CBDE5-309B-42FB-AFBD-2B81EF909435}" presName="FourConn_2-3" presStyleLbl="fgAccFollowNode1" presStyleIdx="1" presStyleCnt="3">
        <dgm:presLayoutVars>
          <dgm:bulletEnabled val="1"/>
        </dgm:presLayoutVars>
      </dgm:prSet>
      <dgm:spPr/>
    </dgm:pt>
    <dgm:pt modelId="{1893F15F-DA32-4F88-A326-F9BFA42E45A9}" type="pres">
      <dgm:prSet presAssocID="{254CBDE5-309B-42FB-AFBD-2B81EF909435}" presName="FourConn_3-4" presStyleLbl="fgAccFollowNode1" presStyleIdx="2" presStyleCnt="3">
        <dgm:presLayoutVars>
          <dgm:bulletEnabled val="1"/>
        </dgm:presLayoutVars>
      </dgm:prSet>
      <dgm:spPr/>
    </dgm:pt>
    <dgm:pt modelId="{54E9B779-060A-4336-B664-63AA72BC4F92}" type="pres">
      <dgm:prSet presAssocID="{254CBDE5-309B-42FB-AFBD-2B81EF909435}" presName="FourNodes_1_text" presStyleLbl="node1" presStyleIdx="3" presStyleCnt="4">
        <dgm:presLayoutVars>
          <dgm:bulletEnabled val="1"/>
        </dgm:presLayoutVars>
      </dgm:prSet>
      <dgm:spPr/>
    </dgm:pt>
    <dgm:pt modelId="{EEFC6CAA-5454-4BF4-B140-F33140ADF1FB}" type="pres">
      <dgm:prSet presAssocID="{254CBDE5-309B-42FB-AFBD-2B81EF909435}" presName="FourNodes_2_text" presStyleLbl="node1" presStyleIdx="3" presStyleCnt="4">
        <dgm:presLayoutVars>
          <dgm:bulletEnabled val="1"/>
        </dgm:presLayoutVars>
      </dgm:prSet>
      <dgm:spPr/>
    </dgm:pt>
    <dgm:pt modelId="{7C45753B-9302-40B8-98EE-EFB9D83F5D15}" type="pres">
      <dgm:prSet presAssocID="{254CBDE5-309B-42FB-AFBD-2B81EF909435}" presName="FourNodes_3_text" presStyleLbl="node1" presStyleIdx="3" presStyleCnt="4">
        <dgm:presLayoutVars>
          <dgm:bulletEnabled val="1"/>
        </dgm:presLayoutVars>
      </dgm:prSet>
      <dgm:spPr/>
    </dgm:pt>
    <dgm:pt modelId="{E9A3663B-8C18-4AA2-A055-4293248540EC}" type="pres">
      <dgm:prSet presAssocID="{254CBDE5-309B-42FB-AFBD-2B81EF90943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8382C09-8CF5-4B4D-AD56-43E6AA610DA6}" type="presOf" srcId="{2F9D9C49-CE7D-43E7-B64F-E5C915DCCF98}" destId="{380BA28A-F02C-4D3E-85C0-A8CEA1B60A53}" srcOrd="0" destOrd="0" presId="urn:microsoft.com/office/officeart/2005/8/layout/vProcess5"/>
    <dgm:cxn modelId="{DF40F52E-79CF-4A97-AC4F-C945F3C80EC0}" type="presOf" srcId="{0E6C1C79-6275-49E0-9B9A-2F0EB5B74D9D}" destId="{950D2572-32DF-432C-803F-AD8B0F3D7534}" srcOrd="0" destOrd="0" presId="urn:microsoft.com/office/officeart/2005/8/layout/vProcess5"/>
    <dgm:cxn modelId="{E551AD33-BE84-4ED0-B57F-F6E33229D7E6}" type="presOf" srcId="{025B1BAA-E075-419B-8C0F-38C2E0924A29}" destId="{EEFC6CAA-5454-4BF4-B140-F33140ADF1FB}" srcOrd="1" destOrd="0" presId="urn:microsoft.com/office/officeart/2005/8/layout/vProcess5"/>
    <dgm:cxn modelId="{7B1B0C60-F972-4873-9CF1-11C934052280}" type="presOf" srcId="{025B1BAA-E075-419B-8C0F-38C2E0924A29}" destId="{24D225CA-9345-4291-8682-93373226D79C}" srcOrd="0" destOrd="0" presId="urn:microsoft.com/office/officeart/2005/8/layout/vProcess5"/>
    <dgm:cxn modelId="{53B0E742-D630-45B3-80E6-E7D20B9B2E17}" srcId="{254CBDE5-309B-42FB-AFBD-2B81EF909435}" destId="{025B1BAA-E075-419B-8C0F-38C2E0924A29}" srcOrd="1" destOrd="0" parTransId="{33A3E780-1EC5-4837-9F68-529794BE8CB4}" sibTransId="{8D5F11B2-8E49-40B2-BCCD-9F7A4E5E3BDB}"/>
    <dgm:cxn modelId="{9BF75A43-205B-40A7-AB50-598AED7BC074}" srcId="{254CBDE5-309B-42FB-AFBD-2B81EF909435}" destId="{70EF9180-C7A7-4D8F-9FC2-396946793B05}" srcOrd="0" destOrd="0" parTransId="{18DC8FB7-6959-4E73-A235-2AA5AA797272}" sibTransId="{C65668BA-1A56-487E-8004-74A5AB9EB6CE}"/>
    <dgm:cxn modelId="{EA431265-7543-4BC7-8051-39AB6A8A27F6}" type="presOf" srcId="{70EF9180-C7A7-4D8F-9FC2-396946793B05}" destId="{D4D19514-BF03-4C95-A66E-2AB6C3D582DB}" srcOrd="0" destOrd="0" presId="urn:microsoft.com/office/officeart/2005/8/layout/vProcess5"/>
    <dgm:cxn modelId="{AFBD1071-09DC-412F-B35A-F5B3403FA6C5}" type="presOf" srcId="{8D5F11B2-8E49-40B2-BCCD-9F7A4E5E3BDB}" destId="{CBFCE62A-A11F-4C9F-9FE8-EE257E7D66D1}" srcOrd="0" destOrd="0" presId="urn:microsoft.com/office/officeart/2005/8/layout/vProcess5"/>
    <dgm:cxn modelId="{4DA19B71-6B7C-4143-B154-8F93834FDA93}" type="presOf" srcId="{2F9D9C49-CE7D-43E7-B64F-E5C915DCCF98}" destId="{E9A3663B-8C18-4AA2-A055-4293248540EC}" srcOrd="1" destOrd="0" presId="urn:microsoft.com/office/officeart/2005/8/layout/vProcess5"/>
    <dgm:cxn modelId="{2AC9E752-7640-4D7F-B9EE-44C8B7A52A06}" type="presOf" srcId="{0E6C1C79-6275-49E0-9B9A-2F0EB5B74D9D}" destId="{7C45753B-9302-40B8-98EE-EFB9D83F5D15}" srcOrd="1" destOrd="0" presId="urn:microsoft.com/office/officeart/2005/8/layout/vProcess5"/>
    <dgm:cxn modelId="{A7E61354-6C9F-47A2-9D1F-F080E9D8BDB7}" srcId="{254CBDE5-309B-42FB-AFBD-2B81EF909435}" destId="{0E6C1C79-6275-49E0-9B9A-2F0EB5B74D9D}" srcOrd="2" destOrd="0" parTransId="{BD5F2776-BD53-49F7-AB3C-10CD2BE9B43F}" sibTransId="{28064E5A-51E7-4C97-9161-81F1EAD5A79C}"/>
    <dgm:cxn modelId="{6801127D-D7FA-41CC-B73B-F7CC168918AF}" type="presOf" srcId="{70EF9180-C7A7-4D8F-9FC2-396946793B05}" destId="{54E9B779-060A-4336-B664-63AA72BC4F92}" srcOrd="1" destOrd="0" presId="urn:microsoft.com/office/officeart/2005/8/layout/vProcess5"/>
    <dgm:cxn modelId="{3A790F8D-73B1-4832-B4D2-92A70BB6054D}" type="presOf" srcId="{254CBDE5-309B-42FB-AFBD-2B81EF909435}" destId="{7DE3DC61-6AD4-4B0E-8580-9E7D7A1CFD41}" srcOrd="0" destOrd="0" presId="urn:microsoft.com/office/officeart/2005/8/layout/vProcess5"/>
    <dgm:cxn modelId="{F2D5DC8F-E4D4-4524-8735-1B6438A84FE9}" srcId="{254CBDE5-309B-42FB-AFBD-2B81EF909435}" destId="{2F9D9C49-CE7D-43E7-B64F-E5C915DCCF98}" srcOrd="3" destOrd="0" parTransId="{3647BC49-8115-46C6-A540-544A5C42832A}" sibTransId="{662BE2BC-4495-47ED-B53D-EA935886E293}"/>
    <dgm:cxn modelId="{81F4F294-1007-431A-AC8C-D2185619F2D3}" type="presOf" srcId="{C65668BA-1A56-487E-8004-74A5AB9EB6CE}" destId="{DADF0AD9-8FA9-4E41-8E64-913348BD3EBB}" srcOrd="0" destOrd="0" presId="urn:microsoft.com/office/officeart/2005/8/layout/vProcess5"/>
    <dgm:cxn modelId="{01BEB7CE-98C8-4BED-9859-D8BB6B5CC66F}" type="presOf" srcId="{28064E5A-51E7-4C97-9161-81F1EAD5A79C}" destId="{1893F15F-DA32-4F88-A326-F9BFA42E45A9}" srcOrd="0" destOrd="0" presId="urn:microsoft.com/office/officeart/2005/8/layout/vProcess5"/>
    <dgm:cxn modelId="{DA9CD851-0880-473D-874C-555F0F65680C}" type="presParOf" srcId="{7DE3DC61-6AD4-4B0E-8580-9E7D7A1CFD41}" destId="{6C918FFA-880F-410F-92C7-00117AC1BC54}" srcOrd="0" destOrd="0" presId="urn:microsoft.com/office/officeart/2005/8/layout/vProcess5"/>
    <dgm:cxn modelId="{DDFFB7D9-BB6B-48CB-BD32-BDFC1752B5C5}" type="presParOf" srcId="{7DE3DC61-6AD4-4B0E-8580-9E7D7A1CFD41}" destId="{D4D19514-BF03-4C95-A66E-2AB6C3D582DB}" srcOrd="1" destOrd="0" presId="urn:microsoft.com/office/officeart/2005/8/layout/vProcess5"/>
    <dgm:cxn modelId="{9083E73A-A303-4D8A-B31E-560B2326310A}" type="presParOf" srcId="{7DE3DC61-6AD4-4B0E-8580-9E7D7A1CFD41}" destId="{24D225CA-9345-4291-8682-93373226D79C}" srcOrd="2" destOrd="0" presId="urn:microsoft.com/office/officeart/2005/8/layout/vProcess5"/>
    <dgm:cxn modelId="{1FA2B629-199F-4ABD-8E47-17914DA69A3E}" type="presParOf" srcId="{7DE3DC61-6AD4-4B0E-8580-9E7D7A1CFD41}" destId="{950D2572-32DF-432C-803F-AD8B0F3D7534}" srcOrd="3" destOrd="0" presId="urn:microsoft.com/office/officeart/2005/8/layout/vProcess5"/>
    <dgm:cxn modelId="{132109FC-8B11-4158-87F9-7E7A878FF946}" type="presParOf" srcId="{7DE3DC61-6AD4-4B0E-8580-9E7D7A1CFD41}" destId="{380BA28A-F02C-4D3E-85C0-A8CEA1B60A53}" srcOrd="4" destOrd="0" presId="urn:microsoft.com/office/officeart/2005/8/layout/vProcess5"/>
    <dgm:cxn modelId="{9CC3CA06-FAF2-46B3-9D9F-6BA2586E2CB1}" type="presParOf" srcId="{7DE3DC61-6AD4-4B0E-8580-9E7D7A1CFD41}" destId="{DADF0AD9-8FA9-4E41-8E64-913348BD3EBB}" srcOrd="5" destOrd="0" presId="urn:microsoft.com/office/officeart/2005/8/layout/vProcess5"/>
    <dgm:cxn modelId="{79DF6A52-D6BB-4FFB-A961-E568108C47F6}" type="presParOf" srcId="{7DE3DC61-6AD4-4B0E-8580-9E7D7A1CFD41}" destId="{CBFCE62A-A11F-4C9F-9FE8-EE257E7D66D1}" srcOrd="6" destOrd="0" presId="urn:microsoft.com/office/officeart/2005/8/layout/vProcess5"/>
    <dgm:cxn modelId="{D60CCC39-4DA7-4259-A9C6-74B619DAC56F}" type="presParOf" srcId="{7DE3DC61-6AD4-4B0E-8580-9E7D7A1CFD41}" destId="{1893F15F-DA32-4F88-A326-F9BFA42E45A9}" srcOrd="7" destOrd="0" presId="urn:microsoft.com/office/officeart/2005/8/layout/vProcess5"/>
    <dgm:cxn modelId="{1D1E33CE-74C1-40C7-9BC6-CDD5FF5BCC75}" type="presParOf" srcId="{7DE3DC61-6AD4-4B0E-8580-9E7D7A1CFD41}" destId="{54E9B779-060A-4336-B664-63AA72BC4F92}" srcOrd="8" destOrd="0" presId="urn:microsoft.com/office/officeart/2005/8/layout/vProcess5"/>
    <dgm:cxn modelId="{B0453577-2FDA-470B-A61D-961DADC5ADFC}" type="presParOf" srcId="{7DE3DC61-6AD4-4B0E-8580-9E7D7A1CFD41}" destId="{EEFC6CAA-5454-4BF4-B140-F33140ADF1FB}" srcOrd="9" destOrd="0" presId="urn:microsoft.com/office/officeart/2005/8/layout/vProcess5"/>
    <dgm:cxn modelId="{628AC651-F329-4658-A4DC-6E46CB4220BA}" type="presParOf" srcId="{7DE3DC61-6AD4-4B0E-8580-9E7D7A1CFD41}" destId="{7C45753B-9302-40B8-98EE-EFB9D83F5D15}" srcOrd="10" destOrd="0" presId="urn:microsoft.com/office/officeart/2005/8/layout/vProcess5"/>
    <dgm:cxn modelId="{E56A5171-9688-4984-9091-63A635B7119B}" type="presParOf" srcId="{7DE3DC61-6AD4-4B0E-8580-9E7D7A1CFD41}" destId="{E9A3663B-8C18-4AA2-A055-4293248540E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E5763-5689-49F3-A674-A142AC0FB32D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pandas (pd): Manipula e analisa dados estruturados, como tabelas e planilhas.</a:t>
          </a:r>
          <a:endParaRPr lang="en-US" sz="1800" kern="1200"/>
        </a:p>
      </dsp:txBody>
      <dsp:txXfrm>
        <a:off x="22940" y="22940"/>
        <a:ext cx="7160195" cy="737360"/>
      </dsp:txXfrm>
    </dsp:sp>
    <dsp:sp modelId="{833F25D8-BDB1-4A84-BAA0-9EE57306160F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numpy (np): Realiza operações matemáticas e manipulação de arrays numéricos.</a:t>
          </a:r>
          <a:endParaRPr lang="en-US" sz="1800" kern="1200"/>
        </a:p>
      </dsp:txBody>
      <dsp:txXfrm>
        <a:off x="627587" y="914964"/>
        <a:ext cx="6937378" cy="737360"/>
      </dsp:txXfrm>
    </dsp:sp>
    <dsp:sp modelId="{8A0E28F6-5A02-4C08-987B-3497966EFF23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matplotlib.pyplot (plt): Cria gráficos e visualizações de dados.</a:t>
          </a:r>
          <a:endParaRPr lang="en-US" sz="1800" kern="1200"/>
        </a:p>
      </dsp:txBody>
      <dsp:txXfrm>
        <a:off x="1232233" y="1806988"/>
        <a:ext cx="6937378" cy="737360"/>
      </dsp:txXfrm>
    </dsp:sp>
    <dsp:sp modelId="{B767ADD6-9EFE-45FB-AF05-9DD2CBE1B2D0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sklearn.linear_model.LinearRegression: Implementa o modelo de regressão linear para prever valores contínuos.</a:t>
          </a:r>
          <a:endParaRPr lang="en-US" sz="1800" kern="1200"/>
        </a:p>
      </dsp:txBody>
      <dsp:txXfrm>
        <a:off x="1836880" y="2699012"/>
        <a:ext cx="6937378" cy="737360"/>
      </dsp:txXfrm>
    </dsp:sp>
    <dsp:sp modelId="{DFF95CBF-6146-4BFF-A9F8-768EDBBD430C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sklearn.model_selection.train_test_split: Divide conjuntos de dados em conjuntos de treinamento e teste para avaliação de modelos.</a:t>
          </a:r>
          <a:endParaRPr lang="en-US" sz="1800" kern="1200"/>
        </a:p>
      </dsp:txBody>
      <dsp:txXfrm>
        <a:off x="2441527" y="3591037"/>
        <a:ext cx="6937378" cy="737360"/>
      </dsp:txXfrm>
    </dsp:sp>
    <dsp:sp modelId="{4CB3D814-B4C2-48A1-847C-3075D350899C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38351BE6-404F-460B-9417-465DD7902BA6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D86D9225-F40A-4B83-A18E-004E4D8EF4E0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D2BE6B58-5870-4BB7-8254-7099BF144B33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E0B0B-F7A4-4E20-9094-0AFCF9340D26}">
      <dsp:nvSpPr>
        <dsp:cNvPr id="0" name=""/>
        <dsp:cNvSpPr/>
      </dsp:nvSpPr>
      <dsp:spPr>
        <a:xfrm>
          <a:off x="0" y="0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df = pd.DataFrame: Cria um objeto DataFrame em pandas, que é uma estrutura de dados para armazenar tabelas de dados.</a:t>
          </a:r>
          <a:endParaRPr lang="en-US" sz="1900" kern="1200"/>
        </a:p>
      </dsp:txBody>
      <dsp:txXfrm>
        <a:off x="23773" y="23773"/>
        <a:ext cx="7797822" cy="764123"/>
      </dsp:txXfrm>
    </dsp:sp>
    <dsp:sp modelId="{0790C83A-A239-4337-BA2E-A0BE09A6E5F7}">
      <dsp:nvSpPr>
        <dsp:cNvPr id="0" name=""/>
        <dsp:cNvSpPr/>
      </dsp:nvSpPr>
      <dsp:spPr>
        <a:xfrm>
          <a:off x="732164" y="959245"/>
          <a:ext cx="8742263" cy="811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plt.scatter: Plota um gráfico de dispersão, mostrando a relação entre duas variáveis.</a:t>
          </a:r>
          <a:endParaRPr lang="en-US" sz="1900" kern="1200"/>
        </a:p>
      </dsp:txBody>
      <dsp:txXfrm>
        <a:off x="755937" y="983018"/>
        <a:ext cx="7434967" cy="764123"/>
      </dsp:txXfrm>
    </dsp:sp>
    <dsp:sp modelId="{8F6B6B18-C531-4120-94A3-642A8814FAA8}">
      <dsp:nvSpPr>
        <dsp:cNvPr id="0" name=""/>
        <dsp:cNvSpPr/>
      </dsp:nvSpPr>
      <dsp:spPr>
        <a:xfrm>
          <a:off x="1453401" y="1918490"/>
          <a:ext cx="8742263" cy="8116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plt.xlabel: Define o rótulo para o eixo x no gráfico.</a:t>
          </a:r>
          <a:endParaRPr lang="en-US" sz="1900" kern="1200"/>
        </a:p>
      </dsp:txBody>
      <dsp:txXfrm>
        <a:off x="1477174" y="1942263"/>
        <a:ext cx="7445895" cy="764123"/>
      </dsp:txXfrm>
    </dsp:sp>
    <dsp:sp modelId="{538BDB9F-6E06-482F-B2EC-03A11F4EB8EF}">
      <dsp:nvSpPr>
        <dsp:cNvPr id="0" name=""/>
        <dsp:cNvSpPr/>
      </dsp:nvSpPr>
      <dsp:spPr>
        <a:xfrm>
          <a:off x="2185565" y="2877735"/>
          <a:ext cx="8742263" cy="8116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plt.ylabel: Define o rótulo para o eixo y no gráfico.</a:t>
          </a:r>
          <a:endParaRPr lang="en-US" sz="1900" kern="1200"/>
        </a:p>
      </dsp:txBody>
      <dsp:txXfrm>
        <a:off x="2209338" y="2901508"/>
        <a:ext cx="7434967" cy="764123"/>
      </dsp:txXfrm>
    </dsp:sp>
    <dsp:sp modelId="{2C437A61-7D90-48FD-88CE-ABF25019FCFC}">
      <dsp:nvSpPr>
        <dsp:cNvPr id="0" name=""/>
        <dsp:cNvSpPr/>
      </dsp:nvSpPr>
      <dsp:spPr>
        <a:xfrm>
          <a:off x="8214678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33384" y="621664"/>
        <a:ext cx="290172" cy="397007"/>
      </dsp:txXfrm>
    </dsp:sp>
    <dsp:sp modelId="{43B6F3C8-942D-4539-A2B4-A03FCF81EFA7}">
      <dsp:nvSpPr>
        <dsp:cNvPr id="0" name=""/>
        <dsp:cNvSpPr/>
      </dsp:nvSpPr>
      <dsp:spPr>
        <a:xfrm>
          <a:off x="8946842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065548" y="1580910"/>
        <a:ext cx="290172" cy="397007"/>
      </dsp:txXfrm>
    </dsp:sp>
    <dsp:sp modelId="{5240C8AB-FD9E-4939-A586-DBC0FC63046B}">
      <dsp:nvSpPr>
        <dsp:cNvPr id="0" name=""/>
        <dsp:cNvSpPr/>
      </dsp:nvSpPr>
      <dsp:spPr>
        <a:xfrm>
          <a:off x="9668079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786785" y="2540155"/>
        <a:ext cx="290172" cy="397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19514-BF03-4C95-A66E-2AB6C3D582DB}">
      <dsp:nvSpPr>
        <dsp:cNvPr id="0" name=""/>
        <dsp:cNvSpPr/>
      </dsp:nvSpPr>
      <dsp:spPr>
        <a:xfrm>
          <a:off x="0" y="0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plt.title: Adiciona um título ao gráfico.</a:t>
          </a:r>
          <a:endParaRPr lang="en-US" sz="2100" kern="1200"/>
        </a:p>
      </dsp:txBody>
      <dsp:txXfrm>
        <a:off x="23773" y="23773"/>
        <a:ext cx="7797822" cy="764123"/>
      </dsp:txXfrm>
    </dsp:sp>
    <dsp:sp modelId="{24D225CA-9345-4291-8682-93373226D79C}">
      <dsp:nvSpPr>
        <dsp:cNvPr id="0" name=""/>
        <dsp:cNvSpPr/>
      </dsp:nvSpPr>
      <dsp:spPr>
        <a:xfrm>
          <a:off x="732164" y="959245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plt.show: Exibe o gráfico gerado.</a:t>
          </a:r>
          <a:endParaRPr lang="en-US" sz="2100" kern="1200"/>
        </a:p>
      </dsp:txBody>
      <dsp:txXfrm>
        <a:off x="755937" y="983018"/>
        <a:ext cx="7434967" cy="764123"/>
      </dsp:txXfrm>
    </dsp:sp>
    <dsp:sp modelId="{950D2572-32DF-432C-803F-AD8B0F3D7534}">
      <dsp:nvSpPr>
        <dsp:cNvPr id="0" name=""/>
        <dsp:cNvSpPr/>
      </dsp:nvSpPr>
      <dsp:spPr>
        <a:xfrm>
          <a:off x="1453401" y="1918490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model = LinearRegression(): Cria uma instância do modelo de regressão linear da biblioteca sklearn.</a:t>
          </a:r>
          <a:endParaRPr lang="en-US" sz="2100" kern="1200"/>
        </a:p>
      </dsp:txBody>
      <dsp:txXfrm>
        <a:off x="1477174" y="1942263"/>
        <a:ext cx="7445895" cy="764123"/>
      </dsp:txXfrm>
    </dsp:sp>
    <dsp:sp modelId="{380BA28A-F02C-4D3E-85C0-A8CEA1B60A53}">
      <dsp:nvSpPr>
        <dsp:cNvPr id="0" name=""/>
        <dsp:cNvSpPr/>
      </dsp:nvSpPr>
      <dsp:spPr>
        <a:xfrm>
          <a:off x="2185565" y="2877735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model.fit(X, y): Treina o modelo de regressão linear usando os dados X (variáveis independentes) e y (variável dependente).</a:t>
          </a:r>
          <a:endParaRPr lang="en-US" sz="2100" kern="1200"/>
        </a:p>
      </dsp:txBody>
      <dsp:txXfrm>
        <a:off x="2209338" y="2901508"/>
        <a:ext cx="7434967" cy="764123"/>
      </dsp:txXfrm>
    </dsp:sp>
    <dsp:sp modelId="{DADF0AD9-8FA9-4E41-8E64-913348BD3EBB}">
      <dsp:nvSpPr>
        <dsp:cNvPr id="0" name=""/>
        <dsp:cNvSpPr/>
      </dsp:nvSpPr>
      <dsp:spPr>
        <a:xfrm>
          <a:off x="8214678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33384" y="621664"/>
        <a:ext cx="290172" cy="397007"/>
      </dsp:txXfrm>
    </dsp:sp>
    <dsp:sp modelId="{CBFCE62A-A11F-4C9F-9FE8-EE257E7D66D1}">
      <dsp:nvSpPr>
        <dsp:cNvPr id="0" name=""/>
        <dsp:cNvSpPr/>
      </dsp:nvSpPr>
      <dsp:spPr>
        <a:xfrm>
          <a:off x="8946842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065548" y="1580910"/>
        <a:ext cx="290172" cy="397007"/>
      </dsp:txXfrm>
    </dsp:sp>
    <dsp:sp modelId="{1893F15F-DA32-4F88-A326-F9BFA42E45A9}">
      <dsp:nvSpPr>
        <dsp:cNvPr id="0" name=""/>
        <dsp:cNvSpPr/>
      </dsp:nvSpPr>
      <dsp:spPr>
        <a:xfrm>
          <a:off x="9668079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786785" y="2540155"/>
        <a:ext cx="290172" cy="397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D1544-132F-A25D-F59E-26659BCA2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9E90CA-DFF2-7F8A-18D2-AB1F77D34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9B729-AA15-3B9C-114B-5D1F6393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3FD6-B84D-468C-BAFC-10EBB8695B49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5A505F-1B64-4268-5A24-B6040EC5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6AF05F-AC74-B68A-C7FD-36DF7802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BE6C-8547-41E7-A1BF-ACC8A4BC0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16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A5A9D-256C-139A-8106-C43CE590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350F94-ADDD-AF41-ABA3-BF897B75B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4800DA-C57E-7B3A-BA68-C3760E04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3FD6-B84D-468C-BAFC-10EBB8695B49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6F2510-6BCD-C585-42CD-ECF87A80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0502D5-ED6A-CC1B-4605-DEEEBB29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BE6C-8547-41E7-A1BF-ACC8A4BC0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25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DFB019-8597-C219-D1A1-49A85635C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C606D7-143B-0854-A051-8BDE42576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72177A-D226-A9A8-E148-A00E0F02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3FD6-B84D-468C-BAFC-10EBB8695B49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039359-2E11-28B6-3D80-F7EAD223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C799E4-E804-FB24-284B-FBB3F882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BE6C-8547-41E7-A1BF-ACC8A4BC0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846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68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431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656" y="4993306"/>
            <a:ext cx="1256576" cy="88016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6623" y="5333620"/>
            <a:ext cx="1824402" cy="42963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6091" y="1844892"/>
            <a:ext cx="1905439" cy="23716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1574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656" y="4993306"/>
            <a:ext cx="1256576" cy="88016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6623" y="5333620"/>
            <a:ext cx="1824402" cy="42963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933225"/>
            <a:ext cx="12192000" cy="4993341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0"/>
                </a:moveTo>
                <a:lnTo>
                  <a:pt x="0" y="0"/>
                </a:lnTo>
                <a:lnTo>
                  <a:pt x="0" y="5658612"/>
                </a:lnTo>
                <a:lnTo>
                  <a:pt x="10058400" y="5658612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27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9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9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804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182A4-06B3-E083-4F1C-144C1999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1362DD-FD74-902F-BFE5-0E317BDC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CBAE84-DB52-7FAA-08A1-5DC5BBF7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3FD6-B84D-468C-BAFC-10EBB8695B49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92046-93B3-DBD8-1C95-D241CBE7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CF51E5-064B-E413-6959-D09CAD0C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BE6C-8547-41E7-A1BF-ACC8A4BC0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CDE15-3975-A40C-28A0-A0576759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2A7992-27AE-9C52-EFCB-CB5D0C8BB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A478E4-A837-A1E2-211A-8337CEDF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3FD6-B84D-468C-BAFC-10EBB8695B49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402511-1863-DF68-86C5-FBB75CA7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02D3EF-49D2-10C8-F0D9-0DABC088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BE6C-8547-41E7-A1BF-ACC8A4BC0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7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6324C-B048-FB11-3D83-156C9C5D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AD1182-1CB5-CF7C-E24A-DB7F08E5C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FBB11F-04D7-40E5-1823-B5731AD53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07A620-CE84-43D8-D2B3-13086F95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3FD6-B84D-468C-BAFC-10EBB8695B49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5731AA-5C1E-6862-2184-0CCF996D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D20C5A-F3FB-8A60-5B19-D4525126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BE6C-8547-41E7-A1BF-ACC8A4BC0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5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806CB-499A-0C9F-5C4B-CDC12357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F92435-03FC-0EA7-09FB-9F77329F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1B6BD2-3BAB-5C43-7E6C-F837ACA2E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133687-C328-B215-1C8C-AF8B3FC6E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621DCC-2A1E-D3ED-5250-5353EDC7C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2D0AD4-8FF4-3330-1549-98590A47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3FD6-B84D-468C-BAFC-10EBB8695B49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C55F528-9961-BD6A-3D4B-50AF9AE0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756293-774F-4037-6355-2004166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BE6C-8547-41E7-A1BF-ACC8A4BC0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47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D09AB-7533-654B-4BCC-487514D2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78537A-2AD4-E0F7-F5E9-02679810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3FD6-B84D-468C-BAFC-10EBB8695B49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E6D5BC-70E5-951F-53B9-3DFB21B2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BE5ABC-6DA7-B33A-777B-D4E049E0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BE6C-8547-41E7-A1BF-ACC8A4BC0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54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91083C-7CE1-8742-6347-2A5A7EA2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3FD6-B84D-468C-BAFC-10EBB8695B49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4D1A2A-C49F-2EAB-C83E-7C30F42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74C523-6A7C-A3CD-1CE9-9EAD7372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BE6C-8547-41E7-A1BF-ACC8A4BC0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04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596A0-C298-E67B-EDD4-EB23765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ECA93-E6C2-71C7-5227-D5CFFF5A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38DC00-AA1D-B5F5-F2C6-03B8584D0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503A9A-6591-6592-A105-FF0F5B5C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3FD6-B84D-468C-BAFC-10EBB8695B49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5B0BB3-A192-3AF9-E360-9CA74245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DD81E8-E803-AD3F-9F2D-69935D8C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BE6C-8547-41E7-A1BF-ACC8A4BC0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63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151D2-A23B-3F01-38A1-72F9AE9C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D944F8-ACF8-DEC3-C904-B0E53AE9A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284991-28E6-2B9F-1595-48F96E0A6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5B5DB9-1888-F947-886C-64DE0AC8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3FD6-B84D-468C-BAFC-10EBB8695B49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116906-1503-FC67-94F0-FA78E89C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D94496-9B2C-B08B-9181-E2155B47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BE6C-8547-41E7-A1BF-ACC8A4BC0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4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82A5A7-38ED-775E-16A1-7B76A155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A8B26B-2A7C-45BF-4644-D512051AA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12AD8-E963-BD74-0447-0A6DCD7D3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703FD6-B84D-468C-BAFC-10EBB8695B49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5735EE-64BA-CBF3-48B7-B356FDF3B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10C797-B0F5-BF5E-93E9-4BFF31A47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BDBE6C-8547-41E7-A1BF-ACC8A4BC0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61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6C91D2-3D6A-540C-90F8-C90A59874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6578" y="685680"/>
            <a:ext cx="4203323" cy="3596201"/>
          </a:xfrm>
        </p:spPr>
        <p:txBody>
          <a:bodyPr>
            <a:normAutofit/>
          </a:bodyPr>
          <a:lstStyle/>
          <a:p>
            <a:pPr algn="r"/>
            <a:r>
              <a:rPr lang="pt-BR" sz="5400">
                <a:solidFill>
                  <a:schemeClr val="bg1"/>
                </a:solidFill>
              </a:rPr>
              <a:t>Modelagem Preditiva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2" descr="Programacao GIFs - Find &amp; Share on GIPHY">
            <a:extLst>
              <a:ext uri="{FF2B5EF4-FFF2-40B4-BE49-F238E27FC236}">
                <a16:creationId xmlns:a16="http://schemas.microsoft.com/office/drawing/2014/main" id="{F7417C3C-9BB9-93B1-06CA-1FA85D39C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6336" y="1509721"/>
            <a:ext cx="3680216" cy="3680216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1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63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843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A6D86A-50F1-7D5A-A132-4B927E62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Análise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Prática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Regressão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Linear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144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8945" y="1772882"/>
            <a:ext cx="1456765" cy="504192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z="3177" spc="-22" dirty="0"/>
              <a:t>Variáveis</a:t>
            </a:r>
            <a:endParaRPr sz="3177"/>
          </a:p>
        </p:txBody>
      </p:sp>
      <p:sp>
        <p:nvSpPr>
          <p:cNvPr id="3" name="object 3"/>
          <p:cNvSpPr txBox="1"/>
          <p:nvPr/>
        </p:nvSpPr>
        <p:spPr>
          <a:xfrm>
            <a:off x="5329147" y="2628058"/>
            <a:ext cx="6333201" cy="1712686"/>
          </a:xfrm>
          <a:prstGeom prst="rect">
            <a:avLst/>
          </a:prstGeom>
        </p:spPr>
        <p:txBody>
          <a:bodyPr vert="horz" wrap="square" lIns="0" tIns="80682" rIns="0" bIns="0" rtlCol="0">
            <a:spAutoFit/>
          </a:bodyPr>
          <a:lstStyle/>
          <a:p>
            <a:pPr marL="177623" indent="-166977">
              <a:spcBef>
                <a:spcPts val="635"/>
              </a:spcBef>
              <a:buFont typeface="Arial MT"/>
              <a:buChar char="•"/>
              <a:tabLst>
                <a:tab pos="178183" algn="l"/>
              </a:tabLst>
            </a:pPr>
            <a:r>
              <a:rPr sz="2400" spc="-9" dirty="0">
                <a:latin typeface="Calibri"/>
                <a:cs typeface="Calibri"/>
              </a:rPr>
              <a:t>Existe </a:t>
            </a:r>
            <a:r>
              <a:rPr sz="2400" spc="4" dirty="0">
                <a:latin typeface="Calibri"/>
                <a:cs typeface="Calibri"/>
              </a:rPr>
              <a:t>uma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relação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matemática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9" dirty="0">
                <a:latin typeface="Calibri"/>
                <a:cs typeface="Calibri"/>
              </a:rPr>
              <a:t>entre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9" dirty="0">
                <a:latin typeface="Calibri"/>
                <a:cs typeface="Calibri"/>
              </a:rPr>
              <a:t>estas</a:t>
            </a:r>
            <a:r>
              <a:rPr sz="2400" spc="18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duas</a:t>
            </a:r>
            <a:r>
              <a:rPr sz="2400" spc="-22" dirty="0">
                <a:latin typeface="Calibri"/>
                <a:cs typeface="Calibri"/>
              </a:rPr>
              <a:t> </a:t>
            </a:r>
            <a:r>
              <a:rPr sz="2400" spc="-9" dirty="0">
                <a:latin typeface="Calibri"/>
                <a:cs typeface="Calibri"/>
              </a:rPr>
              <a:t>variáveis?</a:t>
            </a:r>
            <a:endParaRPr sz="2400" dirty="0">
              <a:latin typeface="Calibri"/>
              <a:cs typeface="Calibri"/>
            </a:endParaRPr>
          </a:p>
          <a:p>
            <a:pPr marL="177623" indent="-166977">
              <a:spcBef>
                <a:spcPts val="552"/>
              </a:spcBef>
              <a:buFont typeface="Arial MT"/>
              <a:buChar char="•"/>
              <a:tabLst>
                <a:tab pos="178183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9" dirty="0">
                <a:latin typeface="Calibri"/>
                <a:cs typeface="Calibri"/>
              </a:rPr>
              <a:t> existe,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9" dirty="0">
                <a:latin typeface="Calibri"/>
                <a:cs typeface="Calibri"/>
              </a:rPr>
              <a:t>como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posso</a:t>
            </a:r>
            <a:r>
              <a:rPr sz="2400" spc="-1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medir</a:t>
            </a:r>
            <a:r>
              <a:rPr sz="2400" spc="-1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sua</a:t>
            </a:r>
            <a:r>
              <a:rPr sz="2400" spc="-13" dirty="0">
                <a:latin typeface="Calibri"/>
                <a:cs typeface="Calibri"/>
              </a:rPr>
              <a:t> força?</a:t>
            </a:r>
            <a:endParaRPr sz="2400" dirty="0">
              <a:latin typeface="Calibri"/>
              <a:cs typeface="Calibri"/>
            </a:endParaRPr>
          </a:p>
          <a:p>
            <a:pPr marL="177623" indent="-166977">
              <a:spcBef>
                <a:spcPts val="560"/>
              </a:spcBef>
              <a:buFont typeface="Arial MT"/>
              <a:buChar char="•"/>
              <a:tabLst>
                <a:tab pos="178183" algn="l"/>
              </a:tabLst>
            </a:pPr>
            <a:r>
              <a:rPr sz="2400" spc="-4" dirty="0">
                <a:latin typeface="Calibri"/>
                <a:cs typeface="Calibri"/>
              </a:rPr>
              <a:t>Poderia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usar</a:t>
            </a:r>
            <a:r>
              <a:rPr sz="2400" spc="-1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essa </a:t>
            </a:r>
            <a:r>
              <a:rPr sz="2400" spc="-4" dirty="0">
                <a:latin typeface="Calibri"/>
                <a:cs typeface="Calibri"/>
              </a:rPr>
              <a:t>relação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9" dirty="0">
                <a:latin typeface="Calibri"/>
                <a:cs typeface="Calibri"/>
              </a:rPr>
              <a:t>para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fazer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previsões?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9375" y="863025"/>
            <a:ext cx="2334409" cy="443752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357755" y="2472913"/>
            <a:ext cx="4592171" cy="0"/>
          </a:xfrm>
          <a:custGeom>
            <a:avLst/>
            <a:gdLst/>
            <a:ahLst/>
            <a:cxnLst/>
            <a:rect l="l" t="t" r="r" b="b"/>
            <a:pathLst>
              <a:path w="5204459">
                <a:moveTo>
                  <a:pt x="0" y="0"/>
                </a:moveTo>
                <a:lnTo>
                  <a:pt x="5204459" y="0"/>
                </a:lnTo>
              </a:path>
            </a:pathLst>
          </a:custGeom>
          <a:ln w="15239">
            <a:solidFill>
              <a:srgbClr val="FA8D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206"/>
            <a:r>
              <a:rPr lang="en-US" sz="4000" spc="-18">
                <a:solidFill>
                  <a:srgbClr val="FFFFFF"/>
                </a:solidFill>
                <a:latin typeface="+mj-lt"/>
                <a:cs typeface="+mj-cs"/>
              </a:rPr>
              <a:t>Gráfico</a:t>
            </a:r>
            <a:r>
              <a:rPr lang="en-US" sz="4000" spc="-26">
                <a:solidFill>
                  <a:srgbClr val="FFFFFF"/>
                </a:solidFill>
                <a:latin typeface="+mj-lt"/>
                <a:cs typeface="+mj-cs"/>
              </a:rPr>
              <a:t> </a:t>
            </a:r>
            <a:r>
              <a:rPr lang="en-US" sz="4000">
                <a:solidFill>
                  <a:srgbClr val="FFFFFF"/>
                </a:solidFill>
                <a:latin typeface="+mj-lt"/>
                <a:cs typeface="+mj-cs"/>
              </a:rPr>
              <a:t>de</a:t>
            </a:r>
            <a:r>
              <a:rPr lang="en-US" sz="4000" spc="-26">
                <a:solidFill>
                  <a:srgbClr val="FFFFFF"/>
                </a:solidFill>
                <a:latin typeface="+mj-lt"/>
                <a:cs typeface="+mj-cs"/>
              </a:rPr>
              <a:t> </a:t>
            </a:r>
            <a:r>
              <a:rPr lang="en-US" sz="4000" spc="-13">
                <a:solidFill>
                  <a:srgbClr val="FFFFFF"/>
                </a:solidFill>
                <a:latin typeface="+mj-lt"/>
                <a:cs typeface="+mj-cs"/>
              </a:rPr>
              <a:t>Dispersão</a:t>
            </a:r>
            <a:endParaRPr lang="en-US" sz="4000">
              <a:solidFill>
                <a:srgbClr val="FFFFFF"/>
              </a:solidFill>
              <a:latin typeface="+mj-lt"/>
              <a:cs typeface="+mj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67718" y="2217815"/>
            <a:ext cx="2805731" cy="3997294"/>
            <a:chOff x="667511" y="3168395"/>
            <a:chExt cx="1990725" cy="2836164"/>
          </a:xfrm>
        </p:grpSpPr>
        <p:pic>
          <p:nvPicPr>
            <p:cNvPr id="4" name="object 4" descr="Tabela&#10;&#10;Descrição gerada automaticamente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0288" y="3168395"/>
              <a:ext cx="1764792" cy="28361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7511" y="4674107"/>
              <a:ext cx="1990725" cy="349250"/>
            </a:xfrm>
            <a:custGeom>
              <a:avLst/>
              <a:gdLst/>
              <a:ahLst/>
              <a:cxnLst/>
              <a:rect l="l" t="t" r="r" b="b"/>
              <a:pathLst>
                <a:path w="1990725" h="349250">
                  <a:moveTo>
                    <a:pt x="0" y="0"/>
                  </a:moveTo>
                  <a:lnTo>
                    <a:pt x="1990343" y="0"/>
                  </a:lnTo>
                  <a:lnTo>
                    <a:pt x="1990343" y="348995"/>
                  </a:lnTo>
                  <a:lnTo>
                    <a:pt x="0" y="348995"/>
                  </a:lnTo>
                  <a:lnTo>
                    <a:pt x="0" y="0"/>
                  </a:lnTo>
                  <a:close/>
                </a:path>
              </a:pathLst>
            </a:custGeom>
            <a:ln w="320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15748" y="2555153"/>
            <a:ext cx="5130668" cy="3249715"/>
            <a:chOff x="4100085" y="2727574"/>
            <a:chExt cx="4623057" cy="2928199"/>
          </a:xfrm>
        </p:grpSpPr>
        <p:pic>
          <p:nvPicPr>
            <p:cNvPr id="7" name="object 7" descr="Gráfico, Gráfico de dispersão&#10;&#10;Descrição gerada automaticamente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0085" y="2727574"/>
              <a:ext cx="4623057" cy="29281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87595" y="4494275"/>
              <a:ext cx="2641600" cy="943610"/>
            </a:xfrm>
            <a:custGeom>
              <a:avLst/>
              <a:gdLst/>
              <a:ahLst/>
              <a:cxnLst/>
              <a:rect l="l" t="t" r="r" b="b"/>
              <a:pathLst>
                <a:path w="2641600" h="943610">
                  <a:moveTo>
                    <a:pt x="2641091" y="0"/>
                  </a:moveTo>
                  <a:lnTo>
                    <a:pt x="2641091" y="943355"/>
                  </a:lnTo>
                </a:path>
                <a:path w="2641600" h="943610">
                  <a:moveTo>
                    <a:pt x="0" y="24383"/>
                  </a:moveTo>
                  <a:lnTo>
                    <a:pt x="2641091" y="24383"/>
                  </a:lnTo>
                </a:path>
              </a:pathLst>
            </a:custGeom>
            <a:ln w="4571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9CF2A249-009C-AA0B-CD6C-D30442AA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833901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2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gráfico</a:t>
            </a:r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dispersão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é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uma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ferramenta visual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poderosa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utilizada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estatística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ciência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dados para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explorar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relação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entre duas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variáveis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numéricas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Ele é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construído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plotando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pontos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um plano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cartesiano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onde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cada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ponto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representa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um par de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correspondentes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às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duas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variáveis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grpSp>
        <p:nvGrpSpPr>
          <p:cNvPr id="9225" name="Group 9224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9226" name="Rectangle 9225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7" name="Rectangle 9226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29" name="Freeform: Shape 9228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9231" name="Freeform: Shape 9230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9233" name="Rectangle 9232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5" name="Rectangle 9234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7" name="Oval 9236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39" name="Oval 9238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218" name="Picture 2" descr="Gráfico de Dispersão – MUNDO CORPORATIVO">
            <a:extLst>
              <a:ext uri="{FF2B5EF4-FFF2-40B4-BE49-F238E27FC236}">
                <a16:creationId xmlns:a16="http://schemas.microsoft.com/office/drawing/2014/main" id="{F56B84C0-43C3-52D1-0AF4-B68178B10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4544" y="2123265"/>
            <a:ext cx="4798851" cy="2453127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41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00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243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00FF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9245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9246" name="Freeform: Shape 9245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7" name="Freeform: Shape 9246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8" name="Freeform: Shape 9247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9" name="Freeform: Shape 9248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50" name="Freeform: Shape 9249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897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7FF856-B161-1079-CC85-193B3F03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Para que serve um </a:t>
            </a:r>
            <a:r>
              <a:rPr lang="en-US" sz="4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gráfico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dispersão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FE4BE6-7E1D-C812-AE27-44A0670BB447}"/>
              </a:ext>
            </a:extLst>
          </p:cNvPr>
          <p:cNvSpPr txBox="1"/>
          <p:nvPr/>
        </p:nvSpPr>
        <p:spPr>
          <a:xfrm>
            <a:off x="6234868" y="1130846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força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linear,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linear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nenhuma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as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variáveis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Indica se 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variável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também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tende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variável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tende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diminuir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outliers: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Pontos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distantes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demais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atípicos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dados.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distribuição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dados: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distribuição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dados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duas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variáveis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156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7FF856-B161-1079-CC85-193B3F03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Elementos de um gráfico de dispersão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FE4BE6-7E1D-C812-AE27-44A0670BB447}"/>
              </a:ext>
            </a:extLst>
          </p:cNvPr>
          <p:cNvSpPr txBox="1"/>
          <p:nvPr/>
        </p:nvSpPr>
        <p:spPr>
          <a:xfrm>
            <a:off x="6234868" y="1345827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Eixo</a:t>
            </a:r>
            <a:r>
              <a:rPr lang="en-US" sz="2400" dirty="0">
                <a:solidFill>
                  <a:schemeClr val="bg1"/>
                </a:solidFill>
              </a:rPr>
              <a:t> x: </a:t>
            </a:r>
            <a:r>
              <a:rPr lang="en-US" sz="2400" dirty="0" err="1">
                <a:solidFill>
                  <a:schemeClr val="bg1"/>
                </a:solidFill>
              </a:rPr>
              <a:t>Representa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uma</a:t>
            </a:r>
            <a:r>
              <a:rPr lang="en-US" sz="2400" dirty="0">
                <a:solidFill>
                  <a:schemeClr val="bg1"/>
                </a:solidFill>
              </a:rPr>
              <a:t> das </a:t>
            </a:r>
            <a:r>
              <a:rPr lang="en-US" sz="2400" dirty="0" err="1">
                <a:solidFill>
                  <a:schemeClr val="bg1"/>
                </a:solidFill>
              </a:rPr>
              <a:t>variáveis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numéricas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Eixo</a:t>
            </a:r>
            <a:r>
              <a:rPr lang="en-US" sz="2400" dirty="0">
                <a:solidFill>
                  <a:schemeClr val="bg1"/>
                </a:solidFill>
              </a:rPr>
              <a:t> y: </a:t>
            </a:r>
            <a:r>
              <a:rPr lang="en-US" sz="2400" dirty="0" err="1">
                <a:solidFill>
                  <a:schemeClr val="bg1"/>
                </a:solidFill>
              </a:rPr>
              <a:t>Representa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outra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variável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numérica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Pontos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Cada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ponto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representa</a:t>
            </a:r>
            <a:r>
              <a:rPr lang="en-US" sz="2400" dirty="0">
                <a:solidFill>
                  <a:schemeClr val="bg1"/>
                </a:solidFill>
              </a:rPr>
              <a:t> um par de </a:t>
            </a:r>
            <a:r>
              <a:rPr lang="en-US" sz="2400" dirty="0" err="1">
                <a:solidFill>
                  <a:schemeClr val="bg1"/>
                </a:solidFill>
              </a:rPr>
              <a:t>valores</a:t>
            </a:r>
            <a:r>
              <a:rPr lang="en-US" sz="2400" dirty="0">
                <a:solidFill>
                  <a:schemeClr val="bg1"/>
                </a:solidFill>
              </a:rPr>
              <a:t> das duas </a:t>
            </a:r>
            <a:r>
              <a:rPr lang="en-US" sz="2400" dirty="0" err="1">
                <a:solidFill>
                  <a:schemeClr val="bg1"/>
                </a:solidFill>
              </a:rPr>
              <a:t>variáveis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Linha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tendência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opcional</a:t>
            </a:r>
            <a:r>
              <a:rPr lang="en-US" sz="2400" dirty="0">
                <a:solidFill>
                  <a:schemeClr val="bg1"/>
                </a:solidFill>
              </a:rPr>
              <a:t>): Uma </a:t>
            </a:r>
            <a:r>
              <a:rPr lang="en-US" sz="2400" dirty="0" err="1">
                <a:solidFill>
                  <a:schemeClr val="bg1"/>
                </a:solidFill>
              </a:rPr>
              <a:t>linha</a:t>
            </a:r>
            <a:r>
              <a:rPr lang="en-US" sz="2400" dirty="0">
                <a:solidFill>
                  <a:schemeClr val="bg1"/>
                </a:solidFill>
              </a:rPr>
              <a:t> que </a:t>
            </a:r>
            <a:r>
              <a:rPr lang="en-US" sz="2400" dirty="0" err="1">
                <a:solidFill>
                  <a:schemeClr val="bg1"/>
                </a:solidFill>
              </a:rPr>
              <a:t>representa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tendência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geral</a:t>
            </a:r>
            <a:r>
              <a:rPr lang="en-US" sz="2400" dirty="0">
                <a:solidFill>
                  <a:schemeClr val="bg1"/>
                </a:solidFill>
              </a:rPr>
              <a:t> dos dados, </a:t>
            </a:r>
            <a:r>
              <a:rPr lang="en-US" sz="2400" dirty="0" err="1">
                <a:solidFill>
                  <a:schemeClr val="bg1"/>
                </a:solidFill>
              </a:rPr>
              <a:t>podendo</a:t>
            </a:r>
            <a:r>
              <a:rPr lang="en-US" sz="2400" dirty="0">
                <a:solidFill>
                  <a:schemeClr val="bg1"/>
                </a:solidFill>
              </a:rPr>
              <a:t> ser linear </a:t>
            </a:r>
            <a:r>
              <a:rPr lang="en-US" sz="2400" dirty="0" err="1">
                <a:solidFill>
                  <a:schemeClr val="bg1"/>
                </a:solidFill>
              </a:rPr>
              <a:t>ou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não</a:t>
            </a:r>
            <a:r>
              <a:rPr lang="en-US" sz="2400" dirty="0">
                <a:solidFill>
                  <a:schemeClr val="bg1"/>
                </a:solidFill>
              </a:rPr>
              <a:t> linear.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320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7FF856-B161-1079-CC85-193B3F03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Tipos de relação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FE4BE6-7E1D-C812-AE27-44A0670BB447}"/>
              </a:ext>
            </a:extLst>
          </p:cNvPr>
          <p:cNvSpPr txBox="1"/>
          <p:nvPr/>
        </p:nvSpPr>
        <p:spPr>
          <a:xfrm>
            <a:off x="6234868" y="1345827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Correlação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positiva</a:t>
            </a:r>
            <a:r>
              <a:rPr lang="en-US" sz="2000" b="1" dirty="0">
                <a:solidFill>
                  <a:schemeClr val="bg1"/>
                </a:solidFill>
              </a:rPr>
              <a:t>: </a:t>
            </a:r>
            <a:r>
              <a:rPr lang="en-US" sz="2000" b="1" dirty="0" err="1">
                <a:solidFill>
                  <a:schemeClr val="bg1"/>
                </a:solidFill>
              </a:rPr>
              <a:t>Os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pontos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tendem</a:t>
            </a:r>
            <a:r>
              <a:rPr lang="en-US" sz="2000" b="1" dirty="0">
                <a:solidFill>
                  <a:schemeClr val="bg1"/>
                </a:solidFill>
              </a:rPr>
              <a:t> a </a:t>
            </a:r>
            <a:r>
              <a:rPr lang="en-US" sz="2000" b="1" dirty="0" err="1">
                <a:solidFill>
                  <a:schemeClr val="bg1"/>
                </a:solidFill>
              </a:rPr>
              <a:t>formar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uma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linha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ascendente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Correlação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negativa</a:t>
            </a:r>
            <a:r>
              <a:rPr lang="en-US" sz="2000" b="1" dirty="0">
                <a:solidFill>
                  <a:schemeClr val="bg1"/>
                </a:solidFill>
              </a:rPr>
              <a:t>: </a:t>
            </a:r>
            <a:r>
              <a:rPr lang="en-US" sz="2000" b="1" dirty="0" err="1">
                <a:solidFill>
                  <a:schemeClr val="bg1"/>
                </a:solidFill>
              </a:rPr>
              <a:t>Os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pontos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tendem</a:t>
            </a:r>
            <a:r>
              <a:rPr lang="en-US" sz="2000" b="1" dirty="0">
                <a:solidFill>
                  <a:schemeClr val="bg1"/>
                </a:solidFill>
              </a:rPr>
              <a:t> a </a:t>
            </a:r>
            <a:r>
              <a:rPr lang="en-US" sz="2000" b="1" dirty="0" err="1">
                <a:solidFill>
                  <a:schemeClr val="bg1"/>
                </a:solidFill>
              </a:rPr>
              <a:t>formar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uma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linha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descendente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Nenhuma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correlação</a:t>
            </a:r>
            <a:r>
              <a:rPr lang="en-US" sz="2000" b="1" dirty="0">
                <a:solidFill>
                  <a:schemeClr val="bg1"/>
                </a:solidFill>
              </a:rPr>
              <a:t>: </a:t>
            </a:r>
            <a:r>
              <a:rPr lang="en-US" sz="2000" b="1" dirty="0" err="1">
                <a:solidFill>
                  <a:schemeClr val="bg1"/>
                </a:solidFill>
              </a:rPr>
              <a:t>Os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pontos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estão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dispersos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aleatoriamente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Correlação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não</a:t>
            </a:r>
            <a:r>
              <a:rPr lang="en-US" sz="2000" b="1" dirty="0">
                <a:solidFill>
                  <a:schemeClr val="bg1"/>
                </a:solidFill>
              </a:rPr>
              <a:t> linear: </a:t>
            </a:r>
            <a:r>
              <a:rPr lang="en-US" sz="2000" b="1" dirty="0" err="1">
                <a:solidFill>
                  <a:schemeClr val="bg1"/>
                </a:solidFill>
              </a:rPr>
              <a:t>Os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pontos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não</a:t>
            </a:r>
            <a:r>
              <a:rPr lang="en-US" sz="2000" b="1" dirty="0">
                <a:solidFill>
                  <a:schemeClr val="bg1"/>
                </a:solidFill>
              </a:rPr>
              <a:t> se </a:t>
            </a:r>
            <a:r>
              <a:rPr lang="en-US" sz="2000" b="1" dirty="0" err="1">
                <a:solidFill>
                  <a:schemeClr val="bg1"/>
                </a:solidFill>
              </a:rPr>
              <a:t>ajustam</a:t>
            </a:r>
            <a:r>
              <a:rPr lang="en-US" sz="2000" b="1" dirty="0">
                <a:solidFill>
                  <a:schemeClr val="bg1"/>
                </a:solidFill>
              </a:rPr>
              <a:t> a </a:t>
            </a:r>
            <a:r>
              <a:rPr lang="en-US" sz="2000" b="1" dirty="0" err="1">
                <a:solidFill>
                  <a:schemeClr val="bg1"/>
                </a:solidFill>
              </a:rPr>
              <a:t>uma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linha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reta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6206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7FF856-B161-1079-CC85-193B3F03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Porque a correlação negativa é perfeita?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FE4BE6-7E1D-C812-AE27-44A0670BB447}"/>
              </a:ext>
            </a:extLst>
          </p:cNvPr>
          <p:cNvSpPr txBox="1"/>
          <p:nvPr/>
        </p:nvSpPr>
        <p:spPr>
          <a:xfrm>
            <a:off x="6234868" y="1345827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Correlação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negativa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perfeita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significa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existe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relação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inversamente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proporcional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máxima</a:t>
            </a:r>
            <a:r>
              <a:rPr lang="en-US" dirty="0">
                <a:solidFill>
                  <a:schemeClr val="bg1"/>
                </a:solidFill>
              </a:rPr>
              <a:t> entre duas </a:t>
            </a:r>
            <a:r>
              <a:rPr lang="en-US" dirty="0" err="1">
                <a:solidFill>
                  <a:schemeClr val="bg1"/>
                </a:solidFill>
              </a:rPr>
              <a:t>variáveis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Isso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dizer</a:t>
            </a:r>
            <a:r>
              <a:rPr lang="en-US" dirty="0">
                <a:solidFill>
                  <a:schemeClr val="bg1"/>
                </a:solidFill>
              </a:rPr>
              <a:t> que, </a:t>
            </a:r>
            <a:r>
              <a:rPr lang="en-US" dirty="0" err="1">
                <a:solidFill>
                  <a:schemeClr val="bg1"/>
                </a:solidFill>
              </a:rPr>
              <a:t>quando</a:t>
            </a:r>
            <a:r>
              <a:rPr lang="en-US" dirty="0">
                <a:solidFill>
                  <a:schemeClr val="bg1"/>
                </a:solidFill>
              </a:rPr>
              <a:t> o valor de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variável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aumenta</a:t>
            </a:r>
            <a:r>
              <a:rPr lang="en-US" dirty="0">
                <a:solidFill>
                  <a:schemeClr val="bg1"/>
                </a:solidFill>
              </a:rPr>
              <a:t>, o valor da </a:t>
            </a:r>
            <a:r>
              <a:rPr lang="en-US" dirty="0" err="1">
                <a:solidFill>
                  <a:schemeClr val="bg1"/>
                </a:solidFill>
              </a:rPr>
              <a:t>outra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diminui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mesma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proporção</a:t>
            </a:r>
            <a:r>
              <a:rPr lang="en-US" dirty="0">
                <a:solidFill>
                  <a:schemeClr val="bg1"/>
                </a:solidFill>
              </a:rPr>
              <a:t>, e vice-versa.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Coeficiente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>
                <a:solidFill>
                  <a:schemeClr val="bg1"/>
                </a:solidFill>
              </a:rPr>
              <a:t>correlação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É um valor entre -1 e 1 que indica a </a:t>
            </a:r>
            <a:r>
              <a:rPr lang="en-US" dirty="0" err="1">
                <a:solidFill>
                  <a:schemeClr val="bg1"/>
                </a:solidFill>
              </a:rPr>
              <a:t>força</a:t>
            </a:r>
            <a:r>
              <a:rPr lang="en-US" dirty="0">
                <a:solidFill>
                  <a:schemeClr val="bg1"/>
                </a:solidFill>
              </a:rPr>
              <a:t> e a </a:t>
            </a:r>
            <a:r>
              <a:rPr lang="en-US" dirty="0" err="1">
                <a:solidFill>
                  <a:schemeClr val="bg1"/>
                </a:solidFill>
              </a:rPr>
              <a:t>direção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relação</a:t>
            </a:r>
            <a:r>
              <a:rPr lang="en-US" dirty="0">
                <a:solidFill>
                  <a:schemeClr val="bg1"/>
                </a:solidFill>
              </a:rPr>
              <a:t> linear entre duas </a:t>
            </a:r>
            <a:r>
              <a:rPr lang="en-US" dirty="0" err="1">
                <a:solidFill>
                  <a:schemeClr val="bg1"/>
                </a:solidFill>
              </a:rPr>
              <a:t>variáveis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-1: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Correlação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negativa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perfeita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0: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correlação</a:t>
            </a:r>
            <a:r>
              <a:rPr lang="en-US" dirty="0">
                <a:solidFill>
                  <a:schemeClr val="bg1"/>
                </a:solidFill>
              </a:rPr>
              <a:t> linear.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1: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Correlação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positiva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perfeita</a:t>
            </a: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8692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4234" y="2073048"/>
            <a:ext cx="1501588" cy="87015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84"/>
              </a:spcBef>
            </a:pPr>
            <a:r>
              <a:rPr sz="1147" b="1" spc="9" dirty="0">
                <a:latin typeface="Arial"/>
                <a:cs typeface="Arial"/>
              </a:rPr>
              <a:t>Eixo Y </a:t>
            </a:r>
            <a:r>
              <a:rPr sz="1147" b="1" spc="-4" dirty="0">
                <a:latin typeface="Arial"/>
                <a:cs typeface="Arial"/>
              </a:rPr>
              <a:t>(Vertical) </a:t>
            </a:r>
            <a:r>
              <a:rPr sz="1147" b="1" dirty="0">
                <a:latin typeface="Arial"/>
                <a:cs typeface="Arial"/>
              </a:rPr>
              <a:t> </a:t>
            </a:r>
            <a:r>
              <a:rPr sz="1147" b="1" spc="-9" dirty="0">
                <a:latin typeface="Arial"/>
                <a:cs typeface="Arial"/>
              </a:rPr>
              <a:t>Variável </a:t>
            </a:r>
            <a:r>
              <a:rPr sz="1147" b="1" spc="9" dirty="0">
                <a:latin typeface="Arial"/>
                <a:cs typeface="Arial"/>
              </a:rPr>
              <a:t>de </a:t>
            </a:r>
            <a:r>
              <a:rPr sz="1147" b="1" spc="4" dirty="0">
                <a:latin typeface="Arial"/>
                <a:cs typeface="Arial"/>
              </a:rPr>
              <a:t>Resposta </a:t>
            </a:r>
            <a:r>
              <a:rPr sz="1147" b="1" spc="-309" dirty="0">
                <a:latin typeface="Arial"/>
                <a:cs typeface="Arial"/>
              </a:rPr>
              <a:t> </a:t>
            </a:r>
            <a:r>
              <a:rPr sz="1147" b="1" spc="9" dirty="0">
                <a:latin typeface="Arial"/>
                <a:cs typeface="Arial"/>
              </a:rPr>
              <a:t>Ou</a:t>
            </a:r>
            <a:r>
              <a:rPr sz="1147" b="1" dirty="0">
                <a:latin typeface="Arial"/>
                <a:cs typeface="Arial"/>
              </a:rPr>
              <a:t> </a:t>
            </a:r>
            <a:r>
              <a:rPr sz="1147" b="1" spc="4" dirty="0">
                <a:latin typeface="Arial"/>
                <a:cs typeface="Arial"/>
              </a:rPr>
              <a:t>Dependente</a:t>
            </a:r>
            <a:endParaRPr sz="1147">
              <a:latin typeface="Arial"/>
              <a:cs typeface="Arial"/>
            </a:endParaRPr>
          </a:p>
          <a:p>
            <a:pPr marL="16249" marR="230853">
              <a:spcBef>
                <a:spcPts val="207"/>
              </a:spcBef>
            </a:pPr>
            <a:r>
              <a:rPr sz="971" b="1" dirty="0">
                <a:solidFill>
                  <a:srgbClr val="FF0000"/>
                </a:solidFill>
                <a:latin typeface="Arial"/>
                <a:cs typeface="Arial"/>
              </a:rPr>
              <a:t>Na</a:t>
            </a:r>
            <a:r>
              <a:rPr sz="971" b="1" spc="-2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71" b="1" spc="-4" dirty="0">
                <a:solidFill>
                  <a:srgbClr val="FF0000"/>
                </a:solidFill>
                <a:latin typeface="Arial"/>
                <a:cs typeface="Arial"/>
              </a:rPr>
              <a:t>regressão</a:t>
            </a:r>
            <a:r>
              <a:rPr sz="971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71" b="1" dirty="0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sz="971" b="1" spc="-2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71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71" b="1" spc="-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71" b="1" dirty="0">
                <a:solidFill>
                  <a:srgbClr val="FF0000"/>
                </a:solidFill>
                <a:latin typeface="Arial"/>
                <a:cs typeface="Arial"/>
              </a:rPr>
              <a:t>que </a:t>
            </a:r>
            <a:r>
              <a:rPr sz="971" b="1" spc="-25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71" b="1" spc="-4" dirty="0">
                <a:solidFill>
                  <a:srgbClr val="FF0000"/>
                </a:solidFill>
                <a:latin typeface="Arial"/>
                <a:cs typeface="Arial"/>
              </a:rPr>
              <a:t>queremos</a:t>
            </a:r>
            <a:r>
              <a:rPr sz="971" b="1" spc="-2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71" b="1" spc="-4" dirty="0">
                <a:solidFill>
                  <a:srgbClr val="FF0000"/>
                </a:solidFill>
                <a:latin typeface="Arial"/>
                <a:cs typeface="Arial"/>
              </a:rPr>
              <a:t>Prever</a:t>
            </a:r>
            <a:endParaRPr sz="971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22162" y="4380563"/>
            <a:ext cx="1757082" cy="92144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250465">
              <a:lnSpc>
                <a:spcPct val="101499"/>
              </a:lnSpc>
              <a:spcBef>
                <a:spcPts val="84"/>
              </a:spcBef>
            </a:pPr>
            <a:r>
              <a:rPr sz="1147" b="1" spc="9" dirty="0">
                <a:latin typeface="Arial"/>
                <a:cs typeface="Arial"/>
              </a:rPr>
              <a:t>Eixo X </a:t>
            </a:r>
            <a:r>
              <a:rPr sz="1147" b="1" spc="4" dirty="0">
                <a:latin typeface="Arial"/>
                <a:cs typeface="Arial"/>
              </a:rPr>
              <a:t>(Horizontal) </a:t>
            </a:r>
            <a:r>
              <a:rPr sz="1147" b="1" spc="9" dirty="0">
                <a:latin typeface="Arial"/>
                <a:cs typeface="Arial"/>
              </a:rPr>
              <a:t> </a:t>
            </a:r>
            <a:r>
              <a:rPr sz="1147" b="1" spc="-9" dirty="0">
                <a:latin typeface="Arial"/>
                <a:cs typeface="Arial"/>
              </a:rPr>
              <a:t>Variável</a:t>
            </a:r>
            <a:r>
              <a:rPr sz="1147" b="1" spc="9" dirty="0">
                <a:latin typeface="Arial"/>
                <a:cs typeface="Arial"/>
              </a:rPr>
              <a:t> </a:t>
            </a:r>
            <a:r>
              <a:rPr sz="1147" b="1" spc="4" dirty="0">
                <a:latin typeface="Arial"/>
                <a:cs typeface="Arial"/>
              </a:rPr>
              <a:t>Explanatória </a:t>
            </a:r>
            <a:r>
              <a:rPr sz="1147" b="1" spc="-304" dirty="0">
                <a:latin typeface="Arial"/>
                <a:cs typeface="Arial"/>
              </a:rPr>
              <a:t> </a:t>
            </a:r>
            <a:r>
              <a:rPr sz="1147" b="1" spc="9" dirty="0">
                <a:latin typeface="Arial"/>
                <a:cs typeface="Arial"/>
              </a:rPr>
              <a:t>Ou</a:t>
            </a:r>
            <a:r>
              <a:rPr sz="1147" b="1" dirty="0">
                <a:latin typeface="Arial"/>
                <a:cs typeface="Arial"/>
              </a:rPr>
              <a:t> </a:t>
            </a:r>
            <a:r>
              <a:rPr sz="1147" b="1" spc="4" dirty="0">
                <a:latin typeface="Arial"/>
                <a:cs typeface="Arial"/>
              </a:rPr>
              <a:t>Independente</a:t>
            </a:r>
            <a:endParaRPr sz="1147">
              <a:latin typeface="Arial"/>
              <a:cs typeface="Arial"/>
            </a:endParaRPr>
          </a:p>
          <a:p>
            <a:pPr marL="11206" marR="4483">
              <a:spcBef>
                <a:spcPts val="578"/>
              </a:spcBef>
            </a:pPr>
            <a:r>
              <a:rPr sz="971" b="1" dirty="0">
                <a:solidFill>
                  <a:srgbClr val="FF0000"/>
                </a:solidFill>
                <a:latin typeface="Arial"/>
                <a:cs typeface="Arial"/>
              </a:rPr>
              <a:t>Na </a:t>
            </a:r>
            <a:r>
              <a:rPr sz="971" b="1" spc="-4" dirty="0">
                <a:solidFill>
                  <a:srgbClr val="FF0000"/>
                </a:solidFill>
                <a:latin typeface="Arial"/>
                <a:cs typeface="Arial"/>
              </a:rPr>
              <a:t>regressão </a:t>
            </a:r>
            <a:r>
              <a:rPr sz="971" b="1" dirty="0">
                <a:solidFill>
                  <a:srgbClr val="FF0000"/>
                </a:solidFill>
                <a:latin typeface="Arial"/>
                <a:cs typeface="Arial"/>
              </a:rPr>
              <a:t>é o que </a:t>
            </a:r>
            <a:r>
              <a:rPr sz="971" b="1" spc="-4" dirty="0">
                <a:solidFill>
                  <a:srgbClr val="FF0000"/>
                </a:solidFill>
                <a:latin typeface="Arial"/>
                <a:cs typeface="Arial"/>
              </a:rPr>
              <a:t>explica, </a:t>
            </a:r>
            <a:r>
              <a:rPr sz="971" b="1" spc="-2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71" b="1" dirty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971" b="1" spc="-4" dirty="0">
                <a:solidFill>
                  <a:srgbClr val="FF0000"/>
                </a:solidFill>
                <a:latin typeface="Arial"/>
                <a:cs typeface="Arial"/>
              </a:rPr>
              <a:t> usamos</a:t>
            </a:r>
            <a:r>
              <a:rPr sz="971" b="1" spc="-2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71" b="1" dirty="0">
                <a:solidFill>
                  <a:srgbClr val="FF0000"/>
                </a:solidFill>
                <a:latin typeface="Arial"/>
                <a:cs typeface="Arial"/>
              </a:rPr>
              <a:t>para</a:t>
            </a:r>
            <a:r>
              <a:rPr sz="971" b="1" spc="-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71" b="1" spc="-4" dirty="0">
                <a:solidFill>
                  <a:srgbClr val="FF0000"/>
                </a:solidFill>
                <a:latin typeface="Arial"/>
                <a:cs typeface="Arial"/>
              </a:rPr>
              <a:t>prever</a:t>
            </a:r>
            <a:endParaRPr sz="97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6343" y="4380563"/>
            <a:ext cx="2400300" cy="53461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algn="just">
              <a:lnSpc>
                <a:spcPct val="101499"/>
              </a:lnSpc>
              <a:spcBef>
                <a:spcPts val="84"/>
              </a:spcBef>
            </a:pPr>
            <a:r>
              <a:rPr sz="1147" spc="9" dirty="0">
                <a:latin typeface="Arial MT"/>
                <a:cs typeface="Arial MT"/>
              </a:rPr>
              <a:t>Qual </a:t>
            </a:r>
            <a:r>
              <a:rPr sz="1147" spc="4" dirty="0">
                <a:latin typeface="Arial MT"/>
                <a:cs typeface="Arial MT"/>
              </a:rPr>
              <a:t>vai ser </a:t>
            </a:r>
            <a:r>
              <a:rPr sz="1147" spc="9" dirty="0">
                <a:latin typeface="Arial MT"/>
                <a:cs typeface="Arial MT"/>
              </a:rPr>
              <a:t>o custo </a:t>
            </a:r>
            <a:r>
              <a:rPr sz="1147" spc="4" dirty="0">
                <a:latin typeface="Arial MT"/>
                <a:cs typeface="Arial MT"/>
              </a:rPr>
              <a:t>para </a:t>
            </a:r>
            <a:r>
              <a:rPr sz="1147" spc="9" dirty="0">
                <a:latin typeface="Arial MT"/>
                <a:cs typeface="Arial MT"/>
              </a:rPr>
              <a:t>o </a:t>
            </a:r>
            <a:r>
              <a:rPr sz="1147" dirty="0">
                <a:latin typeface="Arial MT"/>
                <a:cs typeface="Arial MT"/>
              </a:rPr>
              <a:t>plano </a:t>
            </a:r>
            <a:r>
              <a:rPr sz="1147" spc="4" dirty="0">
                <a:latin typeface="Arial MT"/>
                <a:cs typeface="Arial MT"/>
              </a:rPr>
              <a:t>de </a:t>
            </a:r>
            <a:r>
              <a:rPr sz="1147" spc="-309" dirty="0">
                <a:latin typeface="Arial MT"/>
                <a:cs typeface="Arial MT"/>
              </a:rPr>
              <a:t> </a:t>
            </a:r>
            <a:r>
              <a:rPr sz="1147" spc="9" dirty="0">
                <a:latin typeface="Arial MT"/>
                <a:cs typeface="Arial MT"/>
              </a:rPr>
              <a:t>saúde </a:t>
            </a:r>
            <a:r>
              <a:rPr sz="1147" spc="4" dirty="0">
                <a:latin typeface="Arial MT"/>
                <a:cs typeface="Arial MT"/>
              </a:rPr>
              <a:t>de </a:t>
            </a:r>
            <a:r>
              <a:rPr sz="1147" spc="9" dirty="0">
                <a:latin typeface="Arial MT"/>
                <a:cs typeface="Arial MT"/>
              </a:rPr>
              <a:t>um </a:t>
            </a:r>
            <a:r>
              <a:rPr sz="1147" dirty="0">
                <a:latin typeface="Arial MT"/>
                <a:cs typeface="Arial MT"/>
              </a:rPr>
              <a:t>paciente </a:t>
            </a:r>
            <a:r>
              <a:rPr sz="1147" spc="9" dirty="0">
                <a:latin typeface="Arial MT"/>
                <a:cs typeface="Arial MT"/>
              </a:rPr>
              <a:t>com </a:t>
            </a:r>
            <a:r>
              <a:rPr sz="1147" spc="4" dirty="0">
                <a:latin typeface="Arial MT"/>
                <a:cs typeface="Arial MT"/>
              </a:rPr>
              <a:t>45 anos </a:t>
            </a:r>
            <a:r>
              <a:rPr sz="1147" spc="-309" dirty="0">
                <a:latin typeface="Arial MT"/>
                <a:cs typeface="Arial MT"/>
              </a:rPr>
              <a:t> </a:t>
            </a:r>
            <a:r>
              <a:rPr sz="1147" spc="4" dirty="0">
                <a:latin typeface="Arial MT"/>
                <a:cs typeface="Arial MT"/>
              </a:rPr>
              <a:t>de</a:t>
            </a:r>
            <a:r>
              <a:rPr sz="1147" dirty="0">
                <a:latin typeface="Arial MT"/>
                <a:cs typeface="Arial MT"/>
              </a:rPr>
              <a:t> idade?</a:t>
            </a:r>
            <a:endParaRPr sz="1147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7128" y="1351793"/>
            <a:ext cx="4662652" cy="2952080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03D1C0D9-4F52-C4A4-51FD-D5496515B11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0685" y="644576"/>
            <a:ext cx="1745403" cy="33882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6086" y="1523552"/>
            <a:ext cx="5643282" cy="4239746"/>
            <a:chOff x="3521964" y="1726692"/>
            <a:chExt cx="6395720" cy="4805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2684" y="1726692"/>
              <a:ext cx="4320540" cy="4319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1964" y="2017776"/>
              <a:ext cx="5443728" cy="3543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7176" y="2345436"/>
              <a:ext cx="4378452" cy="26365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77256" y="2737103"/>
              <a:ext cx="3621404" cy="2178050"/>
            </a:xfrm>
            <a:custGeom>
              <a:avLst/>
              <a:gdLst/>
              <a:ahLst/>
              <a:cxnLst/>
              <a:rect l="l" t="t" r="r" b="b"/>
              <a:pathLst>
                <a:path w="3621404" h="2178050">
                  <a:moveTo>
                    <a:pt x="97536" y="2129028"/>
                  </a:moveTo>
                  <a:lnTo>
                    <a:pt x="80772" y="2101596"/>
                  </a:lnTo>
                  <a:lnTo>
                    <a:pt x="0" y="2150364"/>
                  </a:lnTo>
                  <a:lnTo>
                    <a:pt x="16764" y="2177796"/>
                  </a:lnTo>
                  <a:lnTo>
                    <a:pt x="97536" y="2129028"/>
                  </a:lnTo>
                  <a:close/>
                </a:path>
                <a:path w="3621404" h="2178050">
                  <a:moveTo>
                    <a:pt x="205740" y="2065020"/>
                  </a:moveTo>
                  <a:lnTo>
                    <a:pt x="188976" y="2037588"/>
                  </a:lnTo>
                  <a:lnTo>
                    <a:pt x="108204" y="2086356"/>
                  </a:lnTo>
                  <a:lnTo>
                    <a:pt x="124968" y="2112264"/>
                  </a:lnTo>
                  <a:lnTo>
                    <a:pt x="205740" y="2065020"/>
                  </a:lnTo>
                  <a:close/>
                </a:path>
                <a:path w="3621404" h="2178050">
                  <a:moveTo>
                    <a:pt x="313944" y="2001012"/>
                  </a:moveTo>
                  <a:lnTo>
                    <a:pt x="297180" y="1973580"/>
                  </a:lnTo>
                  <a:lnTo>
                    <a:pt x="216408" y="2022348"/>
                  </a:lnTo>
                  <a:lnTo>
                    <a:pt x="233172" y="2048256"/>
                  </a:lnTo>
                  <a:lnTo>
                    <a:pt x="313944" y="2001012"/>
                  </a:lnTo>
                  <a:close/>
                </a:path>
                <a:path w="3621404" h="2178050">
                  <a:moveTo>
                    <a:pt x="422148" y="1935480"/>
                  </a:moveTo>
                  <a:lnTo>
                    <a:pt x="405384" y="1909572"/>
                  </a:lnTo>
                  <a:lnTo>
                    <a:pt x="324612" y="1956816"/>
                  </a:lnTo>
                  <a:lnTo>
                    <a:pt x="339852" y="1984248"/>
                  </a:lnTo>
                  <a:lnTo>
                    <a:pt x="422148" y="1935480"/>
                  </a:lnTo>
                  <a:close/>
                </a:path>
                <a:path w="3621404" h="2178050">
                  <a:moveTo>
                    <a:pt x="528828" y="1871472"/>
                  </a:moveTo>
                  <a:lnTo>
                    <a:pt x="513588" y="1844040"/>
                  </a:lnTo>
                  <a:lnTo>
                    <a:pt x="432816" y="1892808"/>
                  </a:lnTo>
                  <a:lnTo>
                    <a:pt x="448056" y="1920240"/>
                  </a:lnTo>
                  <a:lnTo>
                    <a:pt x="528828" y="1871472"/>
                  </a:lnTo>
                  <a:close/>
                </a:path>
                <a:path w="3621404" h="2178050">
                  <a:moveTo>
                    <a:pt x="637032" y="1807464"/>
                  </a:moveTo>
                  <a:lnTo>
                    <a:pt x="621792" y="1780032"/>
                  </a:lnTo>
                  <a:lnTo>
                    <a:pt x="541020" y="1828800"/>
                  </a:lnTo>
                  <a:lnTo>
                    <a:pt x="556260" y="1854708"/>
                  </a:lnTo>
                  <a:lnTo>
                    <a:pt x="637032" y="1807464"/>
                  </a:lnTo>
                  <a:close/>
                </a:path>
                <a:path w="3621404" h="2178050">
                  <a:moveTo>
                    <a:pt x="745236" y="1741932"/>
                  </a:moveTo>
                  <a:lnTo>
                    <a:pt x="729996" y="1716024"/>
                  </a:lnTo>
                  <a:lnTo>
                    <a:pt x="647700" y="1763268"/>
                  </a:lnTo>
                  <a:lnTo>
                    <a:pt x="664464" y="1790700"/>
                  </a:lnTo>
                  <a:lnTo>
                    <a:pt x="745236" y="1741932"/>
                  </a:lnTo>
                  <a:close/>
                </a:path>
                <a:path w="3621404" h="2178050">
                  <a:moveTo>
                    <a:pt x="853440" y="1677924"/>
                  </a:moveTo>
                  <a:lnTo>
                    <a:pt x="836676" y="1650492"/>
                  </a:lnTo>
                  <a:lnTo>
                    <a:pt x="755904" y="1699260"/>
                  </a:lnTo>
                  <a:lnTo>
                    <a:pt x="772668" y="1726704"/>
                  </a:lnTo>
                  <a:lnTo>
                    <a:pt x="853440" y="1677924"/>
                  </a:lnTo>
                  <a:close/>
                </a:path>
                <a:path w="3621404" h="2178050">
                  <a:moveTo>
                    <a:pt x="961644" y="1613916"/>
                  </a:moveTo>
                  <a:lnTo>
                    <a:pt x="944880" y="1586484"/>
                  </a:lnTo>
                  <a:lnTo>
                    <a:pt x="864108" y="1635252"/>
                  </a:lnTo>
                  <a:lnTo>
                    <a:pt x="880872" y="1662684"/>
                  </a:lnTo>
                  <a:lnTo>
                    <a:pt x="961644" y="1613916"/>
                  </a:lnTo>
                  <a:close/>
                </a:path>
                <a:path w="3621404" h="2178050">
                  <a:moveTo>
                    <a:pt x="1069848" y="1549908"/>
                  </a:moveTo>
                  <a:lnTo>
                    <a:pt x="1053084" y="1522476"/>
                  </a:lnTo>
                  <a:lnTo>
                    <a:pt x="972312" y="1571244"/>
                  </a:lnTo>
                  <a:lnTo>
                    <a:pt x="989076" y="1597152"/>
                  </a:lnTo>
                  <a:lnTo>
                    <a:pt x="1069848" y="1549908"/>
                  </a:lnTo>
                  <a:close/>
                </a:path>
                <a:path w="3621404" h="2178050">
                  <a:moveTo>
                    <a:pt x="1178039" y="1484376"/>
                  </a:moveTo>
                  <a:lnTo>
                    <a:pt x="1161288" y="1458468"/>
                  </a:lnTo>
                  <a:lnTo>
                    <a:pt x="1080516" y="1505712"/>
                  </a:lnTo>
                  <a:lnTo>
                    <a:pt x="1095743" y="1533144"/>
                  </a:lnTo>
                  <a:lnTo>
                    <a:pt x="1178039" y="1484376"/>
                  </a:lnTo>
                  <a:close/>
                </a:path>
                <a:path w="3621404" h="2178050">
                  <a:moveTo>
                    <a:pt x="1284732" y="1420368"/>
                  </a:moveTo>
                  <a:lnTo>
                    <a:pt x="1269492" y="1392936"/>
                  </a:lnTo>
                  <a:lnTo>
                    <a:pt x="1188720" y="1441704"/>
                  </a:lnTo>
                  <a:lnTo>
                    <a:pt x="1203960" y="1469136"/>
                  </a:lnTo>
                  <a:lnTo>
                    <a:pt x="1284732" y="1420368"/>
                  </a:lnTo>
                  <a:close/>
                </a:path>
                <a:path w="3621404" h="2178050">
                  <a:moveTo>
                    <a:pt x="1392936" y="1356360"/>
                  </a:moveTo>
                  <a:lnTo>
                    <a:pt x="1377696" y="1328928"/>
                  </a:lnTo>
                  <a:lnTo>
                    <a:pt x="1296924" y="1377696"/>
                  </a:lnTo>
                  <a:lnTo>
                    <a:pt x="1312164" y="1405128"/>
                  </a:lnTo>
                  <a:lnTo>
                    <a:pt x="1392936" y="1356360"/>
                  </a:lnTo>
                  <a:close/>
                </a:path>
                <a:path w="3621404" h="2178050">
                  <a:moveTo>
                    <a:pt x="1501140" y="1292352"/>
                  </a:moveTo>
                  <a:lnTo>
                    <a:pt x="1485900" y="1264920"/>
                  </a:lnTo>
                  <a:lnTo>
                    <a:pt x="1403604" y="1313688"/>
                  </a:lnTo>
                  <a:lnTo>
                    <a:pt x="1420368" y="1339596"/>
                  </a:lnTo>
                  <a:lnTo>
                    <a:pt x="1501140" y="1292352"/>
                  </a:lnTo>
                  <a:close/>
                </a:path>
                <a:path w="3621404" h="2178050">
                  <a:moveTo>
                    <a:pt x="1609344" y="1226820"/>
                  </a:moveTo>
                  <a:lnTo>
                    <a:pt x="1592580" y="1200912"/>
                  </a:lnTo>
                  <a:lnTo>
                    <a:pt x="1511808" y="1248156"/>
                  </a:lnTo>
                  <a:lnTo>
                    <a:pt x="1528572" y="1275588"/>
                  </a:lnTo>
                  <a:lnTo>
                    <a:pt x="1609344" y="1226820"/>
                  </a:lnTo>
                  <a:close/>
                </a:path>
                <a:path w="3621404" h="2178050">
                  <a:moveTo>
                    <a:pt x="1717548" y="1162812"/>
                  </a:moveTo>
                  <a:lnTo>
                    <a:pt x="1700784" y="1135380"/>
                  </a:lnTo>
                  <a:lnTo>
                    <a:pt x="1620012" y="1184148"/>
                  </a:lnTo>
                  <a:lnTo>
                    <a:pt x="1636776" y="1211580"/>
                  </a:lnTo>
                  <a:lnTo>
                    <a:pt x="1717548" y="1162812"/>
                  </a:lnTo>
                  <a:close/>
                </a:path>
                <a:path w="3621404" h="2178050">
                  <a:moveTo>
                    <a:pt x="1825752" y="1098804"/>
                  </a:moveTo>
                  <a:lnTo>
                    <a:pt x="1808988" y="1071372"/>
                  </a:lnTo>
                  <a:lnTo>
                    <a:pt x="1728216" y="1120140"/>
                  </a:lnTo>
                  <a:lnTo>
                    <a:pt x="1744980" y="1146048"/>
                  </a:lnTo>
                  <a:lnTo>
                    <a:pt x="1825752" y="1098804"/>
                  </a:lnTo>
                  <a:close/>
                </a:path>
                <a:path w="3621404" h="2178050">
                  <a:moveTo>
                    <a:pt x="1933956" y="1034796"/>
                  </a:moveTo>
                  <a:lnTo>
                    <a:pt x="1917192" y="1007364"/>
                  </a:lnTo>
                  <a:lnTo>
                    <a:pt x="1836420" y="1054608"/>
                  </a:lnTo>
                  <a:lnTo>
                    <a:pt x="1851660" y="1082040"/>
                  </a:lnTo>
                  <a:lnTo>
                    <a:pt x="1933956" y="1034796"/>
                  </a:lnTo>
                  <a:close/>
                </a:path>
                <a:path w="3621404" h="2178050">
                  <a:moveTo>
                    <a:pt x="2040636" y="969264"/>
                  </a:moveTo>
                  <a:lnTo>
                    <a:pt x="2025396" y="943356"/>
                  </a:lnTo>
                  <a:lnTo>
                    <a:pt x="1944624" y="990600"/>
                  </a:lnTo>
                  <a:lnTo>
                    <a:pt x="1959864" y="1018032"/>
                  </a:lnTo>
                  <a:lnTo>
                    <a:pt x="2040636" y="969264"/>
                  </a:lnTo>
                  <a:close/>
                </a:path>
                <a:path w="3621404" h="2178050">
                  <a:moveTo>
                    <a:pt x="2148840" y="905256"/>
                  </a:moveTo>
                  <a:lnTo>
                    <a:pt x="2133600" y="877824"/>
                  </a:lnTo>
                  <a:lnTo>
                    <a:pt x="2052828" y="926592"/>
                  </a:lnTo>
                  <a:lnTo>
                    <a:pt x="2068068" y="954024"/>
                  </a:lnTo>
                  <a:lnTo>
                    <a:pt x="2148840" y="905256"/>
                  </a:lnTo>
                  <a:close/>
                </a:path>
                <a:path w="3621404" h="2178050">
                  <a:moveTo>
                    <a:pt x="2257044" y="841248"/>
                  </a:moveTo>
                  <a:lnTo>
                    <a:pt x="2240280" y="813816"/>
                  </a:lnTo>
                  <a:lnTo>
                    <a:pt x="2159508" y="862584"/>
                  </a:lnTo>
                  <a:lnTo>
                    <a:pt x="2176272" y="888492"/>
                  </a:lnTo>
                  <a:lnTo>
                    <a:pt x="2257044" y="841248"/>
                  </a:lnTo>
                  <a:close/>
                </a:path>
                <a:path w="3621404" h="2178050">
                  <a:moveTo>
                    <a:pt x="2365248" y="775716"/>
                  </a:moveTo>
                  <a:lnTo>
                    <a:pt x="2348484" y="749808"/>
                  </a:lnTo>
                  <a:lnTo>
                    <a:pt x="2267712" y="797052"/>
                  </a:lnTo>
                  <a:lnTo>
                    <a:pt x="2284476" y="824484"/>
                  </a:lnTo>
                  <a:lnTo>
                    <a:pt x="2365248" y="775716"/>
                  </a:lnTo>
                  <a:close/>
                </a:path>
                <a:path w="3621404" h="2178050">
                  <a:moveTo>
                    <a:pt x="2473452" y="711708"/>
                  </a:moveTo>
                  <a:lnTo>
                    <a:pt x="2456688" y="684276"/>
                  </a:lnTo>
                  <a:lnTo>
                    <a:pt x="2375916" y="733044"/>
                  </a:lnTo>
                  <a:lnTo>
                    <a:pt x="2392680" y="760476"/>
                  </a:lnTo>
                  <a:lnTo>
                    <a:pt x="2473452" y="711708"/>
                  </a:lnTo>
                  <a:close/>
                </a:path>
                <a:path w="3621404" h="2178050">
                  <a:moveTo>
                    <a:pt x="2581656" y="647700"/>
                  </a:moveTo>
                  <a:lnTo>
                    <a:pt x="2564892" y="620268"/>
                  </a:lnTo>
                  <a:lnTo>
                    <a:pt x="2484120" y="669036"/>
                  </a:lnTo>
                  <a:lnTo>
                    <a:pt x="2499360" y="696468"/>
                  </a:lnTo>
                  <a:lnTo>
                    <a:pt x="2581656" y="647700"/>
                  </a:lnTo>
                  <a:close/>
                </a:path>
                <a:path w="3621404" h="2178050">
                  <a:moveTo>
                    <a:pt x="2688336" y="583692"/>
                  </a:moveTo>
                  <a:lnTo>
                    <a:pt x="2673096" y="556260"/>
                  </a:lnTo>
                  <a:lnTo>
                    <a:pt x="2592324" y="605028"/>
                  </a:lnTo>
                  <a:lnTo>
                    <a:pt x="2607564" y="630936"/>
                  </a:lnTo>
                  <a:lnTo>
                    <a:pt x="2688336" y="583692"/>
                  </a:lnTo>
                  <a:close/>
                </a:path>
                <a:path w="3621404" h="2178050">
                  <a:moveTo>
                    <a:pt x="2796540" y="518160"/>
                  </a:moveTo>
                  <a:lnTo>
                    <a:pt x="2781300" y="492252"/>
                  </a:lnTo>
                  <a:lnTo>
                    <a:pt x="2700528" y="539496"/>
                  </a:lnTo>
                  <a:lnTo>
                    <a:pt x="2715768" y="566928"/>
                  </a:lnTo>
                  <a:lnTo>
                    <a:pt x="2796540" y="518160"/>
                  </a:lnTo>
                  <a:close/>
                </a:path>
                <a:path w="3621404" h="2178050">
                  <a:moveTo>
                    <a:pt x="2904744" y="454152"/>
                  </a:moveTo>
                  <a:lnTo>
                    <a:pt x="2889504" y="426720"/>
                  </a:lnTo>
                  <a:lnTo>
                    <a:pt x="2807208" y="475488"/>
                  </a:lnTo>
                  <a:lnTo>
                    <a:pt x="2823972" y="502920"/>
                  </a:lnTo>
                  <a:lnTo>
                    <a:pt x="2904744" y="454152"/>
                  </a:lnTo>
                  <a:close/>
                </a:path>
                <a:path w="3621404" h="2178050">
                  <a:moveTo>
                    <a:pt x="3012948" y="390144"/>
                  </a:moveTo>
                  <a:lnTo>
                    <a:pt x="2996184" y="362712"/>
                  </a:lnTo>
                  <a:lnTo>
                    <a:pt x="2915412" y="411480"/>
                  </a:lnTo>
                  <a:lnTo>
                    <a:pt x="2932176" y="438912"/>
                  </a:lnTo>
                  <a:lnTo>
                    <a:pt x="3012948" y="390144"/>
                  </a:lnTo>
                  <a:close/>
                </a:path>
                <a:path w="3621404" h="2178050">
                  <a:moveTo>
                    <a:pt x="3121152" y="326136"/>
                  </a:moveTo>
                  <a:lnTo>
                    <a:pt x="3104388" y="298704"/>
                  </a:lnTo>
                  <a:lnTo>
                    <a:pt x="3023616" y="347472"/>
                  </a:lnTo>
                  <a:lnTo>
                    <a:pt x="3040380" y="373380"/>
                  </a:lnTo>
                  <a:lnTo>
                    <a:pt x="3121152" y="326136"/>
                  </a:lnTo>
                  <a:close/>
                </a:path>
                <a:path w="3621404" h="2178050">
                  <a:moveTo>
                    <a:pt x="3229356" y="260604"/>
                  </a:moveTo>
                  <a:lnTo>
                    <a:pt x="3212592" y="234696"/>
                  </a:lnTo>
                  <a:lnTo>
                    <a:pt x="3131820" y="281940"/>
                  </a:lnTo>
                  <a:lnTo>
                    <a:pt x="3148584" y="309372"/>
                  </a:lnTo>
                  <a:lnTo>
                    <a:pt x="3229356" y="260604"/>
                  </a:lnTo>
                  <a:close/>
                </a:path>
                <a:path w="3621404" h="2178050">
                  <a:moveTo>
                    <a:pt x="3337560" y="196596"/>
                  </a:moveTo>
                  <a:lnTo>
                    <a:pt x="3320796" y="169164"/>
                  </a:lnTo>
                  <a:lnTo>
                    <a:pt x="3240024" y="217932"/>
                  </a:lnTo>
                  <a:lnTo>
                    <a:pt x="3255264" y="245364"/>
                  </a:lnTo>
                  <a:lnTo>
                    <a:pt x="3337560" y="196596"/>
                  </a:lnTo>
                  <a:close/>
                </a:path>
                <a:path w="3621404" h="2178050">
                  <a:moveTo>
                    <a:pt x="3444240" y="132588"/>
                  </a:moveTo>
                  <a:lnTo>
                    <a:pt x="3429000" y="105156"/>
                  </a:lnTo>
                  <a:lnTo>
                    <a:pt x="3348228" y="153924"/>
                  </a:lnTo>
                  <a:lnTo>
                    <a:pt x="3363468" y="179832"/>
                  </a:lnTo>
                  <a:lnTo>
                    <a:pt x="3444240" y="132588"/>
                  </a:lnTo>
                  <a:close/>
                </a:path>
                <a:path w="3621404" h="2178050">
                  <a:moveTo>
                    <a:pt x="3552444" y="68580"/>
                  </a:moveTo>
                  <a:lnTo>
                    <a:pt x="3537204" y="41148"/>
                  </a:lnTo>
                  <a:lnTo>
                    <a:pt x="3456432" y="88392"/>
                  </a:lnTo>
                  <a:lnTo>
                    <a:pt x="3471672" y="115824"/>
                  </a:lnTo>
                  <a:lnTo>
                    <a:pt x="3552444" y="68580"/>
                  </a:lnTo>
                  <a:close/>
                </a:path>
                <a:path w="3621404" h="2178050">
                  <a:moveTo>
                    <a:pt x="3621024" y="27432"/>
                  </a:moveTo>
                  <a:lnTo>
                    <a:pt x="3604260" y="0"/>
                  </a:lnTo>
                  <a:lnTo>
                    <a:pt x="3563112" y="24384"/>
                  </a:lnTo>
                  <a:lnTo>
                    <a:pt x="3579876" y="51816"/>
                  </a:lnTo>
                  <a:lnTo>
                    <a:pt x="3621024" y="2743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2732" y="2548532"/>
            <a:ext cx="2279837" cy="1293718"/>
          </a:xfrm>
          <a:prstGeom prst="rect">
            <a:avLst/>
          </a:prstGeom>
        </p:spPr>
        <p:txBody>
          <a:bodyPr vert="horz" wrap="square" lIns="0" tIns="87406" rIns="0" bIns="0" rtlCol="0" anchor="ctr">
            <a:spAutoFit/>
          </a:bodyPr>
          <a:lstStyle/>
          <a:p>
            <a:pPr marL="11206" marR="4483">
              <a:lnSpc>
                <a:spcPts val="4712"/>
              </a:lnSpc>
              <a:spcBef>
                <a:spcPts val="688"/>
              </a:spcBef>
            </a:pPr>
            <a:r>
              <a:rPr spc="-84" dirty="0"/>
              <a:t>R</a:t>
            </a:r>
            <a:r>
              <a:rPr spc="-4" dirty="0"/>
              <a:t>eg</a:t>
            </a:r>
            <a:r>
              <a:rPr spc="-71" dirty="0"/>
              <a:t>r</a:t>
            </a:r>
            <a:r>
              <a:rPr spc="-4" dirty="0"/>
              <a:t>essão  </a:t>
            </a:r>
            <a:r>
              <a:rPr dirty="0"/>
              <a:t>Linear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D76D2A-B7B3-0031-333A-770A8C47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O que é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3E3713-187F-8297-1F97-7A3AA0DC7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É uma técnica que utiliza estatísticas e algoritmos de </a:t>
            </a:r>
            <a:r>
              <a:rPr lang="pt-BR" i="1" dirty="0">
                <a:solidFill>
                  <a:schemeClr val="bg1"/>
                </a:solidFill>
              </a:rPr>
              <a:t>machine learning</a:t>
            </a:r>
            <a:r>
              <a:rPr lang="pt-BR" dirty="0">
                <a:solidFill>
                  <a:schemeClr val="bg1"/>
                </a:solidFill>
              </a:rPr>
              <a:t> para prever resultados futuros com base em dados históricos e padrões identificados. Em outras palavras, é como criar um "oráculo de dados" que nos ajuda a antecipar eventos e tomar decisões mais informadas.</a:t>
            </a:r>
          </a:p>
        </p:txBody>
      </p:sp>
    </p:spTree>
    <p:extLst>
      <p:ext uri="{BB962C8B-B14F-4D97-AF65-F5344CB8AC3E}">
        <p14:creationId xmlns:p14="http://schemas.microsoft.com/office/powerpoint/2010/main" val="1502866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8471" y="933226"/>
            <a:ext cx="8875059" cy="1408019"/>
          </a:xfrm>
          <a:custGeom>
            <a:avLst/>
            <a:gdLst/>
            <a:ahLst/>
            <a:cxnLst/>
            <a:rect l="l" t="t" r="r" b="b"/>
            <a:pathLst>
              <a:path w="10058400" h="1595755">
                <a:moveTo>
                  <a:pt x="10058400" y="0"/>
                </a:moveTo>
                <a:lnTo>
                  <a:pt x="0" y="0"/>
                </a:lnTo>
                <a:lnTo>
                  <a:pt x="0" y="1595628"/>
                </a:lnTo>
                <a:lnTo>
                  <a:pt x="10058400" y="1595628"/>
                </a:lnTo>
                <a:lnTo>
                  <a:pt x="100584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9478" y="906147"/>
            <a:ext cx="2862543" cy="136553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9" dirty="0">
                <a:solidFill>
                  <a:srgbClr val="FFFFFF"/>
                </a:solidFill>
              </a:rPr>
              <a:t>Correlação</a:t>
            </a:r>
            <a:r>
              <a:rPr spc="-150" dirty="0">
                <a:solidFill>
                  <a:srgbClr val="FFFFFF"/>
                </a:solidFill>
              </a:rPr>
              <a:t> </a:t>
            </a:r>
            <a:r>
              <a:rPr spc="-22" dirty="0">
                <a:solidFill>
                  <a:srgbClr val="FFFFFF"/>
                </a:solidFill>
              </a:rPr>
              <a:t>(R)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6620" y="3231807"/>
            <a:ext cx="921649" cy="6391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91017" y="4328053"/>
            <a:ext cx="2362760" cy="5257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2499" marR="4483" indent="-21853">
              <a:lnSpc>
                <a:spcPts val="1915"/>
              </a:lnSpc>
              <a:spcBef>
                <a:spcPts val="300"/>
              </a:spcBef>
            </a:pPr>
            <a:r>
              <a:rPr sz="1721" dirty="0">
                <a:latin typeface="Calibri"/>
                <a:cs typeface="Calibri"/>
              </a:rPr>
              <a:t>Mostra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a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força</a:t>
            </a:r>
            <a:r>
              <a:rPr sz="1721" spc="-4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4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a </a:t>
            </a:r>
            <a:r>
              <a:rPr sz="1721" spc="-9" dirty="0">
                <a:latin typeface="Calibri"/>
                <a:cs typeface="Calibri"/>
              </a:rPr>
              <a:t>direção </a:t>
            </a:r>
            <a:r>
              <a:rPr sz="1721" dirty="0">
                <a:latin typeface="Calibri"/>
                <a:cs typeface="Calibri"/>
              </a:rPr>
              <a:t>da</a:t>
            </a:r>
            <a:r>
              <a:rPr sz="1721" spc="18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relação</a:t>
            </a:r>
            <a:r>
              <a:rPr sz="1721" spc="4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entre</a:t>
            </a:r>
            <a:r>
              <a:rPr sz="1721" spc="22" dirty="0">
                <a:latin typeface="Calibri"/>
                <a:cs typeface="Calibri"/>
              </a:rPr>
              <a:t> </a:t>
            </a:r>
            <a:r>
              <a:rPr sz="1721" spc="-9" dirty="0">
                <a:latin typeface="Calibri"/>
                <a:cs typeface="Calibri"/>
              </a:rPr>
              <a:t>variáveis</a:t>
            </a:r>
            <a:endParaRPr sz="1721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7454" y="3117939"/>
            <a:ext cx="943680" cy="8888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891986" y="4328052"/>
            <a:ext cx="2409265" cy="5257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067978" marR="4483" indent="-1057331">
              <a:lnSpc>
                <a:spcPts val="1915"/>
              </a:lnSpc>
              <a:spcBef>
                <a:spcPts val="300"/>
              </a:spcBef>
            </a:pPr>
            <a:r>
              <a:rPr sz="1721" dirty="0">
                <a:latin typeface="Calibri"/>
                <a:cs typeface="Calibri"/>
              </a:rPr>
              <a:t>Pode</a:t>
            </a:r>
            <a:r>
              <a:rPr sz="1721" spc="18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ser</a:t>
            </a:r>
            <a:r>
              <a:rPr sz="1721" spc="13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um</a:t>
            </a:r>
            <a:r>
              <a:rPr sz="1721" spc="26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valor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entre</a:t>
            </a:r>
            <a:r>
              <a:rPr sz="1721" spc="13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-</a:t>
            </a:r>
            <a:r>
              <a:rPr sz="1721" spc="-44" dirty="0">
                <a:latin typeface="Calibri"/>
                <a:cs typeface="Calibri"/>
              </a:rPr>
              <a:t>1 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spc="-44" dirty="0">
                <a:latin typeface="Calibri"/>
                <a:cs typeface="Calibri"/>
              </a:rPr>
              <a:t>1</a:t>
            </a:r>
            <a:endParaRPr sz="1721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2586" y="3154670"/>
            <a:ext cx="1061181" cy="79339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795239" y="4328053"/>
            <a:ext cx="2250141" cy="5257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44599" marR="4483" indent="-333953">
              <a:lnSpc>
                <a:spcPts val="1915"/>
              </a:lnSpc>
              <a:spcBef>
                <a:spcPts val="300"/>
              </a:spcBef>
            </a:pPr>
            <a:r>
              <a:rPr sz="1721" dirty="0">
                <a:latin typeface="Calibri"/>
                <a:cs typeface="Calibri"/>
              </a:rPr>
              <a:t>A</a:t>
            </a:r>
            <a:r>
              <a:rPr sz="1721" spc="22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correlação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de</a:t>
            </a:r>
            <a:r>
              <a:rPr sz="1721" spc="22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A</a:t>
            </a:r>
            <a:r>
              <a:rPr sz="1721" spc="22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~</a:t>
            </a:r>
            <a:r>
              <a:rPr sz="1721" spc="22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B</a:t>
            </a:r>
            <a:r>
              <a:rPr sz="1721" spc="18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é</a:t>
            </a:r>
            <a:r>
              <a:rPr sz="1721" spc="26" dirty="0">
                <a:latin typeface="Calibri"/>
                <a:cs typeface="Calibri"/>
              </a:rPr>
              <a:t> </a:t>
            </a:r>
            <a:r>
              <a:rPr sz="1721" spc="-44" dirty="0">
                <a:latin typeface="Calibri"/>
                <a:cs typeface="Calibri"/>
              </a:rPr>
              <a:t>a </a:t>
            </a:r>
            <a:r>
              <a:rPr sz="1721" dirty="0">
                <a:latin typeface="Calibri"/>
                <a:cs typeface="Calibri"/>
              </a:rPr>
              <a:t>mesma</a:t>
            </a:r>
            <a:r>
              <a:rPr sz="1721" spc="26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que</a:t>
            </a:r>
            <a:r>
              <a:rPr sz="1721" spc="22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B</a:t>
            </a:r>
            <a:r>
              <a:rPr sz="1721" spc="31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~</a:t>
            </a:r>
            <a:r>
              <a:rPr sz="1721" spc="26" dirty="0">
                <a:latin typeface="Calibri"/>
                <a:cs typeface="Calibri"/>
              </a:rPr>
              <a:t> </a:t>
            </a:r>
            <a:r>
              <a:rPr sz="1721" spc="-44" dirty="0">
                <a:latin typeface="Calibri"/>
                <a:cs typeface="Calibri"/>
              </a:rPr>
              <a:t>A</a:t>
            </a:r>
            <a:endParaRPr sz="172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9207" y="1046814"/>
            <a:ext cx="2548778" cy="504192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z="3177" dirty="0"/>
              <a:t>Força</a:t>
            </a:r>
            <a:r>
              <a:rPr sz="3177" spc="-26" dirty="0"/>
              <a:t> </a:t>
            </a:r>
            <a:r>
              <a:rPr sz="3177" dirty="0"/>
              <a:t>e</a:t>
            </a:r>
            <a:r>
              <a:rPr sz="3177" spc="-22" dirty="0"/>
              <a:t> </a:t>
            </a:r>
            <a:r>
              <a:rPr sz="3177" spc="-9" dirty="0"/>
              <a:t>Direção</a:t>
            </a:r>
            <a:endParaRPr sz="3177"/>
          </a:p>
        </p:txBody>
      </p:sp>
      <p:grpSp>
        <p:nvGrpSpPr>
          <p:cNvPr id="3" name="object 3"/>
          <p:cNvGrpSpPr/>
          <p:nvPr/>
        </p:nvGrpSpPr>
        <p:grpSpPr>
          <a:xfrm>
            <a:off x="2771887" y="2008990"/>
            <a:ext cx="926726" cy="2662518"/>
            <a:chOff x="1261872" y="2276855"/>
            <a:chExt cx="1050290" cy="3017520"/>
          </a:xfrm>
        </p:grpSpPr>
        <p:sp>
          <p:nvSpPr>
            <p:cNvPr id="4" name="object 4"/>
            <p:cNvSpPr/>
            <p:nvPr/>
          </p:nvSpPr>
          <p:spPr>
            <a:xfrm>
              <a:off x="1261872" y="2276855"/>
              <a:ext cx="149860" cy="3017520"/>
            </a:xfrm>
            <a:custGeom>
              <a:avLst/>
              <a:gdLst/>
              <a:ahLst/>
              <a:cxnLst/>
              <a:rect l="l" t="t" r="r" b="b"/>
              <a:pathLst>
                <a:path w="149859" h="3017520">
                  <a:moveTo>
                    <a:pt x="54797" y="2875788"/>
                  </a:moveTo>
                  <a:lnTo>
                    <a:pt x="7619" y="2875788"/>
                  </a:lnTo>
                  <a:lnTo>
                    <a:pt x="79247" y="3017520"/>
                  </a:lnTo>
                  <a:lnTo>
                    <a:pt x="137291" y="2900172"/>
                  </a:lnTo>
                  <a:lnTo>
                    <a:pt x="54864" y="2900172"/>
                  </a:lnTo>
                  <a:lnTo>
                    <a:pt x="54797" y="2875788"/>
                  </a:lnTo>
                  <a:close/>
                </a:path>
                <a:path w="149859" h="3017520">
                  <a:moveTo>
                    <a:pt x="94487" y="117348"/>
                  </a:moveTo>
                  <a:lnTo>
                    <a:pt x="47243" y="117348"/>
                  </a:lnTo>
                  <a:lnTo>
                    <a:pt x="54864" y="2900172"/>
                  </a:lnTo>
                  <a:lnTo>
                    <a:pt x="102108" y="2900172"/>
                  </a:lnTo>
                  <a:lnTo>
                    <a:pt x="94487" y="117348"/>
                  </a:lnTo>
                  <a:close/>
                </a:path>
                <a:path w="149859" h="3017520">
                  <a:moveTo>
                    <a:pt x="149352" y="2875788"/>
                  </a:moveTo>
                  <a:lnTo>
                    <a:pt x="102041" y="2875788"/>
                  </a:lnTo>
                  <a:lnTo>
                    <a:pt x="102108" y="2900172"/>
                  </a:lnTo>
                  <a:lnTo>
                    <a:pt x="137291" y="2900172"/>
                  </a:lnTo>
                  <a:lnTo>
                    <a:pt x="149352" y="2875788"/>
                  </a:lnTo>
                  <a:close/>
                </a:path>
                <a:path w="149859" h="3017520">
                  <a:moveTo>
                    <a:pt x="70103" y="0"/>
                  </a:moveTo>
                  <a:lnTo>
                    <a:pt x="0" y="141732"/>
                  </a:lnTo>
                  <a:lnTo>
                    <a:pt x="47310" y="141732"/>
                  </a:lnTo>
                  <a:lnTo>
                    <a:pt x="47243" y="117348"/>
                  </a:lnTo>
                  <a:lnTo>
                    <a:pt x="129408" y="117348"/>
                  </a:lnTo>
                  <a:lnTo>
                    <a:pt x="70103" y="0"/>
                  </a:lnTo>
                  <a:close/>
                </a:path>
                <a:path w="149859" h="3017520">
                  <a:moveTo>
                    <a:pt x="129408" y="117348"/>
                  </a:moveTo>
                  <a:lnTo>
                    <a:pt x="94487" y="117348"/>
                  </a:lnTo>
                  <a:lnTo>
                    <a:pt x="94554" y="141732"/>
                  </a:lnTo>
                  <a:lnTo>
                    <a:pt x="141731" y="141732"/>
                  </a:lnTo>
                  <a:lnTo>
                    <a:pt x="129408" y="1173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1912" y="2427731"/>
              <a:ext cx="729995" cy="149047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378791" y="1969506"/>
            <a:ext cx="371475" cy="80915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271757" algn="l"/>
              </a:tabLst>
            </a:pPr>
            <a:r>
              <a:rPr sz="1721" spc="-44" dirty="0">
                <a:latin typeface="Calibri"/>
                <a:cs typeface="Calibri"/>
              </a:rPr>
              <a:t>1</a:t>
            </a:r>
            <a:r>
              <a:rPr sz="1721" dirty="0">
                <a:latin typeface="Calibri"/>
                <a:cs typeface="Calibri"/>
              </a:rPr>
              <a:t>	</a:t>
            </a:r>
            <a:r>
              <a:rPr sz="1721" spc="-44" dirty="0">
                <a:latin typeface="Calibri"/>
                <a:cs typeface="Calibri"/>
              </a:rPr>
              <a:t>-</a:t>
            </a:r>
            <a:endParaRPr sz="1721">
              <a:latin typeface="Calibri"/>
              <a:cs typeface="Calibri"/>
            </a:endParaRPr>
          </a:p>
          <a:p>
            <a:pPr>
              <a:spcBef>
                <a:spcPts val="26"/>
              </a:spcBef>
            </a:pPr>
            <a:endParaRPr sz="1721">
              <a:latin typeface="Calibri"/>
              <a:cs typeface="Calibri"/>
            </a:endParaRPr>
          </a:p>
          <a:p>
            <a:pPr marL="11206"/>
            <a:r>
              <a:rPr sz="1721" spc="-18" dirty="0">
                <a:latin typeface="Calibri"/>
                <a:cs typeface="Calibri"/>
              </a:rPr>
              <a:t>0,5-</a:t>
            </a:r>
            <a:endParaRPr sz="1721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8791" y="3300764"/>
            <a:ext cx="440390" cy="1338791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271757" algn="l"/>
              </a:tabLst>
            </a:pPr>
            <a:r>
              <a:rPr sz="1721" spc="-44" dirty="0">
                <a:latin typeface="Calibri"/>
                <a:cs typeface="Calibri"/>
              </a:rPr>
              <a:t>0</a:t>
            </a:r>
            <a:r>
              <a:rPr sz="1721" dirty="0">
                <a:latin typeface="Calibri"/>
                <a:cs typeface="Calibri"/>
              </a:rPr>
              <a:t>	</a:t>
            </a:r>
            <a:r>
              <a:rPr sz="1721" spc="-44" dirty="0">
                <a:latin typeface="Calibri"/>
                <a:cs typeface="Calibri"/>
              </a:rPr>
              <a:t>-</a:t>
            </a:r>
            <a:endParaRPr sz="1721">
              <a:latin typeface="Calibri"/>
              <a:cs typeface="Calibri"/>
            </a:endParaRPr>
          </a:p>
          <a:p>
            <a:pPr>
              <a:spcBef>
                <a:spcPts val="26"/>
              </a:spcBef>
            </a:pPr>
            <a:endParaRPr sz="1721">
              <a:latin typeface="Calibri"/>
              <a:cs typeface="Calibri"/>
            </a:endParaRPr>
          </a:p>
          <a:p>
            <a:pPr marL="11206"/>
            <a:r>
              <a:rPr sz="1721" dirty="0">
                <a:latin typeface="Calibri"/>
                <a:cs typeface="Calibri"/>
              </a:rPr>
              <a:t>-</a:t>
            </a:r>
            <a:r>
              <a:rPr sz="1721" spc="-18" dirty="0">
                <a:latin typeface="Calibri"/>
                <a:cs typeface="Calibri"/>
              </a:rPr>
              <a:t>0,5-</a:t>
            </a:r>
            <a:endParaRPr sz="1721">
              <a:latin typeface="Calibri"/>
              <a:cs typeface="Calibri"/>
            </a:endParaRPr>
          </a:p>
          <a:p>
            <a:pPr>
              <a:spcBef>
                <a:spcPts val="26"/>
              </a:spcBef>
            </a:pPr>
            <a:endParaRPr sz="1721">
              <a:latin typeface="Calibri"/>
              <a:cs typeface="Calibri"/>
            </a:endParaRPr>
          </a:p>
          <a:p>
            <a:pPr marL="11206">
              <a:tabLst>
                <a:tab pos="340117" algn="l"/>
              </a:tabLst>
            </a:pPr>
            <a:r>
              <a:rPr sz="1721" dirty="0">
                <a:latin typeface="Calibri"/>
                <a:cs typeface="Calibri"/>
              </a:rPr>
              <a:t>-</a:t>
            </a:r>
            <a:r>
              <a:rPr sz="1721" spc="-44" dirty="0">
                <a:latin typeface="Calibri"/>
                <a:cs typeface="Calibri"/>
              </a:rPr>
              <a:t>1</a:t>
            </a:r>
            <a:r>
              <a:rPr sz="1721" dirty="0">
                <a:latin typeface="Calibri"/>
                <a:cs typeface="Calibri"/>
              </a:rPr>
              <a:t>	</a:t>
            </a:r>
            <a:r>
              <a:rPr sz="1721" spc="-44" dirty="0">
                <a:latin typeface="Calibri"/>
                <a:cs typeface="Calibri"/>
              </a:rPr>
              <a:t>-</a:t>
            </a:r>
            <a:endParaRPr sz="1721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33743" y="3368488"/>
            <a:ext cx="1898837" cy="1311088"/>
            <a:chOff x="1331975" y="3817620"/>
            <a:chExt cx="2152015" cy="14859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1911" y="3817620"/>
              <a:ext cx="729995" cy="14858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31975" y="3918203"/>
              <a:ext cx="2152015" cy="0"/>
            </a:xfrm>
            <a:custGeom>
              <a:avLst/>
              <a:gdLst/>
              <a:ahLst/>
              <a:cxnLst/>
              <a:rect l="l" t="t" r="r" b="b"/>
              <a:pathLst>
                <a:path w="2152015">
                  <a:moveTo>
                    <a:pt x="0" y="0"/>
                  </a:moveTo>
                  <a:lnTo>
                    <a:pt x="2151887" y="0"/>
                  </a:lnTo>
                </a:path>
              </a:pathLst>
            </a:custGeom>
            <a:ln w="33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94616" y="2956466"/>
            <a:ext cx="151840" cy="32540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030" b="1" spc="-44" dirty="0">
                <a:latin typeface="Calibri"/>
                <a:cs typeface="Calibri"/>
              </a:rPr>
              <a:t>+</a:t>
            </a:r>
            <a:endParaRPr sz="203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94615" y="3612813"/>
            <a:ext cx="101974" cy="32540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030" b="1" spc="-44" dirty="0">
                <a:latin typeface="Calibri"/>
                <a:cs typeface="Calibri"/>
              </a:rPr>
              <a:t>-</a:t>
            </a:r>
            <a:endParaRPr sz="203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81078" y="2232211"/>
            <a:ext cx="216834" cy="2331944"/>
          </a:xfrm>
          <a:custGeom>
            <a:avLst/>
            <a:gdLst/>
            <a:ahLst/>
            <a:cxnLst/>
            <a:rect l="l" t="t" r="r" b="b"/>
            <a:pathLst>
              <a:path w="245745" h="2642870">
                <a:moveTo>
                  <a:pt x="0" y="0"/>
                </a:moveTo>
                <a:lnTo>
                  <a:pt x="46220" y="1381"/>
                </a:lnTo>
                <a:lnTo>
                  <a:pt x="84010" y="5333"/>
                </a:lnTo>
                <a:lnTo>
                  <a:pt x="109513" y="11572"/>
                </a:lnTo>
                <a:lnTo>
                  <a:pt x="118871" y="19811"/>
                </a:lnTo>
                <a:lnTo>
                  <a:pt x="118871" y="178307"/>
                </a:lnTo>
                <a:lnTo>
                  <a:pt x="128230" y="185904"/>
                </a:lnTo>
                <a:lnTo>
                  <a:pt x="153733" y="192214"/>
                </a:lnTo>
                <a:lnTo>
                  <a:pt x="191523" y="196524"/>
                </a:lnTo>
                <a:lnTo>
                  <a:pt x="237743" y="198119"/>
                </a:lnTo>
                <a:lnTo>
                  <a:pt x="191523" y="199501"/>
                </a:lnTo>
                <a:lnTo>
                  <a:pt x="153733" y="203453"/>
                </a:lnTo>
                <a:lnTo>
                  <a:pt x="128230" y="209692"/>
                </a:lnTo>
                <a:lnTo>
                  <a:pt x="118871" y="217931"/>
                </a:lnTo>
                <a:lnTo>
                  <a:pt x="118871" y="376427"/>
                </a:lnTo>
                <a:lnTo>
                  <a:pt x="109513" y="384024"/>
                </a:lnTo>
                <a:lnTo>
                  <a:pt x="84010" y="390334"/>
                </a:lnTo>
                <a:lnTo>
                  <a:pt x="46220" y="394644"/>
                </a:lnTo>
                <a:lnTo>
                  <a:pt x="0" y="396239"/>
                </a:lnTo>
              </a:path>
              <a:path w="245745" h="2642870">
                <a:moveTo>
                  <a:pt x="0" y="2246375"/>
                </a:moveTo>
                <a:lnTo>
                  <a:pt x="46220" y="2247971"/>
                </a:lnTo>
                <a:lnTo>
                  <a:pt x="84010" y="2252281"/>
                </a:lnTo>
                <a:lnTo>
                  <a:pt x="109513" y="2258591"/>
                </a:lnTo>
                <a:lnTo>
                  <a:pt x="118871" y="2266187"/>
                </a:lnTo>
                <a:lnTo>
                  <a:pt x="118871" y="2424683"/>
                </a:lnTo>
                <a:lnTo>
                  <a:pt x="128230" y="2432280"/>
                </a:lnTo>
                <a:lnTo>
                  <a:pt x="153733" y="2438590"/>
                </a:lnTo>
                <a:lnTo>
                  <a:pt x="191523" y="2442900"/>
                </a:lnTo>
                <a:lnTo>
                  <a:pt x="237743" y="2444495"/>
                </a:lnTo>
                <a:lnTo>
                  <a:pt x="191523" y="2446091"/>
                </a:lnTo>
                <a:lnTo>
                  <a:pt x="153733" y="2450401"/>
                </a:lnTo>
                <a:lnTo>
                  <a:pt x="128230" y="2456711"/>
                </a:lnTo>
                <a:lnTo>
                  <a:pt x="118871" y="2464307"/>
                </a:lnTo>
                <a:lnTo>
                  <a:pt x="118871" y="2622803"/>
                </a:lnTo>
                <a:lnTo>
                  <a:pt x="109513" y="2630400"/>
                </a:lnTo>
                <a:lnTo>
                  <a:pt x="84010" y="2636710"/>
                </a:lnTo>
                <a:lnTo>
                  <a:pt x="46220" y="2641020"/>
                </a:lnTo>
                <a:lnTo>
                  <a:pt x="0" y="2642615"/>
                </a:lnTo>
              </a:path>
              <a:path w="245745" h="2642870">
                <a:moveTo>
                  <a:pt x="0" y="408431"/>
                </a:moveTo>
                <a:lnTo>
                  <a:pt x="42862" y="409789"/>
                </a:lnTo>
                <a:lnTo>
                  <a:pt x="77723" y="413575"/>
                </a:lnTo>
                <a:lnTo>
                  <a:pt x="101155" y="419361"/>
                </a:lnTo>
                <a:lnTo>
                  <a:pt x="109727" y="426719"/>
                </a:lnTo>
                <a:lnTo>
                  <a:pt x="109727" y="519683"/>
                </a:lnTo>
                <a:lnTo>
                  <a:pt x="118300" y="527042"/>
                </a:lnTo>
                <a:lnTo>
                  <a:pt x="141731" y="532828"/>
                </a:lnTo>
                <a:lnTo>
                  <a:pt x="176593" y="536614"/>
                </a:lnTo>
                <a:lnTo>
                  <a:pt x="219455" y="537971"/>
                </a:lnTo>
                <a:lnTo>
                  <a:pt x="176593" y="539329"/>
                </a:lnTo>
                <a:lnTo>
                  <a:pt x="141731" y="543115"/>
                </a:lnTo>
                <a:lnTo>
                  <a:pt x="118300" y="548901"/>
                </a:lnTo>
                <a:lnTo>
                  <a:pt x="109727" y="556259"/>
                </a:lnTo>
                <a:lnTo>
                  <a:pt x="109727" y="649223"/>
                </a:lnTo>
                <a:lnTo>
                  <a:pt x="101155" y="656582"/>
                </a:lnTo>
                <a:lnTo>
                  <a:pt x="77723" y="662368"/>
                </a:lnTo>
                <a:lnTo>
                  <a:pt x="42862" y="666154"/>
                </a:lnTo>
                <a:lnTo>
                  <a:pt x="0" y="667511"/>
                </a:lnTo>
              </a:path>
              <a:path w="245745" h="2642870">
                <a:moveTo>
                  <a:pt x="0" y="1973579"/>
                </a:moveTo>
                <a:lnTo>
                  <a:pt x="42862" y="1974937"/>
                </a:lnTo>
                <a:lnTo>
                  <a:pt x="77723" y="1978723"/>
                </a:lnTo>
                <a:lnTo>
                  <a:pt x="101155" y="1984509"/>
                </a:lnTo>
                <a:lnTo>
                  <a:pt x="109727" y="1991867"/>
                </a:lnTo>
                <a:lnTo>
                  <a:pt x="109727" y="2084831"/>
                </a:lnTo>
                <a:lnTo>
                  <a:pt x="118300" y="2092190"/>
                </a:lnTo>
                <a:lnTo>
                  <a:pt x="141731" y="2097976"/>
                </a:lnTo>
                <a:lnTo>
                  <a:pt x="176593" y="2101762"/>
                </a:lnTo>
                <a:lnTo>
                  <a:pt x="219455" y="2103119"/>
                </a:lnTo>
                <a:lnTo>
                  <a:pt x="176593" y="2104691"/>
                </a:lnTo>
                <a:lnTo>
                  <a:pt x="141731" y="2108834"/>
                </a:lnTo>
                <a:lnTo>
                  <a:pt x="118300" y="2114692"/>
                </a:lnTo>
                <a:lnTo>
                  <a:pt x="109727" y="2121407"/>
                </a:lnTo>
                <a:lnTo>
                  <a:pt x="109727" y="2215895"/>
                </a:lnTo>
                <a:lnTo>
                  <a:pt x="101155" y="2222611"/>
                </a:lnTo>
                <a:lnTo>
                  <a:pt x="77723" y="2228468"/>
                </a:lnTo>
                <a:lnTo>
                  <a:pt x="42862" y="2232612"/>
                </a:lnTo>
                <a:lnTo>
                  <a:pt x="0" y="2234183"/>
                </a:lnTo>
              </a:path>
              <a:path w="245745" h="2642870">
                <a:moveTo>
                  <a:pt x="0" y="679703"/>
                </a:moveTo>
                <a:lnTo>
                  <a:pt x="47339" y="681323"/>
                </a:lnTo>
                <a:lnTo>
                  <a:pt x="86105" y="685799"/>
                </a:lnTo>
                <a:lnTo>
                  <a:pt x="112299" y="692562"/>
                </a:lnTo>
                <a:lnTo>
                  <a:pt x="121919" y="701039"/>
                </a:lnTo>
                <a:lnTo>
                  <a:pt x="121919" y="975359"/>
                </a:lnTo>
                <a:lnTo>
                  <a:pt x="131564" y="983837"/>
                </a:lnTo>
                <a:lnTo>
                  <a:pt x="157924" y="990599"/>
                </a:lnTo>
                <a:lnTo>
                  <a:pt x="197143" y="995076"/>
                </a:lnTo>
                <a:lnTo>
                  <a:pt x="245363" y="996695"/>
                </a:lnTo>
                <a:lnTo>
                  <a:pt x="197143" y="998291"/>
                </a:lnTo>
                <a:lnTo>
                  <a:pt x="157924" y="1002601"/>
                </a:lnTo>
                <a:lnTo>
                  <a:pt x="131564" y="1008911"/>
                </a:lnTo>
                <a:lnTo>
                  <a:pt x="121919" y="1016507"/>
                </a:lnTo>
                <a:lnTo>
                  <a:pt x="121919" y="1290827"/>
                </a:lnTo>
                <a:lnTo>
                  <a:pt x="112299" y="1299305"/>
                </a:lnTo>
                <a:lnTo>
                  <a:pt x="86105" y="1306067"/>
                </a:lnTo>
                <a:lnTo>
                  <a:pt x="47339" y="1310544"/>
                </a:lnTo>
                <a:lnTo>
                  <a:pt x="0" y="1312163"/>
                </a:lnTo>
              </a:path>
              <a:path w="245745" h="2642870">
                <a:moveTo>
                  <a:pt x="0" y="1312163"/>
                </a:moveTo>
                <a:lnTo>
                  <a:pt x="47339" y="1313759"/>
                </a:lnTo>
                <a:lnTo>
                  <a:pt x="86105" y="1318069"/>
                </a:lnTo>
                <a:lnTo>
                  <a:pt x="112299" y="1324379"/>
                </a:lnTo>
                <a:lnTo>
                  <a:pt x="121919" y="1331975"/>
                </a:lnTo>
                <a:lnTo>
                  <a:pt x="121919" y="1606295"/>
                </a:lnTo>
                <a:lnTo>
                  <a:pt x="131564" y="1614773"/>
                </a:lnTo>
                <a:lnTo>
                  <a:pt x="157924" y="1621535"/>
                </a:lnTo>
                <a:lnTo>
                  <a:pt x="197143" y="1626012"/>
                </a:lnTo>
                <a:lnTo>
                  <a:pt x="245363" y="1627631"/>
                </a:lnTo>
                <a:lnTo>
                  <a:pt x="197143" y="1629227"/>
                </a:lnTo>
                <a:lnTo>
                  <a:pt x="157924" y="1633537"/>
                </a:lnTo>
                <a:lnTo>
                  <a:pt x="131564" y="1639847"/>
                </a:lnTo>
                <a:lnTo>
                  <a:pt x="121919" y="1647443"/>
                </a:lnTo>
                <a:lnTo>
                  <a:pt x="121919" y="1923287"/>
                </a:lnTo>
                <a:lnTo>
                  <a:pt x="112299" y="1930884"/>
                </a:lnTo>
                <a:lnTo>
                  <a:pt x="86105" y="1937194"/>
                </a:lnTo>
                <a:lnTo>
                  <a:pt x="47339" y="1941504"/>
                </a:lnTo>
                <a:lnTo>
                  <a:pt x="0" y="1943099"/>
                </a:lnTo>
              </a:path>
            </a:pathLst>
          </a:custGeom>
          <a:ln w="4571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6657679" y="4220664"/>
            <a:ext cx="541804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-9" dirty="0">
                <a:latin typeface="Arial MT"/>
                <a:cs typeface="Arial MT"/>
              </a:rPr>
              <a:t>Forte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45910" y="2034185"/>
            <a:ext cx="2152650" cy="269687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19683">
              <a:lnSpc>
                <a:spcPts val="1875"/>
              </a:lnSpc>
              <a:spcBef>
                <a:spcPts val="84"/>
              </a:spcBef>
            </a:pPr>
            <a:r>
              <a:rPr sz="1941" dirty="0">
                <a:latin typeface="Calibri"/>
                <a:cs typeface="Calibri"/>
              </a:rPr>
              <a:t>1</a:t>
            </a:r>
            <a:r>
              <a:rPr sz="1941" spc="-4" dirty="0">
                <a:latin typeface="Calibri"/>
                <a:cs typeface="Calibri"/>
              </a:rPr>
              <a:t> </a:t>
            </a:r>
            <a:r>
              <a:rPr sz="1941" spc="-44" dirty="0">
                <a:latin typeface="Wingdings"/>
                <a:cs typeface="Wingdings"/>
              </a:rPr>
              <a:t></a:t>
            </a:r>
            <a:endParaRPr sz="1941">
              <a:latin typeface="Wingdings"/>
              <a:cs typeface="Wingdings"/>
            </a:endParaRPr>
          </a:p>
          <a:p>
            <a:pPr marL="233655">
              <a:lnSpc>
                <a:spcPts val="1875"/>
              </a:lnSpc>
              <a:tabLst>
                <a:tab pos="1118967" algn="l"/>
              </a:tabLst>
            </a:pPr>
            <a:r>
              <a:rPr sz="2912" baseline="-26515" dirty="0">
                <a:latin typeface="Calibri"/>
                <a:cs typeface="Calibri"/>
              </a:rPr>
              <a:t>0,7</a:t>
            </a:r>
            <a:r>
              <a:rPr sz="2912" spc="-53" baseline="-26515" dirty="0">
                <a:latin typeface="Calibri"/>
                <a:cs typeface="Calibri"/>
              </a:rPr>
              <a:t> </a:t>
            </a:r>
            <a:r>
              <a:rPr sz="2912" spc="-66" baseline="-26515" dirty="0">
                <a:latin typeface="Wingdings"/>
                <a:cs typeface="Wingdings"/>
              </a:rPr>
              <a:t></a:t>
            </a:r>
            <a:r>
              <a:rPr sz="2912" baseline="-26515" dirty="0">
                <a:latin typeface="Times New Roman"/>
                <a:cs typeface="Times New Roman"/>
              </a:rPr>
              <a:t>	</a:t>
            </a:r>
            <a:r>
              <a:rPr sz="1721" spc="-18" dirty="0">
                <a:latin typeface="Arial MT"/>
                <a:cs typeface="Arial MT"/>
              </a:rPr>
              <a:t>Forte</a:t>
            </a:r>
            <a:endParaRPr sz="1721">
              <a:latin typeface="Arial MT"/>
              <a:cs typeface="Arial MT"/>
            </a:endParaRPr>
          </a:p>
          <a:p>
            <a:pPr marL="294170">
              <a:spcBef>
                <a:spcPts val="137"/>
              </a:spcBef>
              <a:tabLst>
                <a:tab pos="1118967" algn="l"/>
              </a:tabLst>
            </a:pPr>
            <a:r>
              <a:rPr sz="2912" baseline="-22727" dirty="0">
                <a:latin typeface="Calibri"/>
                <a:cs typeface="Calibri"/>
              </a:rPr>
              <a:t>05</a:t>
            </a:r>
            <a:r>
              <a:rPr sz="2912" spc="-6" baseline="-22727" dirty="0">
                <a:latin typeface="Calibri"/>
                <a:cs typeface="Calibri"/>
              </a:rPr>
              <a:t> </a:t>
            </a:r>
            <a:r>
              <a:rPr sz="2912" spc="-66" baseline="-22727" dirty="0">
                <a:latin typeface="Wingdings"/>
                <a:cs typeface="Wingdings"/>
              </a:rPr>
              <a:t></a:t>
            </a:r>
            <a:r>
              <a:rPr sz="2912" baseline="-22727" dirty="0">
                <a:latin typeface="Times New Roman"/>
                <a:cs typeface="Times New Roman"/>
              </a:rPr>
              <a:t>	</a:t>
            </a:r>
            <a:r>
              <a:rPr sz="1721" spc="-9" dirty="0">
                <a:latin typeface="Arial MT"/>
                <a:cs typeface="Arial MT"/>
              </a:rPr>
              <a:t>Moderada</a:t>
            </a:r>
            <a:endParaRPr sz="1721">
              <a:latin typeface="Arial MT"/>
              <a:cs typeface="Arial MT"/>
            </a:endParaRPr>
          </a:p>
          <a:p>
            <a:pPr marL="108702">
              <a:lnSpc>
                <a:spcPts val="2321"/>
              </a:lnSpc>
              <a:spcBef>
                <a:spcPts val="794"/>
              </a:spcBef>
              <a:tabLst>
                <a:tab pos="1120088" algn="l"/>
              </a:tabLst>
            </a:pPr>
            <a:r>
              <a:rPr sz="1941" dirty="0">
                <a:latin typeface="Calibri"/>
                <a:cs typeface="Calibri"/>
              </a:rPr>
              <a:t>0,25</a:t>
            </a:r>
            <a:r>
              <a:rPr sz="1941" spc="-35" dirty="0">
                <a:latin typeface="Calibri"/>
                <a:cs typeface="Calibri"/>
              </a:rPr>
              <a:t> </a:t>
            </a:r>
            <a:r>
              <a:rPr sz="1941" spc="-44" dirty="0">
                <a:latin typeface="Wingdings"/>
                <a:cs typeface="Wingdings"/>
              </a:rPr>
              <a:t></a:t>
            </a:r>
            <a:r>
              <a:rPr sz="1941" dirty="0">
                <a:latin typeface="Times New Roman"/>
                <a:cs typeface="Times New Roman"/>
              </a:rPr>
              <a:t>	</a:t>
            </a:r>
            <a:r>
              <a:rPr sz="1721" spc="-9" dirty="0">
                <a:latin typeface="Arial MT"/>
                <a:cs typeface="Arial MT"/>
              </a:rPr>
              <a:t>Fraca</a:t>
            </a:r>
            <a:endParaRPr sz="1721">
              <a:latin typeface="Arial MT"/>
              <a:cs typeface="Arial MT"/>
            </a:endParaRPr>
          </a:p>
          <a:p>
            <a:pPr marR="1326287" algn="r">
              <a:lnSpc>
                <a:spcPts val="2321"/>
              </a:lnSpc>
            </a:pPr>
            <a:r>
              <a:rPr sz="1941" dirty="0">
                <a:latin typeface="Calibri"/>
                <a:cs typeface="Calibri"/>
              </a:rPr>
              <a:t>0</a:t>
            </a:r>
            <a:r>
              <a:rPr sz="1941" spc="-4" dirty="0">
                <a:latin typeface="Calibri"/>
                <a:cs typeface="Calibri"/>
              </a:rPr>
              <a:t> </a:t>
            </a:r>
            <a:r>
              <a:rPr sz="1941" spc="-44" dirty="0">
                <a:latin typeface="Wingdings"/>
                <a:cs typeface="Wingdings"/>
              </a:rPr>
              <a:t></a:t>
            </a:r>
            <a:endParaRPr sz="1941">
              <a:latin typeface="Wingdings"/>
              <a:cs typeface="Wingdings"/>
            </a:endParaRPr>
          </a:p>
          <a:p>
            <a:pPr marR="1326287" algn="r"/>
            <a:r>
              <a:rPr sz="1941" spc="-18" dirty="0">
                <a:latin typeface="Calibri"/>
                <a:cs typeface="Calibri"/>
              </a:rPr>
              <a:t>-</a:t>
            </a:r>
            <a:r>
              <a:rPr sz="1941" dirty="0">
                <a:latin typeface="Calibri"/>
                <a:cs typeface="Calibri"/>
              </a:rPr>
              <a:t>0,25</a:t>
            </a:r>
            <a:r>
              <a:rPr sz="1941" spc="-26" dirty="0">
                <a:latin typeface="Calibri"/>
                <a:cs typeface="Calibri"/>
              </a:rPr>
              <a:t> </a:t>
            </a:r>
            <a:r>
              <a:rPr sz="1941" spc="-44" dirty="0">
                <a:latin typeface="Wingdings"/>
                <a:cs typeface="Wingdings"/>
              </a:rPr>
              <a:t></a:t>
            </a:r>
            <a:endParaRPr sz="1941">
              <a:latin typeface="Wingdings"/>
              <a:cs typeface="Wingdings"/>
            </a:endParaRPr>
          </a:p>
          <a:p>
            <a:pPr marR="1326287" algn="r"/>
            <a:r>
              <a:rPr sz="1941" spc="-18" dirty="0">
                <a:latin typeface="Calibri"/>
                <a:cs typeface="Calibri"/>
              </a:rPr>
              <a:t>-</a:t>
            </a:r>
            <a:r>
              <a:rPr sz="1941" dirty="0">
                <a:latin typeface="Calibri"/>
                <a:cs typeface="Calibri"/>
              </a:rPr>
              <a:t>0,5</a:t>
            </a:r>
            <a:r>
              <a:rPr sz="1941" spc="-26" dirty="0">
                <a:latin typeface="Calibri"/>
                <a:cs typeface="Calibri"/>
              </a:rPr>
              <a:t> </a:t>
            </a:r>
            <a:r>
              <a:rPr sz="1941" spc="-44" dirty="0">
                <a:latin typeface="Wingdings"/>
                <a:cs typeface="Wingdings"/>
              </a:rPr>
              <a:t></a:t>
            </a:r>
            <a:endParaRPr sz="1941">
              <a:latin typeface="Wingdings"/>
              <a:cs typeface="Wingdings"/>
            </a:endParaRPr>
          </a:p>
          <a:p>
            <a:pPr marR="1326287" algn="r"/>
            <a:r>
              <a:rPr sz="1941" spc="-18" dirty="0">
                <a:latin typeface="Calibri"/>
                <a:cs typeface="Calibri"/>
              </a:rPr>
              <a:t>-</a:t>
            </a:r>
            <a:r>
              <a:rPr sz="1941" dirty="0">
                <a:latin typeface="Calibri"/>
                <a:cs typeface="Calibri"/>
              </a:rPr>
              <a:t>0,7</a:t>
            </a:r>
            <a:r>
              <a:rPr sz="1941" spc="-26" dirty="0">
                <a:latin typeface="Calibri"/>
                <a:cs typeface="Calibri"/>
              </a:rPr>
              <a:t> </a:t>
            </a:r>
            <a:r>
              <a:rPr sz="1941" spc="-44" dirty="0">
                <a:latin typeface="Wingdings"/>
                <a:cs typeface="Wingdings"/>
              </a:rPr>
              <a:t></a:t>
            </a:r>
            <a:endParaRPr sz="1941">
              <a:latin typeface="Wingdings"/>
              <a:cs typeface="Wingdings"/>
            </a:endParaRPr>
          </a:p>
          <a:p>
            <a:pPr marR="1326287" algn="r"/>
            <a:r>
              <a:rPr sz="1941" spc="-18" dirty="0">
                <a:latin typeface="Calibri"/>
                <a:cs typeface="Calibri"/>
              </a:rPr>
              <a:t>-</a:t>
            </a:r>
            <a:r>
              <a:rPr sz="1941" dirty="0">
                <a:latin typeface="Calibri"/>
                <a:cs typeface="Calibri"/>
              </a:rPr>
              <a:t>1 </a:t>
            </a:r>
            <a:r>
              <a:rPr sz="1941" spc="-44" dirty="0">
                <a:latin typeface="Wingdings"/>
                <a:cs typeface="Wingdings"/>
              </a:rPr>
              <a:t></a:t>
            </a:r>
            <a:endParaRPr sz="1941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53685" y="3322287"/>
            <a:ext cx="1022537" cy="80705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61000"/>
              </a:lnSpc>
              <a:spcBef>
                <a:spcPts val="84"/>
              </a:spcBef>
            </a:pPr>
            <a:r>
              <a:rPr sz="1721" spc="-9" dirty="0">
                <a:latin typeface="Arial MT"/>
                <a:cs typeface="Arial MT"/>
              </a:rPr>
              <a:t>Fraca Moderada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81078" y="2195904"/>
            <a:ext cx="1428190" cy="2386853"/>
          </a:xfrm>
          <a:custGeom>
            <a:avLst/>
            <a:gdLst/>
            <a:ahLst/>
            <a:cxnLst/>
            <a:rect l="l" t="t" r="r" b="b"/>
            <a:pathLst>
              <a:path w="1618615" h="2705100">
                <a:moveTo>
                  <a:pt x="1562100" y="2673096"/>
                </a:moveTo>
                <a:lnTo>
                  <a:pt x="1555851" y="2670048"/>
                </a:lnTo>
                <a:lnTo>
                  <a:pt x="1499616" y="2642616"/>
                </a:lnTo>
                <a:lnTo>
                  <a:pt x="1499616" y="2670124"/>
                </a:lnTo>
                <a:lnTo>
                  <a:pt x="0" y="2680716"/>
                </a:lnTo>
                <a:lnTo>
                  <a:pt x="0" y="2685288"/>
                </a:lnTo>
                <a:lnTo>
                  <a:pt x="1499616" y="2676220"/>
                </a:lnTo>
                <a:lnTo>
                  <a:pt x="1499616" y="2705100"/>
                </a:lnTo>
                <a:lnTo>
                  <a:pt x="1562100" y="2673096"/>
                </a:lnTo>
                <a:close/>
              </a:path>
              <a:path w="1618615" h="2705100">
                <a:moveTo>
                  <a:pt x="1562100" y="30480"/>
                </a:moveTo>
                <a:lnTo>
                  <a:pt x="1555851" y="27432"/>
                </a:lnTo>
                <a:lnTo>
                  <a:pt x="1499616" y="0"/>
                </a:lnTo>
                <a:lnTo>
                  <a:pt x="1499616" y="27508"/>
                </a:lnTo>
                <a:lnTo>
                  <a:pt x="0" y="38100"/>
                </a:lnTo>
                <a:lnTo>
                  <a:pt x="0" y="42672"/>
                </a:lnTo>
                <a:lnTo>
                  <a:pt x="1499616" y="33604"/>
                </a:lnTo>
                <a:lnTo>
                  <a:pt x="1499616" y="62484"/>
                </a:lnTo>
                <a:lnTo>
                  <a:pt x="1562100" y="30480"/>
                </a:lnTo>
                <a:close/>
              </a:path>
              <a:path w="1618615" h="2705100">
                <a:moveTo>
                  <a:pt x="1618488" y="1327404"/>
                </a:moveTo>
                <a:lnTo>
                  <a:pt x="1612239" y="1324356"/>
                </a:lnTo>
                <a:lnTo>
                  <a:pt x="1556004" y="1296924"/>
                </a:lnTo>
                <a:lnTo>
                  <a:pt x="1556004" y="1324432"/>
                </a:lnTo>
                <a:lnTo>
                  <a:pt x="56388" y="1335024"/>
                </a:lnTo>
                <a:lnTo>
                  <a:pt x="56388" y="1339596"/>
                </a:lnTo>
                <a:lnTo>
                  <a:pt x="1556004" y="1330528"/>
                </a:lnTo>
                <a:lnTo>
                  <a:pt x="1556004" y="1359408"/>
                </a:lnTo>
                <a:lnTo>
                  <a:pt x="1618488" y="1327404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7815430" y="2069128"/>
            <a:ext cx="787774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-9" dirty="0">
                <a:latin typeface="Arial MT"/>
                <a:cs typeface="Arial MT"/>
              </a:rPr>
              <a:t>Perfeita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26080" y="4391287"/>
            <a:ext cx="788894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-9" dirty="0">
                <a:latin typeface="Arial MT"/>
                <a:cs typeface="Arial MT"/>
              </a:rPr>
              <a:t>Perfeita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91977" y="3172964"/>
            <a:ext cx="1099297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-9" dirty="0">
                <a:latin typeface="Arial MT"/>
                <a:cs typeface="Arial MT"/>
              </a:rPr>
              <a:t>Inexistente</a:t>
            </a:r>
            <a:endParaRPr sz="172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059" y="599153"/>
            <a:ext cx="9278471" cy="615648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9" dirty="0"/>
              <a:t>Relacione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8471" y="2388197"/>
            <a:ext cx="8513669" cy="3168463"/>
            <a:chOff x="0" y="2706623"/>
            <a:chExt cx="9648825" cy="3590925"/>
          </a:xfrm>
        </p:grpSpPr>
        <p:sp>
          <p:nvSpPr>
            <p:cNvPr id="4" name="object 4"/>
            <p:cNvSpPr/>
            <p:nvPr/>
          </p:nvSpPr>
          <p:spPr>
            <a:xfrm>
              <a:off x="0" y="2706623"/>
              <a:ext cx="9648825" cy="646430"/>
            </a:xfrm>
            <a:custGeom>
              <a:avLst/>
              <a:gdLst/>
              <a:ahLst/>
              <a:cxnLst/>
              <a:rect l="l" t="t" r="r" b="b"/>
              <a:pathLst>
                <a:path w="9648825" h="646429">
                  <a:moveTo>
                    <a:pt x="9450324" y="1524"/>
                  </a:moveTo>
                  <a:lnTo>
                    <a:pt x="0" y="1524"/>
                  </a:lnTo>
                  <a:lnTo>
                    <a:pt x="0" y="646176"/>
                  </a:lnTo>
                  <a:lnTo>
                    <a:pt x="9450324" y="646176"/>
                  </a:lnTo>
                  <a:lnTo>
                    <a:pt x="9450324" y="1524"/>
                  </a:lnTo>
                  <a:close/>
                </a:path>
                <a:path w="9648825" h="646429">
                  <a:moveTo>
                    <a:pt x="9648444" y="0"/>
                  </a:moveTo>
                  <a:lnTo>
                    <a:pt x="9523476" y="0"/>
                  </a:lnTo>
                  <a:lnTo>
                    <a:pt x="9523476" y="644652"/>
                  </a:lnTo>
                  <a:lnTo>
                    <a:pt x="9648444" y="644652"/>
                  </a:lnTo>
                  <a:lnTo>
                    <a:pt x="964844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75787"/>
              <a:ext cx="9392920" cy="3421379"/>
            </a:xfrm>
            <a:custGeom>
              <a:avLst/>
              <a:gdLst/>
              <a:ahLst/>
              <a:cxnLst/>
              <a:rect l="l" t="t" r="r" b="b"/>
              <a:pathLst>
                <a:path w="9392920" h="3421379">
                  <a:moveTo>
                    <a:pt x="9392412" y="0"/>
                  </a:moveTo>
                  <a:lnTo>
                    <a:pt x="0" y="0"/>
                  </a:lnTo>
                  <a:lnTo>
                    <a:pt x="0" y="3421379"/>
                  </a:lnTo>
                  <a:lnTo>
                    <a:pt x="9392412" y="3421379"/>
                  </a:lnTo>
                  <a:lnTo>
                    <a:pt x="9392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36522" y="2570549"/>
            <a:ext cx="459441" cy="256809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  <a:tabLst>
                <a:tab pos="344599" algn="l"/>
              </a:tabLst>
            </a:pPr>
            <a:r>
              <a:rPr sz="1588" spc="-22" dirty="0">
                <a:latin typeface="Calibri"/>
                <a:cs typeface="Calibri"/>
              </a:rPr>
              <a:t>a)</a:t>
            </a:r>
            <a:r>
              <a:rPr sz="1588" dirty="0">
                <a:latin typeface="Calibri"/>
                <a:cs typeface="Calibri"/>
              </a:rPr>
              <a:t>	</a:t>
            </a:r>
            <a:r>
              <a:rPr sz="1588" spc="-44" dirty="0">
                <a:latin typeface="Calibri"/>
                <a:cs typeface="Calibri"/>
              </a:rPr>
              <a:t>1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6523" y="2815428"/>
            <a:ext cx="882463" cy="2240844"/>
          </a:xfrm>
          <a:prstGeom prst="rect">
            <a:avLst/>
          </a:prstGeom>
        </p:spPr>
        <p:txBody>
          <a:bodyPr vert="horz" wrap="square" lIns="0" tIns="80682" rIns="0" bIns="0" rtlCol="0">
            <a:spAutoFit/>
          </a:bodyPr>
          <a:lstStyle/>
          <a:p>
            <a:pPr marL="344599" indent="-333393">
              <a:spcBef>
                <a:spcPts val="635"/>
              </a:spcBef>
              <a:buAutoNum type="alphaLcParenR" startAt="2"/>
              <a:tabLst>
                <a:tab pos="344599" algn="l"/>
              </a:tabLst>
            </a:pPr>
            <a:r>
              <a:rPr sz="1588" spc="-9" dirty="0">
                <a:latin typeface="Calibri"/>
                <a:cs typeface="Calibri"/>
              </a:rPr>
              <a:t>-</a:t>
            </a:r>
            <a:r>
              <a:rPr sz="1588" spc="-22" dirty="0">
                <a:latin typeface="Calibri"/>
                <a:cs typeface="Calibri"/>
              </a:rPr>
              <a:t>0,8</a:t>
            </a:r>
            <a:endParaRPr sz="1588">
              <a:latin typeface="Calibri"/>
              <a:cs typeface="Calibri"/>
            </a:endParaRPr>
          </a:p>
          <a:p>
            <a:pPr marL="344599" indent="-333393">
              <a:spcBef>
                <a:spcPts val="552"/>
              </a:spcBef>
              <a:buAutoNum type="alphaLcParenR" startAt="2"/>
              <a:tabLst>
                <a:tab pos="344599" algn="l"/>
              </a:tabLst>
            </a:pPr>
            <a:r>
              <a:rPr sz="1588" spc="-18" dirty="0">
                <a:latin typeface="Calibri"/>
                <a:cs typeface="Calibri"/>
              </a:rPr>
              <a:t>0,23</a:t>
            </a:r>
            <a:endParaRPr sz="1588">
              <a:latin typeface="Calibri"/>
              <a:cs typeface="Calibri"/>
            </a:endParaRPr>
          </a:p>
          <a:p>
            <a:pPr marL="344599" indent="-333393">
              <a:spcBef>
                <a:spcPts val="552"/>
              </a:spcBef>
              <a:buAutoNum type="alphaLcParenR" startAt="2"/>
              <a:tabLst>
                <a:tab pos="344599" algn="l"/>
              </a:tabLst>
            </a:pPr>
            <a:r>
              <a:rPr sz="1588" spc="-18" dirty="0">
                <a:latin typeface="Calibri"/>
                <a:cs typeface="Calibri"/>
              </a:rPr>
              <a:t>0,09</a:t>
            </a:r>
            <a:endParaRPr sz="1588">
              <a:latin typeface="Calibri"/>
              <a:cs typeface="Calibri"/>
            </a:endParaRPr>
          </a:p>
          <a:p>
            <a:pPr marL="344599" indent="-333393">
              <a:spcBef>
                <a:spcPts val="552"/>
              </a:spcBef>
              <a:buAutoNum type="alphaLcParenR" startAt="2"/>
              <a:tabLst>
                <a:tab pos="344599" algn="l"/>
              </a:tabLst>
            </a:pPr>
            <a:r>
              <a:rPr sz="1588" spc="-9" dirty="0">
                <a:latin typeface="Calibri"/>
                <a:cs typeface="Calibri"/>
              </a:rPr>
              <a:t>-0,334</a:t>
            </a:r>
            <a:endParaRPr sz="1588">
              <a:latin typeface="Calibri"/>
              <a:cs typeface="Calibri"/>
            </a:endParaRPr>
          </a:p>
          <a:p>
            <a:pPr marL="344599" indent="-333393">
              <a:spcBef>
                <a:spcPts val="552"/>
              </a:spcBef>
              <a:buAutoNum type="alphaLcParenR" startAt="2"/>
              <a:tabLst>
                <a:tab pos="344599" algn="l"/>
              </a:tabLst>
            </a:pPr>
            <a:r>
              <a:rPr sz="1588" spc="-44" dirty="0">
                <a:latin typeface="Calibri"/>
                <a:cs typeface="Calibri"/>
              </a:rPr>
              <a:t>0</a:t>
            </a:r>
            <a:endParaRPr sz="1588">
              <a:latin typeface="Calibri"/>
              <a:cs typeface="Calibri"/>
            </a:endParaRPr>
          </a:p>
          <a:p>
            <a:pPr marL="344599" indent="-333393">
              <a:spcBef>
                <a:spcPts val="552"/>
              </a:spcBef>
              <a:buAutoNum type="alphaLcParenR" startAt="2"/>
              <a:tabLst>
                <a:tab pos="344599" algn="l"/>
              </a:tabLst>
            </a:pPr>
            <a:r>
              <a:rPr sz="1588" spc="-22" dirty="0">
                <a:latin typeface="Calibri"/>
                <a:cs typeface="Calibri"/>
              </a:rPr>
              <a:t>0,6</a:t>
            </a:r>
            <a:endParaRPr sz="1588">
              <a:latin typeface="Calibri"/>
              <a:cs typeface="Calibri"/>
            </a:endParaRPr>
          </a:p>
          <a:p>
            <a:pPr marL="344599" indent="-333393">
              <a:spcBef>
                <a:spcPts val="547"/>
              </a:spcBef>
              <a:buAutoNum type="alphaLcParenR" startAt="2"/>
              <a:tabLst>
                <a:tab pos="344599" algn="l"/>
              </a:tabLst>
            </a:pPr>
            <a:r>
              <a:rPr sz="1588" spc="-22" dirty="0">
                <a:latin typeface="Calibri"/>
                <a:cs typeface="Calibri"/>
              </a:rPr>
              <a:t>1,2</a:t>
            </a:r>
            <a:endParaRPr sz="1588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416962" y="1109382"/>
            <a:ext cx="1989044" cy="4643718"/>
            <a:chOff x="7659623" y="1257300"/>
            <a:chExt cx="2254250" cy="526288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891" y="1257300"/>
              <a:ext cx="1170431" cy="15011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9623" y="5247132"/>
              <a:ext cx="2253996" cy="127254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56900" y="2612377"/>
            <a:ext cx="1109382" cy="256809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92190" indent="-180984">
              <a:spcBef>
                <a:spcPts val="97"/>
              </a:spcBef>
              <a:buSzPct val="94444"/>
              <a:buFont typeface="Wingdings"/>
              <a:buChar char=""/>
              <a:tabLst>
                <a:tab pos="192190" algn="l"/>
              </a:tabLst>
            </a:pPr>
            <a:r>
              <a:rPr sz="1588" spc="-9" dirty="0">
                <a:latin typeface="Calibri"/>
                <a:cs typeface="Calibri"/>
              </a:rPr>
              <a:t>Inexistente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56899" y="2857459"/>
            <a:ext cx="1729068" cy="2228020"/>
          </a:xfrm>
          <a:prstGeom prst="rect">
            <a:avLst/>
          </a:prstGeom>
        </p:spPr>
        <p:txBody>
          <a:bodyPr vert="horz" wrap="square" lIns="0" tIns="80682" rIns="0" bIns="0" rtlCol="0">
            <a:spAutoFit/>
          </a:bodyPr>
          <a:lstStyle/>
          <a:p>
            <a:pPr marL="192190" indent="-180984">
              <a:spcBef>
                <a:spcPts val="635"/>
              </a:spcBef>
              <a:buSzPct val="94444"/>
              <a:buFont typeface="Wingdings"/>
              <a:buChar char=""/>
              <a:tabLst>
                <a:tab pos="192190" algn="l"/>
              </a:tabLst>
            </a:pPr>
            <a:r>
              <a:rPr sz="1588" spc="-18" dirty="0">
                <a:latin typeface="Calibri"/>
                <a:cs typeface="Calibri"/>
              </a:rPr>
              <a:t>Erro</a:t>
            </a:r>
            <a:endParaRPr sz="1588">
              <a:latin typeface="Calibri"/>
              <a:cs typeface="Calibri"/>
            </a:endParaRPr>
          </a:p>
          <a:p>
            <a:pPr marL="192190" indent="-180984">
              <a:spcBef>
                <a:spcPts val="552"/>
              </a:spcBef>
              <a:buSzPct val="94444"/>
              <a:buFont typeface="Wingdings"/>
              <a:buChar char=""/>
              <a:tabLst>
                <a:tab pos="192190" algn="l"/>
              </a:tabLst>
            </a:pPr>
            <a:r>
              <a:rPr sz="1588" dirty="0">
                <a:latin typeface="Calibri"/>
                <a:cs typeface="Calibri"/>
              </a:rPr>
              <a:t>Positiva</a:t>
            </a:r>
            <a:r>
              <a:rPr sz="1588" spc="-66" dirty="0">
                <a:latin typeface="Calibri"/>
                <a:cs typeface="Calibri"/>
              </a:rPr>
              <a:t> </a:t>
            </a:r>
            <a:r>
              <a:rPr sz="1588" spc="-9" dirty="0">
                <a:latin typeface="Calibri"/>
                <a:cs typeface="Calibri"/>
              </a:rPr>
              <a:t>moderada</a:t>
            </a:r>
            <a:endParaRPr sz="1588">
              <a:latin typeface="Calibri"/>
              <a:cs typeface="Calibri"/>
            </a:endParaRPr>
          </a:p>
          <a:p>
            <a:pPr marL="192190" indent="-180984">
              <a:spcBef>
                <a:spcPts val="552"/>
              </a:spcBef>
              <a:buSzPct val="94444"/>
              <a:buFont typeface="Wingdings"/>
              <a:buChar char=""/>
              <a:tabLst>
                <a:tab pos="192190" algn="l"/>
              </a:tabLst>
            </a:pPr>
            <a:r>
              <a:rPr sz="1588" dirty="0">
                <a:latin typeface="Calibri"/>
                <a:cs typeface="Calibri"/>
              </a:rPr>
              <a:t>Negativa</a:t>
            </a:r>
            <a:r>
              <a:rPr sz="1588" spc="-75" dirty="0">
                <a:latin typeface="Calibri"/>
                <a:cs typeface="Calibri"/>
              </a:rPr>
              <a:t> </a:t>
            </a:r>
            <a:r>
              <a:rPr sz="1588" spc="-18" dirty="0">
                <a:latin typeface="Calibri"/>
                <a:cs typeface="Calibri"/>
              </a:rPr>
              <a:t>forte</a:t>
            </a:r>
            <a:endParaRPr sz="1588">
              <a:latin typeface="Calibri"/>
              <a:cs typeface="Calibri"/>
            </a:endParaRPr>
          </a:p>
          <a:p>
            <a:pPr marL="192190" indent="-180984">
              <a:spcBef>
                <a:spcPts val="547"/>
              </a:spcBef>
              <a:buSzPct val="94444"/>
              <a:buFont typeface="Wingdings"/>
              <a:buChar char=""/>
              <a:tabLst>
                <a:tab pos="192190" algn="l"/>
              </a:tabLst>
            </a:pPr>
            <a:r>
              <a:rPr sz="1588" dirty="0">
                <a:latin typeface="Calibri"/>
                <a:cs typeface="Calibri"/>
              </a:rPr>
              <a:t>Positiva</a:t>
            </a:r>
            <a:r>
              <a:rPr sz="1588" spc="-66" dirty="0">
                <a:latin typeface="Calibri"/>
                <a:cs typeface="Calibri"/>
              </a:rPr>
              <a:t> </a:t>
            </a:r>
            <a:r>
              <a:rPr sz="1588" spc="-18" dirty="0">
                <a:latin typeface="Calibri"/>
                <a:cs typeface="Calibri"/>
              </a:rPr>
              <a:t>fraca</a:t>
            </a:r>
            <a:endParaRPr sz="1588">
              <a:latin typeface="Calibri"/>
              <a:cs typeface="Calibri"/>
            </a:endParaRPr>
          </a:p>
          <a:p>
            <a:pPr marL="237577" indent="-226371">
              <a:spcBef>
                <a:spcPts val="552"/>
              </a:spcBef>
              <a:buSzPct val="94444"/>
              <a:buFont typeface="Wingdings"/>
              <a:buChar char=""/>
              <a:tabLst>
                <a:tab pos="237577" algn="l"/>
              </a:tabLst>
            </a:pPr>
            <a:r>
              <a:rPr sz="1588" dirty="0">
                <a:latin typeface="Calibri"/>
                <a:cs typeface="Calibri"/>
              </a:rPr>
              <a:t>Positiva</a:t>
            </a:r>
            <a:r>
              <a:rPr sz="1588" spc="-66" dirty="0">
                <a:latin typeface="Calibri"/>
                <a:cs typeface="Calibri"/>
              </a:rPr>
              <a:t> </a:t>
            </a:r>
            <a:r>
              <a:rPr sz="1588" spc="-18" dirty="0">
                <a:latin typeface="Calibri"/>
                <a:cs typeface="Calibri"/>
              </a:rPr>
              <a:t>fraca</a:t>
            </a:r>
            <a:endParaRPr sz="1588">
              <a:latin typeface="Calibri"/>
              <a:cs typeface="Calibri"/>
            </a:endParaRPr>
          </a:p>
          <a:p>
            <a:pPr marL="192190" indent="-180984">
              <a:spcBef>
                <a:spcPts val="552"/>
              </a:spcBef>
              <a:buSzPct val="94444"/>
              <a:buFont typeface="Wingdings"/>
              <a:buChar char=""/>
              <a:tabLst>
                <a:tab pos="192190" algn="l"/>
              </a:tabLst>
            </a:pPr>
            <a:r>
              <a:rPr sz="1588" dirty="0">
                <a:latin typeface="Calibri"/>
                <a:cs typeface="Calibri"/>
              </a:rPr>
              <a:t>Positiva</a:t>
            </a:r>
            <a:r>
              <a:rPr sz="1588" spc="-66" dirty="0">
                <a:latin typeface="Calibri"/>
                <a:cs typeface="Calibri"/>
              </a:rPr>
              <a:t> </a:t>
            </a:r>
            <a:r>
              <a:rPr sz="1588" spc="-9" dirty="0">
                <a:latin typeface="Calibri"/>
                <a:cs typeface="Calibri"/>
              </a:rPr>
              <a:t>perfeita</a:t>
            </a:r>
            <a:endParaRPr sz="1588">
              <a:latin typeface="Calibri"/>
              <a:cs typeface="Calibri"/>
            </a:endParaRPr>
          </a:p>
          <a:p>
            <a:pPr marL="192190" indent="-180984">
              <a:spcBef>
                <a:spcPts val="547"/>
              </a:spcBef>
              <a:buSzPct val="94444"/>
              <a:buFont typeface="Wingdings"/>
              <a:buChar char=""/>
              <a:tabLst>
                <a:tab pos="192190" algn="l"/>
              </a:tabLst>
            </a:pPr>
            <a:r>
              <a:rPr sz="1588" dirty="0">
                <a:latin typeface="Calibri"/>
                <a:cs typeface="Calibri"/>
              </a:rPr>
              <a:t>Negativa</a:t>
            </a:r>
            <a:r>
              <a:rPr sz="1588" spc="-75" dirty="0">
                <a:latin typeface="Calibri"/>
                <a:cs typeface="Calibri"/>
              </a:rPr>
              <a:t> </a:t>
            </a:r>
            <a:r>
              <a:rPr sz="1588" spc="-18" dirty="0">
                <a:latin typeface="Calibri"/>
                <a:cs typeface="Calibri"/>
              </a:rPr>
              <a:t>FRACA</a:t>
            </a:r>
            <a:endParaRPr sz="1588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991DE-4990-7D3F-4E5A-7A579B26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Bibliotecas Importadas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AF5B29F-63CE-F610-53DB-39957C50F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0979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3312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B991DE-4990-7D3F-4E5A-7A579B26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Funções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E5A479C-FAC0-16AF-C43E-C62C7AE3F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96595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99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B991DE-4990-7D3F-4E5A-7A579B26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Funções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8DFB2E9-7A24-9016-CC61-131716A33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28522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6373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3B3A4-B4BD-0127-C68E-D7C55E36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6ADEE9-5E8F-551B-FFA8-F6B606225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0" i="0">
                <a:effectLst/>
                <a:highlight>
                  <a:srgbClr val="FFFFFF"/>
                </a:highlight>
              </a:rPr>
              <a:t>E qual será o custo para Pessoas com</a:t>
            </a:r>
            <a:endParaRPr lang="pt-BR" dirty="0"/>
          </a:p>
          <a:p>
            <a:pPr marL="0" indent="0">
              <a:buNone/>
            </a:pPr>
            <a:r>
              <a:rPr lang="pt-BR" b="0" i="0">
                <a:effectLst/>
                <a:highlight>
                  <a:srgbClr val="FFFFFF"/>
                </a:highlight>
              </a:rPr>
              <a:t>1</a:t>
            </a:r>
          </a:p>
          <a:p>
            <a:pPr marL="0" indent="0">
              <a:buNone/>
            </a:pPr>
            <a:r>
              <a:rPr lang="pt-BR" b="0" i="0">
                <a:effectLst/>
                <a:highlight>
                  <a:srgbClr val="FFFFFF"/>
                </a:highlight>
              </a:rPr>
              <a:t>12</a:t>
            </a:r>
          </a:p>
          <a:p>
            <a:pPr marL="0" indent="0">
              <a:buNone/>
            </a:pPr>
            <a:r>
              <a:rPr lang="pt-BR" b="0" i="0">
                <a:effectLst/>
                <a:highlight>
                  <a:srgbClr val="FFFFFF"/>
                </a:highlight>
              </a:rPr>
              <a:t>30</a:t>
            </a:r>
            <a:br>
              <a:rPr lang="pt-BR"/>
            </a:br>
            <a:r>
              <a:rPr lang="pt-BR" b="0" i="0">
                <a:effectLst/>
                <a:highlight>
                  <a:srgbClr val="FFFFFF"/>
                </a:highlight>
              </a:rPr>
              <a:t>44</a:t>
            </a:r>
            <a:br>
              <a:rPr lang="pt-BR"/>
            </a:br>
            <a:r>
              <a:rPr lang="pt-BR" b="0" i="0">
                <a:effectLst/>
                <a:highlight>
                  <a:srgbClr val="FFFFFF"/>
                </a:highlight>
              </a:rPr>
              <a:t>72</a:t>
            </a:r>
            <a:br>
              <a:rPr lang="pt-BR"/>
            </a:br>
            <a:r>
              <a:rPr lang="pt-BR" b="0" i="0">
                <a:effectLst/>
                <a:highlight>
                  <a:srgbClr val="FFFFFF"/>
                </a:highlight>
              </a:rPr>
              <a:t>Terror do INSS 102</a:t>
            </a:r>
            <a:endParaRPr lang="pt-BR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F441D87-2580-D69A-1421-F71014B36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553684"/>
            <a:ext cx="5181600" cy="289521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40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D76D2A-B7B3-0031-333A-770A8C47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Como funciona?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3E3713-187F-8297-1F97-7A3AA0DC7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345827"/>
            <a:ext cx="5217173" cy="4351338"/>
          </a:xfrm>
        </p:spPr>
        <p:txBody>
          <a:bodyPr>
            <a:normAutofit/>
          </a:bodyPr>
          <a:lstStyle/>
          <a:p>
            <a:r>
              <a:rPr lang="pt-BR" sz="2200">
                <a:solidFill>
                  <a:schemeClr val="bg1"/>
                </a:solidFill>
              </a:rPr>
              <a:t>Coleta de dados: São reunidos dados relevantes sobre o fenômeno que se deseja prever, como histórico de vendas, dados demográficos, informações de mercado, etc.</a:t>
            </a:r>
          </a:p>
          <a:p>
            <a:r>
              <a:rPr lang="pt-BR" sz="2200">
                <a:solidFill>
                  <a:schemeClr val="bg1"/>
                </a:solidFill>
              </a:rPr>
              <a:t>Análise de dados: Os dados são limpos, organizados e analisados para identificar padrões, tendências e relações entre as diferentes variáveis.</a:t>
            </a:r>
          </a:p>
          <a:p>
            <a:r>
              <a:rPr lang="pt-BR" sz="2200">
                <a:solidFill>
                  <a:schemeClr val="bg1"/>
                </a:solidFill>
              </a:rPr>
              <a:t>Criação do modelo: Um modelo matemático ou estatístico é construído para representar as relações identificadas nos dados.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252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D76D2A-B7B3-0031-333A-770A8C47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Como funciona?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3E3713-187F-8297-1F97-7A3AA0DC7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345827"/>
            <a:ext cx="5217173" cy="4351338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Treinamento do modelo: O modelo é "treinado" com os dados históricos para aprender a fazer previsões.</a:t>
            </a:r>
          </a:p>
          <a:p>
            <a:r>
              <a:rPr lang="pt-BR">
                <a:solidFill>
                  <a:schemeClr val="bg1"/>
                </a:solidFill>
              </a:rPr>
              <a:t>Previsão: O modelo treinado é utilizado para fazer previsões sobre eventos futuros.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566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3E3713-187F-8297-1F97-7A3AA0DC7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345827"/>
            <a:ext cx="5217173" cy="4351338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Principais Algoritmos de Modelagem Preditiva:</a:t>
            </a:r>
          </a:p>
          <a:p>
            <a:r>
              <a:rPr lang="pt-BR">
                <a:solidFill>
                  <a:schemeClr val="bg1"/>
                </a:solidFill>
              </a:rPr>
              <a:t>Regressão Linear</a:t>
            </a:r>
          </a:p>
          <a:p>
            <a:r>
              <a:rPr lang="pt-BR">
                <a:solidFill>
                  <a:schemeClr val="bg1"/>
                </a:solidFill>
              </a:rPr>
              <a:t> Árvores de Decisão</a:t>
            </a:r>
          </a:p>
          <a:p>
            <a:r>
              <a:rPr lang="pt-BR">
                <a:solidFill>
                  <a:schemeClr val="bg1"/>
                </a:solidFill>
              </a:rPr>
              <a:t>Redes Neurais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391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615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A6D86A-50F1-7D5A-A132-4B927E62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715" y="265242"/>
            <a:ext cx="5333000" cy="1296465"/>
          </a:xfrm>
        </p:spPr>
        <p:txBody>
          <a:bodyPr anchor="b"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Regressão Linear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6155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6156" name="Freeform: Shape 6155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7" name="Freeform: Shape 6156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59" name="Oval 6158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61" name="Oval 6160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148" name="Picture 4" descr="Regressão Linear com Gradiente Descendente | by Bruno Dorneles | Medium">
            <a:extLst>
              <a:ext uri="{FF2B5EF4-FFF2-40B4-BE49-F238E27FC236}">
                <a16:creationId xmlns:a16="http://schemas.microsoft.com/office/drawing/2014/main" id="{49B4F4D5-5E4F-108C-FF6F-069347941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692892">
            <a:off x="259425" y="2150807"/>
            <a:ext cx="6526939" cy="25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63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6164" name="Freeform: Shape 6163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5" name="Freeform: Shape 6164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6" name="Freeform: Shape 6165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7" name="Freeform: Shape 6166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8" name="Freeform: Shape 6167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9" name="Freeform: Shape 6168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0" name="Freeform: Shape 6169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1" name="Freeform: Shape 6170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2" name="Freeform: Shape 6171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3" name="Freeform: Shape 6172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4" name="Freeform: Shape 6173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5" name="Freeform: Shape 6174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6" name="Freeform: Shape 6175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3D3E78-777C-D097-7665-44E228348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170" y="1758305"/>
            <a:ext cx="5217173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Conceito:</a:t>
            </a:r>
            <a:r>
              <a:rPr lang="pt-BR" sz="1800" dirty="0">
                <a:solidFill>
                  <a:schemeClr val="bg1"/>
                </a:solidFill>
              </a:rPr>
              <a:t> É um modelo estatístico que busca estabelecer uma relação linear entre uma variável dependente (a ser prevista) e uma ou mais variáveis independentes.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Funcionamento:</a:t>
            </a:r>
            <a:r>
              <a:rPr lang="pt-BR" sz="1800" dirty="0">
                <a:solidFill>
                  <a:schemeClr val="bg1"/>
                </a:solidFill>
              </a:rPr>
              <a:t> O algoritmo ajusta uma linha reta aos dados, minimizando a distância entre os pontos de dados e a linha.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Vantagens:</a:t>
            </a:r>
            <a:r>
              <a:rPr lang="pt-BR" sz="1800" dirty="0">
                <a:solidFill>
                  <a:schemeClr val="bg1"/>
                </a:solidFill>
              </a:rPr>
              <a:t> Simplicidade, </a:t>
            </a:r>
            <a:r>
              <a:rPr lang="pt-BR" sz="1800" dirty="0" err="1">
                <a:solidFill>
                  <a:schemeClr val="bg1"/>
                </a:solidFill>
              </a:rPr>
              <a:t>interpretabilidade</a:t>
            </a:r>
            <a:r>
              <a:rPr lang="pt-BR" sz="1800" dirty="0">
                <a:solidFill>
                  <a:schemeClr val="bg1"/>
                </a:solidFill>
              </a:rPr>
              <a:t> e eficiência computacional.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Desvantagens:</a:t>
            </a:r>
            <a:r>
              <a:rPr lang="pt-BR" sz="1800" dirty="0">
                <a:solidFill>
                  <a:schemeClr val="bg1"/>
                </a:solidFill>
              </a:rPr>
              <a:t> Assume uma relação linear entre as variáveis, pode ser sensível a outliers e não captura relações complexas.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Aplicações:</a:t>
            </a:r>
            <a:r>
              <a:rPr lang="pt-BR" sz="1800" dirty="0">
                <a:solidFill>
                  <a:schemeClr val="bg1"/>
                </a:solidFill>
              </a:rPr>
              <a:t> Previsão de vendas, análise de séries temporais, estimativa de custos.</a:t>
            </a:r>
          </a:p>
          <a:p>
            <a:endParaRPr lang="pt-B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61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717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79" name="Group 7178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7180" name="Oval 7179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1" name="Oval 7180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83" name="Oval 7182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A6D86A-50F1-7D5A-A132-4B927E62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863" y="128847"/>
            <a:ext cx="4842710" cy="105365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Árvores de Decisão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7185" name="Group 7184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7186" name="Freeform: Shape 7185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187" name="Freeform: Shape 718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7172" name="Picture 4" descr="Árvores de Decisão. O objetivo desse post é explicar o que… | by Raphael  Campos | Machine Learning Beyond Deep Learning | Medium">
            <a:extLst>
              <a:ext uri="{FF2B5EF4-FFF2-40B4-BE49-F238E27FC236}">
                <a16:creationId xmlns:a16="http://schemas.microsoft.com/office/drawing/2014/main" id="{3B70D1C1-ACA5-5A9C-B415-D66119CD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691" y="2277904"/>
            <a:ext cx="4819377" cy="190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3D3E78-777C-D097-7665-44E228348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112" y="817628"/>
            <a:ext cx="5543399" cy="302302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Conceito:</a:t>
            </a:r>
            <a:r>
              <a:rPr lang="pt-BR" sz="2000" dirty="0">
                <a:solidFill>
                  <a:schemeClr val="bg1"/>
                </a:solidFill>
              </a:rPr>
              <a:t> São algoritmos que representam decisões e seus possíveis resultados em uma estrutura semelhante a uma árvore.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Funcionamento:</a:t>
            </a:r>
            <a:r>
              <a:rPr lang="pt-BR" sz="2000" dirty="0">
                <a:solidFill>
                  <a:schemeClr val="bg1"/>
                </a:solidFill>
              </a:rPr>
              <a:t> A árvore é construída de forma recursiva, dividindo os dados em subconjuntos cada vez menores, até que uma condição de parada seja atingida.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Vantagens:</a:t>
            </a:r>
            <a:r>
              <a:rPr lang="pt-BR" sz="2000" dirty="0">
                <a:solidFill>
                  <a:schemeClr val="bg1"/>
                </a:solidFill>
              </a:rPr>
              <a:t> Fácil interpretação, capacidade de lidar com dados categóricos e numéricos, não exige normalização dos dados.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Desvantagens:</a:t>
            </a:r>
            <a:r>
              <a:rPr lang="pt-BR" sz="2000" dirty="0">
                <a:solidFill>
                  <a:schemeClr val="bg1"/>
                </a:solidFill>
              </a:rPr>
              <a:t> Podem ser suscetíveis a </a:t>
            </a:r>
            <a:r>
              <a:rPr lang="pt-BR" sz="2000" dirty="0" err="1">
                <a:solidFill>
                  <a:schemeClr val="bg1"/>
                </a:solidFill>
              </a:rPr>
              <a:t>overfitting</a:t>
            </a:r>
            <a:r>
              <a:rPr lang="pt-BR" sz="2000" dirty="0">
                <a:solidFill>
                  <a:schemeClr val="bg1"/>
                </a:solidFill>
              </a:rPr>
              <a:t>, especialmente em árvores muito profundas.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Aplicações:</a:t>
            </a:r>
            <a:r>
              <a:rPr lang="pt-BR" sz="2000" dirty="0">
                <a:solidFill>
                  <a:schemeClr val="bg1"/>
                </a:solidFill>
              </a:rPr>
              <a:t> Classificação (por exemplo, de clientes), segmentação de mercado, diagnóstico médico.</a:t>
            </a:r>
          </a:p>
        </p:txBody>
      </p:sp>
      <p:grpSp>
        <p:nvGrpSpPr>
          <p:cNvPr id="7189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190" name="Freeform: Shape 7189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1" name="Freeform: Shape 7190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2" name="Freeform: Shape 7191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3" name="Freeform: Shape 7192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4" name="Freeform: Shape 7193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737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A6D86A-50F1-7D5A-A132-4B927E62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pt-BR" b="1">
                <a:solidFill>
                  <a:schemeClr val="bg1"/>
                </a:solidFill>
              </a:rPr>
              <a:t>Redes Neurais</a:t>
            </a:r>
            <a:endParaRPr lang="pt-BR">
              <a:solidFill>
                <a:schemeClr val="bg1"/>
              </a:solidFill>
            </a:endParaRPr>
          </a:p>
        </p:txBody>
      </p:sp>
      <p:grpSp>
        <p:nvGrpSpPr>
          <p:cNvPr id="8201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8202" name="Freeform: Shape 8201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03" name="Freeform: Shape 8202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205" name="Oval 8204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07" name="Oval 8206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194" name="Picture 2" descr="Fundamentos das Redes Neurais: Teoria e Prática | by Thiagosr | Medium">
            <a:extLst>
              <a:ext uri="{FF2B5EF4-FFF2-40B4-BE49-F238E27FC236}">
                <a16:creationId xmlns:a16="http://schemas.microsoft.com/office/drawing/2014/main" id="{D36080F1-7228-83D6-E036-13E7D1A74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6293" y="2419850"/>
            <a:ext cx="3555043" cy="201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09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8210" name="Freeform: Shape 8209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1" name="Freeform: Shape 8210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2" name="Freeform: Shape 8211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3" name="Freeform: Shape 8212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4" name="Freeform: Shape 8213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5" name="Freeform: Shape 8214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6" name="Freeform: Shape 8215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7" name="Freeform: Shape 8216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8" name="Freeform: Shape 8217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9" name="Freeform: Shape 8218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0" name="Freeform: Shape 8219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1" name="Freeform: Shape 8220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2" name="Freeform: Shape 8221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3D3E78-777C-D097-7665-44E228348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chemeClr val="bg1"/>
                </a:solidFill>
              </a:rPr>
              <a:t>Conceito:</a:t>
            </a:r>
            <a:r>
              <a:rPr lang="pt-BR" sz="2000" dirty="0">
                <a:solidFill>
                  <a:schemeClr val="bg1"/>
                </a:solidFill>
              </a:rPr>
              <a:t> São modelos computacionais inspirados no funcionamento do cérebro humano, compostos por neurônios artificiais interconectados.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Funcionamento:</a:t>
            </a:r>
            <a:r>
              <a:rPr lang="pt-BR" sz="2000" dirty="0">
                <a:solidFill>
                  <a:schemeClr val="bg1"/>
                </a:solidFill>
              </a:rPr>
              <a:t> As redes neurais aprendem a mapear entradas para saídas através de um processo de treinamento, ajustando os pesos das conexões entre os neurônios.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Vantagens:</a:t>
            </a:r>
            <a:r>
              <a:rPr lang="pt-BR" sz="2000" dirty="0">
                <a:solidFill>
                  <a:schemeClr val="bg1"/>
                </a:solidFill>
              </a:rPr>
              <a:t> Alta capacidade de aprendizado, capacidade de modelar relações complexas e não lineares, boa performance em problemas com grandes volumes de dados.</a:t>
            </a:r>
          </a:p>
        </p:txBody>
      </p:sp>
    </p:spTree>
    <p:extLst>
      <p:ext uri="{BB962C8B-B14F-4D97-AF65-F5344CB8AC3E}">
        <p14:creationId xmlns:p14="http://schemas.microsoft.com/office/powerpoint/2010/main" val="383499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A6D86A-50F1-7D5A-A132-4B927E62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pt-BR" b="1">
                <a:solidFill>
                  <a:schemeClr val="bg1"/>
                </a:solidFill>
              </a:rPr>
              <a:t>Redes Neurais</a:t>
            </a:r>
            <a:endParaRPr lang="pt-BR">
              <a:solidFill>
                <a:schemeClr val="bg1"/>
              </a:solidFill>
            </a:endParaRPr>
          </a:p>
        </p:txBody>
      </p:sp>
      <p:grpSp>
        <p:nvGrpSpPr>
          <p:cNvPr id="8201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8202" name="Freeform: Shape 8201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03" name="Freeform: Shape 8202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205" name="Oval 8204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07" name="Oval 8206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194" name="Picture 2" descr="Fundamentos das Redes Neurais: Teoria e Prática | by Thiagosr | Medium">
            <a:extLst>
              <a:ext uri="{FF2B5EF4-FFF2-40B4-BE49-F238E27FC236}">
                <a16:creationId xmlns:a16="http://schemas.microsoft.com/office/drawing/2014/main" id="{D36080F1-7228-83D6-E036-13E7D1A74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6293" y="2419850"/>
            <a:ext cx="3555043" cy="201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09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8210" name="Freeform: Shape 8209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1" name="Freeform: Shape 8210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2" name="Freeform: Shape 8211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3" name="Freeform: Shape 8212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4" name="Freeform: Shape 8213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5" name="Freeform: Shape 8214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6" name="Freeform: Shape 8215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7" name="Freeform: Shape 8216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8" name="Freeform: Shape 8217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9" name="Freeform: Shape 8218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0" name="Freeform: Shape 8219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1" name="Freeform: Shape 8220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2" name="Freeform: Shape 8221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3D3E78-777C-D097-7665-44E228348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Desvantagens: Requerem grande quantidade de dados para treinamento, podem ser complexas de construir e interpretar, e o treinamento pode ser computacionalmente caro.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Aplicações: Reconhecimento de padrões (imagens, voz), previsão de séries temporais complexas, processamento de linguagem natural</a:t>
            </a:r>
          </a:p>
        </p:txBody>
      </p:sp>
    </p:spTree>
    <p:extLst>
      <p:ext uri="{BB962C8B-B14F-4D97-AF65-F5344CB8AC3E}">
        <p14:creationId xmlns:p14="http://schemas.microsoft.com/office/powerpoint/2010/main" val="405010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1310</Words>
  <Application>Microsoft Office PowerPoint</Application>
  <PresentationFormat>Widescreen</PresentationFormat>
  <Paragraphs>135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Aptos</vt:lpstr>
      <vt:lpstr>Aptos Display</vt:lpstr>
      <vt:lpstr>Arial</vt:lpstr>
      <vt:lpstr>Arial MT</vt:lpstr>
      <vt:lpstr>Calibri</vt:lpstr>
      <vt:lpstr>Calibri Light</vt:lpstr>
      <vt:lpstr>Times New Roman</vt:lpstr>
      <vt:lpstr>Wingdings</vt:lpstr>
      <vt:lpstr>Tema do Office</vt:lpstr>
      <vt:lpstr>Modelagem Preditiva</vt:lpstr>
      <vt:lpstr>O que é</vt:lpstr>
      <vt:lpstr>Como funciona?</vt:lpstr>
      <vt:lpstr>Como funciona?</vt:lpstr>
      <vt:lpstr>Apresentação do PowerPoint</vt:lpstr>
      <vt:lpstr>Regressão Linear</vt:lpstr>
      <vt:lpstr>Árvores de Decisão</vt:lpstr>
      <vt:lpstr>Redes Neurais</vt:lpstr>
      <vt:lpstr>Redes Neurais</vt:lpstr>
      <vt:lpstr>Análise Prática de Regressão Linear</vt:lpstr>
      <vt:lpstr>Variáveis</vt:lpstr>
      <vt:lpstr>Gráfico de Dispersão</vt:lpstr>
      <vt:lpstr>gráfico de dispersão é uma ferramenta visual poderosa utilizada em estatística e ciência de dados para explorar a relação entre duas variáveis numéricas. Ele é construído plotando pontos em um plano cartesiano, onde cada ponto representa um par de valores correspondentes às duas variáveis.</vt:lpstr>
      <vt:lpstr>Para que serve um gráfico de dispersão?</vt:lpstr>
      <vt:lpstr>Elementos de um gráfico de dispersão</vt:lpstr>
      <vt:lpstr>Tipos de relação</vt:lpstr>
      <vt:lpstr>Porque a correlação negativa é perfeita?</vt:lpstr>
      <vt:lpstr>Apresentação do PowerPoint</vt:lpstr>
      <vt:lpstr>Regressão  Linear</vt:lpstr>
      <vt:lpstr>Correlação (R)</vt:lpstr>
      <vt:lpstr>Força e Direção</vt:lpstr>
      <vt:lpstr>Relacione</vt:lpstr>
      <vt:lpstr>Bibliotecas Importadas</vt:lpstr>
      <vt:lpstr>Funções</vt:lpstr>
      <vt:lpstr>Funções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Ítalo Nunes Pereira</dc:creator>
  <cp:lastModifiedBy>Ítalo Nunes Pereira</cp:lastModifiedBy>
  <cp:revision>6</cp:revision>
  <dcterms:created xsi:type="dcterms:W3CDTF">2024-08-29T19:52:17Z</dcterms:created>
  <dcterms:modified xsi:type="dcterms:W3CDTF">2024-08-29T20:30:29Z</dcterms:modified>
</cp:coreProperties>
</file>