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3" r:id="rId28"/>
    <p:sldId id="281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59480-131E-614A-E486-5EC4D55BC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1E2073-A27F-51EC-9266-49B59505D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24821B-C8D5-3201-583B-13593D2C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71F8-60A1-4265-93A4-A123C6939B9C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79DCA-A427-C138-AE15-847E5D80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4AC76F-8209-308B-FC79-7AF7CF22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9E26-0E30-4572-9334-71C54F527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9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B013D-79B4-3A50-CE7F-22840295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3B864C-A820-6A4D-63CD-45DD1CE89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2A2D85-3E01-CD2F-D6CB-132BCB1E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71F8-60A1-4265-93A4-A123C6939B9C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23148A-7511-5900-115A-53896150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E07371-2052-AA1A-1FAD-BD444B95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9E26-0E30-4572-9334-71C54F527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0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1C3303-54A6-7800-0226-74DF2070D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0698D7-5365-5102-AD40-B5881BEB1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AB3CA7-7074-B77C-85B9-B7EE30B5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71F8-60A1-4265-93A4-A123C6939B9C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0072C3-B562-A68C-A62C-8602F5F2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9765B6-3666-7B5D-3276-395524F0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9E26-0E30-4572-9334-71C54F527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56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F8F4-6052-B9B5-3A26-0EE204BA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AD5FEF-ED4E-5DAB-090A-D8780834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086E89-D9F4-26E6-62C5-C896E490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71F8-60A1-4265-93A4-A123C6939B9C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58E452-3DD4-1090-B999-53DD5579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8AAD4A-FF77-F73F-785D-DA70557C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9E26-0E30-4572-9334-71C54F527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62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919B1-539F-AF5E-1EE8-E11734D9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6FC185-D058-9256-A4A8-94C1A12F4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6D1687-71D1-D6FC-365E-E3C7A269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71F8-60A1-4265-93A4-A123C6939B9C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4800A5-6313-843B-44B2-7DC330C6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9A89A6-8553-0BB2-8B37-A2158AC1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9E26-0E30-4572-9334-71C54F527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42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B01CF-00C5-7B01-ADC4-0112346B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CD4ADF-B518-9D01-B69B-40C78BF9C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381CB3-1619-D671-DBF6-405130882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1349E7-AEDD-E5EA-4D45-A6A1BEEF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71F8-60A1-4265-93A4-A123C6939B9C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9E11E5-B365-08FB-8D9F-96C2CEC3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0373D0-6705-F39B-860D-BF6E4A6F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9E26-0E30-4572-9334-71C54F527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2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983BC-82F8-31FB-7173-6D580485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BBB5ED-5C49-0381-FA20-F59D7ACB0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683656-40D6-0048-34A4-558B67784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FA2285-646E-1BFC-0DCE-5D44A1644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D3D047-7D58-3753-01F2-B66486A07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A24453-22F5-208E-0CD7-783926D7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71F8-60A1-4265-93A4-A123C6939B9C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4D922E-AA12-C954-A798-4EA17F80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A8F33C-E1EB-BE87-10FC-11846580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9E26-0E30-4572-9334-71C54F527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3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00342-8B61-2154-C4DC-461B8110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5F9A45-2626-7A9C-4D6C-CDC29332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71F8-60A1-4265-93A4-A123C6939B9C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5D1290-5EDE-B190-69A7-730898F7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794BAF-A640-12E4-B624-F699AD1D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9E26-0E30-4572-9334-71C54F527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28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841BB0-5D86-9632-A739-47E3A788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71F8-60A1-4265-93A4-A123C6939B9C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782359-5C43-5863-96CC-43F31573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45F2F4-9A7B-DF57-3E98-9C24E9CE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9E26-0E30-4572-9334-71C54F527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51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E13FF-348F-B273-C09B-FD6F9CA07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AB0DF7-B440-3C56-1DDD-3C7E5A83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6AF2CB-2B3E-2ABD-733F-69526BF0E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E6B41E-3DFE-C330-A729-48E3AF18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71F8-60A1-4265-93A4-A123C6939B9C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EC981E-918A-1A18-54D0-241256BF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52B968-7A01-B7C5-85D3-1C029831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9E26-0E30-4572-9334-71C54F527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47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3F026-1416-1971-802C-85260ADF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8645179-3D35-1EFE-8400-7B371C643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480DC9-596C-F393-66CC-2596C8E8E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B5339B-576D-E77F-1719-C2BD9A30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71F8-60A1-4265-93A4-A123C6939B9C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2538E4-41B6-CF60-CFC5-085EE8F3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817A13-1665-F9C5-70D5-913DE3B3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9E26-0E30-4572-9334-71C54F527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12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D5CD8F-D157-979E-C7C9-6C66F40D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46DA86-9C2C-EA52-AB77-0F51B9EC3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FEF3DB-1899-C250-C1DD-A1D46DA19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471F8-60A1-4265-93A4-A123C6939B9C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5A1A4E-C506-A46E-B19A-46D2226CE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F9016-047D-EF0E-FA05-EBF1F6E63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419E26-0E30-4572-9334-71C54F527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89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153D72-E832-60A7-C162-E4E0C2283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01453"/>
            <a:ext cx="10909640" cy="1065836"/>
          </a:xfrm>
        </p:spPr>
        <p:txBody>
          <a:bodyPr anchor="ctr">
            <a:normAutofit/>
          </a:bodyPr>
          <a:lstStyle/>
          <a:p>
            <a:r>
              <a:rPr lang="pt-BR" sz="6600" b="1"/>
              <a:t>Velocidade</a:t>
            </a:r>
            <a:r>
              <a:rPr lang="pt-BR" sz="6600"/>
              <a:t> e </a:t>
            </a:r>
            <a:r>
              <a:rPr lang="pt-BR" sz="6600" b="1"/>
              <a:t>Volume</a:t>
            </a:r>
            <a:endParaRPr lang="pt-BR" sz="660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93DE8BE-3A64-FCA3-7292-B313A2EF8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666494" y="320040"/>
            <a:ext cx="2921508" cy="38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Volumizing GIFs - Find &amp; Share on GIPHY">
            <a:extLst>
              <a:ext uri="{FF2B5EF4-FFF2-40B4-BE49-F238E27FC236}">
                <a16:creationId xmlns:a16="http://schemas.microsoft.com/office/drawing/2014/main" id="{D65436AA-32D2-A043-52AB-D42F7ADD8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4032" y="320040"/>
            <a:ext cx="3895344" cy="38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41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reeform: Shape 2057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632C00-C46E-5A63-7C26-50C2DBD5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/>
              <a:t>Código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A25EA-2A5E-4C6C-68C9-F0830C79C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2061836"/>
            <a:ext cx="7330189" cy="4054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/>
              <a:t>Importar bibliotecas:</a:t>
            </a:r>
          </a:p>
          <a:p>
            <a:pPr marL="0" indent="0">
              <a:buNone/>
            </a:pPr>
            <a:r>
              <a:rPr lang="pt-BR" sz="2000" b="1" dirty="0"/>
              <a:t>pandas</a:t>
            </a:r>
            <a:r>
              <a:rPr lang="pt-BR" sz="2000" dirty="0"/>
              <a:t>: Para manipulação de dados em formato tabular.</a:t>
            </a:r>
          </a:p>
          <a:p>
            <a:pPr marL="0" indent="0">
              <a:buNone/>
            </a:pPr>
            <a:r>
              <a:rPr lang="pt-BR" sz="2000" b="1" dirty="0" err="1"/>
              <a:t>requests</a:t>
            </a:r>
            <a:r>
              <a:rPr lang="pt-BR" sz="2000" b="1" dirty="0"/>
              <a:t>: </a:t>
            </a:r>
            <a:r>
              <a:rPr lang="pt-BR" sz="2000" dirty="0"/>
              <a:t>Para fazer requisições HTTP à API.</a:t>
            </a:r>
          </a:p>
          <a:p>
            <a:pPr marL="0" indent="0">
              <a:buNone/>
            </a:pPr>
            <a:r>
              <a:rPr lang="pt-BR" sz="2000" b="1" dirty="0"/>
              <a:t>time</a:t>
            </a:r>
            <a:r>
              <a:rPr lang="pt-BR" sz="2000" dirty="0"/>
              <a:t>: Para criar pausas entre as requisições.</a:t>
            </a:r>
          </a:p>
          <a:p>
            <a:pPr marL="0" indent="0">
              <a:buNone/>
            </a:pPr>
            <a:r>
              <a:rPr lang="pt-BR" sz="2000" b="1" dirty="0"/>
              <a:t>Função </a:t>
            </a:r>
            <a:r>
              <a:rPr lang="pt-BR" sz="2000" b="1" dirty="0" err="1"/>
              <a:t>get_stock_data</a:t>
            </a:r>
            <a:r>
              <a:rPr lang="pt-BR" sz="2000" b="1" dirty="0"/>
              <a:t>: </a:t>
            </a:r>
            <a:r>
              <a:rPr lang="pt-BR" sz="2000" dirty="0"/>
              <a:t>Constrói a URL da API com o símbolo da ação. Faz a requisição e converte a resposta JSON em um </a:t>
            </a:r>
            <a:r>
              <a:rPr lang="pt-BR" sz="2000" dirty="0" err="1"/>
              <a:t>DataFrame</a:t>
            </a:r>
            <a:r>
              <a:rPr lang="pt-BR" sz="2000" dirty="0"/>
              <a:t> do pandas.</a:t>
            </a:r>
          </a:p>
          <a:p>
            <a:pPr marL="0" indent="0">
              <a:buNone/>
            </a:pPr>
            <a:r>
              <a:rPr lang="pt-BR" sz="2000" dirty="0"/>
              <a:t>Retorna o </a:t>
            </a:r>
            <a:r>
              <a:rPr lang="pt-BR" sz="2000" dirty="0" err="1"/>
              <a:t>DataFrame</a:t>
            </a:r>
            <a:r>
              <a:rPr lang="pt-BR" sz="2000" dirty="0"/>
              <a:t> com as últimas cotações.</a:t>
            </a:r>
          </a:p>
        </p:txBody>
      </p:sp>
      <p:pic>
        <p:nvPicPr>
          <p:cNvPr id="2051" name="Picture 3" descr="Panda Toque Animal - GIF gratuito no Pixabay - Pixabay">
            <a:extLst>
              <a:ext uri="{FF2B5EF4-FFF2-40B4-BE49-F238E27FC236}">
                <a16:creationId xmlns:a16="http://schemas.microsoft.com/office/drawing/2014/main" id="{21B58BA0-D385-8406-5C28-5800EA9F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5662" y="2184914"/>
            <a:ext cx="3755915" cy="375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Freeform: Shape 2059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32C00-C46E-5A63-7C26-50C2DBD5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A25EA-2A5E-4C6C-68C9-F0830C79C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Loop infinito:</a:t>
            </a:r>
          </a:p>
          <a:p>
            <a:pPr marL="0" indent="0">
              <a:buNone/>
            </a:pPr>
            <a:r>
              <a:rPr lang="pt-BR" dirty="0"/>
              <a:t>Chama a função </a:t>
            </a:r>
            <a:r>
              <a:rPr lang="pt-BR" dirty="0" err="1"/>
              <a:t>get_stock_data</a:t>
            </a:r>
            <a:r>
              <a:rPr lang="pt-BR" dirty="0"/>
              <a:t> a cada minuto.</a:t>
            </a:r>
          </a:p>
          <a:p>
            <a:pPr marL="0" indent="0">
              <a:buNone/>
            </a:pPr>
            <a:r>
              <a:rPr lang="pt-BR" dirty="0"/>
              <a:t>Imprime as últimas linhas do </a:t>
            </a:r>
            <a:r>
              <a:rPr lang="pt-BR" dirty="0" err="1"/>
              <a:t>DataFrame</a:t>
            </a:r>
            <a:r>
              <a:rPr lang="pt-BR" dirty="0"/>
              <a:t> (últimas cotações).</a:t>
            </a:r>
          </a:p>
          <a:p>
            <a:pPr marL="0" indent="0">
              <a:buNone/>
            </a:pPr>
            <a:r>
              <a:rPr lang="pt-BR" dirty="0"/>
              <a:t>Aguarda 60 segundos antes da próxima iteração</a:t>
            </a:r>
          </a:p>
        </p:txBody>
      </p:sp>
      <p:pic>
        <p:nvPicPr>
          <p:cNvPr id="7170" name="Picture 2" descr="Iori Yagami (The King of Fighters) GIF Animations">
            <a:extLst>
              <a:ext uri="{FF2B5EF4-FFF2-40B4-BE49-F238E27FC236}">
                <a16:creationId xmlns:a16="http://schemas.microsoft.com/office/drawing/2014/main" id="{5FF9CB5C-BE00-CAE4-8661-5B58ACFC5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853" y="3429000"/>
            <a:ext cx="20764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77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8F986-33BD-CAAD-4185-84061EAF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Velocidade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DF929-9021-23BD-B075-963EA88D8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Refere à rapidez com que os dados são gerados, processados e analisados. Em um mundo cada vez mais digital e conectado, a velocidade com que as empresas conseguem coletar, interpretar e agir sobre os dados se torna um fator diferencial crucial para o sucesso.</a:t>
            </a:r>
          </a:p>
        </p:txBody>
      </p:sp>
    </p:spTree>
    <p:extLst>
      <p:ext uri="{BB962C8B-B14F-4D97-AF65-F5344CB8AC3E}">
        <p14:creationId xmlns:p14="http://schemas.microsoft.com/office/powerpoint/2010/main" val="74232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18F986-33BD-CAAD-4185-84061EA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 que a Velocidade é Tão Importante?</a:t>
            </a:r>
          </a:p>
        </p:txBody>
      </p:sp>
      <p:sp>
        <p:nvSpPr>
          <p:cNvPr id="8201" name="Freeform: Shape 820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03" name="Freeform: Shape 820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194" name="Picture 2" descr="Nfsmw GIFs | Tenor">
            <a:extLst>
              <a:ext uri="{FF2B5EF4-FFF2-40B4-BE49-F238E27FC236}">
                <a16:creationId xmlns:a16="http://schemas.microsoft.com/office/drawing/2014/main" id="{423DE0B9-C9FB-847F-9800-8DD63B5B9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1243" y="1710771"/>
            <a:ext cx="4939504" cy="3053511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5" name="Freeform: Shape 8204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07" name="Freeform: Shape 820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09" name="Freeform: Shape 8208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11" name="Freeform: Shape 821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5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89682B-7B59-C66A-2241-92DCD4B9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Velocidade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DD1A59-33BF-3080-5C43-96266B84D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600" b="1"/>
              <a:t>Tomada de decisões em tempo real: </a:t>
            </a:r>
            <a:r>
              <a:rPr lang="pt-BR" sz="2600"/>
              <a:t>Em muitos setores, como finanças, comércio eletrônico e indústria, as decisões precisam ser tomadas rapidamente com base nas informações mais recentes.</a:t>
            </a:r>
          </a:p>
          <a:p>
            <a:pPr marL="0" indent="0">
              <a:buNone/>
            </a:pPr>
            <a:r>
              <a:rPr lang="pt-BR" sz="2600" b="1"/>
              <a:t>Vantagem competitiva: </a:t>
            </a:r>
            <a:r>
              <a:rPr lang="pt-BR" sz="2600"/>
              <a:t>Empresas que conseguem analisar os dados mais rapidamente podem identificar oportunidades de mercado antes dos concorrentes.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0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89682B-7B59-C66A-2241-92DCD4B9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Velocidade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DD1A59-33BF-3080-5C43-96266B84D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b="1" dirty="0"/>
              <a:t>Personalização: </a:t>
            </a:r>
            <a:r>
              <a:rPr lang="pt-BR" dirty="0"/>
              <a:t>A capacidade de personalizar produtos e serviços em tempo real aumenta a satisfação do cliente e a fidelidade à marca.</a:t>
            </a:r>
          </a:p>
          <a:p>
            <a:pPr marL="0" indent="0">
              <a:buNone/>
            </a:pPr>
            <a:r>
              <a:rPr lang="pt-BR" b="1" dirty="0"/>
              <a:t>Prevenção de fraudes</a:t>
            </a:r>
            <a:r>
              <a:rPr lang="pt-BR" dirty="0"/>
              <a:t>: Detectar atividades suspeitas em tempo real é essencial para proteger as empresas e seus clientes.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47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4E0A64-4B99-3E47-976B-119FFED0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Desafios da Velocidade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9A1541-2F16-81B5-E725-9D7B2162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b="1" dirty="0"/>
              <a:t>Volume de dados</a:t>
            </a:r>
            <a:r>
              <a:rPr lang="pt-BR" dirty="0"/>
              <a:t>: Quanto maior o volume de dados, mais tempo leva para processá-los.</a:t>
            </a:r>
          </a:p>
          <a:p>
            <a:pPr marL="0" indent="0">
              <a:buNone/>
            </a:pPr>
            <a:r>
              <a:rPr lang="pt-BR" b="1" dirty="0"/>
              <a:t>Variedade de dados</a:t>
            </a:r>
            <a:r>
              <a:rPr lang="pt-BR" dirty="0"/>
              <a:t>: Diferentes tipos de dados exigem diferentes ferramentas e técnicas de processamento.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30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4E0A64-4B99-3E47-976B-119FFED0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Tecnologias para Aumentar a Velocidade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9A1541-2F16-81B5-E725-9D7B2162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b="1" dirty="0"/>
              <a:t>Processamento em tempo real: </a:t>
            </a:r>
            <a:r>
              <a:rPr lang="pt-BR" dirty="0"/>
              <a:t>Ferramentas como Apache Spark e </a:t>
            </a:r>
            <a:r>
              <a:rPr lang="pt-BR" dirty="0" err="1"/>
              <a:t>Flink</a:t>
            </a:r>
            <a:r>
              <a:rPr lang="pt-BR" dirty="0"/>
              <a:t> permitem processar grandes volumes de dados em fluxos contínuos.</a:t>
            </a:r>
          </a:p>
          <a:p>
            <a:pPr marL="0" indent="0">
              <a:buNone/>
            </a:pPr>
            <a:r>
              <a:rPr lang="pt-BR" b="1" dirty="0"/>
              <a:t>Computação distribuída: </a:t>
            </a:r>
            <a:r>
              <a:rPr lang="pt-BR" dirty="0"/>
              <a:t>Dividir o processamento de dados em várias máquinas aumenta a velocidade e a capacidade de processamento.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96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4E0A64-4B99-3E47-976B-119FFED0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SGBDs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9A1541-2F16-81B5-E725-9D7B2162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/>
              <a:t>Para lidar com essa alta velocidade, são utilizadas tecnologias específicas de armazenamento e </a:t>
            </a:r>
            <a:r>
              <a:rPr lang="pt-BR" dirty="0" err="1"/>
              <a:t>SGBDs</a:t>
            </a:r>
            <a:r>
              <a:rPr lang="pt-BR" dirty="0"/>
              <a:t> que priorizam a performance e a escalabilidade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66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Freeform: Shape 922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4E0A64-4B99-3E47-976B-119FFED0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dirty="0" err="1"/>
              <a:t>SGBDs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9A1541-2F16-81B5-E725-9D7B2162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63" y="2198362"/>
            <a:ext cx="6509504" cy="3917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Análise de </a:t>
            </a:r>
            <a:r>
              <a:rPr lang="pt-BR" b="1" dirty="0" err="1"/>
              <a:t>Streaming:Armazenamento</a:t>
            </a:r>
            <a:r>
              <a:rPr lang="pt-BR" b="1" dirty="0"/>
              <a:t>:</a:t>
            </a:r>
            <a:r>
              <a:rPr lang="pt-BR" dirty="0"/>
              <a:t> Kafka, </a:t>
            </a:r>
            <a:r>
              <a:rPr lang="pt-BR" dirty="0" err="1"/>
              <a:t>Kinesis</a:t>
            </a:r>
            <a:r>
              <a:rPr lang="pt-BR" dirty="0"/>
              <a:t> Data </a:t>
            </a:r>
            <a:r>
              <a:rPr lang="pt-BR" dirty="0" err="1"/>
              <a:t>Streams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SGBDs</a:t>
            </a:r>
            <a:r>
              <a:rPr lang="pt-BR" b="1" dirty="0"/>
              <a:t>:</a:t>
            </a:r>
            <a:r>
              <a:rPr lang="pt-BR" dirty="0"/>
              <a:t> Apache </a:t>
            </a:r>
            <a:r>
              <a:rPr lang="pt-BR" dirty="0" err="1"/>
              <a:t>Flink</a:t>
            </a:r>
            <a:r>
              <a:rPr lang="pt-BR" dirty="0"/>
              <a:t>, Spark Streaming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Uso:</a:t>
            </a:r>
            <a:r>
              <a:rPr lang="pt-BR" dirty="0"/>
              <a:t> Processamento contínuo de dados de sensores, logs de aplicativos, transações financeiras.</a:t>
            </a:r>
          </a:p>
        </p:txBody>
      </p:sp>
      <p:pic>
        <p:nvPicPr>
          <p:cNvPr id="9218" name="Picture 2" descr="Apache Spark vs. Apache Flink: A Comprehensive Comparison | by Ansam Yousry  | Medium">
            <a:extLst>
              <a:ext uri="{FF2B5EF4-FFF2-40B4-BE49-F238E27FC236}">
                <a16:creationId xmlns:a16="http://schemas.microsoft.com/office/drawing/2014/main" id="{C4818127-7BC5-5D53-3BB5-13662F2D4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865745"/>
            <a:ext cx="4788505" cy="239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7" name="Freeform: Shape 9226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449DC6-B6A1-4B7A-2820-568318D7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Volume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D54F48-C225-6DDD-BA12-8418EF8BC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Refere-se à </a:t>
            </a:r>
            <a:r>
              <a:rPr lang="pt-BR" b="1" dirty="0"/>
              <a:t>quantidade massiva de dados</a:t>
            </a:r>
            <a:r>
              <a:rPr lang="pt-BR" dirty="0"/>
              <a:t> que são gerados a cada segundo no mundo digital. É como se tivéssemos uma torneira aberta, despejando uma quantidade infinita de informações a todo momento</a:t>
            </a:r>
          </a:p>
          <a:p>
            <a:r>
              <a:rPr lang="pt-BR" dirty="0"/>
              <a:t>Em termos simples, é a medida da quantidade de dados que uma organização coleta e armazena.</a:t>
            </a:r>
          </a:p>
        </p:txBody>
      </p:sp>
    </p:spTree>
    <p:extLst>
      <p:ext uri="{BB962C8B-B14F-4D97-AF65-F5344CB8AC3E}">
        <p14:creationId xmlns:p14="http://schemas.microsoft.com/office/powerpoint/2010/main" val="1808210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9" name="Freeform: Shape 1024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4E0A64-4B99-3E47-976B-119FFED0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dirty="0" err="1"/>
              <a:t>SGBDs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9A1541-2F16-81B5-E725-9D7B2162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62" y="2198362"/>
            <a:ext cx="5886138" cy="3917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Monitoramento de </a:t>
            </a:r>
            <a:r>
              <a:rPr lang="pt-BR" b="1" dirty="0" err="1"/>
              <a:t>Infraestrutura:Armazenamento</a:t>
            </a:r>
            <a:r>
              <a:rPr lang="pt-BR" b="1" dirty="0"/>
              <a:t>:</a:t>
            </a:r>
            <a:r>
              <a:rPr lang="pt-BR" dirty="0"/>
              <a:t> </a:t>
            </a:r>
            <a:r>
              <a:rPr lang="pt-BR" dirty="0" err="1"/>
              <a:t>InfluxDB</a:t>
            </a:r>
            <a:r>
              <a:rPr lang="pt-BR" dirty="0"/>
              <a:t>, </a:t>
            </a:r>
            <a:r>
              <a:rPr lang="pt-BR" dirty="0" err="1"/>
              <a:t>TimescaleDB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SGBDs</a:t>
            </a:r>
            <a:r>
              <a:rPr lang="pt-BR" b="1" dirty="0"/>
              <a:t>:</a:t>
            </a:r>
            <a:r>
              <a:rPr lang="pt-BR" dirty="0"/>
              <a:t> </a:t>
            </a:r>
            <a:r>
              <a:rPr lang="pt-BR" dirty="0" err="1"/>
              <a:t>Prometheus</a:t>
            </a:r>
            <a:r>
              <a:rPr lang="pt-BR" dirty="0"/>
              <a:t>, </a:t>
            </a:r>
            <a:r>
              <a:rPr lang="pt-BR" dirty="0" err="1"/>
              <a:t>Grafana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Uso:</a:t>
            </a:r>
            <a:r>
              <a:rPr lang="pt-BR" dirty="0"/>
              <a:t> Monitoramento de métricas de sistemas, logs de servidores, alertas de infraestrutura.</a:t>
            </a:r>
          </a:p>
        </p:txBody>
      </p:sp>
      <p:pic>
        <p:nvPicPr>
          <p:cNvPr id="10242" name="Picture 2" descr="Grafana: Integração com o Prometheus | by Hugo Habbema | Medium">
            <a:extLst>
              <a:ext uri="{FF2B5EF4-FFF2-40B4-BE49-F238E27FC236}">
                <a16:creationId xmlns:a16="http://schemas.microsoft.com/office/drawing/2014/main" id="{B3487E19-2BF5-EDBF-0E4B-E11BEBEFB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3010530"/>
            <a:ext cx="4788505" cy="210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1" name="Freeform: Shape 1025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54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3" name="Freeform: Shape 1127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4E0A64-4B99-3E47-976B-119FFED0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dirty="0" err="1"/>
              <a:t>SGBDs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9A1541-2F16-81B5-E725-9D7B2162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90" y="2291640"/>
            <a:ext cx="5878363" cy="391777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b="1" dirty="0"/>
              <a:t>Análise de Sentimentos em Tempo </a:t>
            </a:r>
            <a:r>
              <a:rPr lang="pt-BR" sz="3200" b="1" dirty="0" err="1"/>
              <a:t>Real:Armazenamento</a:t>
            </a:r>
            <a:r>
              <a:rPr lang="pt-BR" sz="3200" b="1" dirty="0"/>
              <a:t>:</a:t>
            </a:r>
            <a:r>
              <a:rPr lang="pt-BR" sz="3200" dirty="0"/>
              <a:t> Kafka, </a:t>
            </a:r>
            <a:r>
              <a:rPr lang="pt-BR" sz="3200" dirty="0" err="1"/>
              <a:t>Kinesis</a:t>
            </a:r>
            <a:r>
              <a:rPr lang="pt-BR" sz="3200" dirty="0"/>
              <a:t> Data </a:t>
            </a:r>
            <a:r>
              <a:rPr lang="pt-BR" sz="3200" dirty="0" err="1"/>
              <a:t>Streams</a:t>
            </a:r>
            <a:endParaRPr lang="pt-BR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3200" b="1" dirty="0" err="1"/>
              <a:t>SGBDs</a:t>
            </a:r>
            <a:r>
              <a:rPr lang="pt-BR" sz="3200" b="1" dirty="0"/>
              <a:t>:</a:t>
            </a:r>
            <a:r>
              <a:rPr lang="pt-BR" sz="3200" dirty="0"/>
              <a:t> </a:t>
            </a:r>
            <a:r>
              <a:rPr lang="pt-BR" sz="3200" dirty="0" err="1"/>
              <a:t>Elasticsearch</a:t>
            </a:r>
            <a:r>
              <a:rPr lang="pt-BR" sz="3200" dirty="0"/>
              <a:t>, Apache Spark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b="1" dirty="0"/>
              <a:t>Uso:</a:t>
            </a:r>
            <a:r>
              <a:rPr lang="pt-BR" sz="3200" dirty="0"/>
              <a:t> Análise de sentimentos em redes sociais, </a:t>
            </a:r>
            <a:r>
              <a:rPr lang="pt-BR" sz="3200" dirty="0" err="1"/>
              <a:t>chatbots</a:t>
            </a:r>
            <a:r>
              <a:rPr lang="pt-BR" sz="3200" dirty="0"/>
              <a:t>, atendimento ao cliente.</a:t>
            </a:r>
          </a:p>
        </p:txBody>
      </p:sp>
      <p:pic>
        <p:nvPicPr>
          <p:cNvPr id="11266" name="Picture 2" descr="Indexing into Elasticsearch using Spark — code snippets | by Akshesh Doshi  | Medium">
            <a:extLst>
              <a:ext uri="{FF2B5EF4-FFF2-40B4-BE49-F238E27FC236}">
                <a16:creationId xmlns:a16="http://schemas.microsoft.com/office/drawing/2014/main" id="{F804039C-F474-0683-957E-59273F878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3222672"/>
            <a:ext cx="4788505" cy="168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5" name="Freeform: Shape 1127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81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 descr="RIP Twitter': usuários falam em 'morte' da rede social após compra de Elon  Musk | Tecnologia | G1">
            <a:extLst>
              <a:ext uri="{FF2B5EF4-FFF2-40B4-BE49-F238E27FC236}">
                <a16:creationId xmlns:a16="http://schemas.microsoft.com/office/drawing/2014/main" id="{8BEB4F74-097A-1554-AFFF-C067003DC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7" b="14412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410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4E0A64-4B99-3E47-976B-119FFED0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6187" y="153597"/>
            <a:ext cx="2138033" cy="939019"/>
          </a:xfrm>
        </p:spPr>
        <p:txBody>
          <a:bodyPr>
            <a:normAutofit/>
          </a:bodyPr>
          <a:lstStyle/>
          <a:p>
            <a:r>
              <a:rPr lang="pt-BR" sz="4000" dirty="0"/>
              <a:t>Exemplo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9A1541-2F16-81B5-E725-9D7B2162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904" y="634349"/>
            <a:ext cx="4638206" cy="48728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Imagine que você quer monitorar a opinião pública sobre um novo produto lançado no mercado.</a:t>
            </a:r>
          </a:p>
          <a:p>
            <a:pPr marL="0" indent="0">
              <a:buNone/>
            </a:pPr>
            <a:r>
              <a:rPr lang="pt-BR" dirty="0"/>
              <a:t>Vamos analisar tweets em tempo real utilizando a biblioteca </a:t>
            </a:r>
            <a:r>
              <a:rPr lang="pt-BR" dirty="0" err="1"/>
              <a:t>tweepy</a:t>
            </a:r>
            <a:r>
              <a:rPr lang="pt-BR" dirty="0"/>
              <a:t> para interagir com a API do Twitter, a biblioteca </a:t>
            </a:r>
            <a:r>
              <a:rPr lang="pt-BR" dirty="0" err="1"/>
              <a:t>textblob</a:t>
            </a:r>
            <a:r>
              <a:rPr lang="pt-BR" dirty="0"/>
              <a:t> para análise de sentimentos e o Google </a:t>
            </a:r>
            <a:r>
              <a:rPr lang="pt-BR" dirty="0" err="1"/>
              <a:t>Colab</a:t>
            </a:r>
            <a:r>
              <a:rPr lang="pt-BR" dirty="0"/>
              <a:t> como ambiente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455875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7" name="Freeform: Shape 1229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D825C6-7987-9740-8AEF-71F637D4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dirty="0"/>
              <a:t>Exemplo Real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D3F0B3-16F3-7B4B-060D-24ADA81E9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Simularemos um sistema que gera transações financeiras e, em seguida, as processa para detectar valores suspeitos (acima de um determinado limite)</a:t>
            </a:r>
          </a:p>
        </p:txBody>
      </p:sp>
      <p:pic>
        <p:nvPicPr>
          <p:cNvPr id="12290" name="Picture 2" descr="Gestão Financeira | tecsystem">
            <a:extLst>
              <a:ext uri="{FF2B5EF4-FFF2-40B4-BE49-F238E27FC236}">
                <a16:creationId xmlns:a16="http://schemas.microsoft.com/office/drawing/2014/main" id="{8FA7D4A9-B419-49C8-B2C9-D185886CD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291885"/>
            <a:ext cx="4788505" cy="35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9" name="Freeform: Shape 1229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07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D825C6-7987-9740-8AEF-71F637D4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Exemplo Real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D3F0B3-16F3-7B4B-060D-24ADA81E9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/>
              <a:t>Geração de transações: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b="1" dirty="0"/>
              <a:t>função </a:t>
            </a:r>
            <a:r>
              <a:rPr lang="pt-BR" b="1" dirty="0" err="1"/>
              <a:t>generate_transactions</a:t>
            </a:r>
            <a:r>
              <a:rPr lang="pt-BR" b="1" dirty="0"/>
              <a:t>() </a:t>
            </a:r>
            <a:r>
              <a:rPr lang="pt-BR" dirty="0"/>
              <a:t>simula a criação de transações financeiras a cada 0,5 segundos. Cada transação tem um valor aleatório entre 1 e 1000.</a:t>
            </a:r>
          </a:p>
          <a:p>
            <a:pPr marL="0" indent="0">
              <a:buNone/>
            </a:pPr>
            <a:r>
              <a:rPr lang="pt-BR" dirty="0"/>
              <a:t>As transações geradas são armazenadas em uma fila (deque), representando um fluxo contínuo de dados.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71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D825C6-7987-9740-8AEF-71F637D4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Exemplo Real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D3F0B3-16F3-7B4B-060D-24ADA81E9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/>
              <a:t>Processamento de transações: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b="1" dirty="0"/>
              <a:t>função </a:t>
            </a:r>
            <a:r>
              <a:rPr lang="pt-BR" b="1" dirty="0" err="1"/>
              <a:t>process_transactions</a:t>
            </a:r>
            <a:r>
              <a:rPr lang="pt-BR" b="1" dirty="0"/>
              <a:t>() </a:t>
            </a:r>
            <a:r>
              <a:rPr lang="pt-BR" dirty="0"/>
              <a:t>retira as transações da fila uma por uma e verifica se o valor da transação excede um limite (neste caso, 900). Se a transação for suspeita, ela será marcada como tal.</a:t>
            </a:r>
          </a:p>
          <a:p>
            <a:pPr marL="0" indent="0">
              <a:buNone/>
            </a:pPr>
            <a:r>
              <a:rPr lang="pt-BR" dirty="0"/>
              <a:t>O processamento ocorre a cada 1 segundo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50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25" name="Rectangle 1331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326" name="Arc 1332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D825C6-7987-9740-8AEF-71F637D4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t-BR" dirty="0"/>
              <a:t>Exemplo Real </a:t>
            </a:r>
          </a:p>
        </p:txBody>
      </p:sp>
      <p:sp>
        <p:nvSpPr>
          <p:cNvPr id="13327" name="Freeform: Shape 1332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314" name="Picture 2" descr="Threads Threads App Sticker - Threads Threads App Meta - Discover &amp; Share  GIFs">
            <a:extLst>
              <a:ext uri="{FF2B5EF4-FFF2-40B4-BE49-F238E27FC236}">
                <a16:creationId xmlns:a16="http://schemas.microsoft.com/office/drawing/2014/main" id="{68F3EAAC-FB13-E986-1AA1-C1C3AD767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D3F0B3-16F3-7B4B-060D-24ADA81E9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Threads:</a:t>
            </a:r>
          </a:p>
          <a:p>
            <a:pPr marL="0" indent="0">
              <a:buNone/>
            </a:pPr>
            <a:r>
              <a:rPr lang="pt-BR" dirty="0"/>
              <a:t>Usamos o </a:t>
            </a:r>
            <a:r>
              <a:rPr lang="pt-BR" b="1" dirty="0"/>
              <a:t>módulo </a:t>
            </a:r>
            <a:r>
              <a:rPr lang="pt-BR" b="1" dirty="0" err="1"/>
              <a:t>threading</a:t>
            </a:r>
            <a:r>
              <a:rPr lang="pt-BR" b="1" dirty="0"/>
              <a:t> </a:t>
            </a:r>
            <a:r>
              <a:rPr lang="pt-BR" dirty="0"/>
              <a:t>para simular o comportamento em tempo real. Uma thread gera as transações, enquanto outra thread as processa simultaneamente.</a:t>
            </a:r>
          </a:p>
        </p:txBody>
      </p:sp>
    </p:spTree>
    <p:extLst>
      <p:ext uri="{BB962C8B-B14F-4D97-AF65-F5344CB8AC3E}">
        <p14:creationId xmlns:p14="http://schemas.microsoft.com/office/powerpoint/2010/main" val="3733691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1434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45" name="Freeform: Shape 1434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47" name="Rectangle 1434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9" name="Rectangle 1434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1" name="Freeform: Shape 1435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353" name="Isosceles Triangle 1435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Fim GIF - Pesquisar em GIFER">
            <a:extLst>
              <a:ext uri="{FF2B5EF4-FFF2-40B4-BE49-F238E27FC236}">
                <a16:creationId xmlns:a16="http://schemas.microsoft.com/office/drawing/2014/main" id="{58808A8D-63E8-F979-61B7-9FF4CC5521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3519" y="643467"/>
            <a:ext cx="8364962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55" name="Isosceles Triangle 1435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63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0239F1-BFDE-B00A-CB89-B21E50C4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Referências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D86BF0-0629-73FA-1EF0-CA8E91073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Código: </a:t>
            </a:r>
            <a:br>
              <a:rPr lang="pt-BR" dirty="0"/>
            </a:br>
            <a:r>
              <a:rPr lang="pt-BR" dirty="0"/>
              <a:t>https://colab.research.google.com/drive/1CYUSyiXKD7l5yJS4gZIzuKD7cHXK0wYN#scrollTo=xqO0a95mD7B3</a:t>
            </a:r>
          </a:p>
        </p:txBody>
      </p:sp>
    </p:spTree>
    <p:extLst>
      <p:ext uri="{BB962C8B-B14F-4D97-AF65-F5344CB8AC3E}">
        <p14:creationId xmlns:p14="http://schemas.microsoft.com/office/powerpoint/2010/main" val="301714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449DC6-B6A1-4B7A-2820-568318D7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Volume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D54F48-C225-6DDD-BA12-8418EF8BC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pt-BR" dirty="0"/>
              <a:t>Como Funciona?</a:t>
            </a:r>
          </a:p>
          <a:p>
            <a:r>
              <a:rPr lang="pt-BR" b="1" dirty="0"/>
              <a:t>Redes sociais:</a:t>
            </a:r>
            <a:r>
              <a:rPr lang="pt-BR" dirty="0"/>
              <a:t> Cada postagem, curtida, comentário gera dados.</a:t>
            </a:r>
          </a:p>
          <a:p>
            <a:r>
              <a:rPr lang="pt-BR" b="1" dirty="0"/>
              <a:t>Transações financeiras</a:t>
            </a:r>
            <a:r>
              <a:rPr lang="pt-BR" dirty="0"/>
              <a:t>: Cada compra, transferência bancária gera um registro.</a:t>
            </a:r>
          </a:p>
          <a:p>
            <a:r>
              <a:rPr lang="pt-BR" b="1" dirty="0"/>
              <a:t>Dados de localização</a:t>
            </a:r>
            <a:r>
              <a:rPr lang="pt-BR" dirty="0"/>
              <a:t>: Seus aplicativos de celular coletam dados sobre sua localização.</a:t>
            </a:r>
          </a:p>
        </p:txBody>
      </p:sp>
    </p:spTree>
    <p:extLst>
      <p:ext uri="{BB962C8B-B14F-4D97-AF65-F5344CB8AC3E}">
        <p14:creationId xmlns:p14="http://schemas.microsoft.com/office/powerpoint/2010/main" val="341119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449DC6-B6A1-4B7A-2820-568318D7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Volume</a:t>
            </a: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D54F48-C225-6DDD-BA12-8418EF8BC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pt-BR" b="1"/>
              <a:t>Esses dados são armazenados em grandes bancos de dados.</a:t>
            </a:r>
            <a:r>
              <a:rPr lang="pt-BR"/>
              <a:t> Mas, ao contrário dos bancos de dados tradicionais, que armazenam informações em um único local, os sistemas de Big Data utilizam </a:t>
            </a:r>
            <a:r>
              <a:rPr lang="pt-BR" b="1"/>
              <a:t>armazenamento distribuído</a:t>
            </a:r>
            <a:r>
              <a:rPr lang="pt-BR"/>
              <a:t>. Isso significa que os dados são divididos em partes menores e armazenados em diversos servidores.</a:t>
            </a:r>
            <a:endParaRPr lang="pt-BR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0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449DC6-B6A1-4B7A-2820-568318D7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Volume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D54F48-C225-6DDD-BA12-8418EF8BC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pt-BR" sz="2400" b="1"/>
              <a:t> Redes Sociais:</a:t>
            </a:r>
          </a:p>
          <a:p>
            <a:r>
              <a:rPr lang="pt-BR" sz="2400" b="1"/>
              <a:t>Armazenamento: </a:t>
            </a:r>
            <a:r>
              <a:rPr lang="pt-BR" sz="2400"/>
              <a:t>Objetos (imagens, vídeos), dados estruturados (posts, comentários), dados semiestruturados (metadados).</a:t>
            </a:r>
          </a:p>
          <a:p>
            <a:r>
              <a:rPr lang="pt-BR" sz="2400" b="1" err="1"/>
              <a:t>SGBDs</a:t>
            </a:r>
            <a:r>
              <a:rPr lang="pt-BR" sz="2400" b="1"/>
              <a:t>:</a:t>
            </a:r>
          </a:p>
          <a:p>
            <a:r>
              <a:rPr lang="pt-BR" sz="2400" b="1" err="1"/>
              <a:t>NoSQL</a:t>
            </a:r>
            <a:r>
              <a:rPr lang="pt-BR" sz="2400" b="1"/>
              <a:t>: </a:t>
            </a:r>
            <a:r>
              <a:rPr lang="pt-BR" sz="2400" err="1"/>
              <a:t>MongoDB</a:t>
            </a:r>
            <a:r>
              <a:rPr lang="pt-BR" sz="2400"/>
              <a:t> (para dados flexíveis), Cassandra (para alta disponibilidade e escalabilidade).</a:t>
            </a:r>
          </a:p>
          <a:p>
            <a:r>
              <a:rPr lang="pt-BR" sz="2400" b="1"/>
              <a:t>Armazenamento de objetos: </a:t>
            </a:r>
            <a:r>
              <a:rPr lang="pt-BR" sz="2400" err="1"/>
              <a:t>Amazon</a:t>
            </a:r>
            <a:r>
              <a:rPr lang="pt-BR" sz="2400"/>
              <a:t> S3, Google Cloud </a:t>
            </a:r>
            <a:r>
              <a:rPr lang="pt-BR" sz="2400" err="1"/>
              <a:t>Storage</a:t>
            </a:r>
            <a:r>
              <a:rPr lang="pt-BR" sz="2400"/>
              <a:t>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3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449DC6-B6A1-4B7A-2820-568318D7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Volume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D54F48-C225-6DDD-BA12-8418EF8BC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pt-BR" b="1" dirty="0"/>
              <a:t> Recomendação de Produtos:</a:t>
            </a:r>
          </a:p>
          <a:p>
            <a:r>
              <a:rPr lang="pt-BR" b="1" dirty="0"/>
              <a:t>Armazenamento: </a:t>
            </a:r>
            <a:r>
              <a:rPr lang="pt-BR" dirty="0"/>
              <a:t>Histórico de compras, dados demográficos, interações do usuário.</a:t>
            </a:r>
          </a:p>
          <a:p>
            <a:r>
              <a:rPr lang="pt-BR" b="1" dirty="0" err="1"/>
              <a:t>SGBDs</a:t>
            </a:r>
            <a:r>
              <a:rPr lang="pt-BR" b="1" dirty="0"/>
              <a:t>:</a:t>
            </a:r>
          </a:p>
          <a:p>
            <a:r>
              <a:rPr lang="pt-BR" b="1" dirty="0" err="1"/>
              <a:t>Graph</a:t>
            </a:r>
            <a:r>
              <a:rPr lang="pt-BR" b="1" dirty="0"/>
              <a:t> </a:t>
            </a:r>
            <a:r>
              <a:rPr lang="pt-BR" b="1" dirty="0" err="1"/>
              <a:t>Databases</a:t>
            </a:r>
            <a:r>
              <a:rPr lang="pt-BR" b="1" dirty="0"/>
              <a:t>: </a:t>
            </a:r>
            <a:r>
              <a:rPr lang="pt-BR" dirty="0"/>
              <a:t>Neo4j (para análise de relações entre dados).</a:t>
            </a:r>
          </a:p>
          <a:p>
            <a:r>
              <a:rPr lang="pt-BR" b="1" dirty="0" err="1"/>
              <a:t>NoSQL</a:t>
            </a:r>
            <a:r>
              <a:rPr lang="pt-BR" b="1" dirty="0"/>
              <a:t>: </a:t>
            </a:r>
            <a:r>
              <a:rPr lang="pt-BR" dirty="0" err="1"/>
              <a:t>MongoDB</a:t>
            </a:r>
            <a:r>
              <a:rPr lang="pt-BR" dirty="0"/>
              <a:t> (para dados flexíveis).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449DC6-B6A1-4B7A-2820-568318D7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Volume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D54F48-C225-6DDD-BA12-8418EF8BC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pt-BR" sz="2000" b="1"/>
              <a:t>Fatores a considerar na escolha do SGBD:</a:t>
            </a:r>
          </a:p>
          <a:p>
            <a:r>
              <a:rPr lang="pt-BR" sz="2000"/>
              <a:t>Tipo de dados: Estruturados, semiestruturados ou não estruturados.</a:t>
            </a:r>
          </a:p>
          <a:p>
            <a:r>
              <a:rPr lang="pt-BR" sz="2000"/>
              <a:t>Volume de dados: Pequeno, médio ou grande.</a:t>
            </a:r>
          </a:p>
          <a:p>
            <a:r>
              <a:rPr lang="pt-BR" sz="2000"/>
              <a:t>Velocidade de acesso: Leitura, escrita ou ambos.</a:t>
            </a:r>
          </a:p>
          <a:p>
            <a:r>
              <a:rPr lang="pt-BR" sz="2000"/>
              <a:t>Concorrência: Número de usuários acessando os dados simultaneamente.</a:t>
            </a:r>
          </a:p>
          <a:p>
            <a:r>
              <a:rPr lang="pt-BR" sz="2000"/>
              <a:t>Complexidade das consultas: Simples ou complexas.</a:t>
            </a:r>
          </a:p>
          <a:p>
            <a:r>
              <a:rPr lang="pt-BR" sz="2000"/>
              <a:t>Escalabilidade: Necessidade de aumentar a capacidade de armazenamento e processamento.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449DC6-B6A1-4B7A-2820-568318D7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dirty="0"/>
              <a:t>Volume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D54F48-C225-6DDD-BA12-8418EF8BC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Ferramentas</a:t>
            </a:r>
          </a:p>
          <a:p>
            <a:pPr marL="0" indent="0">
              <a:buNone/>
            </a:pPr>
            <a:r>
              <a:rPr lang="pt-BR" sz="4000" dirty="0" err="1"/>
              <a:t>Hadoop</a:t>
            </a:r>
            <a:r>
              <a:rPr lang="pt-BR" sz="4000" dirty="0"/>
              <a:t> e Spark</a:t>
            </a:r>
          </a:p>
        </p:txBody>
      </p:sp>
      <p:pic>
        <p:nvPicPr>
          <p:cNvPr id="6146" name="Picture 2" descr="Spark vs Hadoop MapReduce – Comparing Two Big Data Giants">
            <a:extLst>
              <a:ext uri="{FF2B5EF4-FFF2-40B4-BE49-F238E27FC236}">
                <a16:creationId xmlns:a16="http://schemas.microsoft.com/office/drawing/2014/main" id="{9D824335-FBB9-3680-2C69-B64A282A7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997429"/>
            <a:ext cx="4788505" cy="213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5" name="Freeform: Shape 615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3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to em close de dados de gráfico coloridos">
            <a:extLst>
              <a:ext uri="{FF2B5EF4-FFF2-40B4-BE49-F238E27FC236}">
                <a16:creationId xmlns:a16="http://schemas.microsoft.com/office/drawing/2014/main" id="{F82FA63C-91AF-3951-3D28-A7EF4E56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509" r="4832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D1DF62-B179-7DA2-0FC5-6E817B45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pt-BR" sz="4000"/>
              <a:t>Exemplo de Volume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CEE9D-24CE-2B19-E94F-EEEAE0A00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900" dirty="0"/>
              <a:t>Capturar cotações de ações em tempo real de uma API como a Alpha </a:t>
            </a:r>
            <a:r>
              <a:rPr lang="pt-BR" sz="1900" dirty="0" err="1"/>
              <a:t>Vantage</a:t>
            </a:r>
            <a:r>
              <a:rPr lang="pt-BR" sz="1900" dirty="0"/>
              <a:t>.</a:t>
            </a:r>
          </a:p>
          <a:p>
            <a:pPr marL="0" indent="0">
              <a:buNone/>
            </a:pPr>
            <a:r>
              <a:rPr lang="pt-BR" sz="1900" dirty="0"/>
              <a:t>API de dados do mercado de ações para Ciência de Dados e Análise APIs de dados históricos e em tempo real do mercado de ações, criptomoedas e outras classes de ativos</a:t>
            </a:r>
            <a:br>
              <a:rPr lang="pt-BR" sz="1900" dirty="0"/>
            </a:br>
            <a:r>
              <a:rPr lang="pt-BR" sz="1900" dirty="0"/>
              <a:t>Mais de 60 indicadores técnicos e econômicos</a:t>
            </a:r>
            <a:br>
              <a:rPr lang="pt-BR" sz="1900" dirty="0"/>
            </a:br>
            <a:r>
              <a:rPr lang="pt-BR" sz="1900" dirty="0"/>
              <a:t>Notícias de mercado API e sentimentos Cobertura global</a:t>
            </a:r>
          </a:p>
          <a:p>
            <a:pPr marL="0" indent="0">
              <a:buNone/>
            </a:pPr>
            <a:r>
              <a:rPr lang="pt-BR" sz="1900" dirty="0"/>
              <a:t>https://www.alphavantage.co/</a:t>
            </a:r>
          </a:p>
        </p:txBody>
      </p:sp>
    </p:spTree>
    <p:extLst>
      <p:ext uri="{BB962C8B-B14F-4D97-AF65-F5344CB8AC3E}">
        <p14:creationId xmlns:p14="http://schemas.microsoft.com/office/powerpoint/2010/main" val="3230107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1097</Words>
  <Application>Microsoft Office PowerPoint</Application>
  <PresentationFormat>Widescreen</PresentationFormat>
  <Paragraphs>97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Tema do Office</vt:lpstr>
      <vt:lpstr>Velocidade e Volume</vt:lpstr>
      <vt:lpstr>Volume</vt:lpstr>
      <vt:lpstr>Volume</vt:lpstr>
      <vt:lpstr>Volume</vt:lpstr>
      <vt:lpstr>Volume</vt:lpstr>
      <vt:lpstr>Volume</vt:lpstr>
      <vt:lpstr>Volume</vt:lpstr>
      <vt:lpstr>Volume</vt:lpstr>
      <vt:lpstr>Exemplo de Volume</vt:lpstr>
      <vt:lpstr>Código</vt:lpstr>
      <vt:lpstr>Código</vt:lpstr>
      <vt:lpstr>Velocidade</vt:lpstr>
      <vt:lpstr>Por que a Velocidade é Tão Importante?</vt:lpstr>
      <vt:lpstr>Velocidade</vt:lpstr>
      <vt:lpstr>Velocidade</vt:lpstr>
      <vt:lpstr>Desafios da Velocidade</vt:lpstr>
      <vt:lpstr>Tecnologias para Aumentar a Velocidade</vt:lpstr>
      <vt:lpstr>SGBDs</vt:lpstr>
      <vt:lpstr>SGBDs</vt:lpstr>
      <vt:lpstr>SGBDs</vt:lpstr>
      <vt:lpstr>SGBDs</vt:lpstr>
      <vt:lpstr>Exemplo </vt:lpstr>
      <vt:lpstr>Exemplo Real </vt:lpstr>
      <vt:lpstr>Exemplo Real </vt:lpstr>
      <vt:lpstr>Exemplo Real </vt:lpstr>
      <vt:lpstr>Exemplo Real </vt:lpstr>
      <vt:lpstr>Apresentação do PowerPoint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Ítalo Nunes Pereira</dc:creator>
  <cp:lastModifiedBy>Ítalo Nunes Pereira</cp:lastModifiedBy>
  <cp:revision>2</cp:revision>
  <dcterms:created xsi:type="dcterms:W3CDTF">2024-09-26T20:06:57Z</dcterms:created>
  <dcterms:modified xsi:type="dcterms:W3CDTF">2024-09-26T21:12:52Z</dcterms:modified>
</cp:coreProperties>
</file>