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78" r:id="rId5"/>
    <p:sldId id="279" r:id="rId6"/>
    <p:sldId id="280" r:id="rId7"/>
    <p:sldId id="281" r:id="rId8"/>
    <p:sldId id="282" r:id="rId9"/>
    <p:sldId id="283" r:id="rId10"/>
    <p:sldId id="284" r:id="rId11"/>
    <p:sldId id="285" r:id="rId12"/>
    <p:sldId id="286" r:id="rId13"/>
    <p:sldId id="288" r:id="rId14"/>
    <p:sldId id="287" r:id="rId15"/>
    <p:sldId id="289" r:id="rId16"/>
    <p:sldId id="290" r:id="rId17"/>
    <p:sldId id="291" r:id="rId18"/>
    <p:sldId id="292" r:id="rId19"/>
    <p:sldId id="293" r:id="rId20"/>
    <p:sldId id="294" r:id="rId21"/>
    <p:sldId id="295" r:id="rId22"/>
    <p:sldId id="276"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96" r:id="rId42"/>
    <p:sldId id="297" r:id="rId4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01/03/2023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01/03/2023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01/03/2023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01/03/2023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01/03/2023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01/03/2023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E700DB3-DBF0-4086-B675-117E7A9610B8}" type="datetimeFigureOut">
              <a:rPr lang="pt-BR" smtClean="0"/>
              <a:pPr/>
              <a:t>01/03/2023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2E700DB3-DBF0-4086-B675-117E7A9610B8}" type="datetimeFigureOut">
              <a:rPr lang="pt-BR" smtClean="0"/>
              <a:pPr/>
              <a:t>01/03/2023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pPr/>
              <a:t>01/03/2023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01/03/2023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01/03/2023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00DB3-DBF0-4086-B675-117E7A9610B8}" type="datetimeFigureOut">
              <a:rPr lang="pt-BR" smtClean="0"/>
              <a:pPr/>
              <a:t>01/03/2023</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19D8CF-8DEC-4D9F-84EE-ADF04DFF339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Objetos </a:t>
            </a:r>
            <a:r>
              <a:rPr lang="pt-BR" dirty="0" smtClean="0"/>
              <a:t>,</a:t>
            </a:r>
            <a:r>
              <a:rPr lang="pt-BR" dirty="0" err="1" smtClean="0"/>
              <a:t>Iteradores</a:t>
            </a:r>
            <a:r>
              <a:rPr lang="pt-BR" dirty="0" smtClean="0"/>
              <a:t> e iteráveis</a:t>
            </a:r>
            <a:endParaRPr lang="pt-BR" dirty="0"/>
          </a:p>
        </p:txBody>
      </p:sp>
      <p:sp>
        <p:nvSpPr>
          <p:cNvPr id="3" name="Subtítulo 2"/>
          <p:cNvSpPr>
            <a:spLocks noGrp="1"/>
          </p:cNvSpPr>
          <p:nvPr>
            <p:ph type="subTitle" idx="1"/>
          </p:nvPr>
        </p:nvSpPr>
        <p:spPr/>
        <p:txBody>
          <a:bodyPr/>
          <a:lstStyle/>
          <a:p>
            <a:r>
              <a:rPr lang="pt-BR" dirty="0" err="1" smtClean="0"/>
              <a:t>Javascript</a:t>
            </a:r>
            <a:endParaRPr lang="pt-B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Quando devo usar objetos em </a:t>
            </a:r>
            <a:r>
              <a:rPr lang="pt-BR" dirty="0" err="1" smtClean="0"/>
              <a:t>Javascript</a:t>
            </a:r>
            <a:endParaRPr lang="pt-BR" dirty="0"/>
          </a:p>
        </p:txBody>
      </p:sp>
      <p:sp>
        <p:nvSpPr>
          <p:cNvPr id="3" name="Espaço Reservado para Conteúdo 2"/>
          <p:cNvSpPr>
            <a:spLocks noGrp="1"/>
          </p:cNvSpPr>
          <p:nvPr>
            <p:ph idx="1"/>
          </p:nvPr>
        </p:nvSpPr>
        <p:spPr/>
        <p:txBody>
          <a:bodyPr>
            <a:normAutofit fontScale="70000" lnSpcReduction="20000"/>
          </a:bodyPr>
          <a:lstStyle/>
          <a:p>
            <a:r>
              <a:rPr lang="pt-BR" dirty="0" smtClean="0"/>
              <a:t>Crie um objeto chamado "carro" que represente um carro e que tenha as seguintes propriedades:</a:t>
            </a:r>
          </a:p>
          <a:p>
            <a:r>
              <a:rPr lang="pt-BR" dirty="0" smtClean="0"/>
              <a:t>marca: uma string que representa a marca do carro (por exemplo, "Fiat", "Ford", "Chevrolet")</a:t>
            </a:r>
          </a:p>
          <a:p>
            <a:r>
              <a:rPr lang="pt-BR" dirty="0" smtClean="0"/>
              <a:t>modelo: uma string que representa o modelo do carro (por exemplo, "Uno", "Gol", "</a:t>
            </a:r>
            <a:r>
              <a:rPr lang="pt-BR" dirty="0" err="1" smtClean="0"/>
              <a:t>Onix</a:t>
            </a:r>
            <a:r>
              <a:rPr lang="pt-BR" dirty="0" smtClean="0"/>
              <a:t>")</a:t>
            </a:r>
          </a:p>
          <a:p>
            <a:r>
              <a:rPr lang="pt-BR" dirty="0" smtClean="0"/>
              <a:t>ano: um número que representa o ano de fabricação do carro (por exemplo, 2010, 2015, 2020)</a:t>
            </a:r>
          </a:p>
          <a:p>
            <a:r>
              <a:rPr lang="pt-BR" dirty="0" smtClean="0"/>
              <a:t>cor: uma string que representa a cor do carro (por exemplo, "vermelho", "azul", "preto")</a:t>
            </a:r>
          </a:p>
          <a:p>
            <a:r>
              <a:rPr lang="pt-BR" dirty="0" smtClean="0"/>
              <a:t>Em seguida, adicione um método chamado "ligar" que imprime uma mensagem informando que o carro foi ligado. Por fim, imprima as propriedades do objeto "carro" e chame o método "ligar".</a:t>
            </a:r>
          </a:p>
          <a:p>
            <a:pPr>
              <a:buNone/>
            </a:pPr>
            <a:endParaRPr lang="pt-B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Quando devo usar objetos em </a:t>
            </a:r>
            <a:r>
              <a:rPr lang="pt-BR" dirty="0" err="1" smtClean="0"/>
              <a:t>Javascript</a:t>
            </a:r>
            <a:endParaRPr lang="pt-BR" dirty="0"/>
          </a:p>
        </p:txBody>
      </p:sp>
      <p:sp>
        <p:nvSpPr>
          <p:cNvPr id="3" name="Espaço Reservado para Conteúdo 2"/>
          <p:cNvSpPr>
            <a:spLocks noGrp="1"/>
          </p:cNvSpPr>
          <p:nvPr>
            <p:ph idx="1"/>
          </p:nvPr>
        </p:nvSpPr>
        <p:spPr/>
        <p:txBody>
          <a:bodyPr>
            <a:normAutofit/>
          </a:bodyPr>
          <a:lstStyle/>
          <a:p>
            <a:pPr>
              <a:buNone/>
            </a:pPr>
            <a:endParaRPr lang="pt-BR" dirty="0"/>
          </a:p>
        </p:txBody>
      </p:sp>
      <p:pic>
        <p:nvPicPr>
          <p:cNvPr id="2050" name="Picture 2"/>
          <p:cNvPicPr>
            <a:picLocks noChangeAspect="1" noChangeArrowheads="1"/>
          </p:cNvPicPr>
          <p:nvPr/>
        </p:nvPicPr>
        <p:blipFill>
          <a:blip r:embed="rId2"/>
          <a:srcRect/>
          <a:stretch>
            <a:fillRect/>
          </a:stretch>
        </p:blipFill>
        <p:spPr bwMode="auto">
          <a:xfrm>
            <a:off x="3143240" y="2214554"/>
            <a:ext cx="3105150" cy="36195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o que é o </a:t>
            </a:r>
            <a:r>
              <a:rPr lang="pt-BR" dirty="0" err="1" smtClean="0"/>
              <a:t>this</a:t>
            </a:r>
            <a:r>
              <a:rPr lang="pt-BR" dirty="0" smtClean="0"/>
              <a:t> em </a:t>
            </a:r>
            <a:r>
              <a:rPr lang="pt-BR" dirty="0" err="1" smtClean="0"/>
              <a:t>Javascript</a:t>
            </a:r>
            <a:endParaRPr lang="pt-BR" dirty="0"/>
          </a:p>
        </p:txBody>
      </p:sp>
      <p:sp>
        <p:nvSpPr>
          <p:cNvPr id="3" name="Espaço Reservado para Conteúdo 2"/>
          <p:cNvSpPr>
            <a:spLocks noGrp="1"/>
          </p:cNvSpPr>
          <p:nvPr>
            <p:ph idx="1"/>
          </p:nvPr>
        </p:nvSpPr>
        <p:spPr/>
        <p:txBody>
          <a:bodyPr>
            <a:normAutofit fontScale="85000" lnSpcReduction="10000"/>
          </a:bodyPr>
          <a:lstStyle/>
          <a:p>
            <a:r>
              <a:rPr lang="pt-BR" dirty="0" smtClean="0"/>
              <a:t>Em </a:t>
            </a:r>
            <a:r>
              <a:rPr lang="pt-BR" dirty="0" err="1" smtClean="0"/>
              <a:t>JavaScript</a:t>
            </a:r>
            <a:r>
              <a:rPr lang="pt-BR" dirty="0" smtClean="0"/>
              <a:t>, o </a:t>
            </a:r>
            <a:r>
              <a:rPr lang="pt-BR" dirty="0" err="1" smtClean="0"/>
              <a:t>this</a:t>
            </a:r>
            <a:r>
              <a:rPr lang="pt-BR" dirty="0" smtClean="0"/>
              <a:t> é uma palavra-chave especial que se refere ao objeto atual que está sendo referenciado ou usado em um determinado momento. O valor de </a:t>
            </a:r>
            <a:r>
              <a:rPr lang="pt-BR" dirty="0" err="1" smtClean="0"/>
              <a:t>this</a:t>
            </a:r>
            <a:r>
              <a:rPr lang="pt-BR" dirty="0" smtClean="0"/>
              <a:t> depende do contexto em que é utilizado e pode mudar durante a execução do programa.</a:t>
            </a:r>
          </a:p>
          <a:p>
            <a:r>
              <a:rPr lang="pt-BR" dirty="0" smtClean="0"/>
              <a:t>A principal função do </a:t>
            </a:r>
            <a:r>
              <a:rPr lang="pt-BR" dirty="0" err="1" smtClean="0"/>
              <a:t>this</a:t>
            </a:r>
            <a:r>
              <a:rPr lang="pt-BR" dirty="0" smtClean="0"/>
              <a:t> é permitir que os métodos de um objeto acessem suas próprias propriedades e métodos. Por exemplo, se você tiver um objeto "pessoa" com um método "</a:t>
            </a:r>
            <a:r>
              <a:rPr lang="pt-BR" dirty="0" err="1" smtClean="0"/>
              <a:t>dizerNome</a:t>
            </a:r>
            <a:r>
              <a:rPr lang="pt-BR" dirty="0" smtClean="0"/>
              <a:t>", o método pode usar a propriedade "nome" do objeto usando o </a:t>
            </a:r>
            <a:r>
              <a:rPr lang="pt-BR" dirty="0" err="1" smtClean="0"/>
              <a:t>this</a:t>
            </a:r>
            <a:r>
              <a:rPr lang="pt-BR" dirty="0" smtClean="0"/>
              <a:t>, como no exemplo abaixo:</a:t>
            </a:r>
          </a:p>
          <a:p>
            <a:pPr>
              <a:buNone/>
            </a:pPr>
            <a:endParaRPr lang="pt-B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o que é o </a:t>
            </a:r>
            <a:r>
              <a:rPr lang="pt-BR" dirty="0" err="1" smtClean="0"/>
              <a:t>this</a:t>
            </a:r>
            <a:r>
              <a:rPr lang="pt-BR" dirty="0" smtClean="0"/>
              <a:t> em </a:t>
            </a:r>
            <a:r>
              <a:rPr lang="pt-BR" dirty="0" err="1" smtClean="0"/>
              <a:t>Javascript</a:t>
            </a:r>
            <a:endParaRPr lang="pt-BR" dirty="0"/>
          </a:p>
        </p:txBody>
      </p:sp>
      <p:sp>
        <p:nvSpPr>
          <p:cNvPr id="3" name="Espaço Reservado para Conteúdo 2"/>
          <p:cNvSpPr>
            <a:spLocks noGrp="1"/>
          </p:cNvSpPr>
          <p:nvPr>
            <p:ph idx="1"/>
          </p:nvPr>
        </p:nvSpPr>
        <p:spPr/>
        <p:txBody>
          <a:bodyPr>
            <a:normAutofit/>
          </a:bodyPr>
          <a:lstStyle/>
          <a:p>
            <a:pPr>
              <a:buNone/>
            </a:pPr>
            <a:endParaRPr lang="pt-BR" dirty="0"/>
          </a:p>
        </p:txBody>
      </p:sp>
      <p:pic>
        <p:nvPicPr>
          <p:cNvPr id="3074" name="Picture 2"/>
          <p:cNvPicPr>
            <a:picLocks noChangeAspect="1" noChangeArrowheads="1"/>
          </p:cNvPicPr>
          <p:nvPr/>
        </p:nvPicPr>
        <p:blipFill>
          <a:blip r:embed="rId2"/>
          <a:srcRect/>
          <a:stretch>
            <a:fillRect/>
          </a:stretch>
        </p:blipFill>
        <p:spPr bwMode="auto">
          <a:xfrm>
            <a:off x="2833688" y="2452688"/>
            <a:ext cx="3476625" cy="19526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o que é o </a:t>
            </a:r>
            <a:r>
              <a:rPr lang="pt-BR" dirty="0" err="1" smtClean="0"/>
              <a:t>this</a:t>
            </a:r>
            <a:r>
              <a:rPr lang="pt-BR" dirty="0" smtClean="0"/>
              <a:t> em </a:t>
            </a:r>
            <a:r>
              <a:rPr lang="pt-BR" dirty="0" err="1" smtClean="0"/>
              <a:t>Javascript</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O </a:t>
            </a:r>
            <a:r>
              <a:rPr lang="pt-BR" dirty="0" err="1" smtClean="0"/>
              <a:t>this</a:t>
            </a:r>
            <a:r>
              <a:rPr lang="pt-BR" dirty="0" smtClean="0"/>
              <a:t> também é usado em funções construtoras e em métodos de protótipo, para se referir ao objeto sendo criado ou modificado.</a:t>
            </a:r>
          </a:p>
          <a:p>
            <a:r>
              <a:rPr lang="pt-BR" dirty="0" smtClean="0"/>
              <a:t>No entanto, o valor de </a:t>
            </a:r>
            <a:r>
              <a:rPr lang="pt-BR" dirty="0" err="1" smtClean="0"/>
              <a:t>this</a:t>
            </a:r>
            <a:r>
              <a:rPr lang="pt-BR" dirty="0" smtClean="0"/>
              <a:t> pode mudar dependendo de como uma função é chamada. Por exemplo, quando uma função é chamada diretamente, fora do contexto de um objeto, o </a:t>
            </a:r>
            <a:r>
              <a:rPr lang="pt-BR" dirty="0" err="1" smtClean="0"/>
              <a:t>this</a:t>
            </a:r>
            <a:r>
              <a:rPr lang="pt-BR" dirty="0" smtClean="0"/>
              <a:t> geralmente se refere ao objeto global (ou </a:t>
            </a:r>
            <a:r>
              <a:rPr lang="pt-BR" dirty="0" err="1" smtClean="0"/>
              <a:t>window</a:t>
            </a:r>
            <a:r>
              <a:rPr lang="pt-BR" dirty="0" smtClean="0"/>
              <a:t> no navegador). Para evitar isso, você pode usar a função </a:t>
            </a:r>
            <a:r>
              <a:rPr lang="pt-BR" dirty="0" err="1" smtClean="0"/>
              <a:t>bind</a:t>
            </a:r>
            <a:r>
              <a:rPr lang="pt-BR" dirty="0" smtClean="0"/>
              <a:t>, </a:t>
            </a:r>
            <a:r>
              <a:rPr lang="pt-BR" dirty="0" err="1" smtClean="0"/>
              <a:t>call</a:t>
            </a:r>
            <a:r>
              <a:rPr lang="pt-BR" dirty="0" smtClean="0"/>
              <a:t> ou </a:t>
            </a:r>
            <a:r>
              <a:rPr lang="pt-BR" dirty="0" err="1" smtClean="0"/>
              <a:t>apply</a:t>
            </a:r>
            <a:r>
              <a:rPr lang="pt-BR" dirty="0" smtClean="0"/>
              <a:t> para definir explicitamente o valor de </a:t>
            </a:r>
            <a:r>
              <a:rPr lang="pt-BR" dirty="0" err="1" smtClean="0"/>
              <a:t>this</a:t>
            </a:r>
            <a:r>
              <a:rPr lang="pt-BR" dirty="0" smtClean="0"/>
              <a:t>.</a:t>
            </a:r>
          </a:p>
          <a:p>
            <a:pPr>
              <a:buNone/>
            </a:pPr>
            <a:endParaRPr lang="pt-B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o que é o </a:t>
            </a:r>
            <a:r>
              <a:rPr lang="pt-BR" dirty="0" err="1" smtClean="0"/>
              <a:t>this</a:t>
            </a:r>
            <a:r>
              <a:rPr lang="pt-BR" dirty="0" smtClean="0"/>
              <a:t> em </a:t>
            </a:r>
            <a:r>
              <a:rPr lang="pt-BR" dirty="0" err="1" smtClean="0"/>
              <a:t>Javascript</a:t>
            </a:r>
            <a:endParaRPr lang="pt-BR" dirty="0"/>
          </a:p>
        </p:txBody>
      </p:sp>
      <p:sp>
        <p:nvSpPr>
          <p:cNvPr id="3" name="Espaço Reservado para Conteúdo 2"/>
          <p:cNvSpPr>
            <a:spLocks noGrp="1"/>
          </p:cNvSpPr>
          <p:nvPr>
            <p:ph idx="1"/>
          </p:nvPr>
        </p:nvSpPr>
        <p:spPr/>
        <p:txBody>
          <a:bodyPr>
            <a:normAutofit/>
          </a:bodyPr>
          <a:lstStyle/>
          <a:p>
            <a:pPr>
              <a:buNone/>
            </a:pPr>
            <a:r>
              <a:rPr lang="pt-BR" dirty="0" smtClean="0"/>
              <a:t>Em resumo, o </a:t>
            </a:r>
            <a:r>
              <a:rPr lang="pt-BR" dirty="0" err="1" smtClean="0"/>
              <a:t>this</a:t>
            </a:r>
            <a:r>
              <a:rPr lang="pt-BR" dirty="0" smtClean="0"/>
              <a:t> é uma palavra-chave importante em </a:t>
            </a:r>
            <a:r>
              <a:rPr lang="pt-BR" dirty="0" err="1" smtClean="0"/>
              <a:t>JavaScript</a:t>
            </a:r>
            <a:r>
              <a:rPr lang="pt-BR" dirty="0" smtClean="0"/>
              <a:t> que se refere ao objeto atual que está sendo referenciado ou usado em um determinado momento, e seu valor pode mudar dependendo do contexto em que é utilizado.</a:t>
            </a:r>
          </a:p>
          <a:p>
            <a:pPr>
              <a:buNone/>
            </a:pPr>
            <a:endParaRPr lang="pt-B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o que é o </a:t>
            </a:r>
            <a:r>
              <a:rPr lang="pt-BR" dirty="0" err="1" smtClean="0"/>
              <a:t>this</a:t>
            </a:r>
            <a:r>
              <a:rPr lang="pt-BR" dirty="0" smtClean="0"/>
              <a:t> em </a:t>
            </a:r>
            <a:r>
              <a:rPr lang="pt-BR" dirty="0" err="1" smtClean="0"/>
              <a:t>Javascript</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Crie um objeto chamado "pessoa" que represente uma pessoa e tenha as seguintes propriedades:</a:t>
            </a:r>
          </a:p>
          <a:p>
            <a:r>
              <a:rPr lang="pt-BR" dirty="0" smtClean="0"/>
              <a:t>nome: uma string que representa o nome da pessoa</a:t>
            </a:r>
          </a:p>
          <a:p>
            <a:r>
              <a:rPr lang="pt-BR" dirty="0" smtClean="0"/>
              <a:t>idade: um número que representa a idade da pessoa</a:t>
            </a:r>
          </a:p>
          <a:p>
            <a:r>
              <a:rPr lang="pt-BR" dirty="0" err="1" smtClean="0"/>
              <a:t>profissao</a:t>
            </a:r>
            <a:r>
              <a:rPr lang="pt-BR" dirty="0" smtClean="0"/>
              <a:t>: uma string que representa a profissão da pessoa</a:t>
            </a:r>
          </a:p>
          <a:p>
            <a:r>
              <a:rPr lang="pt-BR" dirty="0" smtClean="0"/>
              <a:t>Em seguida, adicione um método chamado "apresentar" que imprime uma mensagem informando o nome, idade e profissão da pessoa, usando o </a:t>
            </a:r>
            <a:r>
              <a:rPr lang="pt-BR" dirty="0" err="1" smtClean="0"/>
              <a:t>this</a:t>
            </a:r>
            <a:r>
              <a:rPr lang="pt-BR" dirty="0" smtClean="0"/>
              <a:t> para se referir às propriedades do objeto.</a:t>
            </a:r>
          </a:p>
          <a:p>
            <a:r>
              <a:rPr lang="pt-BR" dirty="0" smtClean="0"/>
              <a:t>Por fim, crie duas instâncias do objeto "pessoa" com diferentes valores para as propriedades e chame o método "apresentar" em cada uma delas.</a:t>
            </a:r>
          </a:p>
          <a:p>
            <a:pPr>
              <a:buNone/>
            </a:pPr>
            <a:endParaRPr lang="pt-B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o que é o </a:t>
            </a:r>
            <a:r>
              <a:rPr lang="pt-BR" dirty="0" err="1" smtClean="0"/>
              <a:t>this</a:t>
            </a:r>
            <a:r>
              <a:rPr lang="pt-BR" dirty="0" smtClean="0"/>
              <a:t> em </a:t>
            </a:r>
            <a:r>
              <a:rPr lang="pt-BR" dirty="0" err="1" smtClean="0"/>
              <a:t>Javascript</a:t>
            </a:r>
            <a:endParaRPr lang="pt-BR" dirty="0"/>
          </a:p>
        </p:txBody>
      </p:sp>
      <p:sp>
        <p:nvSpPr>
          <p:cNvPr id="3" name="Espaço Reservado para Conteúdo 2"/>
          <p:cNvSpPr>
            <a:spLocks noGrp="1"/>
          </p:cNvSpPr>
          <p:nvPr>
            <p:ph idx="1"/>
          </p:nvPr>
        </p:nvSpPr>
        <p:spPr/>
        <p:txBody>
          <a:bodyPr>
            <a:normAutofit/>
          </a:bodyPr>
          <a:lstStyle/>
          <a:p>
            <a:pPr>
              <a:buNone/>
            </a:pPr>
            <a:endParaRPr lang="pt-BR" dirty="0"/>
          </a:p>
        </p:txBody>
      </p:sp>
      <p:pic>
        <p:nvPicPr>
          <p:cNvPr id="4098" name="Picture 2"/>
          <p:cNvPicPr>
            <a:picLocks noChangeAspect="1" noChangeArrowheads="1"/>
          </p:cNvPicPr>
          <p:nvPr/>
        </p:nvPicPr>
        <p:blipFill>
          <a:blip r:embed="rId2"/>
          <a:srcRect/>
          <a:stretch>
            <a:fillRect/>
          </a:stretch>
        </p:blipFill>
        <p:spPr bwMode="auto">
          <a:xfrm>
            <a:off x="357194" y="2214554"/>
            <a:ext cx="8358210" cy="3214696"/>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Exercício</a:t>
            </a:r>
            <a:endParaRPr lang="pt-BR" dirty="0"/>
          </a:p>
        </p:txBody>
      </p:sp>
      <p:sp>
        <p:nvSpPr>
          <p:cNvPr id="3" name="Espaço Reservado para Conteúdo 2"/>
          <p:cNvSpPr>
            <a:spLocks noGrp="1"/>
          </p:cNvSpPr>
          <p:nvPr>
            <p:ph idx="1"/>
          </p:nvPr>
        </p:nvSpPr>
        <p:spPr/>
        <p:txBody>
          <a:bodyPr>
            <a:normAutofit fontScale="70000" lnSpcReduction="20000"/>
          </a:bodyPr>
          <a:lstStyle/>
          <a:p>
            <a:r>
              <a:rPr lang="pt-BR" dirty="0" smtClean="0"/>
              <a:t>Crie um objeto "carro" com as seguintes propriedades:</a:t>
            </a:r>
          </a:p>
          <a:p>
            <a:r>
              <a:rPr lang="pt-BR" dirty="0" smtClean="0"/>
              <a:t>modelo: uma string que representa o modelo do carro</a:t>
            </a:r>
          </a:p>
          <a:p>
            <a:r>
              <a:rPr lang="pt-BR" dirty="0" smtClean="0"/>
              <a:t>marca: uma string que representa a marca do carro</a:t>
            </a:r>
          </a:p>
          <a:p>
            <a:r>
              <a:rPr lang="pt-BR" dirty="0" smtClean="0"/>
              <a:t>ano: um número que representa o ano de fabricação do carro</a:t>
            </a:r>
          </a:p>
          <a:p>
            <a:r>
              <a:rPr lang="pt-BR" dirty="0" smtClean="0"/>
              <a:t>cor: uma string que representa a cor do carro</a:t>
            </a:r>
          </a:p>
          <a:p>
            <a:r>
              <a:rPr lang="pt-BR" dirty="0" smtClean="0"/>
              <a:t>ligado: um booleano que representa se o carro está ligado ou desligado</a:t>
            </a:r>
          </a:p>
          <a:p>
            <a:r>
              <a:rPr lang="pt-BR" dirty="0" smtClean="0"/>
              <a:t>Adicione os seguintes métodos ao objeto:</a:t>
            </a:r>
          </a:p>
          <a:p>
            <a:r>
              <a:rPr lang="pt-BR" dirty="0" smtClean="0"/>
              <a:t>ligar: um método que liga o carro, mudando o valor da propriedade "ligado" para </a:t>
            </a:r>
            <a:r>
              <a:rPr lang="pt-BR" dirty="0" err="1" smtClean="0"/>
              <a:t>true</a:t>
            </a:r>
            <a:endParaRPr lang="pt-BR" dirty="0" smtClean="0"/>
          </a:p>
          <a:p>
            <a:r>
              <a:rPr lang="pt-BR" dirty="0" smtClean="0"/>
              <a:t>desligar: um método que desliga o carro, mudando o valor da propriedade "ligado" para </a:t>
            </a:r>
            <a:r>
              <a:rPr lang="pt-BR" dirty="0" err="1" smtClean="0"/>
              <a:t>false</a:t>
            </a:r>
            <a:endParaRPr lang="pt-BR" dirty="0" smtClean="0"/>
          </a:p>
          <a:p>
            <a:r>
              <a:rPr lang="pt-BR" dirty="0" smtClean="0"/>
              <a:t>status: um método que imprime uma mensagem informando o modelo, marca, ano, cor e se o carro está ligado ou desligado</a:t>
            </a:r>
          </a:p>
          <a:p>
            <a:pPr>
              <a:buNone/>
            </a:pPr>
            <a:endParaRPr lang="pt-B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Exercício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Crie um objeto "</a:t>
            </a:r>
            <a:r>
              <a:rPr lang="pt-BR" dirty="0" err="1" smtClean="0"/>
              <a:t>contaBancaria</a:t>
            </a:r>
            <a:r>
              <a:rPr lang="pt-BR" dirty="0" smtClean="0"/>
              <a:t>" com as seguintes propriedades:</a:t>
            </a:r>
          </a:p>
          <a:p>
            <a:r>
              <a:rPr lang="pt-BR" dirty="0" smtClean="0"/>
              <a:t>titular: uma string que representa o nome do titular da conta</a:t>
            </a:r>
          </a:p>
          <a:p>
            <a:r>
              <a:rPr lang="pt-BR" dirty="0" smtClean="0"/>
              <a:t>saldo: um número que representa o saldo da conta</a:t>
            </a:r>
          </a:p>
          <a:p>
            <a:r>
              <a:rPr lang="pt-BR" dirty="0" smtClean="0"/>
              <a:t>Adicione os seguintes métodos ao objeto:</a:t>
            </a:r>
          </a:p>
          <a:p>
            <a:r>
              <a:rPr lang="pt-BR" dirty="0" smtClean="0"/>
              <a:t>depositar: um método que recebe um número como parâmetro e adiciona o valor ao saldo da conta</a:t>
            </a:r>
          </a:p>
          <a:p>
            <a:r>
              <a:rPr lang="pt-BR" dirty="0" smtClean="0"/>
              <a:t>sacar: um método que recebe um número como parâmetro e subtrai o valor do saldo da conta, se houver saldo suficiente</a:t>
            </a:r>
          </a:p>
          <a:p>
            <a:r>
              <a:rPr lang="pt-BR" dirty="0" err="1" smtClean="0"/>
              <a:t>saldoAtual</a:t>
            </a:r>
            <a:r>
              <a:rPr lang="pt-BR" dirty="0" smtClean="0"/>
              <a:t>: um método que imprime uma mensagem informando o saldo atual da conta</a:t>
            </a:r>
          </a:p>
          <a:p>
            <a:pPr>
              <a:buNone/>
            </a:pPr>
            <a:endParaRPr lang="pt-B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20000"/>
          </a:bodyPr>
          <a:lstStyle/>
          <a:p>
            <a:r>
              <a:rPr lang="pt-BR" dirty="0" smtClean="0"/>
              <a:t>Em </a:t>
            </a:r>
            <a:r>
              <a:rPr lang="pt-BR" dirty="0" err="1" smtClean="0"/>
              <a:t>Javascript</a:t>
            </a:r>
            <a:r>
              <a:rPr lang="pt-BR" dirty="0" smtClean="0"/>
              <a:t>, um objeto é uma coleção de propriedades que representam um elemento do mundo real ou uma entidade lógica. Essas propriedades podem ser atributos e métodos que definem as características e comportamentos do objeto.</a:t>
            </a:r>
          </a:p>
          <a:p>
            <a:r>
              <a:rPr lang="pt-BR" dirty="0" smtClean="0"/>
              <a:t>Os objetos são uma das principais estruturas de dados em </a:t>
            </a:r>
            <a:r>
              <a:rPr lang="pt-BR" dirty="0" err="1" smtClean="0"/>
              <a:t>Javascript</a:t>
            </a:r>
            <a:r>
              <a:rPr lang="pt-BR" dirty="0" smtClean="0"/>
              <a:t> e são usados extensivamente na linguagem. Eles são uma forma poderosa e flexível de modelar informações e abstrações em um programa.</a:t>
            </a:r>
          </a:p>
          <a:p>
            <a:endParaRPr lang="pt-B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Exercício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Crie um objeto "pessoa" com as seguintes propriedades:</a:t>
            </a:r>
          </a:p>
          <a:p>
            <a:r>
              <a:rPr lang="pt-BR" dirty="0" smtClean="0"/>
              <a:t>nome: uma string que representa o nome da pessoa</a:t>
            </a:r>
          </a:p>
          <a:p>
            <a:r>
              <a:rPr lang="pt-BR" dirty="0" smtClean="0"/>
              <a:t>idade: um número que representa a idade da pessoa</a:t>
            </a:r>
          </a:p>
          <a:p>
            <a:r>
              <a:rPr lang="pt-BR" dirty="0" smtClean="0"/>
              <a:t>email: uma string que representa o email da pessoa</a:t>
            </a:r>
          </a:p>
          <a:p>
            <a:r>
              <a:rPr lang="pt-BR" dirty="0" smtClean="0"/>
              <a:t>telefone: uma string que representa o telefone da pessoa</a:t>
            </a:r>
          </a:p>
          <a:p>
            <a:r>
              <a:rPr lang="pt-BR" dirty="0" smtClean="0"/>
              <a:t>Adicione os seguintes métodos ao objeto:</a:t>
            </a:r>
          </a:p>
          <a:p>
            <a:r>
              <a:rPr lang="pt-BR" dirty="0" err="1" smtClean="0"/>
              <a:t>saudacao</a:t>
            </a:r>
            <a:r>
              <a:rPr lang="pt-BR" dirty="0" smtClean="0"/>
              <a:t>: um método que imprime uma mensagem de saudação com o nome da pessoa</a:t>
            </a:r>
          </a:p>
          <a:p>
            <a:r>
              <a:rPr lang="pt-BR" dirty="0" err="1" smtClean="0"/>
              <a:t>descricao</a:t>
            </a:r>
            <a:r>
              <a:rPr lang="pt-BR" dirty="0" smtClean="0"/>
              <a:t>: um método que imprime uma mensagem informando o nome, idade, email e telefone da pessoa</a:t>
            </a:r>
          </a:p>
          <a:p>
            <a:pPr>
              <a:buNone/>
            </a:pPr>
            <a:endParaRPr lang="pt-B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Exercício</a:t>
            </a:r>
            <a:endParaRPr lang="pt-BR" dirty="0"/>
          </a:p>
        </p:txBody>
      </p:sp>
      <p:sp>
        <p:nvSpPr>
          <p:cNvPr id="3" name="Espaço Reservado para Conteúdo 2"/>
          <p:cNvSpPr>
            <a:spLocks noGrp="1"/>
          </p:cNvSpPr>
          <p:nvPr>
            <p:ph idx="1"/>
          </p:nvPr>
        </p:nvSpPr>
        <p:spPr/>
        <p:txBody>
          <a:bodyPr>
            <a:normAutofit fontScale="70000" lnSpcReduction="20000"/>
          </a:bodyPr>
          <a:lstStyle/>
          <a:p>
            <a:r>
              <a:rPr lang="pt-BR" dirty="0" smtClean="0"/>
              <a:t>Crie um objeto "produto" com as seguintes propriedades:</a:t>
            </a:r>
          </a:p>
          <a:p>
            <a:r>
              <a:rPr lang="pt-BR" dirty="0" smtClean="0"/>
              <a:t>nome: uma string que representa o nome do produto</a:t>
            </a:r>
          </a:p>
          <a:p>
            <a:r>
              <a:rPr lang="pt-BR" dirty="0" err="1" smtClean="0"/>
              <a:t>preco</a:t>
            </a:r>
            <a:r>
              <a:rPr lang="pt-BR" dirty="0" smtClean="0"/>
              <a:t>: um número que representa o preço do produto</a:t>
            </a:r>
          </a:p>
          <a:p>
            <a:r>
              <a:rPr lang="pt-BR" dirty="0" smtClean="0"/>
              <a:t>estoque: um número que representa a quantidade em estoque do produto</a:t>
            </a:r>
          </a:p>
          <a:p>
            <a:r>
              <a:rPr lang="pt-BR" dirty="0" smtClean="0"/>
              <a:t>Adicione os seguintes métodos ao objeto:</a:t>
            </a:r>
          </a:p>
          <a:p>
            <a:r>
              <a:rPr lang="pt-BR" dirty="0" smtClean="0"/>
              <a:t>comprar: um método que recebe um número como parâmetro e adiciona o valor ao estoque do produto</a:t>
            </a:r>
          </a:p>
          <a:p>
            <a:r>
              <a:rPr lang="pt-BR" dirty="0" smtClean="0"/>
              <a:t>vender: um método que recebe um número como parâmetro e subtrai o valor do estoque do produto, se houver estoque suficiente</a:t>
            </a:r>
          </a:p>
          <a:p>
            <a:r>
              <a:rPr lang="pt-BR" dirty="0" smtClean="0"/>
              <a:t>status: um método que imprime uma mensagem informando o nome, preço e quantidade em estoque do produto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Em </a:t>
            </a:r>
            <a:r>
              <a:rPr lang="pt-BR" dirty="0" err="1" smtClean="0"/>
              <a:t>JavaScript</a:t>
            </a:r>
            <a:r>
              <a:rPr lang="pt-BR" dirty="0" smtClean="0"/>
              <a:t>, um </a:t>
            </a:r>
            <a:r>
              <a:rPr lang="pt-BR" dirty="0" err="1" smtClean="0"/>
              <a:t>iterador</a:t>
            </a:r>
            <a:r>
              <a:rPr lang="pt-BR" dirty="0" smtClean="0"/>
              <a:t> é um objeto que fornece um método para iterar sobre uma coleção de valores. Ele fornece um meio de acessar os elementos de uma coleção, um de cada vez, sem a necessidade de conhecer a estrutura interna da coleção. Um </a:t>
            </a:r>
            <a:r>
              <a:rPr lang="pt-BR" dirty="0" err="1" smtClean="0"/>
              <a:t>iterador</a:t>
            </a:r>
            <a:r>
              <a:rPr lang="pt-BR" dirty="0" smtClean="0"/>
              <a:t> permite que você percorra um conjunto de elementos e execute alguma ação em cada um deles.</a:t>
            </a:r>
            <a:endParaRPr lang="pt-B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Por outro lado, um objeto iterável é qualquer objeto que possa ser percorrido usando um </a:t>
            </a:r>
            <a:r>
              <a:rPr lang="pt-BR" dirty="0" err="1" smtClean="0"/>
              <a:t>iterador</a:t>
            </a:r>
            <a:r>
              <a:rPr lang="pt-BR" dirty="0" smtClean="0"/>
              <a:t>. Em outras palavras, um objeto iterável é um objeto que fornece uma maneira de obter um </a:t>
            </a:r>
            <a:r>
              <a:rPr lang="pt-BR" dirty="0" err="1" smtClean="0"/>
              <a:t>iterador</a:t>
            </a:r>
            <a:r>
              <a:rPr lang="pt-BR" dirty="0" smtClean="0"/>
              <a:t> que pode ser usado para percorrer seus elementos.</a:t>
            </a:r>
            <a:endParaRPr lang="pt-B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lnSpcReduction="10000"/>
          </a:bodyPr>
          <a:lstStyle/>
          <a:p>
            <a:r>
              <a:rPr lang="pt-BR" dirty="0" smtClean="0"/>
              <a:t>Em </a:t>
            </a:r>
            <a:r>
              <a:rPr lang="pt-BR" dirty="0" err="1" smtClean="0"/>
              <a:t>JavaScript</a:t>
            </a:r>
            <a:r>
              <a:rPr lang="pt-BR" dirty="0" smtClean="0"/>
              <a:t>, os objetos iteráveis incluem </a:t>
            </a:r>
            <a:r>
              <a:rPr lang="pt-BR" dirty="0" err="1" smtClean="0"/>
              <a:t>arrays</a:t>
            </a:r>
            <a:r>
              <a:rPr lang="pt-BR" dirty="0" smtClean="0"/>
              <a:t>, strings, mapas, conjuntos, objetos semelhantes a </a:t>
            </a:r>
            <a:r>
              <a:rPr lang="pt-BR" dirty="0" err="1" smtClean="0"/>
              <a:t>arrays</a:t>
            </a:r>
            <a:r>
              <a:rPr lang="pt-BR" dirty="0" smtClean="0"/>
              <a:t> (como </a:t>
            </a:r>
            <a:r>
              <a:rPr lang="pt-BR" dirty="0" err="1" smtClean="0"/>
              <a:t>NodeList</a:t>
            </a:r>
            <a:r>
              <a:rPr lang="pt-BR" dirty="0" smtClean="0"/>
              <a:t> e </a:t>
            </a:r>
            <a:r>
              <a:rPr lang="pt-BR" dirty="0" err="1" smtClean="0"/>
              <a:t>HTMLCollection</a:t>
            </a:r>
            <a:r>
              <a:rPr lang="pt-BR" dirty="0" smtClean="0"/>
              <a:t>), geradores e outros objetos personalizados que implementam o protocolo de iteração. Alguns métodos auxiliares em </a:t>
            </a:r>
            <a:r>
              <a:rPr lang="pt-BR" dirty="0" err="1" smtClean="0"/>
              <a:t>JavaScript</a:t>
            </a:r>
            <a:r>
              <a:rPr lang="pt-BR" dirty="0" smtClean="0"/>
              <a:t>, como for...</a:t>
            </a:r>
            <a:r>
              <a:rPr lang="pt-BR" dirty="0" err="1" smtClean="0"/>
              <a:t>of</a:t>
            </a:r>
            <a:r>
              <a:rPr lang="pt-BR" dirty="0" smtClean="0"/>
              <a:t>, spread </a:t>
            </a:r>
            <a:r>
              <a:rPr lang="pt-BR" dirty="0" err="1" smtClean="0"/>
              <a:t>operator</a:t>
            </a:r>
            <a:r>
              <a:rPr lang="pt-BR" dirty="0" smtClean="0"/>
              <a:t> e </a:t>
            </a:r>
            <a:r>
              <a:rPr lang="pt-BR" dirty="0" err="1" smtClean="0"/>
              <a:t>destructuring</a:t>
            </a:r>
            <a:r>
              <a:rPr lang="pt-BR" dirty="0" smtClean="0"/>
              <a:t> </a:t>
            </a:r>
            <a:r>
              <a:rPr lang="pt-BR" dirty="0" err="1" smtClean="0"/>
              <a:t>assignment</a:t>
            </a:r>
            <a:r>
              <a:rPr lang="pt-BR" dirty="0" smtClean="0"/>
              <a:t>, usam o protocolo de iteração para percorrer os elementos de um objeto iterável.</a:t>
            </a:r>
            <a:endParaRPr lang="pt-B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85000" lnSpcReduction="20000"/>
          </a:bodyPr>
          <a:lstStyle/>
          <a:p>
            <a:r>
              <a:rPr lang="pt-BR" dirty="0" smtClean="0"/>
              <a:t>O protocolo de iteração é um conjunto de regras que um objeto iterável deve seguir para fornecer um </a:t>
            </a:r>
            <a:r>
              <a:rPr lang="pt-BR" dirty="0" err="1" smtClean="0"/>
              <a:t>iterador</a:t>
            </a:r>
            <a:r>
              <a:rPr lang="pt-BR" dirty="0" smtClean="0"/>
              <a:t>. Um objeto iterável deve implementar um método chamado </a:t>
            </a:r>
            <a:r>
              <a:rPr lang="pt-BR" dirty="0" err="1" smtClean="0"/>
              <a:t>Symbol</a:t>
            </a:r>
            <a:r>
              <a:rPr lang="pt-BR" dirty="0" smtClean="0"/>
              <a:t>.</a:t>
            </a:r>
            <a:r>
              <a:rPr lang="pt-BR" dirty="0" err="1" smtClean="0"/>
              <a:t>iterator</a:t>
            </a:r>
            <a:r>
              <a:rPr lang="pt-BR" dirty="0" smtClean="0"/>
              <a:t>, que retorna um objeto </a:t>
            </a:r>
            <a:r>
              <a:rPr lang="pt-BR" dirty="0" err="1" smtClean="0"/>
              <a:t>iterador</a:t>
            </a:r>
            <a:r>
              <a:rPr lang="pt-BR" dirty="0" smtClean="0"/>
              <a:t>. O objeto </a:t>
            </a:r>
            <a:r>
              <a:rPr lang="pt-BR" dirty="0" err="1" smtClean="0"/>
              <a:t>iterador</a:t>
            </a:r>
            <a:r>
              <a:rPr lang="pt-BR" dirty="0" smtClean="0"/>
              <a:t> deve fornecer um método chamado </a:t>
            </a:r>
            <a:r>
              <a:rPr lang="pt-BR" dirty="0" err="1" smtClean="0"/>
              <a:t>next</a:t>
            </a:r>
            <a:r>
              <a:rPr lang="pt-BR" dirty="0" smtClean="0"/>
              <a:t>, que retorna um objeto com duas propriedades: </a:t>
            </a:r>
            <a:r>
              <a:rPr lang="pt-BR" dirty="0" err="1" smtClean="0"/>
              <a:t>value</a:t>
            </a:r>
            <a:r>
              <a:rPr lang="pt-BR" dirty="0" smtClean="0"/>
              <a:t>, que contém o próximo elemento da coleção, e </a:t>
            </a:r>
            <a:r>
              <a:rPr lang="pt-BR" dirty="0" err="1" smtClean="0"/>
              <a:t>done</a:t>
            </a:r>
            <a:r>
              <a:rPr lang="pt-BR" dirty="0" smtClean="0"/>
              <a:t>, que indica se a coleção foi completamente percorrida.</a:t>
            </a:r>
          </a:p>
          <a:p>
            <a:r>
              <a:rPr lang="pt-BR" dirty="0" smtClean="0"/>
              <a:t>Por exemplo, o método </a:t>
            </a:r>
            <a:r>
              <a:rPr lang="pt-BR" dirty="0" err="1" smtClean="0"/>
              <a:t>Symbol</a:t>
            </a:r>
            <a:r>
              <a:rPr lang="pt-BR" dirty="0" smtClean="0"/>
              <a:t>.</a:t>
            </a:r>
            <a:r>
              <a:rPr lang="pt-BR" dirty="0" err="1" smtClean="0"/>
              <a:t>iterator</a:t>
            </a:r>
            <a:r>
              <a:rPr lang="pt-BR" dirty="0" smtClean="0"/>
              <a:t> de um </a:t>
            </a:r>
            <a:r>
              <a:rPr lang="pt-BR" dirty="0" err="1" smtClean="0"/>
              <a:t>array</a:t>
            </a:r>
            <a:r>
              <a:rPr lang="pt-BR" dirty="0" smtClean="0"/>
              <a:t> retorna um objeto </a:t>
            </a:r>
            <a:r>
              <a:rPr lang="pt-BR" dirty="0" err="1" smtClean="0"/>
              <a:t>iterador</a:t>
            </a:r>
            <a:r>
              <a:rPr lang="pt-BR" dirty="0" smtClean="0"/>
              <a:t> que pode ser usado para percorrer os elementos do </a:t>
            </a:r>
            <a:r>
              <a:rPr lang="pt-BR" dirty="0" err="1" smtClean="0"/>
              <a:t>array</a:t>
            </a:r>
            <a:r>
              <a:rPr lang="pt-BR" dirty="0" smtClean="0"/>
              <a:t>:</a:t>
            </a:r>
            <a:endParaRPr lang="pt-B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endParaRPr lang="pt-BR" dirty="0"/>
          </a:p>
        </p:txBody>
      </p:sp>
      <p:pic>
        <p:nvPicPr>
          <p:cNvPr id="1026" name="Picture 2"/>
          <p:cNvPicPr>
            <a:picLocks noChangeAspect="1" noChangeArrowheads="1"/>
          </p:cNvPicPr>
          <p:nvPr/>
        </p:nvPicPr>
        <p:blipFill>
          <a:blip r:embed="rId2"/>
          <a:srcRect/>
          <a:stretch>
            <a:fillRect/>
          </a:stretch>
        </p:blipFill>
        <p:spPr bwMode="auto">
          <a:xfrm>
            <a:off x="500033" y="1571612"/>
            <a:ext cx="8333167" cy="3071834"/>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r>
              <a:rPr lang="pt-BR" dirty="0" smtClean="0"/>
              <a:t>O primeiro console.</a:t>
            </a:r>
            <a:r>
              <a:rPr lang="pt-BR" dirty="0" err="1" smtClean="0"/>
              <a:t>log</a:t>
            </a:r>
            <a:r>
              <a:rPr lang="pt-BR" dirty="0" smtClean="0"/>
              <a:t>() retorna o primeiro elemento do </a:t>
            </a:r>
            <a:r>
              <a:rPr lang="pt-BR" dirty="0" err="1" smtClean="0"/>
              <a:t>array</a:t>
            </a:r>
            <a:r>
              <a:rPr lang="pt-BR" dirty="0" smtClean="0"/>
              <a:t> (1) e um valor </a:t>
            </a:r>
            <a:r>
              <a:rPr lang="pt-BR" dirty="0" err="1" smtClean="0"/>
              <a:t>done</a:t>
            </a:r>
            <a:r>
              <a:rPr lang="pt-BR" dirty="0" smtClean="0"/>
              <a:t> de </a:t>
            </a:r>
            <a:r>
              <a:rPr lang="pt-BR" dirty="0" err="1" smtClean="0"/>
              <a:t>false</a:t>
            </a:r>
            <a:r>
              <a:rPr lang="pt-BR" dirty="0" smtClean="0"/>
              <a:t>, indicando que a coleção não foi completamente percorrida. O segundo console.</a:t>
            </a:r>
            <a:r>
              <a:rPr lang="pt-BR" dirty="0" err="1" smtClean="0"/>
              <a:t>log</a:t>
            </a:r>
            <a:r>
              <a:rPr lang="pt-BR" dirty="0" smtClean="0"/>
              <a:t>() retorna o segundo elemento do </a:t>
            </a:r>
            <a:r>
              <a:rPr lang="pt-BR" dirty="0" err="1" smtClean="0"/>
              <a:t>array</a:t>
            </a:r>
            <a:r>
              <a:rPr lang="pt-BR" dirty="0" smtClean="0"/>
              <a:t> (2), e assim por diante. Quando o </a:t>
            </a:r>
            <a:r>
              <a:rPr lang="pt-BR" dirty="0" err="1" smtClean="0"/>
              <a:t>iterador</a:t>
            </a:r>
            <a:r>
              <a:rPr lang="pt-BR" dirty="0" smtClean="0"/>
              <a:t> percorreu todos os elementos do </a:t>
            </a:r>
            <a:r>
              <a:rPr lang="pt-BR" dirty="0" err="1" smtClean="0"/>
              <a:t>array</a:t>
            </a:r>
            <a:r>
              <a:rPr lang="pt-BR" dirty="0" smtClean="0"/>
              <a:t>, o último console.</a:t>
            </a:r>
            <a:r>
              <a:rPr lang="pt-BR" dirty="0" err="1" smtClean="0"/>
              <a:t>log</a:t>
            </a:r>
            <a:r>
              <a:rPr lang="pt-BR" dirty="0" smtClean="0"/>
              <a:t>() retorna um valor </a:t>
            </a:r>
            <a:r>
              <a:rPr lang="pt-BR" dirty="0" err="1" smtClean="0"/>
              <a:t>done</a:t>
            </a:r>
            <a:r>
              <a:rPr lang="pt-BR" dirty="0" smtClean="0"/>
              <a:t> de </a:t>
            </a:r>
            <a:r>
              <a:rPr lang="pt-BR" dirty="0" err="1" smtClean="0"/>
              <a:t>true</a:t>
            </a:r>
            <a:r>
              <a:rPr lang="pt-BR" dirty="0" smtClean="0"/>
              <a:t>.</a:t>
            </a:r>
            <a:endParaRPr lang="pt-B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Como construir um </a:t>
            </a:r>
            <a:r>
              <a:rPr lang="pt-BR" dirty="0" err="1" smtClean="0"/>
              <a:t>Iterador</a:t>
            </a:r>
            <a:r>
              <a:rPr lang="pt-BR" dirty="0" smtClean="0"/>
              <a:t> em </a:t>
            </a:r>
            <a:r>
              <a:rPr lang="pt-BR" dirty="0" err="1" smtClean="0"/>
              <a:t>Javascript</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Para construir um </a:t>
            </a:r>
            <a:r>
              <a:rPr lang="pt-BR" dirty="0" err="1" smtClean="0"/>
              <a:t>iterador</a:t>
            </a:r>
            <a:r>
              <a:rPr lang="pt-BR" dirty="0" smtClean="0"/>
              <a:t> em </a:t>
            </a:r>
            <a:r>
              <a:rPr lang="pt-BR" dirty="0" err="1" smtClean="0"/>
              <a:t>JavaScript</a:t>
            </a:r>
            <a:r>
              <a:rPr lang="pt-BR" dirty="0" smtClean="0"/>
              <a:t>, você precisa seguir o protocolo de iteração, que é composto pelos seguintes requisitos:</a:t>
            </a:r>
          </a:p>
          <a:p>
            <a:r>
              <a:rPr lang="pt-BR" dirty="0" smtClean="0"/>
              <a:t>O objeto a ser iterado deve ter um método </a:t>
            </a:r>
            <a:r>
              <a:rPr lang="pt-BR" dirty="0" err="1" smtClean="0"/>
              <a:t>Symbol</a:t>
            </a:r>
            <a:r>
              <a:rPr lang="pt-BR" dirty="0" smtClean="0"/>
              <a:t>.</a:t>
            </a:r>
            <a:r>
              <a:rPr lang="pt-BR" dirty="0" err="1" smtClean="0"/>
              <a:t>iterator</a:t>
            </a:r>
            <a:r>
              <a:rPr lang="pt-BR" dirty="0" smtClean="0"/>
              <a:t> que retorna um objeto </a:t>
            </a:r>
            <a:r>
              <a:rPr lang="pt-BR" dirty="0" err="1" smtClean="0"/>
              <a:t>iterador</a:t>
            </a:r>
            <a:r>
              <a:rPr lang="pt-BR" dirty="0" smtClean="0"/>
              <a:t>.</a:t>
            </a:r>
          </a:p>
          <a:p>
            <a:r>
              <a:rPr lang="pt-BR" dirty="0" smtClean="0"/>
              <a:t>O objeto </a:t>
            </a:r>
            <a:r>
              <a:rPr lang="pt-BR" dirty="0" err="1" smtClean="0"/>
              <a:t>iterador</a:t>
            </a:r>
            <a:r>
              <a:rPr lang="pt-BR" dirty="0" smtClean="0"/>
              <a:t> deve ter um método </a:t>
            </a:r>
            <a:r>
              <a:rPr lang="pt-BR" dirty="0" err="1" smtClean="0"/>
              <a:t>next</a:t>
            </a:r>
            <a:r>
              <a:rPr lang="pt-BR" dirty="0" smtClean="0"/>
              <a:t> que retorna um objeto com duas propriedades: </a:t>
            </a:r>
            <a:r>
              <a:rPr lang="pt-BR" dirty="0" err="1" smtClean="0"/>
              <a:t>value</a:t>
            </a:r>
            <a:r>
              <a:rPr lang="pt-BR" dirty="0" smtClean="0"/>
              <a:t>, que contém o próximo valor a ser retornado, e </a:t>
            </a:r>
            <a:r>
              <a:rPr lang="pt-BR" dirty="0" err="1" smtClean="0"/>
              <a:t>done</a:t>
            </a:r>
            <a:r>
              <a:rPr lang="pt-BR" dirty="0" smtClean="0"/>
              <a:t>, que indica se a iteração foi concluída.</a:t>
            </a:r>
          </a:p>
          <a:p>
            <a:r>
              <a:rPr lang="pt-BR" dirty="0" smtClean="0"/>
              <a:t>Aqui está um exemplo simples de como criar um </a:t>
            </a:r>
            <a:r>
              <a:rPr lang="pt-BR" dirty="0" err="1" smtClean="0"/>
              <a:t>iterador</a:t>
            </a:r>
            <a:r>
              <a:rPr lang="pt-BR" dirty="0" smtClean="0"/>
              <a:t> para percorrer um objeto que contém uma lista de números:</a:t>
            </a:r>
          </a:p>
          <a:p>
            <a:pPr>
              <a:buNone/>
            </a:pPr>
            <a:endParaRPr lang="pt-B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Como construir um </a:t>
            </a:r>
            <a:r>
              <a:rPr lang="pt-BR" dirty="0" err="1" smtClean="0"/>
              <a:t>Iterador</a:t>
            </a:r>
            <a:r>
              <a:rPr lang="pt-BR" dirty="0" smtClean="0"/>
              <a:t> em </a:t>
            </a:r>
            <a:r>
              <a:rPr lang="pt-BR" dirty="0" err="1" smtClean="0"/>
              <a:t>Javascript</a:t>
            </a:r>
            <a:endParaRPr lang="pt-BR" dirty="0"/>
          </a:p>
        </p:txBody>
      </p:sp>
      <p:sp>
        <p:nvSpPr>
          <p:cNvPr id="3" name="Espaço Reservado para Conteúdo 2"/>
          <p:cNvSpPr>
            <a:spLocks noGrp="1"/>
          </p:cNvSpPr>
          <p:nvPr>
            <p:ph idx="1"/>
          </p:nvPr>
        </p:nvSpPr>
        <p:spPr/>
        <p:txBody>
          <a:bodyPr>
            <a:normAutofit/>
          </a:bodyPr>
          <a:lstStyle/>
          <a:p>
            <a:pPr>
              <a:buNone/>
            </a:pPr>
            <a:endParaRPr lang="pt-BR" dirty="0"/>
          </a:p>
        </p:txBody>
      </p:sp>
      <p:pic>
        <p:nvPicPr>
          <p:cNvPr id="2050" name="Picture 2"/>
          <p:cNvPicPr>
            <a:picLocks noChangeAspect="1" noChangeArrowheads="1"/>
          </p:cNvPicPr>
          <p:nvPr/>
        </p:nvPicPr>
        <p:blipFill>
          <a:blip r:embed="rId2"/>
          <a:srcRect/>
          <a:stretch>
            <a:fillRect/>
          </a:stretch>
        </p:blipFill>
        <p:spPr bwMode="auto">
          <a:xfrm>
            <a:off x="2143108" y="1357298"/>
            <a:ext cx="4962525" cy="482917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r>
              <a:rPr lang="pt-BR" dirty="0" smtClean="0"/>
              <a:t>Os objetos em </a:t>
            </a:r>
            <a:r>
              <a:rPr lang="pt-BR" dirty="0" err="1" smtClean="0"/>
              <a:t>Javascript</a:t>
            </a:r>
            <a:r>
              <a:rPr lang="pt-BR" dirty="0" smtClean="0"/>
              <a:t> são criados por meio de um literal de objeto ({...}), uma função construtora ou uma classe. Um exemplo de objeto criado com um literal de objeto seria:</a:t>
            </a:r>
            <a:endParaRPr lang="pt-B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Como construir um </a:t>
            </a:r>
            <a:r>
              <a:rPr lang="pt-BR" dirty="0" err="1" smtClean="0"/>
              <a:t>Iterador</a:t>
            </a:r>
            <a:r>
              <a:rPr lang="pt-BR" dirty="0" smtClean="0"/>
              <a:t> em </a:t>
            </a:r>
            <a:r>
              <a:rPr lang="pt-BR" dirty="0" err="1" smtClean="0"/>
              <a:t>Javascript</a:t>
            </a:r>
            <a:endParaRPr lang="pt-BR" dirty="0"/>
          </a:p>
        </p:txBody>
      </p:sp>
      <p:sp>
        <p:nvSpPr>
          <p:cNvPr id="3" name="Espaço Reservado para Conteúdo 2"/>
          <p:cNvSpPr>
            <a:spLocks noGrp="1"/>
          </p:cNvSpPr>
          <p:nvPr>
            <p:ph idx="1"/>
          </p:nvPr>
        </p:nvSpPr>
        <p:spPr/>
        <p:txBody>
          <a:bodyPr>
            <a:normAutofit lnSpcReduction="10000"/>
          </a:bodyPr>
          <a:lstStyle/>
          <a:p>
            <a:pPr>
              <a:buNone/>
            </a:pPr>
            <a:r>
              <a:rPr lang="pt-BR" dirty="0" smtClean="0"/>
              <a:t>Nesse exemplo, criamos um objeto </a:t>
            </a:r>
            <a:r>
              <a:rPr lang="pt-BR" dirty="0" err="1" smtClean="0"/>
              <a:t>numbers</a:t>
            </a:r>
            <a:r>
              <a:rPr lang="pt-BR" dirty="0" smtClean="0"/>
              <a:t> que contém uma lista de números. O método </a:t>
            </a:r>
            <a:r>
              <a:rPr lang="pt-BR" dirty="0" err="1" smtClean="0"/>
              <a:t>Symbol</a:t>
            </a:r>
            <a:r>
              <a:rPr lang="pt-BR" dirty="0" smtClean="0"/>
              <a:t>.</a:t>
            </a:r>
            <a:r>
              <a:rPr lang="pt-BR" dirty="0" err="1" smtClean="0"/>
              <a:t>iterator</a:t>
            </a:r>
            <a:r>
              <a:rPr lang="pt-BR" dirty="0" smtClean="0"/>
              <a:t> do objeto retorna um objeto </a:t>
            </a:r>
            <a:r>
              <a:rPr lang="pt-BR" dirty="0" err="1" smtClean="0"/>
              <a:t>iterador</a:t>
            </a:r>
            <a:r>
              <a:rPr lang="pt-BR" dirty="0" smtClean="0"/>
              <a:t>, que tem um método </a:t>
            </a:r>
            <a:r>
              <a:rPr lang="pt-BR" dirty="0" err="1" smtClean="0"/>
              <a:t>next</a:t>
            </a:r>
            <a:r>
              <a:rPr lang="pt-BR" dirty="0" smtClean="0"/>
              <a:t>. O método </a:t>
            </a:r>
            <a:r>
              <a:rPr lang="pt-BR" dirty="0" err="1" smtClean="0"/>
              <a:t>next</a:t>
            </a:r>
            <a:r>
              <a:rPr lang="pt-BR" dirty="0" smtClean="0"/>
              <a:t> retorna o próximo valor na lista de números e atualiza o índice interno. Se o índice for maior ou igual ao comprimento da lista, o método </a:t>
            </a:r>
            <a:r>
              <a:rPr lang="pt-BR" dirty="0" err="1" smtClean="0"/>
              <a:t>next</a:t>
            </a:r>
            <a:r>
              <a:rPr lang="pt-BR" dirty="0" smtClean="0"/>
              <a:t> retornará { </a:t>
            </a:r>
            <a:r>
              <a:rPr lang="pt-BR" dirty="0" err="1" smtClean="0"/>
              <a:t>value</a:t>
            </a:r>
            <a:r>
              <a:rPr lang="pt-BR" dirty="0" smtClean="0"/>
              <a:t>: </a:t>
            </a:r>
            <a:r>
              <a:rPr lang="pt-BR" dirty="0" err="1" smtClean="0"/>
              <a:t>undefined</a:t>
            </a:r>
            <a:r>
              <a:rPr lang="pt-BR" dirty="0" smtClean="0"/>
              <a:t>, </a:t>
            </a:r>
            <a:r>
              <a:rPr lang="pt-BR" dirty="0" err="1" smtClean="0"/>
              <a:t>done</a:t>
            </a:r>
            <a:r>
              <a:rPr lang="pt-BR" dirty="0" smtClean="0"/>
              <a:t>: </a:t>
            </a:r>
            <a:r>
              <a:rPr lang="pt-BR" dirty="0" err="1" smtClean="0"/>
              <a:t>true</a:t>
            </a:r>
            <a:r>
              <a:rPr lang="pt-BR" dirty="0" smtClean="0"/>
              <a:t> }, indicando que a iteração foi concluída.</a:t>
            </a:r>
            <a:endParaRPr lang="pt-B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Como construir um </a:t>
            </a:r>
            <a:r>
              <a:rPr lang="pt-BR" dirty="0" err="1" smtClean="0"/>
              <a:t>Iterador</a:t>
            </a:r>
            <a:r>
              <a:rPr lang="pt-BR" dirty="0" smtClean="0"/>
              <a:t> em </a:t>
            </a:r>
            <a:r>
              <a:rPr lang="pt-BR" dirty="0" err="1" smtClean="0"/>
              <a:t>Javascript</a:t>
            </a:r>
            <a:endParaRPr lang="pt-BR" dirty="0"/>
          </a:p>
        </p:txBody>
      </p:sp>
      <p:sp>
        <p:nvSpPr>
          <p:cNvPr id="3" name="Espaço Reservado para Conteúdo 2"/>
          <p:cNvSpPr>
            <a:spLocks noGrp="1"/>
          </p:cNvSpPr>
          <p:nvPr>
            <p:ph idx="1"/>
          </p:nvPr>
        </p:nvSpPr>
        <p:spPr/>
        <p:txBody>
          <a:bodyPr>
            <a:normAutofit fontScale="85000" lnSpcReduction="10000"/>
          </a:bodyPr>
          <a:lstStyle/>
          <a:p>
            <a:r>
              <a:rPr lang="pt-BR" dirty="0" smtClean="0"/>
              <a:t>Usamos o laço for...</a:t>
            </a:r>
            <a:r>
              <a:rPr lang="pt-BR" dirty="0" err="1" smtClean="0"/>
              <a:t>of</a:t>
            </a:r>
            <a:r>
              <a:rPr lang="pt-BR" dirty="0" smtClean="0"/>
              <a:t> para iterar sobre o objeto </a:t>
            </a:r>
            <a:r>
              <a:rPr lang="pt-BR" dirty="0" err="1" smtClean="0"/>
              <a:t>numbers</a:t>
            </a:r>
            <a:r>
              <a:rPr lang="pt-BR" dirty="0" smtClean="0"/>
              <a:t>. O laço chama o método </a:t>
            </a:r>
            <a:r>
              <a:rPr lang="pt-BR" dirty="0" err="1" smtClean="0"/>
              <a:t>next</a:t>
            </a:r>
            <a:r>
              <a:rPr lang="pt-BR" dirty="0" smtClean="0"/>
              <a:t> do </a:t>
            </a:r>
            <a:r>
              <a:rPr lang="pt-BR" dirty="0" err="1" smtClean="0"/>
              <a:t>iterador</a:t>
            </a:r>
            <a:r>
              <a:rPr lang="pt-BR" dirty="0" smtClean="0"/>
              <a:t> a cada iteração, obtendo o próximo valor da lista de números. O laço termina quando o método </a:t>
            </a:r>
            <a:r>
              <a:rPr lang="pt-BR" dirty="0" err="1" smtClean="0"/>
              <a:t>next</a:t>
            </a:r>
            <a:r>
              <a:rPr lang="pt-BR" dirty="0" smtClean="0"/>
              <a:t> retorna { </a:t>
            </a:r>
            <a:r>
              <a:rPr lang="pt-BR" dirty="0" err="1" smtClean="0"/>
              <a:t>value</a:t>
            </a:r>
            <a:r>
              <a:rPr lang="pt-BR" dirty="0" smtClean="0"/>
              <a:t>: </a:t>
            </a:r>
            <a:r>
              <a:rPr lang="pt-BR" dirty="0" err="1" smtClean="0"/>
              <a:t>undefined</a:t>
            </a:r>
            <a:r>
              <a:rPr lang="pt-BR" dirty="0" smtClean="0"/>
              <a:t>, </a:t>
            </a:r>
            <a:r>
              <a:rPr lang="pt-BR" dirty="0" err="1" smtClean="0"/>
              <a:t>done</a:t>
            </a:r>
            <a:r>
              <a:rPr lang="pt-BR" dirty="0" smtClean="0"/>
              <a:t>: </a:t>
            </a:r>
            <a:r>
              <a:rPr lang="pt-BR" dirty="0" err="1" smtClean="0"/>
              <a:t>true</a:t>
            </a:r>
            <a:r>
              <a:rPr lang="pt-BR" dirty="0" smtClean="0"/>
              <a:t> }.</a:t>
            </a:r>
          </a:p>
          <a:p>
            <a:r>
              <a:rPr lang="pt-BR" dirty="0" smtClean="0"/>
              <a:t>Esse é um exemplo simples de como construir um </a:t>
            </a:r>
            <a:r>
              <a:rPr lang="pt-BR" dirty="0" err="1" smtClean="0"/>
              <a:t>iterador</a:t>
            </a:r>
            <a:r>
              <a:rPr lang="pt-BR" dirty="0" smtClean="0"/>
              <a:t> em </a:t>
            </a:r>
            <a:r>
              <a:rPr lang="pt-BR" dirty="0" err="1" smtClean="0"/>
              <a:t>JavaScript</a:t>
            </a:r>
            <a:r>
              <a:rPr lang="pt-BR" dirty="0" smtClean="0"/>
              <a:t>. Você pode criar </a:t>
            </a:r>
            <a:r>
              <a:rPr lang="pt-BR" dirty="0" err="1" smtClean="0"/>
              <a:t>iteradores</a:t>
            </a:r>
            <a:r>
              <a:rPr lang="pt-BR" dirty="0" smtClean="0"/>
              <a:t> mais complexos para percorrer outros tipos de objetos, como </a:t>
            </a:r>
            <a:r>
              <a:rPr lang="pt-BR" dirty="0" err="1" smtClean="0"/>
              <a:t>arrays</a:t>
            </a:r>
            <a:r>
              <a:rPr lang="pt-BR" dirty="0" smtClean="0"/>
              <a:t>, strings, mapas, conjuntos e outros objetos personalizados que implementam o protocolo de iteração.</a:t>
            </a:r>
            <a:endParaRPr lang="pt-B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Quando usar um </a:t>
            </a:r>
            <a:r>
              <a:rPr lang="pt-BR" dirty="0" err="1" smtClean="0"/>
              <a:t>iterator</a:t>
            </a:r>
            <a:endParaRPr lang="pt-BR" dirty="0"/>
          </a:p>
        </p:txBody>
      </p:sp>
      <p:sp>
        <p:nvSpPr>
          <p:cNvPr id="3" name="Espaço Reservado para Conteúdo 2"/>
          <p:cNvSpPr>
            <a:spLocks noGrp="1"/>
          </p:cNvSpPr>
          <p:nvPr>
            <p:ph idx="1"/>
          </p:nvPr>
        </p:nvSpPr>
        <p:spPr/>
        <p:txBody>
          <a:bodyPr>
            <a:normAutofit fontScale="85000" lnSpcReduction="10000"/>
          </a:bodyPr>
          <a:lstStyle/>
          <a:p>
            <a:r>
              <a:rPr lang="pt-BR" dirty="0" smtClean="0"/>
              <a:t>Os </a:t>
            </a:r>
            <a:r>
              <a:rPr lang="pt-BR" dirty="0" err="1" smtClean="0"/>
              <a:t>iteradores</a:t>
            </a:r>
            <a:r>
              <a:rPr lang="pt-BR" dirty="0" smtClean="0"/>
              <a:t> em </a:t>
            </a:r>
            <a:r>
              <a:rPr lang="pt-BR" dirty="0" err="1" smtClean="0"/>
              <a:t>JavaScript</a:t>
            </a:r>
            <a:r>
              <a:rPr lang="pt-BR" dirty="0" smtClean="0"/>
              <a:t> podem ser úteis quando você precisa percorrer uma coleção de dados e processar cada item individualmente, sem precisar carregar todos os dados na memória de uma vez.</a:t>
            </a:r>
          </a:p>
          <a:p>
            <a:r>
              <a:rPr lang="pt-BR" dirty="0" smtClean="0"/>
              <a:t>Os </a:t>
            </a:r>
            <a:r>
              <a:rPr lang="pt-BR" dirty="0" err="1" smtClean="0"/>
              <a:t>iteradores</a:t>
            </a:r>
            <a:r>
              <a:rPr lang="pt-BR" dirty="0" smtClean="0"/>
              <a:t> podem ser usados em vários cenários, como:</a:t>
            </a:r>
          </a:p>
          <a:p>
            <a:r>
              <a:rPr lang="pt-BR" dirty="0" smtClean="0"/>
              <a:t>Processamento em lote: Quando você precisa processar um grande conjunto de dados, mas não quer carregar tudo na memória de uma vez. Usando um </a:t>
            </a:r>
            <a:r>
              <a:rPr lang="pt-BR" dirty="0" err="1" smtClean="0"/>
              <a:t>iterador</a:t>
            </a:r>
            <a:r>
              <a:rPr lang="pt-BR" dirty="0" smtClean="0"/>
              <a:t>, você pode processar os dados em lotes, obtendo um subconjunto de cada vez.</a:t>
            </a:r>
          </a:p>
          <a:p>
            <a:endParaRPr lang="pt-B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Quando usar um </a:t>
            </a:r>
            <a:r>
              <a:rPr lang="pt-BR" dirty="0" err="1" smtClean="0"/>
              <a:t>iterator</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Processamento em tempo real: Quando você precisa processar dados em tempo real, como dados de streaming ou de sensores, um </a:t>
            </a:r>
            <a:r>
              <a:rPr lang="pt-BR" dirty="0" err="1" smtClean="0"/>
              <a:t>iterador</a:t>
            </a:r>
            <a:r>
              <a:rPr lang="pt-BR" dirty="0" smtClean="0"/>
              <a:t> pode ser útil para obter cada item à medida que ele é recebido.</a:t>
            </a:r>
          </a:p>
          <a:p>
            <a:r>
              <a:rPr lang="pt-BR" dirty="0" smtClean="0"/>
              <a:t>Dados de origem externa: Quando você precisa processar dados de uma fonte externa, como um arquivo de texto ou uma API, um </a:t>
            </a:r>
            <a:r>
              <a:rPr lang="pt-BR" dirty="0" err="1" smtClean="0"/>
              <a:t>iterador</a:t>
            </a:r>
            <a:r>
              <a:rPr lang="pt-BR" dirty="0" smtClean="0"/>
              <a:t> pode ser útil para obter cada item do conjunto de dados conforme necessário.</a:t>
            </a:r>
          </a:p>
          <a:p>
            <a:endParaRPr lang="pt-B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Quando usar um </a:t>
            </a:r>
            <a:r>
              <a:rPr lang="pt-BR" dirty="0" err="1" smtClean="0"/>
              <a:t>iterator</a:t>
            </a:r>
            <a:endParaRPr lang="pt-BR" dirty="0"/>
          </a:p>
        </p:txBody>
      </p:sp>
      <p:sp>
        <p:nvSpPr>
          <p:cNvPr id="3" name="Espaço Reservado para Conteúdo 2"/>
          <p:cNvSpPr>
            <a:spLocks noGrp="1"/>
          </p:cNvSpPr>
          <p:nvPr>
            <p:ph idx="1"/>
          </p:nvPr>
        </p:nvSpPr>
        <p:spPr/>
        <p:txBody>
          <a:bodyPr>
            <a:normAutofit/>
          </a:bodyPr>
          <a:lstStyle/>
          <a:p>
            <a:r>
              <a:rPr lang="pt-BR" dirty="0" smtClean="0"/>
              <a:t>Em resumo, os </a:t>
            </a:r>
            <a:r>
              <a:rPr lang="pt-BR" dirty="0" err="1" smtClean="0"/>
              <a:t>iteradores</a:t>
            </a:r>
            <a:r>
              <a:rPr lang="pt-BR" dirty="0" smtClean="0"/>
              <a:t> podem ser úteis sempre que você precisa percorrer uma coleção grande de dados, sem carregar tudo na memória de uma vez, ou quando precisa processar dados em tempo real ou de uma fonte externa.</a:t>
            </a:r>
            <a:endParaRPr lang="pt-B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Quando usar iteráveis</a:t>
            </a:r>
            <a:endParaRPr lang="pt-BR" dirty="0"/>
          </a:p>
        </p:txBody>
      </p:sp>
      <p:sp>
        <p:nvSpPr>
          <p:cNvPr id="3" name="Espaço Reservado para Conteúdo 2"/>
          <p:cNvSpPr>
            <a:spLocks noGrp="1"/>
          </p:cNvSpPr>
          <p:nvPr>
            <p:ph idx="1"/>
          </p:nvPr>
        </p:nvSpPr>
        <p:spPr/>
        <p:txBody>
          <a:bodyPr>
            <a:normAutofit/>
          </a:bodyPr>
          <a:lstStyle/>
          <a:p>
            <a:r>
              <a:rPr lang="pt-BR" dirty="0" smtClean="0"/>
              <a:t>Os objetos iteráveis em </a:t>
            </a:r>
            <a:r>
              <a:rPr lang="pt-BR" dirty="0" err="1" smtClean="0"/>
              <a:t>JavaScript</a:t>
            </a:r>
            <a:r>
              <a:rPr lang="pt-BR" dirty="0" smtClean="0"/>
              <a:t> são úteis quando você precisa fornecer uma maneira de percorrer uma coleção de dados de maneira </a:t>
            </a:r>
            <a:r>
              <a:rPr lang="pt-BR" dirty="0" err="1" smtClean="0"/>
              <a:t>sequencial</a:t>
            </a:r>
            <a:r>
              <a:rPr lang="pt-BR" dirty="0" smtClean="0"/>
              <a:t>. Eles podem ser usados em vários cenários, como:</a:t>
            </a:r>
            <a:endParaRPr lang="pt-B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Quando usar iteráveis</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Coleções de dados: quando você precisa percorrer uma coleção de dados, como um </a:t>
            </a:r>
            <a:r>
              <a:rPr lang="pt-BR" dirty="0" err="1" smtClean="0"/>
              <a:t>array</a:t>
            </a:r>
            <a:r>
              <a:rPr lang="pt-BR" dirty="0" smtClean="0"/>
              <a:t> ou um conjunto.</a:t>
            </a:r>
          </a:p>
          <a:p>
            <a:r>
              <a:rPr lang="pt-BR" dirty="0" smtClean="0"/>
              <a:t>Strings: quando você precisa percorrer uma string caractere por caractere.</a:t>
            </a:r>
          </a:p>
          <a:p>
            <a:r>
              <a:rPr lang="pt-BR" dirty="0" smtClean="0"/>
              <a:t>Árvores e grafos: quando você precisa percorrer uma estrutura de dados em forma de árvore ou grafo, como um DOM em HTML.</a:t>
            </a:r>
          </a:p>
          <a:p>
            <a:r>
              <a:rPr lang="pt-BR" dirty="0" smtClean="0"/>
              <a:t>Coleções personalizadas: quando você precisa criar uma coleção personalizada e fornecer uma maneira de percorrê-la </a:t>
            </a:r>
            <a:r>
              <a:rPr lang="pt-BR" dirty="0" err="1" smtClean="0"/>
              <a:t>sequencialmente</a:t>
            </a:r>
            <a:r>
              <a:rPr lang="pt-BR" dirty="0" smtClean="0"/>
              <a:t>.</a:t>
            </a:r>
          </a:p>
          <a:p>
            <a:r>
              <a:rPr lang="pt-BR" dirty="0" err="1" smtClean="0"/>
              <a:t>APIs</a:t>
            </a:r>
            <a:r>
              <a:rPr lang="pt-BR" dirty="0" smtClean="0"/>
              <a:t>: quando você precisa fornecer uma interface iterável para uma API, como para percorrer um conjunto de resultados de uma consulta de banco de dados.</a:t>
            </a:r>
          </a:p>
          <a:p>
            <a:endParaRPr lang="pt-B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Quando usar iteráveis</a:t>
            </a:r>
            <a:endParaRPr lang="pt-BR" dirty="0"/>
          </a:p>
        </p:txBody>
      </p:sp>
      <p:sp>
        <p:nvSpPr>
          <p:cNvPr id="3" name="Espaço Reservado para Conteúdo 2"/>
          <p:cNvSpPr>
            <a:spLocks noGrp="1"/>
          </p:cNvSpPr>
          <p:nvPr>
            <p:ph idx="1"/>
          </p:nvPr>
        </p:nvSpPr>
        <p:spPr/>
        <p:txBody>
          <a:bodyPr>
            <a:normAutofit fontScale="85000" lnSpcReduction="10000"/>
          </a:bodyPr>
          <a:lstStyle/>
          <a:p>
            <a:r>
              <a:rPr lang="pt-BR" dirty="0" smtClean="0"/>
              <a:t>Os objetos iteráveis permitem que você use os recursos avançados do </a:t>
            </a:r>
            <a:r>
              <a:rPr lang="pt-BR" dirty="0" err="1" smtClean="0"/>
              <a:t>JavaScript</a:t>
            </a:r>
            <a:r>
              <a:rPr lang="pt-BR" dirty="0" smtClean="0"/>
              <a:t>, como os métodos de iteração (como </a:t>
            </a:r>
            <a:r>
              <a:rPr lang="pt-BR" dirty="0" err="1" smtClean="0"/>
              <a:t>map</a:t>
            </a:r>
            <a:r>
              <a:rPr lang="pt-BR" dirty="0" smtClean="0"/>
              <a:t>, </a:t>
            </a:r>
            <a:r>
              <a:rPr lang="pt-BR" dirty="0" err="1" smtClean="0"/>
              <a:t>filter</a:t>
            </a:r>
            <a:r>
              <a:rPr lang="pt-BR" dirty="0" smtClean="0"/>
              <a:t>, </a:t>
            </a:r>
            <a:r>
              <a:rPr lang="pt-BR" dirty="0" err="1" smtClean="0"/>
              <a:t>reduce</a:t>
            </a:r>
            <a:r>
              <a:rPr lang="pt-BR" dirty="0" smtClean="0"/>
              <a:t> e </a:t>
            </a:r>
            <a:r>
              <a:rPr lang="pt-BR" dirty="0" err="1" smtClean="0"/>
              <a:t>forEach</a:t>
            </a:r>
            <a:r>
              <a:rPr lang="pt-BR" dirty="0" smtClean="0"/>
              <a:t>) e o operador spread (...), para manipular e processar dados de maneira mais fácil e eficiente.</a:t>
            </a:r>
          </a:p>
          <a:p>
            <a:r>
              <a:rPr lang="pt-BR" dirty="0" smtClean="0"/>
              <a:t>Em resumo, os objetos iteráveis são úteis sempre que você precisa fornecer uma maneira de percorrer uma coleção de dados de maneira </a:t>
            </a:r>
            <a:r>
              <a:rPr lang="pt-BR" dirty="0" err="1" smtClean="0"/>
              <a:t>sequencial</a:t>
            </a:r>
            <a:r>
              <a:rPr lang="pt-BR" dirty="0" smtClean="0"/>
              <a:t>, como para trabalhar com coleções de dados, strings, árvores e grafos, coleções personalizadas ou </a:t>
            </a:r>
            <a:r>
              <a:rPr lang="pt-BR" dirty="0" err="1" smtClean="0"/>
              <a:t>APIs</a:t>
            </a:r>
            <a:r>
              <a:rPr lang="pt-BR" dirty="0" smtClean="0"/>
              <a:t>.</a:t>
            </a:r>
          </a:p>
          <a:p>
            <a:endParaRPr lang="pt-B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Como construir um iteráveis</a:t>
            </a:r>
            <a:endParaRPr lang="pt-BR" dirty="0"/>
          </a:p>
        </p:txBody>
      </p:sp>
      <p:sp>
        <p:nvSpPr>
          <p:cNvPr id="3" name="Espaço Reservado para Conteúdo 2"/>
          <p:cNvSpPr>
            <a:spLocks noGrp="1"/>
          </p:cNvSpPr>
          <p:nvPr>
            <p:ph idx="1"/>
          </p:nvPr>
        </p:nvSpPr>
        <p:spPr/>
        <p:txBody>
          <a:bodyPr>
            <a:normAutofit fontScale="85000" lnSpcReduction="10000"/>
          </a:bodyPr>
          <a:lstStyle/>
          <a:p>
            <a:r>
              <a:rPr lang="pt-BR" dirty="0" smtClean="0"/>
              <a:t>Para construir um objeto iterável em </a:t>
            </a:r>
            <a:r>
              <a:rPr lang="pt-BR" dirty="0" err="1" smtClean="0"/>
              <a:t>JavaScript</a:t>
            </a:r>
            <a:r>
              <a:rPr lang="pt-BR" dirty="0" smtClean="0"/>
              <a:t>, você precisa implementar o método </a:t>
            </a:r>
            <a:r>
              <a:rPr lang="pt-BR" dirty="0" err="1" smtClean="0"/>
              <a:t>Symbol</a:t>
            </a:r>
            <a:r>
              <a:rPr lang="pt-BR" dirty="0" smtClean="0"/>
              <a:t>.</a:t>
            </a:r>
            <a:r>
              <a:rPr lang="pt-BR" dirty="0" err="1" smtClean="0"/>
              <a:t>iterator</a:t>
            </a:r>
            <a:r>
              <a:rPr lang="pt-BR" dirty="0" smtClean="0"/>
              <a:t> no seu objeto. Esse método deve retornar um objeto chamado de "</a:t>
            </a:r>
            <a:r>
              <a:rPr lang="pt-BR" dirty="0" err="1" smtClean="0"/>
              <a:t>iterador</a:t>
            </a:r>
            <a:r>
              <a:rPr lang="pt-BR" dirty="0" smtClean="0"/>
              <a:t>", que é responsável por percorrer o objeto.</a:t>
            </a:r>
          </a:p>
          <a:p>
            <a:r>
              <a:rPr lang="pt-BR" dirty="0" smtClean="0"/>
              <a:t>O </a:t>
            </a:r>
            <a:r>
              <a:rPr lang="pt-BR" dirty="0" err="1" smtClean="0"/>
              <a:t>iterador</a:t>
            </a:r>
            <a:r>
              <a:rPr lang="pt-BR" dirty="0" smtClean="0"/>
              <a:t> é um objeto que possui um método chamado </a:t>
            </a:r>
            <a:r>
              <a:rPr lang="pt-BR" dirty="0" err="1" smtClean="0"/>
              <a:t>next</a:t>
            </a:r>
            <a:r>
              <a:rPr lang="pt-BR" dirty="0" smtClean="0"/>
              <a:t>(), que retorna um objeto com duas propriedades: </a:t>
            </a:r>
            <a:r>
              <a:rPr lang="pt-BR" dirty="0" err="1" smtClean="0"/>
              <a:t>value</a:t>
            </a:r>
            <a:r>
              <a:rPr lang="pt-BR" dirty="0" smtClean="0"/>
              <a:t> e </a:t>
            </a:r>
            <a:r>
              <a:rPr lang="pt-BR" dirty="0" err="1" smtClean="0"/>
              <a:t>done</a:t>
            </a:r>
            <a:r>
              <a:rPr lang="pt-BR" dirty="0" smtClean="0"/>
              <a:t>. A propriedade </a:t>
            </a:r>
            <a:r>
              <a:rPr lang="pt-BR" dirty="0" err="1" smtClean="0"/>
              <a:t>value</a:t>
            </a:r>
            <a:r>
              <a:rPr lang="pt-BR" dirty="0" smtClean="0"/>
              <a:t> contém o próximo valor da </a:t>
            </a:r>
            <a:r>
              <a:rPr lang="pt-BR" dirty="0" err="1" smtClean="0"/>
              <a:t>sequência</a:t>
            </a:r>
            <a:r>
              <a:rPr lang="pt-BR" dirty="0" smtClean="0"/>
              <a:t>, enquanto a propriedade </a:t>
            </a:r>
            <a:r>
              <a:rPr lang="pt-BR" dirty="0" err="1" smtClean="0"/>
              <a:t>done</a:t>
            </a:r>
            <a:r>
              <a:rPr lang="pt-BR" dirty="0" smtClean="0"/>
              <a:t> é um valor booleano que indica se a </a:t>
            </a:r>
            <a:r>
              <a:rPr lang="pt-BR" dirty="0" err="1" smtClean="0"/>
              <a:t>sequência</a:t>
            </a:r>
            <a:r>
              <a:rPr lang="pt-BR" dirty="0" smtClean="0"/>
              <a:t> foi percorrida completamente.</a:t>
            </a:r>
          </a:p>
          <a:p>
            <a:endParaRPr lang="pt-B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Como construir um iteráveis</a:t>
            </a:r>
            <a:endParaRPr lang="pt-BR" dirty="0"/>
          </a:p>
        </p:txBody>
      </p:sp>
      <p:sp>
        <p:nvSpPr>
          <p:cNvPr id="3" name="Espaço Reservado para Conteúdo 2"/>
          <p:cNvSpPr>
            <a:spLocks noGrp="1"/>
          </p:cNvSpPr>
          <p:nvPr>
            <p:ph idx="1"/>
          </p:nvPr>
        </p:nvSpPr>
        <p:spPr/>
        <p:txBody>
          <a:bodyPr>
            <a:normAutofit/>
          </a:bodyPr>
          <a:lstStyle/>
          <a:p>
            <a:r>
              <a:rPr lang="pt-BR" dirty="0" smtClean="0"/>
              <a:t>Aqui está um exemplo simples de como criar um iterável que retorna os números de 1 a 5:</a:t>
            </a:r>
            <a:endParaRPr lang="pt-BR" dirty="0"/>
          </a:p>
        </p:txBody>
      </p:sp>
      <p:pic>
        <p:nvPicPr>
          <p:cNvPr id="3074" name="Picture 2"/>
          <p:cNvPicPr>
            <a:picLocks noChangeAspect="1" noChangeArrowheads="1"/>
          </p:cNvPicPr>
          <p:nvPr/>
        </p:nvPicPr>
        <p:blipFill>
          <a:blip r:embed="rId2"/>
          <a:srcRect/>
          <a:stretch>
            <a:fillRect/>
          </a:stretch>
        </p:blipFill>
        <p:spPr bwMode="auto">
          <a:xfrm>
            <a:off x="3286116" y="2857496"/>
            <a:ext cx="3348152" cy="357187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pPr>
              <a:buNone/>
            </a:pPr>
            <a:endParaRPr lang="pt-BR" dirty="0"/>
          </a:p>
        </p:txBody>
      </p:sp>
      <p:pic>
        <p:nvPicPr>
          <p:cNvPr id="1026" name="Picture 2"/>
          <p:cNvPicPr>
            <a:picLocks noChangeAspect="1" noChangeArrowheads="1"/>
          </p:cNvPicPr>
          <p:nvPr/>
        </p:nvPicPr>
        <p:blipFill>
          <a:blip r:embed="rId2"/>
          <a:srcRect/>
          <a:stretch>
            <a:fillRect/>
          </a:stretch>
        </p:blipFill>
        <p:spPr bwMode="auto">
          <a:xfrm>
            <a:off x="2676525" y="2419350"/>
            <a:ext cx="3790950" cy="20193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Como construir um iteráveis</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Nesse exemplo, a propriedade </a:t>
            </a:r>
            <a:r>
              <a:rPr lang="pt-BR" dirty="0" err="1" smtClean="0"/>
              <a:t>Symbol</a:t>
            </a:r>
            <a:r>
              <a:rPr lang="pt-BR" dirty="0" smtClean="0"/>
              <a:t>.</a:t>
            </a:r>
            <a:r>
              <a:rPr lang="pt-BR" dirty="0" err="1" smtClean="0"/>
              <a:t>iterator</a:t>
            </a:r>
            <a:r>
              <a:rPr lang="pt-BR" dirty="0" smtClean="0"/>
              <a:t> é definida como uma função que retorna o </a:t>
            </a:r>
            <a:r>
              <a:rPr lang="pt-BR" dirty="0" err="1" smtClean="0"/>
              <a:t>iterador</a:t>
            </a:r>
            <a:r>
              <a:rPr lang="pt-BR" dirty="0" smtClean="0"/>
              <a:t>. O </a:t>
            </a:r>
            <a:r>
              <a:rPr lang="pt-BR" dirty="0" err="1" smtClean="0"/>
              <a:t>iterador</a:t>
            </a:r>
            <a:r>
              <a:rPr lang="pt-BR" dirty="0" smtClean="0"/>
              <a:t> é definido como um objeto com o método </a:t>
            </a:r>
            <a:r>
              <a:rPr lang="pt-BR" dirty="0" err="1" smtClean="0"/>
              <a:t>next</a:t>
            </a:r>
            <a:r>
              <a:rPr lang="pt-BR" dirty="0" smtClean="0"/>
              <a:t>(), que retorna um objeto com as propriedades </a:t>
            </a:r>
            <a:r>
              <a:rPr lang="pt-BR" dirty="0" err="1" smtClean="0"/>
              <a:t>value</a:t>
            </a:r>
            <a:r>
              <a:rPr lang="pt-BR" dirty="0" smtClean="0"/>
              <a:t> e </a:t>
            </a:r>
            <a:r>
              <a:rPr lang="pt-BR" dirty="0" err="1" smtClean="0"/>
              <a:t>done</a:t>
            </a:r>
            <a:r>
              <a:rPr lang="pt-BR" dirty="0" smtClean="0"/>
              <a:t>. O objeto </a:t>
            </a:r>
            <a:r>
              <a:rPr lang="pt-BR" dirty="0" err="1" smtClean="0"/>
              <a:t>numeros</a:t>
            </a:r>
            <a:r>
              <a:rPr lang="pt-BR" dirty="0" smtClean="0"/>
              <a:t> é, portanto, um iterável.</a:t>
            </a:r>
          </a:p>
          <a:p>
            <a:r>
              <a:rPr lang="pt-BR" dirty="0" smtClean="0"/>
              <a:t>Observe que o for...</a:t>
            </a:r>
            <a:r>
              <a:rPr lang="pt-BR" dirty="0" err="1" smtClean="0"/>
              <a:t>of</a:t>
            </a:r>
            <a:r>
              <a:rPr lang="pt-BR" dirty="0" smtClean="0"/>
              <a:t> loop é usado para percorrer o iterável. Isso é possível porque o objeto </a:t>
            </a:r>
            <a:r>
              <a:rPr lang="pt-BR" dirty="0" err="1" smtClean="0"/>
              <a:t>numeros</a:t>
            </a:r>
            <a:r>
              <a:rPr lang="pt-BR" dirty="0" smtClean="0"/>
              <a:t> é um iterável, que implementa o método </a:t>
            </a:r>
            <a:r>
              <a:rPr lang="pt-BR" dirty="0" err="1" smtClean="0"/>
              <a:t>Symbol</a:t>
            </a:r>
            <a:r>
              <a:rPr lang="pt-BR" dirty="0" smtClean="0"/>
              <a:t>.</a:t>
            </a:r>
            <a:r>
              <a:rPr lang="pt-BR" dirty="0" err="1" smtClean="0"/>
              <a:t>iterator</a:t>
            </a:r>
            <a:r>
              <a:rPr lang="pt-BR" dirty="0" smtClean="0"/>
              <a:t>.</a:t>
            </a:r>
          </a:p>
          <a:p>
            <a:r>
              <a:rPr lang="pt-BR" dirty="0" smtClean="0"/>
              <a:t>Essa é uma maneira simples de criar um iterável, mas você pode personalizar o método </a:t>
            </a:r>
            <a:r>
              <a:rPr lang="pt-BR" dirty="0" err="1" smtClean="0"/>
              <a:t>next</a:t>
            </a:r>
            <a:r>
              <a:rPr lang="pt-BR" dirty="0" smtClean="0"/>
              <a:t>() para retornar valores mais complexos ou implementar lógica mais sofisticada.</a:t>
            </a:r>
          </a:p>
          <a:p>
            <a:endParaRPr lang="pt-B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Exercício</a:t>
            </a:r>
            <a:endParaRPr lang="pt-BR" dirty="0"/>
          </a:p>
        </p:txBody>
      </p:sp>
      <p:sp>
        <p:nvSpPr>
          <p:cNvPr id="3" name="Espaço Reservado para Conteúdo 2"/>
          <p:cNvSpPr>
            <a:spLocks noGrp="1"/>
          </p:cNvSpPr>
          <p:nvPr>
            <p:ph idx="1"/>
          </p:nvPr>
        </p:nvSpPr>
        <p:spPr/>
        <p:txBody>
          <a:bodyPr>
            <a:normAutofit fontScale="70000" lnSpcReduction="20000"/>
          </a:bodyPr>
          <a:lstStyle/>
          <a:p>
            <a:pPr>
              <a:buNone/>
            </a:pPr>
            <a:r>
              <a:rPr lang="pt-BR" dirty="0" smtClean="0"/>
              <a:t>1) Escreva uma função </a:t>
            </a:r>
            <a:r>
              <a:rPr lang="pt-BR" dirty="0" err="1" smtClean="0"/>
              <a:t>somarArray</a:t>
            </a:r>
            <a:r>
              <a:rPr lang="pt-BR" dirty="0" smtClean="0"/>
              <a:t> que recebe um </a:t>
            </a:r>
            <a:r>
              <a:rPr lang="pt-BR" dirty="0" err="1" smtClean="0"/>
              <a:t>array</a:t>
            </a:r>
            <a:r>
              <a:rPr lang="pt-BR" dirty="0" smtClean="0"/>
              <a:t> de números como parâmetro e retorna a soma de todos os elementos do </a:t>
            </a:r>
            <a:r>
              <a:rPr lang="pt-BR" dirty="0" err="1" smtClean="0"/>
              <a:t>array</a:t>
            </a:r>
            <a:r>
              <a:rPr lang="pt-BR" dirty="0" smtClean="0"/>
              <a:t>.</a:t>
            </a:r>
          </a:p>
          <a:p>
            <a:pPr>
              <a:buNone/>
            </a:pPr>
            <a:r>
              <a:rPr lang="pt-BR" dirty="0" smtClean="0"/>
              <a:t>2) Escreva uma função </a:t>
            </a:r>
            <a:r>
              <a:rPr lang="pt-BR" dirty="0" err="1" smtClean="0"/>
              <a:t>encontrarPalavra</a:t>
            </a:r>
            <a:r>
              <a:rPr lang="pt-BR" dirty="0" smtClean="0"/>
              <a:t> que recebe um </a:t>
            </a:r>
            <a:r>
              <a:rPr lang="pt-BR" dirty="0" err="1" smtClean="0"/>
              <a:t>array</a:t>
            </a:r>
            <a:r>
              <a:rPr lang="pt-BR" dirty="0" smtClean="0"/>
              <a:t> de strings e uma palavra como parâmetros, e retorna </a:t>
            </a:r>
            <a:r>
              <a:rPr lang="pt-BR" dirty="0" err="1" smtClean="0"/>
              <a:t>true</a:t>
            </a:r>
            <a:r>
              <a:rPr lang="pt-BR" dirty="0" smtClean="0"/>
              <a:t> se a palavra está presente no </a:t>
            </a:r>
            <a:r>
              <a:rPr lang="pt-BR" dirty="0" err="1" smtClean="0"/>
              <a:t>array</a:t>
            </a:r>
            <a:r>
              <a:rPr lang="pt-BR" dirty="0" smtClean="0"/>
              <a:t> e </a:t>
            </a:r>
            <a:r>
              <a:rPr lang="pt-BR" dirty="0" err="1" smtClean="0"/>
              <a:t>false</a:t>
            </a:r>
            <a:r>
              <a:rPr lang="pt-BR" dirty="0" smtClean="0"/>
              <a:t> caso contrário.</a:t>
            </a:r>
          </a:p>
          <a:p>
            <a:pPr>
              <a:buNone/>
            </a:pPr>
            <a:r>
              <a:rPr lang="pt-BR" dirty="0" smtClean="0"/>
              <a:t>3) Escreva uma função </a:t>
            </a:r>
            <a:r>
              <a:rPr lang="pt-BR" dirty="0" err="1" smtClean="0"/>
              <a:t>contarVogais</a:t>
            </a:r>
            <a:r>
              <a:rPr lang="pt-BR" dirty="0" smtClean="0"/>
              <a:t> que recebe uma string como parâmetro e retorna o número de vogais presentes na string.</a:t>
            </a:r>
          </a:p>
          <a:p>
            <a:pPr>
              <a:buNone/>
            </a:pPr>
            <a:r>
              <a:rPr lang="pt-BR" dirty="0" smtClean="0"/>
              <a:t>4) Escreva uma função </a:t>
            </a:r>
            <a:r>
              <a:rPr lang="pt-BR" dirty="0" err="1" smtClean="0"/>
              <a:t>maiorNumero</a:t>
            </a:r>
            <a:r>
              <a:rPr lang="pt-BR" dirty="0" smtClean="0"/>
              <a:t> que recebe um </a:t>
            </a:r>
            <a:r>
              <a:rPr lang="pt-BR" dirty="0" err="1" smtClean="0"/>
              <a:t>array</a:t>
            </a:r>
            <a:r>
              <a:rPr lang="pt-BR" dirty="0" smtClean="0"/>
              <a:t> de números como parâmetro e retorna o maior número do </a:t>
            </a:r>
            <a:r>
              <a:rPr lang="pt-BR" dirty="0" err="1" smtClean="0"/>
              <a:t>array</a:t>
            </a:r>
            <a:r>
              <a:rPr lang="pt-BR" dirty="0" smtClean="0"/>
              <a:t>.</a:t>
            </a:r>
          </a:p>
          <a:p>
            <a:pPr>
              <a:buNone/>
            </a:pPr>
            <a:r>
              <a:rPr lang="pt-BR" dirty="0" smtClean="0"/>
              <a:t>5) Escreva uma função </a:t>
            </a:r>
            <a:r>
              <a:rPr lang="pt-BR" dirty="0" err="1" smtClean="0"/>
              <a:t>inverterPalavra</a:t>
            </a:r>
            <a:r>
              <a:rPr lang="pt-BR" dirty="0" smtClean="0"/>
              <a:t> que recebe uma palavra como parâmetro e retorna a palavra invertida.</a:t>
            </a:r>
          </a:p>
          <a:p>
            <a:endParaRPr lang="pt-B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Exercício</a:t>
            </a:r>
            <a:endParaRPr lang="pt-BR" dirty="0"/>
          </a:p>
        </p:txBody>
      </p:sp>
      <p:sp>
        <p:nvSpPr>
          <p:cNvPr id="3" name="Espaço Reservado para Conteúdo 2"/>
          <p:cNvSpPr>
            <a:spLocks noGrp="1"/>
          </p:cNvSpPr>
          <p:nvPr>
            <p:ph idx="1"/>
          </p:nvPr>
        </p:nvSpPr>
        <p:spPr/>
        <p:txBody>
          <a:bodyPr>
            <a:normAutofit fontScale="70000" lnSpcReduction="20000"/>
          </a:bodyPr>
          <a:lstStyle/>
          <a:p>
            <a:pPr>
              <a:buNone/>
            </a:pPr>
            <a:r>
              <a:rPr lang="pt-BR" dirty="0" smtClean="0"/>
              <a:t>6) Escreva uma função </a:t>
            </a:r>
            <a:r>
              <a:rPr lang="pt-BR" dirty="0" err="1" smtClean="0"/>
              <a:t>frequenciaElemento</a:t>
            </a:r>
            <a:r>
              <a:rPr lang="pt-BR" dirty="0" smtClean="0"/>
              <a:t> que recebe um </a:t>
            </a:r>
            <a:r>
              <a:rPr lang="pt-BR" dirty="0" err="1" smtClean="0"/>
              <a:t>array</a:t>
            </a:r>
            <a:r>
              <a:rPr lang="pt-BR" dirty="0" smtClean="0"/>
              <a:t> como parâmetro e retorna um objeto contendo a </a:t>
            </a:r>
            <a:r>
              <a:rPr lang="pt-BR" dirty="0" err="1" smtClean="0"/>
              <a:t>frequência</a:t>
            </a:r>
            <a:r>
              <a:rPr lang="pt-BR" dirty="0" smtClean="0"/>
              <a:t> de cada elemento no </a:t>
            </a:r>
            <a:r>
              <a:rPr lang="pt-BR" dirty="0" err="1" smtClean="0"/>
              <a:t>array</a:t>
            </a:r>
            <a:r>
              <a:rPr lang="pt-BR" dirty="0" smtClean="0"/>
              <a:t>.</a:t>
            </a:r>
          </a:p>
          <a:p>
            <a:pPr>
              <a:buNone/>
            </a:pPr>
            <a:r>
              <a:rPr lang="pt-BR" dirty="0" smtClean="0"/>
              <a:t>7) Escreva uma função </a:t>
            </a:r>
            <a:r>
              <a:rPr lang="pt-BR" dirty="0" err="1" smtClean="0"/>
              <a:t>somaPares</a:t>
            </a:r>
            <a:r>
              <a:rPr lang="pt-BR" dirty="0" smtClean="0"/>
              <a:t> que recebe um </a:t>
            </a:r>
            <a:r>
              <a:rPr lang="pt-BR" dirty="0" err="1" smtClean="0"/>
              <a:t>array</a:t>
            </a:r>
            <a:r>
              <a:rPr lang="pt-BR" dirty="0" smtClean="0"/>
              <a:t> de números como parâmetro e retorna a soma de todos os números pares do </a:t>
            </a:r>
            <a:r>
              <a:rPr lang="pt-BR" dirty="0" err="1" smtClean="0"/>
              <a:t>array</a:t>
            </a:r>
            <a:r>
              <a:rPr lang="pt-BR" dirty="0" smtClean="0"/>
              <a:t>.</a:t>
            </a:r>
          </a:p>
          <a:p>
            <a:pPr>
              <a:buNone/>
            </a:pPr>
            <a:r>
              <a:rPr lang="pt-BR" dirty="0" smtClean="0"/>
              <a:t>8) Escreva uma função </a:t>
            </a:r>
            <a:r>
              <a:rPr lang="pt-BR" dirty="0" err="1" smtClean="0"/>
              <a:t>encontrarDuplicados</a:t>
            </a:r>
            <a:r>
              <a:rPr lang="pt-BR" dirty="0" smtClean="0"/>
              <a:t> que recebe um </a:t>
            </a:r>
            <a:r>
              <a:rPr lang="pt-BR" dirty="0" err="1" smtClean="0"/>
              <a:t>array</a:t>
            </a:r>
            <a:r>
              <a:rPr lang="pt-BR" dirty="0" smtClean="0"/>
              <a:t> como parâmetro e retorna um novo </a:t>
            </a:r>
            <a:r>
              <a:rPr lang="pt-BR" dirty="0" err="1" smtClean="0"/>
              <a:t>array</a:t>
            </a:r>
            <a:r>
              <a:rPr lang="pt-BR" dirty="0" smtClean="0"/>
              <a:t> contendo apenas os elementos duplicados do </a:t>
            </a:r>
            <a:r>
              <a:rPr lang="pt-BR" dirty="0" err="1" smtClean="0"/>
              <a:t>array</a:t>
            </a:r>
            <a:r>
              <a:rPr lang="pt-BR" dirty="0" smtClean="0"/>
              <a:t> original.</a:t>
            </a:r>
          </a:p>
          <a:p>
            <a:pPr>
              <a:buNone/>
            </a:pPr>
            <a:r>
              <a:rPr lang="pt-BR" dirty="0" smtClean="0"/>
              <a:t>9) Escreva uma função </a:t>
            </a:r>
            <a:r>
              <a:rPr lang="pt-BR" dirty="0" err="1" smtClean="0"/>
              <a:t>ordenarArray</a:t>
            </a:r>
            <a:r>
              <a:rPr lang="pt-BR" dirty="0" smtClean="0"/>
              <a:t> que recebe um </a:t>
            </a:r>
            <a:r>
              <a:rPr lang="pt-BR" dirty="0" err="1" smtClean="0"/>
              <a:t>array</a:t>
            </a:r>
            <a:r>
              <a:rPr lang="pt-BR" dirty="0" smtClean="0"/>
              <a:t> de números como parâmetro e retorna o </a:t>
            </a:r>
            <a:r>
              <a:rPr lang="pt-BR" dirty="0" err="1" smtClean="0"/>
              <a:t>array</a:t>
            </a:r>
            <a:r>
              <a:rPr lang="pt-BR" dirty="0" smtClean="0"/>
              <a:t> ordenado em ordem crescente.</a:t>
            </a:r>
          </a:p>
          <a:p>
            <a:pPr>
              <a:buNone/>
            </a:pPr>
            <a:r>
              <a:rPr lang="pt-BR" smtClean="0"/>
              <a:t>10) Escreva </a:t>
            </a:r>
            <a:r>
              <a:rPr lang="pt-BR" dirty="0" smtClean="0"/>
              <a:t>uma função </a:t>
            </a:r>
            <a:r>
              <a:rPr lang="pt-BR" dirty="0" err="1" smtClean="0"/>
              <a:t>mesclarArrays</a:t>
            </a:r>
            <a:r>
              <a:rPr lang="pt-BR" dirty="0" smtClean="0"/>
              <a:t> que recebe dois </a:t>
            </a:r>
            <a:r>
              <a:rPr lang="pt-BR" dirty="0" err="1" smtClean="0"/>
              <a:t>arrays</a:t>
            </a:r>
            <a:r>
              <a:rPr lang="pt-BR" dirty="0" smtClean="0"/>
              <a:t> como parâmetros e retorna um novo </a:t>
            </a:r>
            <a:r>
              <a:rPr lang="pt-BR" dirty="0" err="1" smtClean="0"/>
              <a:t>array</a:t>
            </a:r>
            <a:r>
              <a:rPr lang="pt-BR" dirty="0" smtClean="0"/>
              <a:t> contendo todos os elementos dos dois </a:t>
            </a:r>
            <a:r>
              <a:rPr lang="pt-BR" dirty="0" err="1" smtClean="0"/>
              <a:t>arrays</a:t>
            </a:r>
            <a:r>
              <a:rPr lang="pt-BR" dirty="0" smtClean="0"/>
              <a:t> originais.</a:t>
            </a:r>
          </a:p>
          <a:p>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pPr>
              <a:buNone/>
            </a:pPr>
            <a:r>
              <a:rPr lang="pt-BR" dirty="0" smtClean="0"/>
              <a:t>Nesse exemplo, o objeto pessoa possui três propriedades (nome, idade e cidade) e um método (falar). As propriedades podem ser acessadas e modificadas usando a notação de ponto (pessoa.nome = "Maria") ou a notação de colchetes (pessoa["idade"] = 25). O método pode ser chamado usando a notação de ponto (pessoa.falar()).</a:t>
            </a:r>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pPr>
              <a:buNone/>
            </a:pPr>
            <a:r>
              <a:rPr lang="pt-BR" dirty="0" smtClean="0"/>
              <a:t>Os objetos em </a:t>
            </a:r>
            <a:r>
              <a:rPr lang="pt-BR" dirty="0" err="1" smtClean="0"/>
              <a:t>Javascript</a:t>
            </a:r>
            <a:r>
              <a:rPr lang="pt-BR" dirty="0" smtClean="0"/>
              <a:t> são muito flexíveis e podem ser usados de várias maneiras, desde representar objetos do mundo real até abstrações mais complexas em programas. Eles são uma parte fundamental da linguagem e um conceito importante para entender para escrever código </a:t>
            </a:r>
            <a:r>
              <a:rPr lang="pt-BR" dirty="0" err="1" smtClean="0"/>
              <a:t>Javascript</a:t>
            </a:r>
            <a:r>
              <a:rPr lang="pt-BR" dirty="0" smtClean="0"/>
              <a:t> efetivamente.</a:t>
            </a:r>
            <a:endParaRPr lang="pt-B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Quando devo usar objetos em </a:t>
            </a:r>
            <a:r>
              <a:rPr lang="pt-BR" dirty="0" err="1" smtClean="0"/>
              <a:t>Javascript</a:t>
            </a:r>
            <a:endParaRPr lang="pt-BR" dirty="0"/>
          </a:p>
        </p:txBody>
      </p:sp>
      <p:sp>
        <p:nvSpPr>
          <p:cNvPr id="3" name="Espaço Reservado para Conteúdo 2"/>
          <p:cNvSpPr>
            <a:spLocks noGrp="1"/>
          </p:cNvSpPr>
          <p:nvPr>
            <p:ph idx="1"/>
          </p:nvPr>
        </p:nvSpPr>
        <p:spPr/>
        <p:txBody>
          <a:bodyPr>
            <a:normAutofit/>
          </a:bodyPr>
          <a:lstStyle/>
          <a:p>
            <a:pPr>
              <a:buNone/>
            </a:pPr>
            <a:r>
              <a:rPr lang="pt-BR" dirty="0" smtClean="0"/>
              <a:t>Os objetos em </a:t>
            </a:r>
            <a:r>
              <a:rPr lang="pt-BR" dirty="0" err="1" smtClean="0"/>
              <a:t>Javascript</a:t>
            </a:r>
            <a:r>
              <a:rPr lang="pt-BR" dirty="0" smtClean="0"/>
              <a:t> são uma estrutura de dados extremamente útil e flexível que podem ser usados em muitos casos diferentes. Alguns exemplos de quando você deve usar objetos em </a:t>
            </a:r>
            <a:r>
              <a:rPr lang="pt-BR" dirty="0" err="1" smtClean="0"/>
              <a:t>Javascript</a:t>
            </a:r>
            <a:r>
              <a:rPr lang="pt-BR" dirty="0" smtClean="0"/>
              <a:t> incluem:</a:t>
            </a:r>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Quando devo usar objetos em </a:t>
            </a:r>
            <a:r>
              <a:rPr lang="pt-BR" dirty="0" err="1" smtClean="0"/>
              <a:t>Javascript</a:t>
            </a:r>
            <a:endParaRPr lang="pt-BR" dirty="0"/>
          </a:p>
        </p:txBody>
      </p:sp>
      <p:sp>
        <p:nvSpPr>
          <p:cNvPr id="3" name="Espaço Reservado para Conteúdo 2"/>
          <p:cNvSpPr>
            <a:spLocks noGrp="1"/>
          </p:cNvSpPr>
          <p:nvPr>
            <p:ph idx="1"/>
          </p:nvPr>
        </p:nvSpPr>
        <p:spPr/>
        <p:txBody>
          <a:bodyPr>
            <a:normAutofit fontScale="70000" lnSpcReduction="20000"/>
          </a:bodyPr>
          <a:lstStyle/>
          <a:p>
            <a:r>
              <a:rPr lang="pt-BR" dirty="0" smtClean="0"/>
              <a:t>Modelar entidades do mundo real: objetos são uma maneira natural de modelar objetos do mundo real em um programa. Por exemplo, você pode criar um objeto "pessoa" que possui propriedades como nome, idade e cidade.</a:t>
            </a:r>
          </a:p>
          <a:p>
            <a:r>
              <a:rPr lang="pt-BR" dirty="0" smtClean="0"/>
              <a:t>Organizar e manipular dados: objetos podem ser usados para organizar e manipular dados em um programa. Por exemplo, você pode criar um objeto "lista de tarefas" que contém várias tarefas com propriedades como descrição, data de vencimento e status de conclusão.</a:t>
            </a:r>
          </a:p>
          <a:p>
            <a:r>
              <a:rPr lang="pt-BR" dirty="0" smtClean="0"/>
              <a:t>Abstrair funcionalidades: objetos podem ser usados para abstrair funcionalidades complexas em um programa. Por exemplo, você pode criar um objeto "calculadora" que possui métodos para adição, subtração, multiplicação e divisão.</a:t>
            </a:r>
          </a:p>
          <a:p>
            <a:pPr>
              <a:buNone/>
            </a:pPr>
            <a:endParaRPr 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Quando devo usar objetos em </a:t>
            </a:r>
            <a:r>
              <a:rPr lang="pt-BR" dirty="0" err="1" smtClean="0"/>
              <a:t>Javascript</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err="1" smtClean="0"/>
              <a:t>Modularizar</a:t>
            </a:r>
            <a:r>
              <a:rPr lang="pt-BR" dirty="0" smtClean="0"/>
              <a:t> o código: objetos podem ser usados para </a:t>
            </a:r>
            <a:r>
              <a:rPr lang="pt-BR" dirty="0" err="1" smtClean="0"/>
              <a:t>modularizar</a:t>
            </a:r>
            <a:r>
              <a:rPr lang="pt-BR" dirty="0" smtClean="0"/>
              <a:t> o código e torná-lo mais fácil de gerenciar. Por exemplo, você pode criar um objeto "módulo de utilidades" que contém vários métodos úteis que podem ser usados em diferentes partes do seu programa.</a:t>
            </a:r>
          </a:p>
          <a:p>
            <a:r>
              <a:rPr lang="pt-BR" dirty="0" smtClean="0"/>
              <a:t>Em resumo, os objetos em </a:t>
            </a:r>
            <a:r>
              <a:rPr lang="pt-BR" dirty="0" err="1" smtClean="0"/>
              <a:t>Javascript</a:t>
            </a:r>
            <a:r>
              <a:rPr lang="pt-BR" dirty="0" smtClean="0"/>
              <a:t> são uma ferramenta poderosa e versátil que podem ser usados em muitos casos diferentes. Eles são especialmente úteis para modelar entidades do mundo real, organizar e manipular dados, abstrair funcionalidades e </a:t>
            </a:r>
            <a:r>
              <a:rPr lang="pt-BR" dirty="0" err="1" smtClean="0"/>
              <a:t>modularizar</a:t>
            </a:r>
            <a:r>
              <a:rPr lang="pt-BR" dirty="0" smtClean="0"/>
              <a:t> o código.</a:t>
            </a:r>
          </a:p>
          <a:p>
            <a:pPr>
              <a:buNone/>
            </a:pPr>
            <a:endParaRPr lang="pt-BR" dirty="0"/>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3059</Words>
  <PresentationFormat>Apresentação na tela (4:3)</PresentationFormat>
  <Paragraphs>136</Paragraphs>
  <Slides>42</Slides>
  <Notes>0</Notes>
  <HiddenSlides>0</HiddenSlides>
  <MMClips>0</MMClips>
  <ScaleCrop>false</ScaleCrop>
  <HeadingPairs>
    <vt:vector size="4" baseType="variant">
      <vt:variant>
        <vt:lpstr>Tema</vt:lpstr>
      </vt:variant>
      <vt:variant>
        <vt:i4>1</vt:i4>
      </vt:variant>
      <vt:variant>
        <vt:lpstr>Títulos de slides</vt:lpstr>
      </vt:variant>
      <vt:variant>
        <vt:i4>42</vt:i4>
      </vt:variant>
    </vt:vector>
  </HeadingPairs>
  <TitlesOfParts>
    <vt:vector size="43" baseType="lpstr">
      <vt:lpstr>Tema do Office</vt:lpstr>
      <vt:lpstr>Objetos ,Iteradores e iteráveis</vt:lpstr>
      <vt:lpstr>Slide 2</vt:lpstr>
      <vt:lpstr>Slide 3</vt:lpstr>
      <vt:lpstr>Slide 4</vt:lpstr>
      <vt:lpstr>Slide 5</vt:lpstr>
      <vt:lpstr>Slide 6</vt:lpstr>
      <vt:lpstr>Quando devo usar objetos em Javascript</vt:lpstr>
      <vt:lpstr>Quando devo usar objetos em Javascript</vt:lpstr>
      <vt:lpstr>Quando devo usar objetos em Javascript</vt:lpstr>
      <vt:lpstr>Quando devo usar objetos em Javascript</vt:lpstr>
      <vt:lpstr>Quando devo usar objetos em Javascript</vt:lpstr>
      <vt:lpstr>o que é o this em Javascript</vt:lpstr>
      <vt:lpstr>o que é o this em Javascript</vt:lpstr>
      <vt:lpstr>o que é o this em Javascript</vt:lpstr>
      <vt:lpstr>o que é o this em Javascript</vt:lpstr>
      <vt:lpstr>o que é o this em Javascript</vt:lpstr>
      <vt:lpstr>o que é o this em Javascript</vt:lpstr>
      <vt:lpstr>Exercício</vt:lpstr>
      <vt:lpstr>Exercício</vt:lpstr>
      <vt:lpstr>Exercício</vt:lpstr>
      <vt:lpstr>Exercício</vt:lpstr>
      <vt:lpstr>Slide 22</vt:lpstr>
      <vt:lpstr>Slide 23</vt:lpstr>
      <vt:lpstr>Slide 24</vt:lpstr>
      <vt:lpstr>Slide 25</vt:lpstr>
      <vt:lpstr>Slide 26</vt:lpstr>
      <vt:lpstr>Slide 27</vt:lpstr>
      <vt:lpstr>Como construir um Iterador em Javascript</vt:lpstr>
      <vt:lpstr>Como construir um Iterador em Javascript</vt:lpstr>
      <vt:lpstr>Como construir um Iterador em Javascript</vt:lpstr>
      <vt:lpstr>Como construir um Iterador em Javascript</vt:lpstr>
      <vt:lpstr>Quando usar um iterator</vt:lpstr>
      <vt:lpstr>Quando usar um iterator</vt:lpstr>
      <vt:lpstr>Quando usar um iterator</vt:lpstr>
      <vt:lpstr>Quando usar iteráveis</vt:lpstr>
      <vt:lpstr>Quando usar iteráveis</vt:lpstr>
      <vt:lpstr>Quando usar iteráveis</vt:lpstr>
      <vt:lpstr>Como construir um iteráveis</vt:lpstr>
      <vt:lpstr>Como construir um iteráveis</vt:lpstr>
      <vt:lpstr>Como construir um iteráveis</vt:lpstr>
      <vt:lpstr>Exercício</vt:lpstr>
      <vt:lpstr>Exercício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Iteradores e iteráveis</dc:title>
  <dc:creator>Flavia</dc:creator>
  <cp:lastModifiedBy>Usuário do Windows</cp:lastModifiedBy>
  <cp:revision>6</cp:revision>
  <dcterms:created xsi:type="dcterms:W3CDTF">2023-02-22T14:53:52Z</dcterms:created>
  <dcterms:modified xsi:type="dcterms:W3CDTF">2023-03-01T09:19:54Z</dcterms:modified>
</cp:coreProperties>
</file>