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t>07/03/2023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t>07/03/2023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t>07/03/2023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E45C37D-30C9-4FED-A6C4-3A6030FFA493}" type="datetimeFigureOut">
              <a:rPr lang="pt-BR" smtClean="0"/>
              <a:t>07/03/2023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E45C37D-30C9-4FED-A6C4-3A6030FFA493}" type="datetimeFigureOut">
              <a:rPr lang="pt-BR" smtClean="0"/>
              <a:t>07/03/2023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E45C37D-30C9-4FED-A6C4-3A6030FFA493}" type="datetimeFigureOut">
              <a:rPr lang="pt-BR" smtClean="0"/>
              <a:t>07/03/2023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E45C37D-30C9-4FED-A6C4-3A6030FFA493}" type="datetimeFigureOut">
              <a:rPr lang="pt-BR" smtClean="0"/>
              <a:t>07/03/2023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E45C37D-30C9-4FED-A6C4-3A6030FFA493}" type="datetimeFigureOut">
              <a:rPr lang="pt-BR" smtClean="0"/>
              <a:t>07/03/2023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E45C37D-30C9-4FED-A6C4-3A6030FFA493}" type="datetimeFigureOut">
              <a:rPr lang="pt-BR" smtClean="0"/>
              <a:t>07/03/2023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E45C37D-30C9-4FED-A6C4-3A6030FFA493}" type="datetimeFigureOut">
              <a:rPr lang="pt-BR" smtClean="0"/>
              <a:t>07/03/2023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E45C37D-30C9-4FED-A6C4-3A6030FFA493}" type="datetimeFigureOut">
              <a:rPr lang="pt-BR" smtClean="0"/>
              <a:t>07/03/2023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0B7B3B-9FAC-49B9-819A-3222532D7C19}"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5C37D-30C9-4FED-A6C4-3A6030FFA493}" type="datetimeFigureOut">
              <a:rPr lang="pt-BR" smtClean="0"/>
              <a:t>07/03/2023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B7B3B-9FAC-49B9-819A-3222532D7C19}"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Eventos de </a:t>
            </a:r>
            <a:r>
              <a:rPr lang="pt-BR" dirty="0" err="1" smtClean="0"/>
              <a:t>Click</a:t>
            </a:r>
            <a:r>
              <a:rPr lang="pt-BR" dirty="0" smtClean="0"/>
              <a:t> </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mouseover</a:t>
            </a:r>
            <a:r>
              <a:rPr lang="pt-BR" dirty="0"/>
              <a:t>, </a:t>
            </a:r>
            <a:r>
              <a:rPr lang="pt-BR" dirty="0" err="1"/>
              <a:t>mouseout</a:t>
            </a:r>
            <a:r>
              <a:rPr lang="pt-BR" dirty="0"/>
              <a:t>, </a:t>
            </a:r>
            <a:r>
              <a:rPr lang="pt-BR" dirty="0" err="1"/>
              <a:t>mousemove</a:t>
            </a:r>
            <a:r>
              <a:rPr lang="pt-BR" dirty="0"/>
              <a:t> </a:t>
            </a:r>
          </a:p>
        </p:txBody>
      </p:sp>
      <p:sp>
        <p:nvSpPr>
          <p:cNvPr id="3" name="Espaço Reservado para Conteúdo 2"/>
          <p:cNvSpPr>
            <a:spLocks noGrp="1"/>
          </p:cNvSpPr>
          <p:nvPr>
            <p:ph idx="1"/>
          </p:nvPr>
        </p:nvSpPr>
        <p:spPr/>
        <p:txBody>
          <a:bodyPr>
            <a:normAutofit/>
          </a:bodyPr>
          <a:lstStyle/>
          <a:p>
            <a:pPr>
              <a:buNone/>
            </a:pPr>
            <a:r>
              <a:rPr lang="pt-BR" b="1" dirty="0" err="1"/>
              <a:t>mousemove</a:t>
            </a:r>
            <a:endParaRPr lang="pt-BR" dirty="0"/>
          </a:p>
        </p:txBody>
      </p:sp>
      <p:pic>
        <p:nvPicPr>
          <p:cNvPr id="3074" name="Picture 2"/>
          <p:cNvPicPr>
            <a:picLocks noChangeAspect="1" noChangeArrowheads="1"/>
          </p:cNvPicPr>
          <p:nvPr/>
        </p:nvPicPr>
        <p:blipFill>
          <a:blip r:embed="rId2"/>
          <a:srcRect/>
          <a:stretch>
            <a:fillRect/>
          </a:stretch>
        </p:blipFill>
        <p:spPr bwMode="auto">
          <a:xfrm>
            <a:off x="428596" y="2285992"/>
            <a:ext cx="4110433" cy="85725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0034" y="3357562"/>
            <a:ext cx="8115300" cy="2038350"/>
          </a:xfrm>
          <a:prstGeom prst="rect">
            <a:avLst/>
          </a:prstGeom>
          <a:noFill/>
          <a:ln w="9525">
            <a:noFill/>
            <a:miter lim="800000"/>
            <a:headEnd/>
            <a:tailEnd/>
          </a:ln>
          <a:effectLst/>
        </p:spPr>
      </p:pic>
      <p:sp>
        <p:nvSpPr>
          <p:cNvPr id="8" name="CaixaDeTexto 7"/>
          <p:cNvSpPr txBox="1"/>
          <p:nvPr/>
        </p:nvSpPr>
        <p:spPr>
          <a:xfrm>
            <a:off x="1214414" y="4929198"/>
            <a:ext cx="7000924" cy="1200329"/>
          </a:xfrm>
          <a:prstGeom prst="rect">
            <a:avLst/>
          </a:prstGeom>
          <a:noFill/>
        </p:spPr>
        <p:txBody>
          <a:bodyPr wrap="square" rtlCol="0">
            <a:spAutoFit/>
          </a:bodyPr>
          <a:lstStyle/>
          <a:p>
            <a:r>
              <a:rPr lang="pt-BR" dirty="0"/>
              <a:t>Nesse exemplo, quando o mouse é movido sobre o elemento com </a:t>
            </a:r>
            <a:r>
              <a:rPr lang="pt-BR" dirty="0" smtClean="0"/>
              <a:t>id="exemplo2"</a:t>
            </a:r>
            <a:r>
              <a:rPr lang="pt-BR" dirty="0"/>
              <a:t>, a cor de fundo do elemento é alterada conforme a posição do mouse na tela. A cor é gerada a partir da posição horizontal (</a:t>
            </a:r>
            <a:r>
              <a:rPr lang="pt-BR" dirty="0" err="1" smtClean="0"/>
              <a:t>offsetX</a:t>
            </a:r>
            <a:r>
              <a:rPr lang="pt-BR" dirty="0"/>
              <a:t>) e vertical (</a:t>
            </a:r>
            <a:r>
              <a:rPr lang="pt-BR" dirty="0" err="1" smtClean="0"/>
              <a:t>offsetY</a:t>
            </a:r>
            <a:r>
              <a:rPr lang="pt-BR" dirty="0"/>
              <a:t>) do mouse na tela.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r>
              <a:rPr lang="pt-BR" dirty="0"/>
              <a:t>O evento </a:t>
            </a:r>
            <a:r>
              <a:rPr lang="pt-BR" dirty="0" err="1"/>
              <a:t>submit</a:t>
            </a:r>
            <a:r>
              <a:rPr lang="pt-BR" dirty="0"/>
              <a:t> é acionado quando o formulário é enviado.</a:t>
            </a:r>
          </a:p>
          <a:p>
            <a:r>
              <a:rPr lang="pt-BR" dirty="0"/>
              <a:t>O evento reset é acionado quando o botão "Limpar" é clicado.</a:t>
            </a:r>
          </a:p>
          <a:p>
            <a:r>
              <a:rPr lang="pt-BR" dirty="0"/>
              <a:t>O evento </a:t>
            </a:r>
            <a:r>
              <a:rPr lang="pt-BR" dirty="0" err="1"/>
              <a:t>focus</a:t>
            </a:r>
            <a:r>
              <a:rPr lang="pt-BR" dirty="0"/>
              <a:t> é acionado quando um elemento recebe o foco.</a:t>
            </a:r>
          </a:p>
          <a:p>
            <a:r>
              <a:rPr lang="pt-BR" dirty="0"/>
              <a:t>O evento </a:t>
            </a:r>
            <a:r>
              <a:rPr lang="pt-BR" dirty="0" err="1"/>
              <a:t>blur</a:t>
            </a:r>
            <a:r>
              <a:rPr lang="pt-BR" dirty="0"/>
              <a:t> é acionado quando um elemento perde o foco.</a:t>
            </a:r>
          </a:p>
          <a:p>
            <a:pPr>
              <a:buNone/>
            </a:pP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4098" name="Picture 2"/>
          <p:cNvPicPr>
            <a:picLocks noChangeAspect="1" noChangeArrowheads="1"/>
          </p:cNvPicPr>
          <p:nvPr/>
        </p:nvPicPr>
        <p:blipFill>
          <a:blip r:embed="rId2"/>
          <a:srcRect/>
          <a:stretch>
            <a:fillRect/>
          </a:stretch>
        </p:blipFill>
        <p:spPr bwMode="auto">
          <a:xfrm>
            <a:off x="766709" y="1857364"/>
            <a:ext cx="7662943" cy="414340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5122" name="Picture 2"/>
          <p:cNvPicPr>
            <a:picLocks noChangeAspect="1" noChangeArrowheads="1"/>
          </p:cNvPicPr>
          <p:nvPr/>
        </p:nvPicPr>
        <p:blipFill>
          <a:blip r:embed="rId2"/>
          <a:srcRect/>
          <a:stretch>
            <a:fillRect/>
          </a:stretch>
        </p:blipFill>
        <p:spPr bwMode="auto">
          <a:xfrm>
            <a:off x="71406" y="1285860"/>
            <a:ext cx="8929718" cy="531044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submit</a:t>
            </a:r>
            <a:r>
              <a:rPr lang="pt-BR" dirty="0"/>
              <a:t>, </a:t>
            </a:r>
            <a:r>
              <a:rPr lang="pt-BR" dirty="0" smtClean="0"/>
              <a:t>reset</a:t>
            </a:r>
            <a:r>
              <a:rPr lang="pt-BR" dirty="0"/>
              <a:t>, </a:t>
            </a:r>
            <a:r>
              <a:rPr lang="pt-BR" dirty="0" err="1" smtClean="0"/>
              <a:t>focus</a:t>
            </a:r>
            <a:r>
              <a:rPr lang="pt-BR" dirty="0"/>
              <a:t> e </a:t>
            </a:r>
            <a:r>
              <a:rPr lang="pt-BR" dirty="0" err="1" smtClean="0"/>
              <a:t>blur</a:t>
            </a:r>
            <a:endParaRPr lang="pt-BR" dirty="0"/>
          </a:p>
        </p:txBody>
      </p:sp>
      <p:sp>
        <p:nvSpPr>
          <p:cNvPr id="3" name="Espaço Reservado para Conteúdo 2"/>
          <p:cNvSpPr>
            <a:spLocks noGrp="1"/>
          </p:cNvSpPr>
          <p:nvPr>
            <p:ph idx="1"/>
          </p:nvPr>
        </p:nvSpPr>
        <p:spPr/>
        <p:txBody>
          <a:bodyPr>
            <a:normAutofit/>
          </a:bodyPr>
          <a:lstStyle/>
          <a:p>
            <a:pPr>
              <a:buNone/>
            </a:pPr>
            <a:r>
              <a:rPr lang="pt-BR" dirty="0"/>
              <a:t>Neste exemplo, adicionamos </a:t>
            </a:r>
            <a:r>
              <a:rPr lang="pt-BR" dirty="0" err="1"/>
              <a:t>event</a:t>
            </a:r>
            <a:r>
              <a:rPr lang="pt-BR" dirty="0"/>
              <a:t> </a:t>
            </a:r>
            <a:r>
              <a:rPr lang="pt-BR" dirty="0" err="1"/>
              <a:t>listeners</a:t>
            </a:r>
            <a:r>
              <a:rPr lang="pt-BR" dirty="0"/>
              <a:t> para cada evento e registramos uma mensagem no console sempre que o evento é acionado. Também usamos o método </a:t>
            </a:r>
            <a:r>
              <a:rPr lang="pt-BR" dirty="0" err="1" smtClean="0"/>
              <a:t>preventDefault</a:t>
            </a:r>
            <a:r>
              <a:rPr lang="pt-BR" dirty="0" smtClean="0"/>
              <a:t>()</a:t>
            </a:r>
            <a:r>
              <a:rPr lang="pt-BR" dirty="0"/>
              <a:t> para impedir o envio do formulário e o método </a:t>
            </a:r>
            <a:r>
              <a:rPr lang="pt-BR" dirty="0" smtClean="0"/>
              <a:t>reset()</a:t>
            </a:r>
            <a:r>
              <a:rPr lang="pt-BR" dirty="0"/>
              <a:t> para limpar os campos do formulário quando o botão "Limpar" é clicado.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Scroll</a:t>
            </a:r>
            <a:endParaRPr lang="pt-BR" dirty="0"/>
          </a:p>
        </p:txBody>
      </p:sp>
      <p:sp>
        <p:nvSpPr>
          <p:cNvPr id="3" name="Espaço Reservado para Conteúdo 2"/>
          <p:cNvSpPr>
            <a:spLocks noGrp="1"/>
          </p:cNvSpPr>
          <p:nvPr>
            <p:ph idx="1"/>
          </p:nvPr>
        </p:nvSpPr>
        <p:spPr/>
        <p:txBody>
          <a:bodyPr>
            <a:normAutofit/>
          </a:bodyPr>
          <a:lstStyle/>
          <a:p>
            <a:pPr>
              <a:buNone/>
            </a:pPr>
            <a:r>
              <a:rPr lang="pt-BR" dirty="0"/>
              <a:t>O evento </a:t>
            </a:r>
            <a:r>
              <a:rPr lang="pt-BR" dirty="0" err="1" smtClean="0"/>
              <a:t>scroll</a:t>
            </a:r>
            <a:r>
              <a:rPr lang="pt-BR" dirty="0"/>
              <a:t> é acionado quando o elemento que contém o conteúdo rola em relação à sua posição atual. Esse evento é muito útil para implementar efeitos visuais que ocorrem quando o usuário rola a página, como a animação de elementos aparecendo gradualmente à medida que são rolados para a visualização.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pPr>
              <a:buNone/>
            </a:pPr>
            <a:r>
              <a:rPr lang="pt-BR" dirty="0"/>
              <a:t>Embora os eventos sejam amplamente utilizados em aplicações web, há momentos em que é melhor evitá-los. Algumas situações em que pode não ser apropriado usar eventos no </a:t>
            </a:r>
            <a:r>
              <a:rPr lang="pt-BR" dirty="0" err="1"/>
              <a:t>Javascript</a:t>
            </a:r>
            <a:r>
              <a:rPr lang="pt-BR" dirty="0"/>
              <a:t> incluem: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o desempenho é crítico: a adição de muitos eventos pode diminuir o desempenho do seu aplicativo, especialmente em navegadores mais antigos ou em dispositivos móveis com menos recursos. Em vez disso, pode ser melhor usar técnicas como delegação de eventos ou eventos não intrusivos para melhorar o desempenho.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há problemas de segurança: alguns eventos, como o "</a:t>
            </a:r>
            <a:r>
              <a:rPr lang="pt-BR" dirty="0" err="1"/>
              <a:t>onload</a:t>
            </a:r>
            <a:r>
              <a:rPr lang="pt-BR" dirty="0"/>
              <a:t>" e o "</a:t>
            </a:r>
            <a:r>
              <a:rPr lang="pt-BR" dirty="0" err="1"/>
              <a:t>onunload</a:t>
            </a:r>
            <a:r>
              <a:rPr lang="pt-BR" dirty="0"/>
              <a:t>", podem ser usados ​​por atacantes para executar código malicioso em um site. Em geral, é melhor evitar eventos que possam ser usados ​​para invadir a segurança do seu aplicativo.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a interatividade é mínima: se o seu aplicativo não requer muita interatividade, é possível que não haja necessidade de usar eventos. Em vez disso, você pode usar técnicas como animações CSS e transições para adicionar interesse visual ao seu aplicativo sem adicionar muitos eventos.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10000"/>
          </a:bodyPr>
          <a:lstStyle/>
          <a:p>
            <a:r>
              <a:rPr lang="pt-BR" dirty="0"/>
              <a:t>Um evento de </a:t>
            </a:r>
            <a:r>
              <a:rPr lang="pt-BR" dirty="0" err="1"/>
              <a:t>click</a:t>
            </a:r>
            <a:r>
              <a:rPr lang="pt-BR" dirty="0"/>
              <a:t> em </a:t>
            </a:r>
            <a:r>
              <a:rPr lang="pt-BR" dirty="0" err="1"/>
              <a:t>JavaScript</a:t>
            </a:r>
            <a:r>
              <a:rPr lang="pt-BR" dirty="0"/>
              <a:t> é um tipo de evento que é acionado quando um elemento HTML é clicado. Quando um usuário clica em um elemento, como um botão ou um link, um evento de clique é gerado e pode ser tratado com </a:t>
            </a:r>
            <a:r>
              <a:rPr lang="pt-BR" dirty="0" err="1"/>
              <a:t>JavaScript</a:t>
            </a:r>
            <a:r>
              <a:rPr lang="pt-BR" dirty="0"/>
              <a:t> para realizar uma ação específica. Isso pode incluir coletar informações de entrada do usuário, realizar cálculos, exibir ou ocultar conteúdo na página, entre outras ações. O evento de clique pode ser adicionado a um elemento HTML usando o método </a:t>
            </a:r>
            <a:r>
              <a:rPr lang="pt-BR" dirty="0" err="1"/>
              <a:t>addEventListener</a:t>
            </a:r>
            <a:r>
              <a:rPr lang="pt-BR" dirty="0"/>
              <a:t>() ou atribuindo uma função a uma propriedade </a:t>
            </a:r>
            <a:r>
              <a:rPr lang="pt-BR" dirty="0" err="1"/>
              <a:t>onclick</a:t>
            </a:r>
            <a:r>
              <a:rPr lang="pt-BR" dirty="0"/>
              <a:t> do elemento.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Quando não usar eventos no </a:t>
            </a:r>
            <a:r>
              <a:rPr lang="pt-BR" dirty="0" err="1"/>
              <a:t>Javascript</a:t>
            </a:r>
            <a:endParaRPr lang="pt-BR" dirty="0"/>
          </a:p>
        </p:txBody>
      </p:sp>
      <p:sp>
        <p:nvSpPr>
          <p:cNvPr id="3" name="Espaço Reservado para Conteúdo 2"/>
          <p:cNvSpPr>
            <a:spLocks noGrp="1"/>
          </p:cNvSpPr>
          <p:nvPr>
            <p:ph idx="1"/>
          </p:nvPr>
        </p:nvSpPr>
        <p:spPr/>
        <p:txBody>
          <a:bodyPr>
            <a:normAutofit/>
          </a:bodyPr>
          <a:lstStyle/>
          <a:p>
            <a:r>
              <a:rPr lang="pt-BR" dirty="0"/>
              <a:t>Quando a manutenção é difícil: adicionar muitos eventos pode tornar o código mais difícil de manter e depurar, especialmente se os eventos são adicionados por vários desenvolvedores. Nesses casos, pode ser melhor usar padrões de design como o padrão de observador para reduzir a complexidade do código.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callbacks</a:t>
            </a:r>
          </a:p>
        </p:txBody>
      </p:sp>
      <p:sp>
        <p:nvSpPr>
          <p:cNvPr id="3" name="Espaço Reservado para Conteúdo 2"/>
          <p:cNvSpPr>
            <a:spLocks noGrp="1"/>
          </p:cNvSpPr>
          <p:nvPr>
            <p:ph idx="1"/>
          </p:nvPr>
        </p:nvSpPr>
        <p:spPr/>
        <p:txBody>
          <a:bodyPr>
            <a:normAutofit fontScale="85000" lnSpcReduction="10000"/>
          </a:bodyPr>
          <a:lstStyle/>
          <a:p>
            <a:r>
              <a:rPr lang="pt-BR" dirty="0"/>
              <a:t>Em </a:t>
            </a:r>
            <a:r>
              <a:rPr lang="pt-BR" dirty="0" err="1"/>
              <a:t>JavaScript</a:t>
            </a:r>
            <a:r>
              <a:rPr lang="pt-BR" dirty="0"/>
              <a:t>, uma função callback é uma função que é passada como argumento para outra função e é executada após um evento específico ou uma ação ser concluída. Basicamente, é uma forma de executar uma ação após outra ação ter sido concluída</a:t>
            </a:r>
            <a:r>
              <a:rPr lang="pt-BR" dirty="0" smtClean="0"/>
              <a:t>.</a:t>
            </a:r>
          </a:p>
          <a:p>
            <a:r>
              <a:rPr lang="pt-BR" dirty="0"/>
              <a:t>As funções de callback são amplamente utilizadas em </a:t>
            </a:r>
            <a:r>
              <a:rPr lang="pt-BR" dirty="0" err="1"/>
              <a:t>JavaScript</a:t>
            </a:r>
            <a:r>
              <a:rPr lang="pt-BR" dirty="0"/>
              <a:t> para controlar fluxo assíncrono, como solicitações de rede, operações de leitura e gravação de arquivos e outras tarefas que podem levar um tempo desconhecido para serem concluídas.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callbacks</a:t>
            </a:r>
          </a:p>
        </p:txBody>
      </p:sp>
      <p:sp>
        <p:nvSpPr>
          <p:cNvPr id="3" name="Espaço Reservado para Conteúdo 2"/>
          <p:cNvSpPr>
            <a:spLocks noGrp="1"/>
          </p:cNvSpPr>
          <p:nvPr>
            <p:ph idx="1"/>
          </p:nvPr>
        </p:nvSpPr>
        <p:spPr/>
        <p:txBody>
          <a:bodyPr>
            <a:normAutofit/>
          </a:bodyPr>
          <a:lstStyle/>
          <a:p>
            <a:r>
              <a:rPr lang="pt-BR" dirty="0"/>
              <a:t>Por exemplo, uma função de callback pode ser usada para lidar com a resposta de uma solicitação de API quando ela for recebida pelo servidor. A função de callback seria chamada quando a resposta for recebida, permitindo que o desenvolvedor execute o código necessário com base nos dados recebidos na resposta.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callbacks</a:t>
            </a:r>
          </a:p>
        </p:txBody>
      </p:sp>
      <p:sp>
        <p:nvSpPr>
          <p:cNvPr id="3" name="Espaço Reservado para Conteúdo 2"/>
          <p:cNvSpPr>
            <a:spLocks noGrp="1"/>
          </p:cNvSpPr>
          <p:nvPr>
            <p:ph idx="1"/>
          </p:nvPr>
        </p:nvSpPr>
        <p:spPr/>
        <p:txBody>
          <a:bodyPr>
            <a:normAutofit lnSpcReduction="10000"/>
          </a:bodyPr>
          <a:lstStyle/>
          <a:p>
            <a:r>
              <a:rPr lang="pt-BR" dirty="0"/>
              <a:t>Um exemplo simples de callback seria a criação de uma função que recebe outra função como argumento e a chama dentro do seu corpo. A função que é passada como argumento é o callback.</a:t>
            </a:r>
          </a:p>
          <a:p>
            <a:r>
              <a:rPr lang="pt-BR" dirty="0"/>
              <a:t>Por exemplo, vamos criar uma função que recebe dois números e uma função de callback que será chamada com a soma desses dois números: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callbacks</a:t>
            </a:r>
          </a:p>
        </p:txBody>
      </p:sp>
      <p:pic>
        <p:nvPicPr>
          <p:cNvPr id="6146" name="Picture 2"/>
          <p:cNvPicPr>
            <a:picLocks noChangeAspect="1" noChangeArrowheads="1"/>
          </p:cNvPicPr>
          <p:nvPr/>
        </p:nvPicPr>
        <p:blipFill>
          <a:blip r:embed="rId2"/>
          <a:srcRect/>
          <a:stretch>
            <a:fillRect/>
          </a:stretch>
        </p:blipFill>
        <p:spPr bwMode="auto">
          <a:xfrm>
            <a:off x="1000099" y="1785926"/>
            <a:ext cx="4671055" cy="1857388"/>
          </a:xfrm>
          <a:prstGeom prst="rect">
            <a:avLst/>
          </a:prstGeom>
          <a:noFill/>
          <a:ln w="9525">
            <a:noFill/>
            <a:miter lim="800000"/>
            <a:headEnd/>
            <a:tailEnd/>
          </a:ln>
          <a:effectLst/>
        </p:spPr>
      </p:pic>
      <p:pic>
        <p:nvPicPr>
          <p:cNvPr id="6147" name="Picture 3"/>
          <p:cNvPicPr>
            <a:picLocks noGrp="1" noChangeAspect="1" noChangeArrowheads="1"/>
          </p:cNvPicPr>
          <p:nvPr>
            <p:ph idx="1"/>
          </p:nvPr>
        </p:nvPicPr>
        <p:blipFill>
          <a:blip r:embed="rId3"/>
          <a:srcRect/>
          <a:stretch>
            <a:fillRect/>
          </a:stretch>
        </p:blipFill>
        <p:spPr bwMode="auto">
          <a:xfrm>
            <a:off x="714348" y="4071942"/>
            <a:ext cx="7654320" cy="1643074"/>
          </a:xfrm>
          <a:prstGeom prst="rect">
            <a:avLst/>
          </a:prstGeom>
          <a:noFill/>
          <a:ln w="9525">
            <a:noFill/>
            <a:miter lim="800000"/>
            <a:headEnd/>
            <a:tailEnd/>
          </a:ln>
          <a:effectLst/>
        </p:spPr>
      </p:pic>
      <p:sp>
        <p:nvSpPr>
          <p:cNvPr id="6" name="CaixaDeTexto 5"/>
          <p:cNvSpPr txBox="1"/>
          <p:nvPr/>
        </p:nvSpPr>
        <p:spPr>
          <a:xfrm>
            <a:off x="5929322" y="1785926"/>
            <a:ext cx="2643206" cy="1754326"/>
          </a:xfrm>
          <a:prstGeom prst="rect">
            <a:avLst/>
          </a:prstGeom>
          <a:noFill/>
        </p:spPr>
        <p:txBody>
          <a:bodyPr wrap="square" rtlCol="0">
            <a:spAutoFit/>
          </a:bodyPr>
          <a:lstStyle/>
          <a:p>
            <a:r>
              <a:rPr lang="pt-BR" dirty="0"/>
              <a:t>vamos criar uma função que recebe dois números e uma função de callback que será chamada com a soma desses dois números:</a:t>
            </a:r>
          </a:p>
        </p:txBody>
      </p:sp>
      <p:sp>
        <p:nvSpPr>
          <p:cNvPr id="7" name="CaixaDeTexto 6"/>
          <p:cNvSpPr txBox="1"/>
          <p:nvPr/>
        </p:nvSpPr>
        <p:spPr>
          <a:xfrm>
            <a:off x="1142976" y="5786454"/>
            <a:ext cx="6572296" cy="646331"/>
          </a:xfrm>
          <a:prstGeom prst="rect">
            <a:avLst/>
          </a:prstGeom>
          <a:noFill/>
        </p:spPr>
        <p:txBody>
          <a:bodyPr wrap="square" rtlCol="0">
            <a:spAutoFit/>
          </a:bodyPr>
          <a:lstStyle/>
          <a:p>
            <a:r>
              <a:rPr lang="pt-BR" dirty="0"/>
              <a:t>Agora vamos criar uma função de callback que simplesmente exibe o resultado no console: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callbacks</a:t>
            </a:r>
          </a:p>
        </p:txBody>
      </p:sp>
      <p:sp>
        <p:nvSpPr>
          <p:cNvPr id="10" name="Espaço Reservado para Conteúdo 9"/>
          <p:cNvSpPr>
            <a:spLocks noGrp="1"/>
          </p:cNvSpPr>
          <p:nvPr>
            <p:ph idx="1"/>
          </p:nvPr>
        </p:nvSpPr>
        <p:spPr/>
        <p:txBody>
          <a:bodyPr/>
          <a:lstStyle/>
          <a:p>
            <a:r>
              <a:rPr lang="pt-BR" dirty="0"/>
              <a:t>Agora podemos chamar a função </a:t>
            </a:r>
            <a:r>
              <a:rPr lang="pt-BR" dirty="0" smtClean="0"/>
              <a:t>somar</a:t>
            </a:r>
            <a:r>
              <a:rPr lang="pt-BR" dirty="0"/>
              <a:t> passando os argumentos e a função de callback:</a:t>
            </a:r>
          </a:p>
        </p:txBody>
      </p:sp>
      <p:pic>
        <p:nvPicPr>
          <p:cNvPr id="7170" name="Picture 2"/>
          <p:cNvPicPr>
            <a:picLocks noChangeAspect="1" noChangeArrowheads="1"/>
          </p:cNvPicPr>
          <p:nvPr/>
        </p:nvPicPr>
        <p:blipFill>
          <a:blip r:embed="rId2"/>
          <a:srcRect/>
          <a:stretch>
            <a:fillRect/>
          </a:stretch>
        </p:blipFill>
        <p:spPr bwMode="auto">
          <a:xfrm>
            <a:off x="1428728" y="3286124"/>
            <a:ext cx="5825832" cy="94774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85000" lnSpcReduction="20000"/>
          </a:bodyPr>
          <a:lstStyle/>
          <a:p>
            <a:r>
              <a:rPr lang="pt-BR" dirty="0"/>
              <a:t>Crie uma função chamada soma que recebe dois números como parâmetros e retorna a soma desses números.</a:t>
            </a:r>
          </a:p>
          <a:p>
            <a:r>
              <a:rPr lang="pt-BR" dirty="0"/>
              <a:t>Crie uma função chamada multiplica que recebe dois números como parâmetros e retorna a multiplicação desses números.</a:t>
            </a:r>
          </a:p>
          <a:p>
            <a:r>
              <a:rPr lang="pt-BR" dirty="0"/>
              <a:t>Crie uma função chamada calcula que recebe dois números e uma função como parâmetros. A função passada como parâmetro deve ser uma das funções soma ou multiplica. A função calcula deve chamar a função passada como parâmetro, passando os dois números como argumentos, e retornar o resultado.</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a:bodyPr>
          <a:lstStyle/>
          <a:p>
            <a:endParaRPr lang="pt-BR" dirty="0"/>
          </a:p>
        </p:txBody>
      </p:sp>
      <p:pic>
        <p:nvPicPr>
          <p:cNvPr id="8194" name="Picture 2"/>
          <p:cNvPicPr>
            <a:picLocks noChangeAspect="1" noChangeArrowheads="1"/>
          </p:cNvPicPr>
          <p:nvPr/>
        </p:nvPicPr>
        <p:blipFill>
          <a:blip r:embed="rId2"/>
          <a:srcRect/>
          <a:stretch>
            <a:fillRect/>
          </a:stretch>
        </p:blipFill>
        <p:spPr bwMode="auto">
          <a:xfrm>
            <a:off x="1376355" y="1579001"/>
            <a:ext cx="6481793" cy="463608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92500" lnSpcReduction="10000"/>
          </a:bodyPr>
          <a:lstStyle/>
          <a:p>
            <a:pPr>
              <a:buNone/>
            </a:pPr>
            <a:r>
              <a:rPr lang="pt-BR" dirty="0" smtClean="0"/>
              <a:t>1) Crie </a:t>
            </a:r>
            <a:r>
              <a:rPr lang="pt-BR" dirty="0"/>
              <a:t>uma página com dois botões. Quando um dos botões for clicado, um alerta com a mensagem "Botão 1 clicado" ou "Botão 2 clicado" deve ser exibido, dependendo do botão clicado.</a:t>
            </a:r>
          </a:p>
          <a:p>
            <a:pPr>
              <a:buNone/>
            </a:pPr>
            <a:r>
              <a:rPr lang="pt-BR" dirty="0" smtClean="0"/>
              <a:t>2) Crie </a:t>
            </a:r>
            <a:r>
              <a:rPr lang="pt-BR" dirty="0"/>
              <a:t>um formulário com um campo de texto e um botão. Quando o botão for clicado, o valor do campo de texto deve ser exibido em um alerta.</a:t>
            </a:r>
          </a:p>
          <a:p>
            <a:pPr>
              <a:buNone/>
            </a:pPr>
            <a:r>
              <a:rPr lang="pt-BR" dirty="0" smtClean="0"/>
              <a:t>3) Crie </a:t>
            </a:r>
            <a:r>
              <a:rPr lang="pt-BR" dirty="0"/>
              <a:t>uma lista de itens, cada um com um botão "Excluir". Quando o botão for clicado, o item correspondente deve ser removido da lista.</a:t>
            </a:r>
          </a:p>
          <a:p>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92500" lnSpcReduction="10000"/>
          </a:bodyPr>
          <a:lstStyle/>
          <a:p>
            <a:pPr>
              <a:buNone/>
            </a:pPr>
            <a:r>
              <a:rPr lang="pt-BR" dirty="0" smtClean="0"/>
              <a:t>5) Crie </a:t>
            </a:r>
            <a:r>
              <a:rPr lang="pt-BR" dirty="0"/>
              <a:t>um elemento de imagem e defina um evento "</a:t>
            </a:r>
            <a:r>
              <a:rPr lang="pt-BR" dirty="0" err="1"/>
              <a:t>mouseover</a:t>
            </a:r>
            <a:r>
              <a:rPr lang="pt-BR" dirty="0"/>
              <a:t>" nele para exibir o título da imagem em um balão de dica.</a:t>
            </a:r>
          </a:p>
          <a:p>
            <a:pPr>
              <a:buNone/>
            </a:pPr>
            <a:r>
              <a:rPr lang="pt-BR" dirty="0" smtClean="0"/>
              <a:t>6) Crie </a:t>
            </a:r>
            <a:r>
              <a:rPr lang="pt-BR" dirty="0"/>
              <a:t>um cronômetro com um botão "Iniciar/Pausar". Quando o botão for clicado, o cronômetro deve começar a contar ou pausar, respectivamente.</a:t>
            </a:r>
          </a:p>
          <a:p>
            <a:pPr>
              <a:buNone/>
            </a:pPr>
            <a:r>
              <a:rPr lang="pt-BR" dirty="0" smtClean="0"/>
              <a:t>7) Crie </a:t>
            </a:r>
            <a:r>
              <a:rPr lang="pt-BR" dirty="0"/>
              <a:t>uma página com uma imagem e um botão "Girar". Quando o botão for clicado, a imagem deve girar em 360 graus.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endParaRPr lang="pt-BR" dirty="0"/>
          </a:p>
        </p:txBody>
      </p:sp>
      <p:pic>
        <p:nvPicPr>
          <p:cNvPr id="1026" name="Picture 2"/>
          <p:cNvPicPr>
            <a:picLocks noChangeAspect="1" noChangeArrowheads="1"/>
          </p:cNvPicPr>
          <p:nvPr/>
        </p:nvPicPr>
        <p:blipFill>
          <a:blip r:embed="rId2"/>
          <a:srcRect/>
          <a:stretch>
            <a:fillRect/>
          </a:stretch>
        </p:blipFill>
        <p:spPr bwMode="auto">
          <a:xfrm>
            <a:off x="1285852" y="2000240"/>
            <a:ext cx="6327366" cy="57150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357290" y="2928934"/>
            <a:ext cx="6524813" cy="230506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10" name="Espaço Reservado para Conteúdo 9"/>
          <p:cNvSpPr>
            <a:spLocks noGrp="1"/>
          </p:cNvSpPr>
          <p:nvPr>
            <p:ph idx="1"/>
          </p:nvPr>
        </p:nvSpPr>
        <p:spPr/>
        <p:txBody>
          <a:bodyPr>
            <a:normAutofit fontScale="92500"/>
          </a:bodyPr>
          <a:lstStyle/>
          <a:p>
            <a:pPr>
              <a:buNone/>
            </a:pPr>
            <a:r>
              <a:rPr lang="pt-BR" dirty="0" smtClean="0"/>
              <a:t>8) Crie </a:t>
            </a:r>
            <a:r>
              <a:rPr lang="pt-BR" dirty="0"/>
              <a:t>um formulário com vários campos de texto. Quando o formulário for enviado, o valor de cada campo de texto deve ser exibido em um alerta.</a:t>
            </a:r>
          </a:p>
          <a:p>
            <a:pPr>
              <a:buNone/>
            </a:pPr>
            <a:r>
              <a:rPr lang="pt-BR" dirty="0" smtClean="0"/>
              <a:t>9) Crie </a:t>
            </a:r>
            <a:r>
              <a:rPr lang="pt-BR" dirty="0"/>
              <a:t>um elemento de lista e defina um evento "</a:t>
            </a:r>
            <a:r>
              <a:rPr lang="pt-BR" dirty="0" err="1"/>
              <a:t>click</a:t>
            </a:r>
            <a:r>
              <a:rPr lang="pt-BR" dirty="0"/>
              <a:t>" em cada item da lista para alternar sua cor de fundo entre duas cores.</a:t>
            </a:r>
          </a:p>
          <a:p>
            <a:pPr>
              <a:buNone/>
            </a:pPr>
            <a:r>
              <a:rPr lang="pt-BR" dirty="0" smtClean="0"/>
              <a:t>10) Crie </a:t>
            </a:r>
            <a:r>
              <a:rPr lang="pt-BR" dirty="0"/>
              <a:t>uma página com um botão "Carregar mais". Quando o botão for clicado, mais conteúdo deve ser carregado na página.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Neste exemplo, estamos selecionando o botão pelo seu </a:t>
            </a:r>
            <a:r>
              <a:rPr lang="pt-BR" dirty="0" smtClean="0"/>
              <a:t>id</a:t>
            </a:r>
            <a:r>
              <a:rPr lang="pt-BR" dirty="0"/>
              <a:t> e adicionando um ouvinte de evento para o clique do mouse. Quando o botão é clicado, a função de retorno de chamada é executada, que neste caso simplesmente registra uma mensagem no console.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os tipos de </a:t>
            </a:r>
            <a:r>
              <a:rPr lang="pt-BR" dirty="0" smtClean="0"/>
              <a:t>eventos encontrados no </a:t>
            </a:r>
            <a:r>
              <a:rPr lang="pt-BR" dirty="0" err="1"/>
              <a:t>Javascript</a:t>
            </a:r>
            <a:r>
              <a:rPr lang="pt-BR" dirty="0"/>
              <a:t>?</a:t>
            </a:r>
          </a:p>
        </p:txBody>
      </p:sp>
      <p:sp>
        <p:nvSpPr>
          <p:cNvPr id="3" name="Espaço Reservado para Conteúdo 2"/>
          <p:cNvSpPr>
            <a:spLocks noGrp="1"/>
          </p:cNvSpPr>
          <p:nvPr>
            <p:ph idx="1"/>
          </p:nvPr>
        </p:nvSpPr>
        <p:spPr/>
        <p:txBody>
          <a:bodyPr>
            <a:normAutofit fontScale="92500" lnSpcReduction="10000"/>
          </a:bodyPr>
          <a:lstStyle/>
          <a:p>
            <a:r>
              <a:rPr lang="pt-BR" dirty="0"/>
              <a:t>Existem diversos tipos de eventos que podem ser utilizados em </a:t>
            </a:r>
            <a:r>
              <a:rPr lang="pt-BR" dirty="0" err="1"/>
              <a:t>JavaScript</a:t>
            </a:r>
            <a:r>
              <a:rPr lang="pt-BR" dirty="0"/>
              <a:t> para interagir com os elementos de uma página HTML. Alguns dos tipos de eventos mais comuns incluem:</a:t>
            </a:r>
          </a:p>
          <a:p>
            <a:r>
              <a:rPr lang="pt-BR" dirty="0"/>
              <a:t>Eventos de mouse: incluem eventos como </a:t>
            </a:r>
            <a:r>
              <a:rPr lang="pt-BR" dirty="0" err="1"/>
              <a:t>click</a:t>
            </a:r>
            <a:r>
              <a:rPr lang="pt-BR" dirty="0"/>
              <a:t>, </a:t>
            </a:r>
            <a:r>
              <a:rPr lang="pt-BR" dirty="0" err="1"/>
              <a:t>mouseover</a:t>
            </a:r>
            <a:r>
              <a:rPr lang="pt-BR" dirty="0"/>
              <a:t>, </a:t>
            </a:r>
            <a:r>
              <a:rPr lang="pt-BR" dirty="0" err="1"/>
              <a:t>mouseout</a:t>
            </a:r>
            <a:r>
              <a:rPr lang="pt-BR" dirty="0"/>
              <a:t>, </a:t>
            </a:r>
            <a:r>
              <a:rPr lang="pt-BR" dirty="0" err="1"/>
              <a:t>mousemove</a:t>
            </a:r>
            <a:r>
              <a:rPr lang="pt-BR" dirty="0"/>
              <a:t>, etc.</a:t>
            </a:r>
          </a:p>
          <a:p>
            <a:r>
              <a:rPr lang="pt-BR" dirty="0"/>
              <a:t>Eventos de teclado: incluem eventos como </a:t>
            </a:r>
            <a:r>
              <a:rPr lang="pt-BR" dirty="0" err="1"/>
              <a:t>keydown</a:t>
            </a:r>
            <a:r>
              <a:rPr lang="pt-BR" dirty="0"/>
              <a:t>, </a:t>
            </a:r>
            <a:r>
              <a:rPr lang="pt-BR" dirty="0" err="1"/>
              <a:t>keyup</a:t>
            </a:r>
            <a:r>
              <a:rPr lang="pt-BR" dirty="0"/>
              <a:t>, </a:t>
            </a:r>
            <a:r>
              <a:rPr lang="pt-BR" dirty="0" err="1"/>
              <a:t>keypress</a:t>
            </a:r>
            <a:r>
              <a:rPr lang="pt-BR" dirty="0"/>
              <a:t>, etc.</a:t>
            </a:r>
          </a:p>
          <a:p>
            <a:r>
              <a:rPr lang="pt-BR" dirty="0"/>
              <a:t>Eventos de formulário: incluem eventos como </a:t>
            </a:r>
            <a:r>
              <a:rPr lang="pt-BR" dirty="0" err="1"/>
              <a:t>submit</a:t>
            </a:r>
            <a:r>
              <a:rPr lang="pt-BR" dirty="0"/>
              <a:t>, reset, </a:t>
            </a:r>
            <a:r>
              <a:rPr lang="pt-BR" dirty="0" err="1"/>
              <a:t>focus</a:t>
            </a:r>
            <a:r>
              <a:rPr lang="pt-BR" dirty="0"/>
              <a:t>, </a:t>
            </a:r>
            <a:r>
              <a:rPr lang="pt-BR" dirty="0" err="1"/>
              <a:t>blur</a:t>
            </a:r>
            <a:r>
              <a:rPr lang="pt-BR" dirty="0"/>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os tipos de </a:t>
            </a:r>
            <a:r>
              <a:rPr lang="pt-BR" dirty="0" smtClean="0"/>
              <a:t>eventos encontrados no </a:t>
            </a:r>
            <a:r>
              <a:rPr lang="pt-BR" dirty="0" err="1"/>
              <a:t>Javascript</a:t>
            </a:r>
            <a:r>
              <a:rPr lang="pt-BR" dirty="0"/>
              <a:t>?</a:t>
            </a:r>
          </a:p>
        </p:txBody>
      </p:sp>
      <p:sp>
        <p:nvSpPr>
          <p:cNvPr id="3" name="Espaço Reservado para Conteúdo 2"/>
          <p:cNvSpPr>
            <a:spLocks noGrp="1"/>
          </p:cNvSpPr>
          <p:nvPr>
            <p:ph idx="1"/>
          </p:nvPr>
        </p:nvSpPr>
        <p:spPr/>
        <p:txBody>
          <a:bodyPr>
            <a:normAutofit/>
          </a:bodyPr>
          <a:lstStyle/>
          <a:p>
            <a:r>
              <a:rPr lang="pt-BR" dirty="0"/>
              <a:t>Eventos de janela: incluem eventos como </a:t>
            </a:r>
            <a:r>
              <a:rPr lang="pt-BR" dirty="0" err="1"/>
              <a:t>load</a:t>
            </a:r>
            <a:r>
              <a:rPr lang="pt-BR" dirty="0"/>
              <a:t>, </a:t>
            </a:r>
            <a:r>
              <a:rPr lang="pt-BR" dirty="0" err="1"/>
              <a:t>resize</a:t>
            </a:r>
            <a:r>
              <a:rPr lang="pt-BR" dirty="0"/>
              <a:t>, </a:t>
            </a:r>
            <a:r>
              <a:rPr lang="pt-BR" dirty="0" err="1"/>
              <a:t>scroll</a:t>
            </a:r>
            <a:r>
              <a:rPr lang="pt-BR" dirty="0"/>
              <a:t>, etc.</a:t>
            </a:r>
          </a:p>
          <a:p>
            <a:r>
              <a:rPr lang="pt-BR" dirty="0"/>
              <a:t>Eventos de mídia: incluem eventos como play, pause, </a:t>
            </a:r>
            <a:r>
              <a:rPr lang="pt-BR" dirty="0" err="1"/>
              <a:t>ended</a:t>
            </a:r>
            <a:r>
              <a:rPr lang="pt-BR" dirty="0"/>
              <a:t>, </a:t>
            </a:r>
            <a:r>
              <a:rPr lang="pt-BR" dirty="0" err="1"/>
              <a:t>loadedmetadata</a:t>
            </a:r>
            <a:r>
              <a:rPr lang="pt-BR" dirty="0"/>
              <a:t>, etc.</a:t>
            </a:r>
          </a:p>
          <a:p>
            <a:r>
              <a:rPr lang="pt-BR" dirty="0"/>
              <a:t>Eventos de animação: incluem eventos como </a:t>
            </a:r>
            <a:r>
              <a:rPr lang="pt-BR" dirty="0" err="1"/>
              <a:t>animationstart</a:t>
            </a:r>
            <a:r>
              <a:rPr lang="pt-BR" dirty="0"/>
              <a:t>, </a:t>
            </a:r>
            <a:r>
              <a:rPr lang="pt-BR" dirty="0" err="1"/>
              <a:t>animationend</a:t>
            </a:r>
            <a:r>
              <a:rPr lang="pt-BR" dirty="0"/>
              <a:t>, </a:t>
            </a:r>
            <a:r>
              <a:rPr lang="pt-BR" dirty="0" err="1"/>
              <a:t>animationiteration</a:t>
            </a:r>
            <a:r>
              <a:rPr lang="pt-BR" dirty="0"/>
              <a:t>,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quais os tipos de </a:t>
            </a:r>
            <a:r>
              <a:rPr lang="pt-BR" dirty="0" smtClean="0"/>
              <a:t>eventos encontrados no </a:t>
            </a:r>
            <a:r>
              <a:rPr lang="pt-BR" dirty="0" err="1"/>
              <a:t>Javascript</a:t>
            </a:r>
            <a:r>
              <a:rPr lang="pt-BR" dirty="0"/>
              <a:t>?</a:t>
            </a:r>
          </a:p>
        </p:txBody>
      </p:sp>
      <p:sp>
        <p:nvSpPr>
          <p:cNvPr id="3" name="Espaço Reservado para Conteúdo 2"/>
          <p:cNvSpPr>
            <a:spLocks noGrp="1"/>
          </p:cNvSpPr>
          <p:nvPr>
            <p:ph idx="1"/>
          </p:nvPr>
        </p:nvSpPr>
        <p:spPr/>
        <p:txBody>
          <a:bodyPr>
            <a:normAutofit/>
          </a:bodyPr>
          <a:lstStyle/>
          <a:p>
            <a:r>
              <a:rPr lang="pt-BR" dirty="0"/>
              <a:t>Esses são apenas alguns exemplos de tipos de eventos que podem ser usados em </a:t>
            </a:r>
            <a:r>
              <a:rPr lang="pt-BR" dirty="0" err="1"/>
              <a:t>JavaScript</a:t>
            </a:r>
            <a:r>
              <a:rPr lang="pt-BR" dirty="0"/>
              <a:t>. É importante lembrar que, ao trabalhar com eventos, é necessário garantir que o código seja compatível com diferentes navegadores e dispositivos.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mouseover</a:t>
            </a:r>
            <a:r>
              <a:rPr lang="pt-BR" dirty="0"/>
              <a:t>, </a:t>
            </a:r>
            <a:r>
              <a:rPr lang="pt-BR" dirty="0" err="1"/>
              <a:t>mouseout</a:t>
            </a:r>
            <a:r>
              <a:rPr lang="pt-BR" dirty="0"/>
              <a:t>, </a:t>
            </a:r>
            <a:r>
              <a:rPr lang="pt-BR" dirty="0" err="1"/>
              <a:t>mousemove</a:t>
            </a:r>
            <a:r>
              <a:rPr lang="pt-BR" dirty="0"/>
              <a:t> </a:t>
            </a:r>
          </a:p>
        </p:txBody>
      </p:sp>
      <p:sp>
        <p:nvSpPr>
          <p:cNvPr id="3" name="Espaço Reservado para Conteúdo 2"/>
          <p:cNvSpPr>
            <a:spLocks noGrp="1"/>
          </p:cNvSpPr>
          <p:nvPr>
            <p:ph idx="1"/>
          </p:nvPr>
        </p:nvSpPr>
        <p:spPr/>
        <p:txBody>
          <a:bodyPr>
            <a:normAutofit fontScale="92500" lnSpcReduction="10000"/>
          </a:bodyPr>
          <a:lstStyle/>
          <a:p>
            <a:r>
              <a:rPr lang="pt-BR" dirty="0"/>
              <a:t>Os eventos </a:t>
            </a:r>
            <a:r>
              <a:rPr lang="pt-BR" dirty="0" err="1"/>
              <a:t>mouseover</a:t>
            </a:r>
            <a:r>
              <a:rPr lang="pt-BR" dirty="0"/>
              <a:t>, </a:t>
            </a:r>
            <a:r>
              <a:rPr lang="pt-BR" dirty="0" err="1"/>
              <a:t>mouseout</a:t>
            </a:r>
            <a:r>
              <a:rPr lang="pt-BR" dirty="0"/>
              <a:t> e </a:t>
            </a:r>
            <a:r>
              <a:rPr lang="pt-BR" dirty="0" err="1"/>
              <a:t>mousemove</a:t>
            </a:r>
            <a:r>
              <a:rPr lang="pt-BR" dirty="0"/>
              <a:t> no </a:t>
            </a:r>
            <a:r>
              <a:rPr lang="pt-BR" dirty="0" err="1"/>
              <a:t>JavaScript</a:t>
            </a:r>
            <a:r>
              <a:rPr lang="pt-BR" dirty="0"/>
              <a:t> são utilizados para lidar com a interação do mouse com elementos HTML da página.</a:t>
            </a:r>
          </a:p>
          <a:p>
            <a:r>
              <a:rPr lang="pt-BR" dirty="0" err="1"/>
              <a:t>mouseover</a:t>
            </a:r>
            <a:r>
              <a:rPr lang="pt-BR" dirty="0"/>
              <a:t>: é acionado quando o ponteiro do mouse entra em um elemento HTML.</a:t>
            </a:r>
          </a:p>
          <a:p>
            <a:r>
              <a:rPr lang="pt-BR" dirty="0" err="1"/>
              <a:t>mouseout</a:t>
            </a:r>
            <a:r>
              <a:rPr lang="pt-BR" dirty="0"/>
              <a:t>: é acionado quando o ponteiro do mouse sai de um elemento HTML.</a:t>
            </a:r>
          </a:p>
          <a:p>
            <a:r>
              <a:rPr lang="pt-BR" dirty="0" err="1"/>
              <a:t>mousemove</a:t>
            </a:r>
            <a:r>
              <a:rPr lang="pt-BR" dirty="0"/>
              <a:t>: é acionado quando o ponteiro do mouse é movido sobre um elemento HTML.</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mouseover</a:t>
            </a:r>
            <a:r>
              <a:rPr lang="pt-BR" dirty="0"/>
              <a:t>, </a:t>
            </a:r>
            <a:r>
              <a:rPr lang="pt-BR" dirty="0" err="1"/>
              <a:t>mouseout</a:t>
            </a:r>
            <a:r>
              <a:rPr lang="pt-BR" dirty="0"/>
              <a:t>, </a:t>
            </a:r>
            <a:r>
              <a:rPr lang="pt-BR" dirty="0" err="1"/>
              <a:t>mousemove</a:t>
            </a:r>
            <a:r>
              <a:rPr lang="pt-BR" dirty="0"/>
              <a:t> </a:t>
            </a:r>
          </a:p>
        </p:txBody>
      </p:sp>
      <p:sp>
        <p:nvSpPr>
          <p:cNvPr id="3" name="Espaço Reservado para Conteúdo 2"/>
          <p:cNvSpPr>
            <a:spLocks noGrp="1"/>
          </p:cNvSpPr>
          <p:nvPr>
            <p:ph idx="1"/>
          </p:nvPr>
        </p:nvSpPr>
        <p:spPr/>
        <p:txBody>
          <a:bodyPr>
            <a:normAutofit/>
          </a:bodyPr>
          <a:lstStyle/>
          <a:p>
            <a:r>
              <a:rPr lang="pt-BR" dirty="0" err="1" smtClean="0"/>
              <a:t>mouseover</a:t>
            </a:r>
            <a:r>
              <a:rPr lang="pt-BR" dirty="0"/>
              <a:t> e </a:t>
            </a:r>
            <a:r>
              <a:rPr lang="pt-BR" dirty="0" err="1" smtClean="0"/>
              <a:t>mouseout</a:t>
            </a:r>
            <a:r>
              <a:rPr lang="pt-BR" dirty="0"/>
              <a:t>:</a:t>
            </a:r>
          </a:p>
        </p:txBody>
      </p:sp>
      <p:pic>
        <p:nvPicPr>
          <p:cNvPr id="2050" name="Picture 2"/>
          <p:cNvPicPr>
            <a:picLocks noChangeAspect="1" noChangeArrowheads="1"/>
          </p:cNvPicPr>
          <p:nvPr/>
        </p:nvPicPr>
        <p:blipFill>
          <a:blip r:embed="rId2"/>
          <a:srcRect/>
          <a:stretch>
            <a:fillRect/>
          </a:stretch>
        </p:blipFill>
        <p:spPr bwMode="auto">
          <a:xfrm>
            <a:off x="714348" y="2285992"/>
            <a:ext cx="5732358" cy="57150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5720" y="3000372"/>
            <a:ext cx="6000792" cy="3031328"/>
          </a:xfrm>
          <a:prstGeom prst="rect">
            <a:avLst/>
          </a:prstGeom>
          <a:noFill/>
          <a:ln w="9525">
            <a:noFill/>
            <a:miter lim="800000"/>
            <a:headEnd/>
            <a:tailEnd/>
          </a:ln>
          <a:effectLst/>
        </p:spPr>
      </p:pic>
      <p:sp>
        <p:nvSpPr>
          <p:cNvPr id="6" name="CaixaDeTexto 5"/>
          <p:cNvSpPr txBox="1"/>
          <p:nvPr/>
        </p:nvSpPr>
        <p:spPr>
          <a:xfrm>
            <a:off x="6500826" y="2857496"/>
            <a:ext cx="2357422" cy="3693319"/>
          </a:xfrm>
          <a:prstGeom prst="rect">
            <a:avLst/>
          </a:prstGeom>
          <a:noFill/>
        </p:spPr>
        <p:txBody>
          <a:bodyPr wrap="square" rtlCol="0">
            <a:spAutoFit/>
          </a:bodyPr>
          <a:lstStyle/>
          <a:p>
            <a:r>
              <a:rPr lang="pt-BR" dirty="0"/>
              <a:t>Nesse exemplo, quando o ponteiro do mouse entra no elemento com o </a:t>
            </a:r>
            <a:r>
              <a:rPr lang="pt-BR" dirty="0" smtClean="0"/>
              <a:t>id="exemplo1"</a:t>
            </a:r>
            <a:r>
              <a:rPr lang="pt-BR" dirty="0"/>
              <a:t>, o texto dentro do elemento é substituído para "O mouse está em cima". Quando o ponteiro do mouse sai do elemento, o texto é substituído para "Passe o mouse aqui".</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1628</Words>
  <Application>Microsoft Office PowerPoint</Application>
  <PresentationFormat>Apresentação na tela (4:3)</PresentationFormat>
  <Paragraphs>76</Paragraphs>
  <Slides>30</Slides>
  <Notes>0</Notes>
  <HiddenSlides>0</HiddenSlides>
  <MMClips>0</MMClips>
  <ScaleCrop>false</ScaleCrop>
  <HeadingPairs>
    <vt:vector size="4" baseType="variant">
      <vt:variant>
        <vt:lpstr>Tema</vt:lpstr>
      </vt:variant>
      <vt:variant>
        <vt:i4>1</vt:i4>
      </vt:variant>
      <vt:variant>
        <vt:lpstr>Títulos de slides</vt:lpstr>
      </vt:variant>
      <vt:variant>
        <vt:i4>30</vt:i4>
      </vt:variant>
    </vt:vector>
  </HeadingPairs>
  <TitlesOfParts>
    <vt:vector size="31" baseType="lpstr">
      <vt:lpstr>Tema do Office</vt:lpstr>
      <vt:lpstr>Eventos de Click </vt:lpstr>
      <vt:lpstr>Slide 2</vt:lpstr>
      <vt:lpstr>Slide 3</vt:lpstr>
      <vt:lpstr>Slide 4</vt:lpstr>
      <vt:lpstr>quais os tipos de eventos encontrados no Javascript?</vt:lpstr>
      <vt:lpstr>quais os tipos de eventos encontrados no Javascript?</vt:lpstr>
      <vt:lpstr>quais os tipos de eventos encontrados no Javascript?</vt:lpstr>
      <vt:lpstr>mouseover, mouseout, mousemove </vt:lpstr>
      <vt:lpstr>mouseover, mouseout, mousemove </vt:lpstr>
      <vt:lpstr>mouseover, mouseout, mousemove </vt:lpstr>
      <vt:lpstr>submit, reset, focus e blur</vt:lpstr>
      <vt:lpstr>submit, reset, focus e blur</vt:lpstr>
      <vt:lpstr>submit, reset, focus e blur</vt:lpstr>
      <vt:lpstr>submit, reset, focus e blur</vt:lpstr>
      <vt:lpstr>Scroll</vt:lpstr>
      <vt:lpstr>Quando não usar eventos no Javascript</vt:lpstr>
      <vt:lpstr>Quando não usar eventos no Javascript</vt:lpstr>
      <vt:lpstr>Quando não usar eventos no Javascript</vt:lpstr>
      <vt:lpstr>Quando não usar eventos no Javascript</vt:lpstr>
      <vt:lpstr>Quando não usar eventos no Javascript</vt:lpstr>
      <vt:lpstr>callbacks</vt:lpstr>
      <vt:lpstr>callbacks</vt:lpstr>
      <vt:lpstr>callbacks</vt:lpstr>
      <vt:lpstr>callbacks</vt:lpstr>
      <vt:lpstr>callbacks</vt:lpstr>
      <vt:lpstr>Exercício</vt:lpstr>
      <vt:lpstr>Exercício</vt:lpstr>
      <vt:lpstr>Exercício</vt:lpstr>
      <vt:lpstr>Exercício</vt:lpstr>
      <vt:lpstr>Exercício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Eventos de Click</dc:title>
  <dc:creator>Usuário do Windows</dc:creator>
  <cp:lastModifiedBy>Usuário do Windows</cp:lastModifiedBy>
  <cp:revision>4</cp:revision>
  <dcterms:created xsi:type="dcterms:W3CDTF">2023-03-08T01:01:06Z</dcterms:created>
  <dcterms:modified xsi:type="dcterms:W3CDTF">2023-03-08T02:07:15Z</dcterms:modified>
</cp:coreProperties>
</file>