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3" r:id="rId16"/>
    <p:sldId id="274" r:id="rId17"/>
    <p:sldId id="275" r:id="rId18"/>
    <p:sldId id="276" r:id="rId19"/>
    <p:sldId id="277" r:id="rId20"/>
    <p:sldId id="278" r:id="rId21"/>
    <p:sldId id="279" r:id="rId22"/>
    <p:sldId id="280" r:id="rId23"/>
    <p:sldId id="283" r:id="rId24"/>
    <p:sldId id="284" r:id="rId25"/>
    <p:sldId id="285" r:id="rId26"/>
    <p:sldId id="286" r:id="rId27"/>
    <p:sldId id="289" r:id="rId28"/>
    <p:sldId id="290" r:id="rId29"/>
    <p:sldId id="291" r:id="rId30"/>
    <p:sldId id="292" r:id="rId31"/>
    <p:sldId id="293" r:id="rId32"/>
    <p:sldId id="294" r:id="rId33"/>
    <p:sldId id="295" r:id="rId34"/>
    <p:sldId id="300" r:id="rId35"/>
    <p:sldId id="301" r:id="rId36"/>
    <p:sldId id="302" r:id="rId37"/>
    <p:sldId id="303" r:id="rId38"/>
    <p:sldId id="304" r:id="rId39"/>
    <p:sldId id="271" r:id="rId40"/>
    <p:sldId id="272" r:id="rId41"/>
    <p:sldId id="281" r:id="rId42"/>
    <p:sldId id="282" r:id="rId43"/>
    <p:sldId id="287" r:id="rId44"/>
    <p:sldId id="288" r:id="rId45"/>
    <p:sldId id="296" r:id="rId46"/>
    <p:sldId id="297" r:id="rId47"/>
    <p:sldId id="298" r:id="rId48"/>
    <p:sldId id="299" r:id="rId4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177A999-A47E-4093-BA6B-82E5D41C9382}" type="datetimeFigureOut">
              <a:rPr lang="pt-BR" smtClean="0"/>
              <a:pPr/>
              <a:t>12/03/2023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5A1356-A2DD-425B-BCDC-0D06C8FC66E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7A999-A47E-4093-BA6B-82E5D41C9382}" type="datetimeFigureOut">
              <a:rPr lang="pt-BR" smtClean="0"/>
              <a:pPr/>
              <a:t>12/03/2023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A1356-A2DD-425B-BCDC-0D06C8FC66E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Aula JS</a:t>
            </a:r>
            <a:endParaRPr lang="pt-BR" dirty="0"/>
          </a:p>
        </p:txBody>
      </p:sp>
      <p:sp>
        <p:nvSpPr>
          <p:cNvPr id="3" name="Subtítulo 2"/>
          <p:cNvSpPr>
            <a:spLocks noGrp="1"/>
          </p:cNvSpPr>
          <p:nvPr>
            <p:ph type="subTitle" idx="1"/>
          </p:nvPr>
        </p:nvSpPr>
        <p:spPr/>
        <p:txBody>
          <a:bodyPr>
            <a:normAutofit fontScale="85000" lnSpcReduction="20000"/>
          </a:bodyPr>
          <a:lstStyle/>
          <a:p>
            <a:r>
              <a:rPr lang="pt-BR" dirty="0"/>
              <a:t>E</a:t>
            </a:r>
            <a:r>
              <a:rPr lang="pt-BR" dirty="0" smtClean="0"/>
              <a:t>strutura de Dados em JS</a:t>
            </a:r>
          </a:p>
          <a:p>
            <a:r>
              <a:rPr lang="pt-BR" dirty="0" err="1" smtClean="0"/>
              <a:t>Rest</a:t>
            </a:r>
            <a:r>
              <a:rPr lang="pt-BR" dirty="0" smtClean="0"/>
              <a:t> e Spread em JS</a:t>
            </a:r>
          </a:p>
          <a:p>
            <a:r>
              <a:rPr lang="pt-BR" dirty="0" smtClean="0"/>
              <a:t>Orientação a Objetos</a:t>
            </a:r>
          </a:p>
          <a:p>
            <a:r>
              <a:rPr lang="pt-BR" dirty="0" smtClean="0"/>
              <a:t>Construtores e </a:t>
            </a:r>
            <a:r>
              <a:rPr lang="pt-BR" dirty="0" err="1"/>
              <a:t>D</a:t>
            </a:r>
            <a:r>
              <a:rPr lang="pt-BR" dirty="0" err="1" smtClean="0"/>
              <a:t>estrutores</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a:bodyPr>
          <a:lstStyle/>
          <a:p>
            <a:endParaRPr lang="pt-BR" dirty="0" smtClean="0"/>
          </a:p>
          <a:p>
            <a:endParaRPr lang="pt-BR" dirty="0"/>
          </a:p>
          <a:p>
            <a:r>
              <a:rPr lang="pt-BR" dirty="0"/>
              <a:t>No exemplo 1, </a:t>
            </a:r>
            <a:r>
              <a:rPr lang="pt-BR" dirty="0" err="1" smtClean="0"/>
              <a:t>this</a:t>
            </a:r>
            <a:r>
              <a:rPr lang="pt-BR" dirty="0"/>
              <a:t> é usado fora de uma função, o que significa que ele se refere ao objeto global do ambiente de execução atual.</a:t>
            </a:r>
          </a:p>
        </p:txBody>
      </p:sp>
      <p:pic>
        <p:nvPicPr>
          <p:cNvPr id="11266" name="Picture 2"/>
          <p:cNvPicPr>
            <a:picLocks noChangeAspect="1" noChangeArrowheads="1"/>
          </p:cNvPicPr>
          <p:nvPr/>
        </p:nvPicPr>
        <p:blipFill>
          <a:blip r:embed="rId2"/>
          <a:srcRect/>
          <a:stretch>
            <a:fillRect/>
          </a:stretch>
        </p:blipFill>
        <p:spPr bwMode="auto">
          <a:xfrm>
            <a:off x="285713" y="1714488"/>
            <a:ext cx="8858287" cy="71437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No exemplo 2, </a:t>
            </a:r>
            <a:r>
              <a:rPr lang="pt-BR" sz="2400" dirty="0" err="1" smtClean="0"/>
              <a:t>this</a:t>
            </a:r>
            <a:r>
              <a:rPr lang="pt-BR" sz="2400" dirty="0"/>
              <a:t> é usado dentro do método </a:t>
            </a:r>
            <a:r>
              <a:rPr lang="pt-BR" sz="2400" dirty="0" err="1" smtClean="0"/>
              <a:t>saudacao</a:t>
            </a:r>
            <a:r>
              <a:rPr lang="pt-BR" sz="2400" dirty="0"/>
              <a:t> do objeto </a:t>
            </a:r>
            <a:r>
              <a:rPr lang="pt-BR" sz="2400" dirty="0" smtClean="0"/>
              <a:t>pessoa</a:t>
            </a:r>
            <a:r>
              <a:rPr lang="pt-BR" sz="2400" dirty="0"/>
              <a:t>. Quando chamamos </a:t>
            </a:r>
            <a:r>
              <a:rPr lang="pt-BR" sz="2400" dirty="0" smtClean="0"/>
              <a:t>pessoa.</a:t>
            </a:r>
            <a:r>
              <a:rPr lang="pt-BR" sz="2400" dirty="0" err="1" smtClean="0"/>
              <a:t>saudacao</a:t>
            </a:r>
            <a:r>
              <a:rPr lang="pt-BR" sz="2400" dirty="0" smtClean="0"/>
              <a:t>()</a:t>
            </a:r>
            <a:r>
              <a:rPr lang="pt-BR" sz="2400" dirty="0"/>
              <a:t>, o valor de </a:t>
            </a:r>
            <a:r>
              <a:rPr lang="pt-BR" sz="2400" dirty="0" err="1" smtClean="0"/>
              <a:t>this</a:t>
            </a:r>
            <a:r>
              <a:rPr lang="pt-BR" sz="2400" dirty="0"/>
              <a:t> é definido como o objeto </a:t>
            </a:r>
            <a:r>
              <a:rPr lang="pt-BR" sz="2400" dirty="0" smtClean="0"/>
              <a:t>pessoa</a:t>
            </a:r>
            <a:r>
              <a:rPr lang="pt-BR" sz="2400" dirty="0"/>
              <a:t>, porque estamos chamando o método em contexto do objeto.</a:t>
            </a:r>
          </a:p>
        </p:txBody>
      </p:sp>
      <p:pic>
        <p:nvPicPr>
          <p:cNvPr id="12291" name="Picture 3"/>
          <p:cNvPicPr>
            <a:picLocks noChangeAspect="1" noChangeArrowheads="1"/>
          </p:cNvPicPr>
          <p:nvPr/>
        </p:nvPicPr>
        <p:blipFill>
          <a:blip r:embed="rId2"/>
          <a:srcRect/>
          <a:stretch>
            <a:fillRect/>
          </a:stretch>
        </p:blipFill>
        <p:spPr bwMode="auto">
          <a:xfrm>
            <a:off x="285720" y="3286124"/>
            <a:ext cx="8572528" cy="303909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No exemplo 3, </a:t>
            </a:r>
            <a:r>
              <a:rPr lang="pt-BR" sz="2400" dirty="0" err="1" smtClean="0"/>
              <a:t>this</a:t>
            </a:r>
            <a:r>
              <a:rPr lang="pt-BR" sz="2400" dirty="0"/>
              <a:t> é usado dentro de uma função que é executada quando um botão é clicado. Nesse caso, o valor de </a:t>
            </a:r>
            <a:r>
              <a:rPr lang="pt-BR" sz="2400" dirty="0" err="1" smtClean="0"/>
              <a:t>this</a:t>
            </a:r>
            <a:r>
              <a:rPr lang="pt-BR" sz="2400" dirty="0"/>
              <a:t> é definido como o próprio elemento do botão, porque o evento de clique está sendo executado em contexto do botão.</a:t>
            </a:r>
          </a:p>
        </p:txBody>
      </p:sp>
      <p:pic>
        <p:nvPicPr>
          <p:cNvPr id="13314" name="Picture 2"/>
          <p:cNvPicPr>
            <a:picLocks noChangeAspect="1" noChangeArrowheads="1"/>
          </p:cNvPicPr>
          <p:nvPr/>
        </p:nvPicPr>
        <p:blipFill>
          <a:blip r:embed="rId2"/>
          <a:srcRect/>
          <a:stretch>
            <a:fillRect/>
          </a:stretch>
        </p:blipFill>
        <p:spPr bwMode="auto">
          <a:xfrm>
            <a:off x="285720" y="3571876"/>
            <a:ext cx="8557114" cy="228601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400" dirty="0" smtClean="0"/>
              <a:t>1) Criar </a:t>
            </a:r>
            <a:r>
              <a:rPr lang="pt-BR" sz="2400" dirty="0"/>
              <a:t>um objeto que represente um carro e tenha propriedades como marca, modelo e ano. Crie um método chamado </a:t>
            </a:r>
            <a:r>
              <a:rPr lang="pt-BR" sz="2400" dirty="0" err="1"/>
              <a:t>descricao</a:t>
            </a:r>
            <a:r>
              <a:rPr lang="pt-BR" sz="2400" dirty="0"/>
              <a:t> que exiba uma mensagem de apresentação com as informações do carro.</a:t>
            </a:r>
          </a:p>
          <a:p>
            <a:r>
              <a:rPr lang="pt-BR" sz="2400" dirty="0" smtClean="0"/>
              <a:t>2) </a:t>
            </a:r>
            <a:r>
              <a:rPr lang="pt-BR" sz="2400" dirty="0"/>
              <a:t>Criar um objeto que represente uma pessoa e tenha propriedades como nome, idade e </a:t>
            </a:r>
            <a:r>
              <a:rPr lang="pt-BR" sz="2400" dirty="0" err="1"/>
              <a:t>profissao</a:t>
            </a:r>
            <a:r>
              <a:rPr lang="pt-BR" sz="2400" dirty="0"/>
              <a:t>. Crie um método chamado </a:t>
            </a:r>
            <a:r>
              <a:rPr lang="pt-BR" sz="2400" dirty="0" err="1"/>
              <a:t>saudacao</a:t>
            </a:r>
            <a:r>
              <a:rPr lang="pt-BR" sz="2400" dirty="0"/>
              <a:t> que exiba uma mensagem de saudação personalizada com o nome da pessoa.</a:t>
            </a:r>
          </a:p>
          <a:p>
            <a:pPr>
              <a:buNone/>
            </a:pPr>
            <a:endParaRPr lang="pt-B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400" dirty="0" smtClean="0"/>
              <a:t>3) </a:t>
            </a:r>
            <a:r>
              <a:rPr lang="pt-BR" sz="2400" dirty="0"/>
              <a:t>Criar um objeto que represente uma conta bancária e tenha propriedades como saldo e titular. Crie um método chamado deposito que receba um valor como parâmetro e adicione esse valor ao saldo da conta. Crie outro método chamado saque que também receba um valor como parâmetro e subtraia esse valor do saldo da conta. Use </a:t>
            </a:r>
            <a:r>
              <a:rPr lang="pt-BR" sz="2400" dirty="0" err="1"/>
              <a:t>this</a:t>
            </a:r>
            <a:r>
              <a:rPr lang="pt-BR" sz="2400" dirty="0"/>
              <a:t> para se referir ao saldo da conta dentro dos métodos.</a:t>
            </a:r>
          </a:p>
          <a:p>
            <a:pPr>
              <a:buNone/>
            </a:pPr>
            <a:endParaRPr lang="pt-B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de dados em JS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smtClean="0"/>
              <a:t>Os </a:t>
            </a:r>
            <a:r>
              <a:rPr lang="pt-BR" sz="2400" dirty="0"/>
              <a:t>mapas são uma estrutura de dados que armazena um conjunto de pares chave-valor, em que a chave pode ser de qualquer tipo de dados.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de dados em JS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a:p>
        </p:txBody>
      </p:sp>
      <p:pic>
        <p:nvPicPr>
          <p:cNvPr id="16386" name="Picture 2"/>
          <p:cNvPicPr>
            <a:picLocks noChangeAspect="1" noChangeArrowheads="1"/>
          </p:cNvPicPr>
          <p:nvPr/>
        </p:nvPicPr>
        <p:blipFill>
          <a:blip r:embed="rId2"/>
          <a:srcRect/>
          <a:stretch>
            <a:fillRect/>
          </a:stretch>
        </p:blipFill>
        <p:spPr bwMode="auto">
          <a:xfrm>
            <a:off x="-32" y="2071678"/>
            <a:ext cx="9101116" cy="385761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Filas e Pilhas</a:t>
            </a:r>
          </a:p>
        </p:txBody>
      </p:sp>
      <p:sp>
        <p:nvSpPr>
          <p:cNvPr id="3" name="Espaço Reservado para Conteúdo 2"/>
          <p:cNvSpPr>
            <a:spLocks noGrp="1"/>
          </p:cNvSpPr>
          <p:nvPr>
            <p:ph idx="1"/>
          </p:nvPr>
        </p:nvSpPr>
        <p:spPr/>
        <p:txBody>
          <a:bodyPr>
            <a:normAutofit/>
          </a:bodyPr>
          <a:lstStyle/>
          <a:p>
            <a:pPr>
              <a:buNone/>
            </a:pPr>
            <a:r>
              <a:rPr lang="pt-BR" sz="2400" dirty="0"/>
              <a:t>Uma pilha é uma estrutura de dados que segue o princípio </a:t>
            </a:r>
            <a:r>
              <a:rPr lang="pt-BR" sz="2400" dirty="0" err="1"/>
              <a:t>Last-In-First-Out</a:t>
            </a:r>
            <a:r>
              <a:rPr lang="pt-BR" sz="2400" dirty="0"/>
              <a:t> (LIFO), onde o último elemento adicionado é o primeiro a ser removido. Pense em uma pilha de pratos, onde você coloca novos pratos em cima da pilha e tira os pratos de cima primeiro. Em </a:t>
            </a:r>
            <a:r>
              <a:rPr lang="pt-BR" sz="2400" dirty="0" err="1"/>
              <a:t>JavaScript</a:t>
            </a:r>
            <a:r>
              <a:rPr lang="pt-BR" sz="2400" dirty="0"/>
              <a:t>, uma pilha pode ser implementada usando um </a:t>
            </a:r>
            <a:r>
              <a:rPr lang="pt-BR" sz="2400" dirty="0" err="1"/>
              <a:t>array</a:t>
            </a:r>
            <a:r>
              <a:rPr lang="pt-BR" sz="2400" dirty="0"/>
              <a:t> e os métodos </a:t>
            </a:r>
            <a:r>
              <a:rPr lang="pt-BR" sz="2400" dirty="0" err="1" smtClean="0"/>
              <a:t>push</a:t>
            </a:r>
            <a:r>
              <a:rPr lang="pt-BR" sz="2400" dirty="0"/>
              <a:t> para adicionar um elemento no topo da pilha e </a:t>
            </a:r>
            <a:r>
              <a:rPr lang="pt-BR" sz="2400" dirty="0" smtClean="0"/>
              <a:t>pop</a:t>
            </a:r>
            <a:r>
              <a:rPr lang="pt-BR" sz="2400" dirty="0"/>
              <a:t> para remover o elemento no topo.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Filas e Pilhas</a:t>
            </a:r>
          </a:p>
        </p:txBody>
      </p:sp>
      <p:sp>
        <p:nvSpPr>
          <p:cNvPr id="3" name="Espaço Reservado para Conteúdo 2"/>
          <p:cNvSpPr>
            <a:spLocks noGrp="1"/>
          </p:cNvSpPr>
          <p:nvPr>
            <p:ph idx="1"/>
          </p:nvPr>
        </p:nvSpPr>
        <p:spPr/>
        <p:txBody>
          <a:bodyPr>
            <a:normAutofit/>
          </a:bodyPr>
          <a:lstStyle/>
          <a:p>
            <a:pPr>
              <a:buNone/>
            </a:pPr>
            <a:endParaRPr lang="pt-BR" sz="2400" dirty="0"/>
          </a:p>
        </p:txBody>
      </p:sp>
      <p:pic>
        <p:nvPicPr>
          <p:cNvPr id="17410" name="Picture 2"/>
          <p:cNvPicPr>
            <a:picLocks noChangeAspect="1" noChangeArrowheads="1"/>
          </p:cNvPicPr>
          <p:nvPr/>
        </p:nvPicPr>
        <p:blipFill>
          <a:blip r:embed="rId2"/>
          <a:srcRect/>
          <a:stretch>
            <a:fillRect/>
          </a:stretch>
        </p:blipFill>
        <p:spPr bwMode="auto">
          <a:xfrm>
            <a:off x="214282" y="1857364"/>
            <a:ext cx="8733898" cy="221457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Filas e Pilhas</a:t>
            </a:r>
          </a:p>
        </p:txBody>
      </p:sp>
      <p:sp>
        <p:nvSpPr>
          <p:cNvPr id="3" name="Espaço Reservado para Conteúdo 2"/>
          <p:cNvSpPr>
            <a:spLocks noGrp="1"/>
          </p:cNvSpPr>
          <p:nvPr>
            <p:ph idx="1"/>
          </p:nvPr>
        </p:nvSpPr>
        <p:spPr/>
        <p:txBody>
          <a:bodyPr>
            <a:normAutofit/>
          </a:bodyPr>
          <a:lstStyle/>
          <a:p>
            <a:pPr>
              <a:buNone/>
            </a:pPr>
            <a:r>
              <a:rPr lang="pt-BR" sz="2400" dirty="0"/>
              <a:t>Uma fila é uma estrutura de dados que segue o princípio </a:t>
            </a:r>
            <a:r>
              <a:rPr lang="pt-BR" sz="2400" dirty="0" err="1"/>
              <a:t>First-In-First-Out</a:t>
            </a:r>
            <a:r>
              <a:rPr lang="pt-BR" sz="2400" dirty="0"/>
              <a:t> (FIFO), onde o primeiro elemento adicionado é o primeiro a ser removido. Pense em uma fila de supermercado, onde a primeira pessoa a chegar é a primeira a ser atendida. Em </a:t>
            </a:r>
            <a:r>
              <a:rPr lang="pt-BR" sz="2400" dirty="0" err="1"/>
              <a:t>JavaScript</a:t>
            </a:r>
            <a:r>
              <a:rPr lang="pt-BR" sz="2400" dirty="0"/>
              <a:t>, uma fila pode ser implementada usando um </a:t>
            </a:r>
            <a:r>
              <a:rPr lang="pt-BR" sz="2400" dirty="0" err="1"/>
              <a:t>array</a:t>
            </a:r>
            <a:r>
              <a:rPr lang="pt-BR" sz="2400" dirty="0"/>
              <a:t> e os métodos </a:t>
            </a:r>
            <a:r>
              <a:rPr lang="pt-BR" sz="2400" dirty="0" err="1" smtClean="0"/>
              <a:t>push</a:t>
            </a:r>
            <a:r>
              <a:rPr lang="pt-BR" sz="2400" dirty="0"/>
              <a:t> para adicionar um elemento no final da fila e </a:t>
            </a:r>
            <a:r>
              <a:rPr lang="pt-BR" sz="2400" dirty="0" err="1" smtClean="0"/>
              <a:t>shift</a:t>
            </a:r>
            <a:r>
              <a:rPr lang="pt-BR" sz="2400" dirty="0"/>
              <a:t> para remover o elemento no início.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lstStyle/>
          <a:p>
            <a:r>
              <a:rPr lang="pt-BR" dirty="0"/>
              <a:t>Em </a:t>
            </a:r>
            <a:r>
              <a:rPr lang="pt-BR" dirty="0" err="1"/>
              <a:t>JavaScript</a:t>
            </a:r>
            <a:r>
              <a:rPr lang="pt-BR" dirty="0"/>
              <a:t> (JS), as estruturas de dados são usadas para armazenar e organizar dados de maneira eficiente e acessível. Uma estrutura de dados é uma maneira de organizar e armazenar dados em uma linguagem de programação para que possam ser usados ​​com eficiência. Algumas das estruturas de dados mais comuns em </a:t>
            </a:r>
            <a:r>
              <a:rPr lang="pt-BR" dirty="0" err="1"/>
              <a:t>JavaScript</a:t>
            </a:r>
            <a:r>
              <a:rPr lang="pt-BR" dirty="0"/>
              <a:t> incluem: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Filas e Pilhas</a:t>
            </a:r>
          </a:p>
        </p:txBody>
      </p:sp>
      <p:sp>
        <p:nvSpPr>
          <p:cNvPr id="3" name="Espaço Reservado para Conteúdo 2"/>
          <p:cNvSpPr>
            <a:spLocks noGrp="1"/>
          </p:cNvSpPr>
          <p:nvPr>
            <p:ph idx="1"/>
          </p:nvPr>
        </p:nvSpPr>
        <p:spPr/>
        <p:txBody>
          <a:bodyPr>
            <a:normAutofit/>
          </a:bodyPr>
          <a:lstStyle/>
          <a:p>
            <a:pPr>
              <a:buNone/>
            </a:pPr>
            <a:endParaRPr lang="pt-BR" sz="2400" dirty="0"/>
          </a:p>
        </p:txBody>
      </p:sp>
      <p:pic>
        <p:nvPicPr>
          <p:cNvPr id="18434" name="Picture 2"/>
          <p:cNvPicPr>
            <a:picLocks noChangeAspect="1" noChangeArrowheads="1"/>
          </p:cNvPicPr>
          <p:nvPr/>
        </p:nvPicPr>
        <p:blipFill>
          <a:blip r:embed="rId2"/>
          <a:srcRect/>
          <a:stretch>
            <a:fillRect/>
          </a:stretch>
        </p:blipFill>
        <p:spPr bwMode="auto">
          <a:xfrm>
            <a:off x="571472" y="2500306"/>
            <a:ext cx="8072494" cy="21080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Filas e Pilhas</a:t>
            </a:r>
          </a:p>
        </p:txBody>
      </p:sp>
      <p:sp>
        <p:nvSpPr>
          <p:cNvPr id="3" name="Espaço Reservado para Conteúdo 2"/>
          <p:cNvSpPr>
            <a:spLocks noGrp="1"/>
          </p:cNvSpPr>
          <p:nvPr>
            <p:ph idx="1"/>
          </p:nvPr>
        </p:nvSpPr>
        <p:spPr/>
        <p:txBody>
          <a:bodyPr>
            <a:normAutofit/>
          </a:bodyPr>
          <a:lstStyle/>
          <a:p>
            <a:pPr>
              <a:buNone/>
            </a:pPr>
            <a:r>
              <a:rPr lang="pt-BR" sz="2400" dirty="0"/>
              <a:t>É importante lembrar que, em termos de desempenho, a escolha entre usar uma pilha ou uma fila pode depender do problema em questão. Por exemplo, se a ordem de processamento dos elementos não importa, e o tempo de acesso ao elemento mais recente é importante, a pilha é uma boa escolha. Já se a ordem de processamento é importante e todos os elementos precisam ser processados, a fila é mais adequada.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400" dirty="0" smtClean="0"/>
              <a:t>4) Imagine </a:t>
            </a:r>
            <a:r>
              <a:rPr lang="pt-BR" sz="2400" dirty="0"/>
              <a:t>que temos uma lista de tarefas a serem realizadas em um projeto e queremos implementar uma funcionalidade de registro de tempo gasto em cada tarefa. Para isso, podemos utilizar uma fila para armazenar as tarefas a serem realizadas e uma pilha para armazenar o tempo gasto em cada tarefa, para que possamos calcular o tempo total gasto no projeto.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Rest</a:t>
            </a:r>
            <a:r>
              <a:rPr lang="pt-BR" dirty="0" smtClean="0"/>
              <a:t> e Spread em JS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Em </a:t>
            </a:r>
            <a:r>
              <a:rPr lang="pt-BR" sz="2400" dirty="0" err="1"/>
              <a:t>JavaScript</a:t>
            </a:r>
            <a:r>
              <a:rPr lang="pt-BR" sz="2400" dirty="0"/>
              <a:t>, </a:t>
            </a:r>
            <a:r>
              <a:rPr lang="pt-BR" sz="2400" dirty="0" err="1"/>
              <a:t>Rest</a:t>
            </a:r>
            <a:r>
              <a:rPr lang="pt-BR" sz="2400" dirty="0"/>
              <a:t> e Spread são recursos que permitem trabalhar com listas de elementos de maneira mais eficiente.</a:t>
            </a:r>
          </a:p>
          <a:p>
            <a:pPr>
              <a:buNone/>
            </a:pPr>
            <a:r>
              <a:rPr lang="pt-BR" sz="2400" dirty="0"/>
              <a:t>O </a:t>
            </a:r>
            <a:r>
              <a:rPr lang="pt-BR" sz="2400" dirty="0" err="1"/>
              <a:t>Rest</a:t>
            </a:r>
            <a:r>
              <a:rPr lang="pt-BR" sz="2400" dirty="0"/>
              <a:t> é usado para agrupar elementos restantes de uma lista em um novo </a:t>
            </a:r>
            <a:r>
              <a:rPr lang="pt-BR" sz="2400" dirty="0" err="1"/>
              <a:t>array</a:t>
            </a:r>
            <a:r>
              <a:rPr lang="pt-BR" sz="2400" dirty="0"/>
              <a:t>, enquanto o Spread é usado para expandir uma lista em elementos individuais.</a:t>
            </a:r>
          </a:p>
          <a:p>
            <a:pPr>
              <a:buNone/>
            </a:pPr>
            <a:r>
              <a:rPr lang="pt-BR" sz="2400" dirty="0"/>
              <a:t>O </a:t>
            </a:r>
            <a:r>
              <a:rPr lang="pt-BR" sz="2400" dirty="0" err="1"/>
              <a:t>Rest</a:t>
            </a:r>
            <a:r>
              <a:rPr lang="pt-BR" sz="2400" dirty="0"/>
              <a:t> é representado por três pontos (...) e é usado em uma função para capturar os argumentos restantes em um novo </a:t>
            </a:r>
            <a:r>
              <a:rPr lang="pt-BR" sz="2400" dirty="0" err="1"/>
              <a:t>array</a:t>
            </a:r>
            <a:endParaRPr lang="pt-B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Rest</a:t>
            </a:r>
            <a:r>
              <a:rPr lang="pt-BR" dirty="0" smtClean="0"/>
              <a:t> e Spread em JS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a:p>
        </p:txBody>
      </p:sp>
      <p:pic>
        <p:nvPicPr>
          <p:cNvPr id="21506" name="Picture 2"/>
          <p:cNvPicPr>
            <a:picLocks noChangeAspect="1" noChangeArrowheads="1"/>
          </p:cNvPicPr>
          <p:nvPr/>
        </p:nvPicPr>
        <p:blipFill>
          <a:blip r:embed="rId2"/>
          <a:srcRect/>
          <a:stretch>
            <a:fillRect/>
          </a:stretch>
        </p:blipFill>
        <p:spPr bwMode="auto">
          <a:xfrm>
            <a:off x="654495" y="1857364"/>
            <a:ext cx="7846595" cy="285752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Rest</a:t>
            </a:r>
            <a:r>
              <a:rPr lang="pt-BR" dirty="0" smtClean="0"/>
              <a:t> e Spread em JS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Já o Spread é representado por três pontos (</a:t>
            </a:r>
            <a:r>
              <a:rPr lang="pt-BR" sz="2400" dirty="0" smtClean="0"/>
              <a:t>...</a:t>
            </a:r>
            <a:r>
              <a:rPr lang="pt-BR" sz="2400" dirty="0"/>
              <a:t>) e é usado para expandir uma lista em elementos individuais. Por exemplo:</a:t>
            </a:r>
          </a:p>
        </p:txBody>
      </p:sp>
      <p:pic>
        <p:nvPicPr>
          <p:cNvPr id="22530" name="Picture 2"/>
          <p:cNvPicPr>
            <a:picLocks noChangeAspect="1" noChangeArrowheads="1"/>
          </p:cNvPicPr>
          <p:nvPr/>
        </p:nvPicPr>
        <p:blipFill>
          <a:blip r:embed="rId2"/>
          <a:srcRect/>
          <a:stretch>
            <a:fillRect/>
          </a:stretch>
        </p:blipFill>
        <p:spPr bwMode="auto">
          <a:xfrm>
            <a:off x="145053" y="2714620"/>
            <a:ext cx="8927541" cy="135732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a:t>
            </a:r>
            <a:r>
              <a:rPr lang="pt-BR" dirty="0" err="1" smtClean="0"/>
              <a:t>Rest</a:t>
            </a:r>
            <a:r>
              <a:rPr lang="pt-BR" dirty="0" smtClean="0"/>
              <a:t> e Spread</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5</a:t>
            </a:r>
            <a:r>
              <a:rPr lang="pt-BR" sz="2400" dirty="0" smtClean="0"/>
              <a:t>) </a:t>
            </a:r>
            <a:r>
              <a:rPr lang="pt-BR" sz="2400" dirty="0"/>
              <a:t>Crie uma função que receba dois </a:t>
            </a:r>
            <a:r>
              <a:rPr lang="pt-BR" sz="2400" dirty="0" err="1"/>
              <a:t>arrays</a:t>
            </a:r>
            <a:r>
              <a:rPr lang="pt-BR" sz="2400" dirty="0"/>
              <a:t> de números e retorne a soma de todos os elementos desses </a:t>
            </a:r>
            <a:r>
              <a:rPr lang="pt-BR" sz="2400" dirty="0" err="1"/>
              <a:t>arrays</a:t>
            </a:r>
            <a:r>
              <a:rPr lang="pt-BR" sz="2400" dirty="0"/>
              <a:t>.</a:t>
            </a:r>
          </a:p>
          <a:p>
            <a:pPr>
              <a:buNone/>
            </a:pPr>
            <a:r>
              <a:rPr lang="pt-BR" sz="2400" dirty="0"/>
              <a:t>6</a:t>
            </a:r>
            <a:r>
              <a:rPr lang="pt-BR" sz="2400" dirty="0" smtClean="0"/>
              <a:t>) </a:t>
            </a:r>
            <a:r>
              <a:rPr lang="pt-BR" sz="2400" dirty="0"/>
              <a:t>Crie uma função que receba uma lista de números e retorne o maior número dessa lista.</a:t>
            </a:r>
          </a:p>
          <a:p>
            <a:pPr>
              <a:buNone/>
            </a:pPr>
            <a:r>
              <a:rPr lang="pt-BR" sz="2400" dirty="0"/>
              <a:t>7</a:t>
            </a:r>
            <a:r>
              <a:rPr lang="pt-BR" sz="2400" dirty="0" smtClean="0"/>
              <a:t>) </a:t>
            </a:r>
            <a:r>
              <a:rPr lang="pt-BR" sz="2400" dirty="0"/>
              <a:t>Crie uma função que receba um objeto com dados pessoais (nome, idade, email) e retorne um novo objeto com os mesmos dados, mas com o nome em caixa alta.</a:t>
            </a:r>
          </a:p>
          <a:p>
            <a:pPr>
              <a:buNone/>
            </a:pPr>
            <a:endParaRPr lang="pt-B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Orientação a Objetos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err="1"/>
              <a:t>JavaScript</a:t>
            </a:r>
            <a:r>
              <a:rPr lang="pt-BR" sz="2400" dirty="0"/>
              <a:t> é uma linguagem de programação que suporta programação orientada a objetos (POO), permitindo criar objetos, classes, herança e outros conceitos da POO</a:t>
            </a:r>
            <a:r>
              <a:rPr lang="pt-BR" sz="2400" dirty="0" smtClean="0"/>
              <a:t>.</a:t>
            </a:r>
          </a:p>
          <a:p>
            <a:pPr>
              <a:buNone/>
            </a:pPr>
            <a:r>
              <a:rPr lang="pt-BR" sz="2400" dirty="0"/>
              <a:t>Objeto: um objeto é uma instância de uma classe e é criado usando a palavra-chave </a:t>
            </a:r>
            <a:r>
              <a:rPr lang="pt-BR" sz="2400" dirty="0" err="1"/>
              <a:t>new</a:t>
            </a:r>
            <a:r>
              <a:rPr lang="pt-BR" sz="2400" dirty="0"/>
              <a:t>. Em </a:t>
            </a:r>
            <a:r>
              <a:rPr lang="pt-BR" sz="2400" dirty="0" err="1"/>
              <a:t>JavaScript</a:t>
            </a:r>
            <a:r>
              <a:rPr lang="pt-BR" sz="2400" dirty="0"/>
              <a:t>, os objetos são criados usando objetos literais, que são pares de chave-valor entre chaves {}.</a:t>
            </a:r>
          </a:p>
          <a:p>
            <a:pPr>
              <a:buNone/>
            </a:pPr>
            <a:endParaRPr lang="pt-BR" sz="2400" dirty="0"/>
          </a:p>
        </p:txBody>
      </p:sp>
      <p:pic>
        <p:nvPicPr>
          <p:cNvPr id="25602" name="Picture 2"/>
          <p:cNvPicPr>
            <a:picLocks noChangeAspect="1" noChangeArrowheads="1"/>
          </p:cNvPicPr>
          <p:nvPr/>
        </p:nvPicPr>
        <p:blipFill>
          <a:blip r:embed="rId2"/>
          <a:srcRect/>
          <a:stretch>
            <a:fillRect/>
          </a:stretch>
        </p:blipFill>
        <p:spPr bwMode="auto">
          <a:xfrm>
            <a:off x="2857091" y="4000504"/>
            <a:ext cx="6286941" cy="221457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Orientação a Objetos</a:t>
            </a:r>
            <a:endParaRPr lang="pt-BR" dirty="0"/>
          </a:p>
        </p:txBody>
      </p:sp>
      <p:sp>
        <p:nvSpPr>
          <p:cNvPr id="3" name="Espaço Reservado para Conteúdo 2"/>
          <p:cNvSpPr>
            <a:spLocks noGrp="1"/>
          </p:cNvSpPr>
          <p:nvPr>
            <p:ph idx="1"/>
          </p:nvPr>
        </p:nvSpPr>
        <p:spPr/>
        <p:txBody>
          <a:bodyPr>
            <a:normAutofit/>
          </a:bodyPr>
          <a:lstStyle/>
          <a:p>
            <a:r>
              <a:rPr lang="pt-BR" sz="2400" dirty="0"/>
              <a:t>Classe: uma classe é um modelo para criar objetos e define a estrutura e o comportamento dos objetos que são criados a partir dela. Em </a:t>
            </a:r>
            <a:r>
              <a:rPr lang="pt-BR" sz="2400" dirty="0" err="1"/>
              <a:t>JavaScript</a:t>
            </a:r>
            <a:r>
              <a:rPr lang="pt-BR" sz="2400" dirty="0"/>
              <a:t>, as classes são definidas usando a palavra-chave </a:t>
            </a:r>
            <a:r>
              <a:rPr lang="pt-BR" sz="2400" dirty="0" err="1"/>
              <a:t>class</a:t>
            </a:r>
            <a:r>
              <a:rPr lang="pt-BR" sz="2400" dirty="0"/>
              <a:t>.</a:t>
            </a:r>
          </a:p>
        </p:txBody>
      </p:sp>
      <p:pic>
        <p:nvPicPr>
          <p:cNvPr id="26626" name="Picture 2"/>
          <p:cNvPicPr>
            <a:picLocks noChangeAspect="1" noChangeArrowheads="1"/>
          </p:cNvPicPr>
          <p:nvPr/>
        </p:nvPicPr>
        <p:blipFill>
          <a:blip r:embed="rId2"/>
          <a:srcRect/>
          <a:stretch>
            <a:fillRect/>
          </a:stretch>
        </p:blipFill>
        <p:spPr bwMode="auto">
          <a:xfrm>
            <a:off x="1571604" y="3272935"/>
            <a:ext cx="6286544" cy="322789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Orientação a Objetos</a:t>
            </a:r>
            <a:endParaRPr lang="pt-BR" dirty="0"/>
          </a:p>
        </p:txBody>
      </p:sp>
      <p:sp>
        <p:nvSpPr>
          <p:cNvPr id="3" name="Espaço Reservado para Conteúdo 2"/>
          <p:cNvSpPr>
            <a:spLocks noGrp="1"/>
          </p:cNvSpPr>
          <p:nvPr>
            <p:ph idx="1"/>
          </p:nvPr>
        </p:nvSpPr>
        <p:spPr/>
        <p:txBody>
          <a:bodyPr>
            <a:normAutofit/>
          </a:bodyPr>
          <a:lstStyle/>
          <a:p>
            <a:r>
              <a:rPr lang="pt-BR" sz="2400" dirty="0"/>
              <a:t>Herança: a herança permite que uma classe herde propriedades e métodos de outra classe. Em </a:t>
            </a:r>
            <a:r>
              <a:rPr lang="pt-BR" sz="2400" dirty="0" err="1"/>
              <a:t>JavaScript</a:t>
            </a:r>
            <a:r>
              <a:rPr lang="pt-BR" sz="2400" dirty="0"/>
              <a:t>, a herança é feita usando a palavra-chave </a:t>
            </a:r>
            <a:r>
              <a:rPr lang="pt-BR" sz="2400" dirty="0" err="1"/>
              <a:t>extends</a:t>
            </a:r>
            <a:r>
              <a:rPr lang="pt-BR" sz="2400" dirty="0"/>
              <a:t>.</a:t>
            </a:r>
          </a:p>
        </p:txBody>
      </p:sp>
      <p:pic>
        <p:nvPicPr>
          <p:cNvPr id="27650" name="Picture 2"/>
          <p:cNvPicPr>
            <a:picLocks noChangeAspect="1" noChangeArrowheads="1"/>
          </p:cNvPicPr>
          <p:nvPr/>
        </p:nvPicPr>
        <p:blipFill>
          <a:blip r:embed="rId2"/>
          <a:srcRect/>
          <a:stretch>
            <a:fillRect/>
          </a:stretch>
        </p:blipFill>
        <p:spPr bwMode="auto">
          <a:xfrm>
            <a:off x="1071538" y="2786058"/>
            <a:ext cx="7484364" cy="335758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lstStyle/>
          <a:p>
            <a:r>
              <a:rPr lang="pt-BR" dirty="0" err="1"/>
              <a:t>Arrays</a:t>
            </a:r>
            <a:r>
              <a:rPr lang="pt-BR" dirty="0"/>
              <a:t>: um conjunto de elementos indexados que podem ser acessados ​​por meio de um índice numérico. Os </a:t>
            </a:r>
            <a:r>
              <a:rPr lang="pt-BR" dirty="0" err="1"/>
              <a:t>arrays</a:t>
            </a:r>
            <a:r>
              <a:rPr lang="pt-BR" dirty="0"/>
              <a:t> podem conter qualquer tipo de dados, incluindo outros </a:t>
            </a:r>
            <a:r>
              <a:rPr lang="pt-BR" dirty="0" err="1"/>
              <a:t>arrays</a:t>
            </a:r>
            <a:r>
              <a:rPr lang="pt-BR" dirty="0"/>
              <a:t>.</a:t>
            </a:r>
          </a:p>
          <a:p>
            <a:r>
              <a:rPr lang="pt-BR" dirty="0"/>
              <a:t>Objetos: um conjunto de pares chave-valor, em que cada valor pode ser qualquer tipo de dados, incluindo funções e outros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Orientação a Objetos- Exemplo </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Vamos criar um exemplo de orientação a objetos em </a:t>
            </a:r>
            <a:r>
              <a:rPr lang="pt-BR" sz="2400" dirty="0" err="1"/>
              <a:t>JavaScript</a:t>
            </a:r>
            <a:r>
              <a:rPr lang="pt-BR" sz="2400" dirty="0"/>
              <a:t> para calcular o IMC de uma pessoa. O IMC é o índice de massa corporal e é calculado dividindo o peso em quilogramas pela altura em metros ao quadrado. Para isso, vamos criar uma classe </a:t>
            </a:r>
            <a:r>
              <a:rPr lang="pt-BR" sz="2400" dirty="0" smtClean="0"/>
              <a:t>Pessoa</a:t>
            </a:r>
            <a:r>
              <a:rPr lang="pt-BR" sz="2400" dirty="0"/>
              <a:t> e uma classe </a:t>
            </a:r>
            <a:r>
              <a:rPr lang="pt-BR" sz="2400" dirty="0" smtClean="0"/>
              <a:t>IMC</a:t>
            </a:r>
            <a:r>
              <a:rPr lang="pt-BR" sz="2400" dirty="0"/>
              <a:t> que herda da classe </a:t>
            </a:r>
            <a:r>
              <a:rPr lang="pt-BR" sz="2400" dirty="0" smtClean="0"/>
              <a:t>Pessoa</a:t>
            </a:r>
            <a:endParaRPr lang="pt-B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Orientação a Objetos- Exemplo </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a:p>
        </p:txBody>
      </p:sp>
      <p:pic>
        <p:nvPicPr>
          <p:cNvPr id="28674" name="Picture 2"/>
          <p:cNvPicPr>
            <a:picLocks noChangeAspect="1" noChangeArrowheads="1"/>
          </p:cNvPicPr>
          <p:nvPr/>
        </p:nvPicPr>
        <p:blipFill>
          <a:blip r:embed="rId2"/>
          <a:srcRect b="2703"/>
          <a:stretch>
            <a:fillRect/>
          </a:stretch>
        </p:blipFill>
        <p:spPr bwMode="auto">
          <a:xfrm>
            <a:off x="285719" y="1428736"/>
            <a:ext cx="8819126" cy="392909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Orientação a Objetos- Exemplo </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a:p>
        </p:txBody>
      </p:sp>
      <p:pic>
        <p:nvPicPr>
          <p:cNvPr id="29698" name="Picture 2"/>
          <p:cNvPicPr>
            <a:picLocks noChangeAspect="1" noChangeArrowheads="1"/>
          </p:cNvPicPr>
          <p:nvPr/>
        </p:nvPicPr>
        <p:blipFill>
          <a:blip r:embed="rId2"/>
          <a:srcRect/>
          <a:stretch>
            <a:fillRect/>
          </a:stretch>
        </p:blipFill>
        <p:spPr bwMode="auto">
          <a:xfrm>
            <a:off x="0" y="2214554"/>
            <a:ext cx="8745111" cy="342424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Orientação a Objetos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smtClean="0"/>
              <a:t>8) </a:t>
            </a:r>
            <a:r>
              <a:rPr lang="pt-BR" sz="2400" dirty="0"/>
              <a:t>Crie uma classe Pessoa com os atributos nome, idade e sexo. Em seguida, crie uma classe </a:t>
            </a:r>
            <a:r>
              <a:rPr lang="pt-BR" sz="2400" dirty="0" err="1"/>
              <a:t>Funcionario</a:t>
            </a:r>
            <a:r>
              <a:rPr lang="pt-BR" sz="2400" dirty="0"/>
              <a:t> que herda da classe Pessoa e possui os atributos cargo e </a:t>
            </a:r>
            <a:r>
              <a:rPr lang="pt-BR" sz="2400" dirty="0" err="1"/>
              <a:t>salario</a:t>
            </a:r>
            <a:r>
              <a:rPr lang="pt-BR" sz="2400" dirty="0"/>
              <a:t>.</a:t>
            </a:r>
          </a:p>
          <a:p>
            <a:pPr>
              <a:buNone/>
            </a:pPr>
            <a:r>
              <a:rPr lang="pt-BR" sz="2400" dirty="0" smtClean="0"/>
              <a:t>9) Crie </a:t>
            </a:r>
            <a:r>
              <a:rPr lang="pt-BR" sz="2400" dirty="0"/>
              <a:t>uma classe </a:t>
            </a:r>
            <a:r>
              <a:rPr lang="pt-BR" sz="2400" dirty="0" smtClean="0"/>
              <a:t>Animal</a:t>
            </a:r>
            <a:r>
              <a:rPr lang="pt-BR" sz="2400" dirty="0"/>
              <a:t> com os atributos </a:t>
            </a:r>
            <a:r>
              <a:rPr lang="pt-BR" sz="2400" dirty="0" smtClean="0"/>
              <a:t>nome</a:t>
            </a:r>
            <a:r>
              <a:rPr lang="pt-BR" sz="2400" dirty="0"/>
              <a:t> e </a:t>
            </a:r>
            <a:r>
              <a:rPr lang="pt-BR" sz="2400" dirty="0" smtClean="0"/>
              <a:t>idade</a:t>
            </a:r>
            <a:r>
              <a:rPr lang="pt-BR" sz="2400" dirty="0"/>
              <a:t>. Em seguida, crie as classes </a:t>
            </a:r>
            <a:r>
              <a:rPr lang="pt-BR" sz="2400" dirty="0" smtClean="0"/>
              <a:t>Cachorro</a:t>
            </a:r>
            <a:r>
              <a:rPr lang="pt-BR" sz="2400" dirty="0"/>
              <a:t>, </a:t>
            </a:r>
            <a:r>
              <a:rPr lang="pt-BR" sz="2400" dirty="0" smtClean="0"/>
              <a:t>Gato</a:t>
            </a:r>
            <a:r>
              <a:rPr lang="pt-BR" sz="2400" dirty="0"/>
              <a:t> e </a:t>
            </a:r>
            <a:r>
              <a:rPr lang="pt-BR" sz="2400" dirty="0" err="1" smtClean="0"/>
              <a:t>Passaro</a:t>
            </a:r>
            <a:r>
              <a:rPr lang="pt-BR" sz="2400" dirty="0"/>
              <a:t> que herdam da classe </a:t>
            </a:r>
            <a:r>
              <a:rPr lang="pt-BR" sz="2400" dirty="0" smtClean="0"/>
              <a:t>Animal</a:t>
            </a:r>
            <a:r>
              <a:rPr lang="pt-BR" sz="2400" dirty="0"/>
              <a:t> e possuem um método </a:t>
            </a:r>
            <a:r>
              <a:rPr lang="pt-BR" sz="2400" dirty="0" err="1" smtClean="0"/>
              <a:t>emitirSom</a:t>
            </a:r>
            <a:r>
              <a:rPr lang="pt-BR" sz="2400" dirty="0" smtClean="0"/>
              <a:t>()</a:t>
            </a:r>
            <a:r>
              <a:rPr lang="pt-BR" sz="2400" dirty="0"/>
              <a:t> que </a:t>
            </a:r>
            <a:r>
              <a:rPr lang="pt-BR" sz="2400" dirty="0" smtClean="0"/>
              <a:t>retorna </a:t>
            </a:r>
            <a:r>
              <a:rPr lang="pt-BR" sz="2400" dirty="0"/>
              <a:t>o som característico de cada animal</a:t>
            </a:r>
            <a:r>
              <a:rPr lang="pt-BR" sz="2400" dirty="0" smtClean="0"/>
              <a:t>.</a:t>
            </a:r>
          </a:p>
          <a:p>
            <a:pPr>
              <a:buNone/>
            </a:pPr>
            <a:r>
              <a:rPr lang="pt-BR" sz="2400" dirty="0" smtClean="0"/>
              <a:t>10) </a:t>
            </a:r>
            <a:r>
              <a:rPr lang="pt-BR" sz="2400" dirty="0"/>
              <a:t>Crie uma classe Biblioteca com um </a:t>
            </a:r>
            <a:r>
              <a:rPr lang="pt-BR" sz="2400" dirty="0" err="1"/>
              <a:t>array</a:t>
            </a:r>
            <a:r>
              <a:rPr lang="pt-BR" sz="2400" dirty="0"/>
              <a:t> de livros e os métodos </a:t>
            </a:r>
            <a:r>
              <a:rPr lang="pt-BR" sz="2400" dirty="0" err="1"/>
              <a:t>adicionarLivro</a:t>
            </a:r>
            <a:r>
              <a:rPr lang="pt-BR" sz="2400" dirty="0"/>
              <a:t>(), </a:t>
            </a:r>
            <a:r>
              <a:rPr lang="pt-BR" sz="2400" dirty="0" err="1"/>
              <a:t>removerLivro</a:t>
            </a:r>
            <a:r>
              <a:rPr lang="pt-BR" sz="2400" dirty="0"/>
              <a:t>() e </a:t>
            </a:r>
            <a:r>
              <a:rPr lang="pt-BR" sz="2400" dirty="0" err="1"/>
              <a:t>consultarLivros</a:t>
            </a:r>
            <a:r>
              <a:rPr lang="pt-BR" sz="2400" dirty="0"/>
              <a:t>() que permitam adicionar, remover e consultar os livros da biblioteca.</a:t>
            </a:r>
          </a:p>
          <a:p>
            <a:pPr>
              <a:buNone/>
            </a:pPr>
            <a:endParaRPr lang="pt-BR"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Construtores e </a:t>
            </a:r>
            <a:r>
              <a:rPr lang="pt-BR" dirty="0" err="1"/>
              <a:t>Destrutores</a:t>
            </a:r>
            <a:endParaRPr lang="pt-BR" dirty="0"/>
          </a:p>
        </p:txBody>
      </p:sp>
      <p:sp>
        <p:nvSpPr>
          <p:cNvPr id="3" name="Espaço Reservado para Conteúdo 2"/>
          <p:cNvSpPr>
            <a:spLocks noGrp="1"/>
          </p:cNvSpPr>
          <p:nvPr>
            <p:ph idx="1"/>
          </p:nvPr>
        </p:nvSpPr>
        <p:spPr/>
        <p:txBody>
          <a:bodyPr>
            <a:normAutofit/>
          </a:bodyPr>
          <a:lstStyle/>
          <a:p>
            <a:r>
              <a:rPr lang="pt-BR" sz="2400" dirty="0"/>
              <a:t>construtores e </a:t>
            </a:r>
            <a:r>
              <a:rPr lang="pt-BR" sz="2400" dirty="0" err="1"/>
              <a:t>destrutores</a:t>
            </a:r>
            <a:r>
              <a:rPr lang="pt-BR" sz="2400" dirty="0"/>
              <a:t> são recursos usados na programação orientada a objetos para criar e destruir objetos.</a:t>
            </a:r>
          </a:p>
          <a:p>
            <a:r>
              <a:rPr lang="pt-BR" sz="2400" dirty="0"/>
              <a:t>Os construtores são funções especiais que são usadas para criar novos objetos de uma classe. Essas funções são chamadas de construtores porque são usadas para "construir" objetos. Os construtores geralmente são definidos usando a palavra-chave </a:t>
            </a:r>
            <a:r>
              <a:rPr lang="pt-BR" sz="2400" dirty="0" err="1"/>
              <a:t>class</a:t>
            </a:r>
            <a:r>
              <a:rPr lang="pt-BR" sz="2400" dirty="0"/>
              <a:t> em </a:t>
            </a:r>
            <a:r>
              <a:rPr lang="pt-BR" sz="2400" dirty="0" err="1"/>
              <a:t>JavaScript</a:t>
            </a:r>
            <a:r>
              <a:rPr lang="pt-BR" sz="2400" dirty="0"/>
              <a:t> moderno, mas também podem ser definidos como funções normais.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Construtores e </a:t>
            </a:r>
            <a:r>
              <a:rPr lang="pt-BR" dirty="0" err="1"/>
              <a:t>Destrutores</a:t>
            </a:r>
            <a:endParaRPr lang="pt-BR" dirty="0"/>
          </a:p>
        </p:txBody>
      </p:sp>
      <p:sp>
        <p:nvSpPr>
          <p:cNvPr id="3" name="Espaço Reservado para Conteúdo 2"/>
          <p:cNvSpPr>
            <a:spLocks noGrp="1"/>
          </p:cNvSpPr>
          <p:nvPr>
            <p:ph idx="1"/>
          </p:nvPr>
        </p:nvSpPr>
        <p:spPr/>
        <p:txBody>
          <a:bodyPr>
            <a:normAutofit/>
          </a:bodyPr>
          <a:lstStyle/>
          <a:p>
            <a:endParaRPr lang="pt-BR" sz="2400" dirty="0"/>
          </a:p>
        </p:txBody>
      </p:sp>
      <p:pic>
        <p:nvPicPr>
          <p:cNvPr id="34818" name="Picture 2"/>
          <p:cNvPicPr>
            <a:picLocks noChangeAspect="1" noChangeArrowheads="1"/>
          </p:cNvPicPr>
          <p:nvPr/>
        </p:nvPicPr>
        <p:blipFill>
          <a:blip r:embed="rId2"/>
          <a:srcRect/>
          <a:stretch>
            <a:fillRect/>
          </a:stretch>
        </p:blipFill>
        <p:spPr bwMode="auto">
          <a:xfrm>
            <a:off x="214282" y="1928802"/>
            <a:ext cx="8621361" cy="3071834"/>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Construtores e </a:t>
            </a:r>
            <a:r>
              <a:rPr lang="pt-BR" dirty="0" err="1"/>
              <a:t>Destrutores</a:t>
            </a:r>
            <a:endParaRPr lang="pt-BR" dirty="0"/>
          </a:p>
        </p:txBody>
      </p:sp>
      <p:sp>
        <p:nvSpPr>
          <p:cNvPr id="3" name="Espaço Reservado para Conteúdo 2"/>
          <p:cNvSpPr>
            <a:spLocks noGrp="1"/>
          </p:cNvSpPr>
          <p:nvPr>
            <p:ph idx="1"/>
          </p:nvPr>
        </p:nvSpPr>
        <p:spPr/>
        <p:txBody>
          <a:bodyPr>
            <a:normAutofit/>
          </a:bodyPr>
          <a:lstStyle/>
          <a:p>
            <a:r>
              <a:rPr lang="pt-BR" sz="2400" dirty="0"/>
              <a:t>Os </a:t>
            </a:r>
            <a:r>
              <a:rPr lang="pt-BR" sz="2400" dirty="0" err="1"/>
              <a:t>destrutores</a:t>
            </a:r>
            <a:r>
              <a:rPr lang="pt-BR" sz="2400" dirty="0"/>
              <a:t>, por outro lado, são usados para liberar recursos de um objeto quando ele não é mais necessário. Em </a:t>
            </a:r>
            <a:r>
              <a:rPr lang="pt-BR" sz="2400" dirty="0" err="1"/>
              <a:t>JavaScript</a:t>
            </a:r>
            <a:r>
              <a:rPr lang="pt-BR" sz="2400" dirty="0"/>
              <a:t>, o gerenciamento de memória é feito automaticamente pelo mecanismo de coleta de lixo, o que significa que os objetos são destruídos automaticamente quando não há mais referências para eles.</a:t>
            </a:r>
          </a:p>
          <a:p>
            <a:endParaRPr lang="pt-B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Construtores e </a:t>
            </a:r>
            <a:r>
              <a:rPr lang="pt-BR" dirty="0" err="1"/>
              <a:t>Destrutores</a:t>
            </a:r>
            <a:endParaRPr lang="pt-BR" dirty="0"/>
          </a:p>
        </p:txBody>
      </p:sp>
      <p:sp>
        <p:nvSpPr>
          <p:cNvPr id="3" name="Espaço Reservado para Conteúdo 2"/>
          <p:cNvSpPr>
            <a:spLocks noGrp="1"/>
          </p:cNvSpPr>
          <p:nvPr>
            <p:ph idx="1"/>
          </p:nvPr>
        </p:nvSpPr>
        <p:spPr/>
        <p:txBody>
          <a:bodyPr>
            <a:normAutofit/>
          </a:bodyPr>
          <a:lstStyle/>
          <a:p>
            <a:r>
              <a:rPr lang="pt-BR" sz="2400" dirty="0" smtClean="0"/>
              <a:t>No entanto, às vezes é necessário executar outras tarefas de limpeza antes de um objeto ser destruído. Para isso, podemos definir um método especial chamado </a:t>
            </a:r>
            <a:r>
              <a:rPr lang="pt-BR" sz="2400" dirty="0" err="1" smtClean="0"/>
              <a:t>destructor</a:t>
            </a:r>
            <a:r>
              <a:rPr lang="pt-BR" sz="2400" dirty="0" smtClean="0"/>
              <a:t> (ou finalize, dependendo da implementação) que será chamado automaticamente pelo mecanismo de coleta de lixo antes que o objeto seja destruído.</a:t>
            </a:r>
            <a:endParaRPr lang="pt-B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Construtores e </a:t>
            </a:r>
            <a:r>
              <a:rPr lang="pt-BR" dirty="0" err="1"/>
              <a:t>Destrutores</a:t>
            </a:r>
            <a:endParaRPr lang="pt-BR" dirty="0"/>
          </a:p>
        </p:txBody>
      </p:sp>
      <p:sp>
        <p:nvSpPr>
          <p:cNvPr id="3" name="Espaço Reservado para Conteúdo 2"/>
          <p:cNvSpPr>
            <a:spLocks noGrp="1"/>
          </p:cNvSpPr>
          <p:nvPr>
            <p:ph idx="1"/>
          </p:nvPr>
        </p:nvSpPr>
        <p:spPr/>
        <p:txBody>
          <a:bodyPr>
            <a:normAutofit/>
          </a:bodyPr>
          <a:lstStyle/>
          <a:p>
            <a:r>
              <a:rPr lang="pt-BR" sz="2400" dirty="0" smtClean="0"/>
              <a:t>Contudo, </a:t>
            </a:r>
            <a:r>
              <a:rPr lang="pt-BR" sz="2400" dirty="0"/>
              <a:t>vale ressaltar que </a:t>
            </a:r>
            <a:r>
              <a:rPr lang="pt-BR" sz="2400" dirty="0" err="1"/>
              <a:t>JavaScript</a:t>
            </a:r>
            <a:r>
              <a:rPr lang="pt-BR" sz="2400" dirty="0"/>
              <a:t> não possui um </a:t>
            </a:r>
            <a:r>
              <a:rPr lang="pt-BR" sz="2400" dirty="0" err="1"/>
              <a:t>destrutor</a:t>
            </a:r>
            <a:r>
              <a:rPr lang="pt-BR" sz="2400" dirty="0"/>
              <a:t> nativo, e isso não é tão comum de ser utilizado.</a:t>
            </a:r>
          </a:p>
          <a:p>
            <a:r>
              <a:rPr lang="pt-BR" sz="2400" dirty="0"/>
              <a:t>Em resumo, os construtores são usados para criar objetos de uma classe, enquanto os </a:t>
            </a:r>
            <a:r>
              <a:rPr lang="pt-BR" sz="2400" dirty="0" err="1"/>
              <a:t>destrutores</a:t>
            </a:r>
            <a:r>
              <a:rPr lang="pt-BR" sz="2400" dirty="0"/>
              <a:t> são usados para liberar recursos de um objeto quando ele não é mais necessário.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smtClean="0"/>
              <a:t>1)</a:t>
            </a:r>
          </a:p>
          <a:p>
            <a:pPr>
              <a:buNone/>
            </a:pPr>
            <a:endParaRPr lang="pt-BR" sz="2400" dirty="0"/>
          </a:p>
          <a:p>
            <a:pPr>
              <a:buNone/>
            </a:pPr>
            <a:endParaRPr lang="pt-BR" sz="2400" dirty="0" smtClean="0"/>
          </a:p>
          <a:p>
            <a:pPr>
              <a:buNone/>
            </a:pPr>
            <a:endParaRPr lang="pt-BR" sz="2400" dirty="0"/>
          </a:p>
          <a:p>
            <a:pPr>
              <a:buNone/>
            </a:pPr>
            <a:endParaRPr lang="pt-BR" sz="2400" dirty="0" smtClean="0"/>
          </a:p>
          <a:p>
            <a:pPr>
              <a:buNone/>
            </a:pPr>
            <a:endParaRPr lang="pt-BR" sz="2400" dirty="0"/>
          </a:p>
          <a:p>
            <a:pPr>
              <a:buNone/>
            </a:pPr>
            <a:r>
              <a:rPr lang="pt-BR" sz="2400" dirty="0" smtClean="0"/>
              <a:t>2)  </a:t>
            </a:r>
            <a:endParaRPr lang="pt-BR" sz="2400" dirty="0"/>
          </a:p>
          <a:p>
            <a:pPr>
              <a:buNone/>
            </a:pPr>
            <a:endParaRPr lang="pt-BR" sz="2400" dirty="0"/>
          </a:p>
        </p:txBody>
      </p:sp>
      <p:pic>
        <p:nvPicPr>
          <p:cNvPr id="14338" name="Picture 2"/>
          <p:cNvPicPr>
            <a:picLocks noChangeAspect="1" noChangeArrowheads="1"/>
          </p:cNvPicPr>
          <p:nvPr/>
        </p:nvPicPr>
        <p:blipFill>
          <a:blip r:embed="rId2"/>
          <a:srcRect/>
          <a:stretch>
            <a:fillRect/>
          </a:stretch>
        </p:blipFill>
        <p:spPr bwMode="auto">
          <a:xfrm>
            <a:off x="142844" y="2143116"/>
            <a:ext cx="8786842" cy="1842123"/>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1000100" y="4214818"/>
            <a:ext cx="7400925" cy="22002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fontScale="92500"/>
          </a:bodyPr>
          <a:lstStyle/>
          <a:p>
            <a:r>
              <a:rPr lang="pt-BR" dirty="0"/>
              <a:t>Mapas: uma coleção de pares chave-valor em que a chave pode ser de qualquer tipo de dados.</a:t>
            </a:r>
          </a:p>
          <a:p>
            <a:r>
              <a:rPr lang="pt-BR" dirty="0"/>
              <a:t>Conjuntos: uma coleção de valores exclusivos.</a:t>
            </a:r>
          </a:p>
          <a:p>
            <a:r>
              <a:rPr lang="pt-BR" dirty="0"/>
              <a:t>Filas: uma estrutura de dados em que os elementos são adicionados no final e removidos do início.</a:t>
            </a:r>
          </a:p>
          <a:p>
            <a:r>
              <a:rPr lang="pt-BR" dirty="0"/>
              <a:t>Pilhas: uma estrutura de dados em que os elementos são adicionados e removidos apenas do topo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smtClean="0"/>
              <a:t>3)</a:t>
            </a:r>
          </a:p>
        </p:txBody>
      </p:sp>
      <p:pic>
        <p:nvPicPr>
          <p:cNvPr id="15362" name="Picture 2"/>
          <p:cNvPicPr>
            <a:picLocks noChangeAspect="1" noChangeArrowheads="1"/>
          </p:cNvPicPr>
          <p:nvPr/>
        </p:nvPicPr>
        <p:blipFill>
          <a:blip r:embed="rId2"/>
          <a:srcRect/>
          <a:stretch>
            <a:fillRect/>
          </a:stretch>
        </p:blipFill>
        <p:spPr bwMode="auto">
          <a:xfrm>
            <a:off x="214282" y="2071678"/>
            <a:ext cx="8621612" cy="3581411"/>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4</a:t>
            </a:r>
            <a:r>
              <a:rPr lang="pt-BR" sz="2400" dirty="0" smtClean="0"/>
              <a:t>)</a:t>
            </a:r>
          </a:p>
        </p:txBody>
      </p:sp>
      <p:pic>
        <p:nvPicPr>
          <p:cNvPr id="19458" name="Picture 2"/>
          <p:cNvPicPr>
            <a:picLocks noChangeAspect="1" noChangeArrowheads="1"/>
          </p:cNvPicPr>
          <p:nvPr/>
        </p:nvPicPr>
        <p:blipFill>
          <a:blip r:embed="rId2"/>
          <a:srcRect/>
          <a:stretch>
            <a:fillRect/>
          </a:stretch>
        </p:blipFill>
        <p:spPr bwMode="auto">
          <a:xfrm>
            <a:off x="928662" y="1571612"/>
            <a:ext cx="8050042" cy="2071702"/>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14348" y="3857628"/>
            <a:ext cx="8075257" cy="214314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r>
              <a:rPr lang="pt-BR" sz="2400" dirty="0"/>
              <a:t>4</a:t>
            </a:r>
            <a:r>
              <a:rPr lang="pt-BR" sz="2400" dirty="0" smtClean="0"/>
              <a:t>)</a:t>
            </a:r>
          </a:p>
        </p:txBody>
      </p:sp>
      <p:pic>
        <p:nvPicPr>
          <p:cNvPr id="20482" name="Picture 2"/>
          <p:cNvPicPr>
            <a:picLocks noChangeAspect="1" noChangeArrowheads="1"/>
          </p:cNvPicPr>
          <p:nvPr/>
        </p:nvPicPr>
        <p:blipFill>
          <a:blip r:embed="rId2"/>
          <a:srcRect/>
          <a:stretch>
            <a:fillRect/>
          </a:stretch>
        </p:blipFill>
        <p:spPr bwMode="auto">
          <a:xfrm>
            <a:off x="442150" y="2428868"/>
            <a:ext cx="8416130" cy="246222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smtClean="0"/>
          </a:p>
        </p:txBody>
      </p:sp>
      <p:pic>
        <p:nvPicPr>
          <p:cNvPr id="23554" name="Picture 2"/>
          <p:cNvPicPr>
            <a:picLocks noChangeAspect="1" noChangeArrowheads="1"/>
          </p:cNvPicPr>
          <p:nvPr/>
        </p:nvPicPr>
        <p:blipFill>
          <a:blip r:embed="rId2"/>
          <a:srcRect/>
          <a:stretch>
            <a:fillRect/>
          </a:stretch>
        </p:blipFill>
        <p:spPr bwMode="auto">
          <a:xfrm>
            <a:off x="175316" y="1714488"/>
            <a:ext cx="8754402" cy="328614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smtClean="0"/>
          </a:p>
        </p:txBody>
      </p:sp>
      <p:pic>
        <p:nvPicPr>
          <p:cNvPr id="24578" name="Picture 2"/>
          <p:cNvPicPr>
            <a:picLocks noChangeAspect="1" noChangeArrowheads="1"/>
          </p:cNvPicPr>
          <p:nvPr/>
        </p:nvPicPr>
        <p:blipFill>
          <a:blip r:embed="rId2"/>
          <a:srcRect/>
          <a:stretch>
            <a:fillRect/>
          </a:stretch>
        </p:blipFill>
        <p:spPr bwMode="auto">
          <a:xfrm>
            <a:off x="214282" y="1643050"/>
            <a:ext cx="8793418" cy="307183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smtClean="0"/>
          </a:p>
        </p:txBody>
      </p:sp>
      <p:pic>
        <p:nvPicPr>
          <p:cNvPr id="30722" name="Picture 2"/>
          <p:cNvPicPr>
            <a:picLocks noChangeAspect="1" noChangeArrowheads="1"/>
          </p:cNvPicPr>
          <p:nvPr/>
        </p:nvPicPr>
        <p:blipFill>
          <a:blip r:embed="rId2"/>
          <a:srcRect/>
          <a:stretch>
            <a:fillRect/>
          </a:stretch>
        </p:blipFill>
        <p:spPr bwMode="auto">
          <a:xfrm>
            <a:off x="571472" y="1571611"/>
            <a:ext cx="7358114" cy="412604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smtClean="0"/>
          </a:p>
        </p:txBody>
      </p:sp>
      <p:pic>
        <p:nvPicPr>
          <p:cNvPr id="31746" name="Picture 2"/>
          <p:cNvPicPr>
            <a:picLocks noChangeAspect="1" noChangeArrowheads="1"/>
          </p:cNvPicPr>
          <p:nvPr/>
        </p:nvPicPr>
        <p:blipFill>
          <a:blip r:embed="rId2"/>
          <a:srcRect/>
          <a:stretch>
            <a:fillRect/>
          </a:stretch>
        </p:blipFill>
        <p:spPr bwMode="auto">
          <a:xfrm>
            <a:off x="2571736" y="1643050"/>
            <a:ext cx="3124200" cy="444817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smtClean="0"/>
          </a:p>
        </p:txBody>
      </p:sp>
      <p:pic>
        <p:nvPicPr>
          <p:cNvPr id="32770" name="Picture 2"/>
          <p:cNvPicPr>
            <a:picLocks noChangeAspect="1" noChangeArrowheads="1"/>
          </p:cNvPicPr>
          <p:nvPr/>
        </p:nvPicPr>
        <p:blipFill>
          <a:blip r:embed="rId2"/>
          <a:srcRect/>
          <a:stretch>
            <a:fillRect/>
          </a:stretch>
        </p:blipFill>
        <p:spPr bwMode="auto">
          <a:xfrm>
            <a:off x="2143108" y="1500174"/>
            <a:ext cx="4533900" cy="4114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Respostas</a:t>
            </a:r>
            <a:endParaRPr lang="pt-BR" dirty="0"/>
          </a:p>
        </p:txBody>
      </p:sp>
      <p:sp>
        <p:nvSpPr>
          <p:cNvPr id="3" name="Espaço Reservado para Conteúdo 2"/>
          <p:cNvSpPr>
            <a:spLocks noGrp="1"/>
          </p:cNvSpPr>
          <p:nvPr>
            <p:ph idx="1"/>
          </p:nvPr>
        </p:nvSpPr>
        <p:spPr/>
        <p:txBody>
          <a:bodyPr>
            <a:normAutofit/>
          </a:bodyPr>
          <a:lstStyle/>
          <a:p>
            <a:pPr>
              <a:buNone/>
            </a:pPr>
            <a:endParaRPr lang="pt-BR" sz="2400" dirty="0" smtClean="0"/>
          </a:p>
        </p:txBody>
      </p:sp>
      <p:pic>
        <p:nvPicPr>
          <p:cNvPr id="33794" name="Picture 2"/>
          <p:cNvPicPr>
            <a:picLocks noChangeAspect="1" noChangeArrowheads="1"/>
          </p:cNvPicPr>
          <p:nvPr/>
        </p:nvPicPr>
        <p:blipFill>
          <a:blip r:embed="rId2"/>
          <a:srcRect/>
          <a:stretch>
            <a:fillRect/>
          </a:stretch>
        </p:blipFill>
        <p:spPr bwMode="auto">
          <a:xfrm>
            <a:off x="447675" y="2181225"/>
            <a:ext cx="8248650" cy="24955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a:bodyPr>
          <a:lstStyle/>
          <a:p>
            <a:r>
              <a:rPr lang="pt-BR" dirty="0"/>
              <a:t>Em </a:t>
            </a:r>
            <a:r>
              <a:rPr lang="pt-BR" dirty="0" err="1"/>
              <a:t>JavaScript</a:t>
            </a:r>
            <a:r>
              <a:rPr lang="pt-BR" dirty="0"/>
              <a:t>, um objeto é uma coleção de propriedades, em que cada propriedade é uma chave-valor. As propriedades de um objeto podem ser de qualquer tipo de dados, incluindo outras propriedades de objeto e funções.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a:bodyPr>
          <a:lstStyle/>
          <a:p>
            <a:endParaRPr lang="pt-BR" dirty="0"/>
          </a:p>
        </p:txBody>
      </p:sp>
      <p:pic>
        <p:nvPicPr>
          <p:cNvPr id="1026" name="Picture 2"/>
          <p:cNvPicPr>
            <a:picLocks noChangeAspect="1" noChangeArrowheads="1"/>
          </p:cNvPicPr>
          <p:nvPr/>
        </p:nvPicPr>
        <p:blipFill>
          <a:blip r:embed="rId2"/>
          <a:srcRect/>
          <a:stretch>
            <a:fillRect/>
          </a:stretch>
        </p:blipFill>
        <p:spPr bwMode="auto">
          <a:xfrm>
            <a:off x="500034" y="1571612"/>
            <a:ext cx="8286808" cy="502368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criamos um objeto chamado pessoa com quatro propriedades: nome, idade, </a:t>
            </a:r>
            <a:r>
              <a:rPr lang="pt-BR" dirty="0" err="1"/>
              <a:t>profissao</a:t>
            </a:r>
            <a:r>
              <a:rPr lang="pt-BR" dirty="0"/>
              <a:t> e </a:t>
            </a:r>
            <a:r>
              <a:rPr lang="pt-BR" dirty="0" err="1"/>
              <a:t>saudacao</a:t>
            </a:r>
            <a:r>
              <a:rPr lang="pt-BR" dirty="0"/>
              <a:t>. A propriedade nome é uma string, a propriedade idade é um número e a propriedade </a:t>
            </a:r>
            <a:r>
              <a:rPr lang="pt-BR" dirty="0" err="1"/>
              <a:t>saudacao</a:t>
            </a:r>
            <a:r>
              <a:rPr lang="pt-BR" dirty="0"/>
              <a:t> é uma função que imprime uma mensagem na console.</a:t>
            </a:r>
          </a:p>
          <a:p>
            <a:r>
              <a:rPr lang="pt-BR" dirty="0"/>
              <a:t>Podemos acessar as propriedades do objeto usando a notação de ponto ou a notação de colchetes. Por exemplo, pessoa.nome e pessoa["nome"] são equivalentes e retornam o valor da propriedade nome.</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a:bodyPr>
          <a:lstStyle/>
          <a:p>
            <a:r>
              <a:rPr lang="pt-BR" dirty="0" smtClean="0"/>
              <a:t>Também podemos chamar um método de objeto usando a notação de ponto. No exemplo acima, chamamos o método </a:t>
            </a:r>
            <a:r>
              <a:rPr lang="pt-BR" dirty="0" err="1" smtClean="0"/>
              <a:t>saudacao</a:t>
            </a:r>
            <a:r>
              <a:rPr lang="pt-BR" dirty="0" smtClean="0"/>
              <a:t> do objeto pessoa usando pessoa.</a:t>
            </a:r>
            <a:r>
              <a:rPr lang="pt-BR" dirty="0" err="1" smtClean="0"/>
              <a:t>saudacao</a:t>
            </a:r>
            <a:r>
              <a:rPr lang="pt-BR" dirty="0" smtClean="0"/>
              <a:t>()</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strutura de dados em JS</a:t>
            </a:r>
            <a:endParaRPr lang="pt-BR" dirty="0"/>
          </a:p>
        </p:txBody>
      </p:sp>
      <p:sp>
        <p:nvSpPr>
          <p:cNvPr id="3" name="Espaço Reservado para Conteúdo 2"/>
          <p:cNvSpPr>
            <a:spLocks noGrp="1"/>
          </p:cNvSpPr>
          <p:nvPr>
            <p:ph idx="1"/>
          </p:nvPr>
        </p:nvSpPr>
        <p:spPr/>
        <p:txBody>
          <a:bodyPr>
            <a:normAutofit/>
          </a:bodyPr>
          <a:lstStyle/>
          <a:p>
            <a:r>
              <a:rPr lang="pt-BR" dirty="0"/>
              <a:t>a palavra-chave </a:t>
            </a:r>
            <a:r>
              <a:rPr lang="pt-BR" dirty="0" err="1" smtClean="0"/>
              <a:t>this</a:t>
            </a:r>
            <a:r>
              <a:rPr lang="pt-BR" dirty="0"/>
              <a:t> refere-se ao objeto atual que está sendo executado. Em outras palavras, </a:t>
            </a:r>
            <a:r>
              <a:rPr lang="pt-BR" dirty="0" err="1" smtClean="0"/>
              <a:t>this</a:t>
            </a:r>
            <a:r>
              <a:rPr lang="pt-BR" dirty="0"/>
              <a:t> é um objeto que representa o contexto de execução atual. O valor de </a:t>
            </a:r>
            <a:r>
              <a:rPr lang="pt-BR" dirty="0" err="1" smtClean="0"/>
              <a:t>this</a:t>
            </a:r>
            <a:r>
              <a:rPr lang="pt-BR" dirty="0"/>
              <a:t> depende do modo como a função é chamada e do contexto em que é executada.</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1859</Words>
  <Application>Microsoft Office PowerPoint</Application>
  <PresentationFormat>Apresentação na tela (4:3)</PresentationFormat>
  <Paragraphs>108</Paragraphs>
  <Slides>48</Slides>
  <Notes>0</Notes>
  <HiddenSlides>0</HiddenSlides>
  <MMClips>0</MMClip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Tema do Office</vt:lpstr>
      <vt:lpstr>Aula JS</vt:lpstr>
      <vt:lpstr>Estrutura de dados em JS</vt:lpstr>
      <vt:lpstr>Estrutura de dados em JS</vt:lpstr>
      <vt:lpstr>Estrutura de dados em JS</vt:lpstr>
      <vt:lpstr>Estrutura de dados em JS</vt:lpstr>
      <vt:lpstr>Estrutura de dados em JS</vt:lpstr>
      <vt:lpstr>Estrutura de dados em JS</vt:lpstr>
      <vt:lpstr>Estrutura de dados em JS</vt:lpstr>
      <vt:lpstr>Estrutura de dados em JS</vt:lpstr>
      <vt:lpstr>Estrutura de dados em JS</vt:lpstr>
      <vt:lpstr>Estrutura de dados em JS</vt:lpstr>
      <vt:lpstr>Estrutura de dados em JS</vt:lpstr>
      <vt:lpstr>Exercício</vt:lpstr>
      <vt:lpstr>Exercício</vt:lpstr>
      <vt:lpstr>Estrutura de dados em JS</vt:lpstr>
      <vt:lpstr>Estrutura de dados em JS</vt:lpstr>
      <vt:lpstr>Filas e Pilhas</vt:lpstr>
      <vt:lpstr>Filas e Pilhas</vt:lpstr>
      <vt:lpstr>Filas e Pilhas</vt:lpstr>
      <vt:lpstr>Filas e Pilhas</vt:lpstr>
      <vt:lpstr>Filas e Pilhas</vt:lpstr>
      <vt:lpstr>Exercício</vt:lpstr>
      <vt:lpstr>Rest e Spread em JS</vt:lpstr>
      <vt:lpstr>Rest e Spread em JS</vt:lpstr>
      <vt:lpstr>Rest e Spread em JS</vt:lpstr>
      <vt:lpstr>Exercício Rest e Spread</vt:lpstr>
      <vt:lpstr>Orientação a Objetos</vt:lpstr>
      <vt:lpstr>Orientação a Objetos</vt:lpstr>
      <vt:lpstr>Orientação a Objetos</vt:lpstr>
      <vt:lpstr>Orientação a Objetos- Exemplo </vt:lpstr>
      <vt:lpstr>Orientação a Objetos- Exemplo </vt:lpstr>
      <vt:lpstr>Orientação a Objetos- Exemplo </vt:lpstr>
      <vt:lpstr>Exercício Orientação a Objetos</vt:lpstr>
      <vt:lpstr>Construtores e Destrutores</vt:lpstr>
      <vt:lpstr>Construtores e Destrutores</vt:lpstr>
      <vt:lpstr>Construtores e Destrutores</vt:lpstr>
      <vt:lpstr>Construtores e Destrutores</vt:lpstr>
      <vt:lpstr>Construtores e Destrutores</vt:lpstr>
      <vt:lpstr>Respostas</vt:lpstr>
      <vt:lpstr>Respostas</vt:lpstr>
      <vt:lpstr>Respostas</vt:lpstr>
      <vt:lpstr>Respostas</vt:lpstr>
      <vt:lpstr>Respostas</vt:lpstr>
      <vt:lpstr>Respostas</vt:lpstr>
      <vt:lpstr>Respostas</vt:lpstr>
      <vt:lpstr>Respostas</vt:lpstr>
      <vt:lpstr>Respostas</vt:lpstr>
      <vt:lpstr>Respostas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JS</dc:title>
  <dc:creator>Usuário do Windows</dc:creator>
  <cp:lastModifiedBy>Usuário do Windows</cp:lastModifiedBy>
  <cp:revision>6</cp:revision>
  <dcterms:created xsi:type="dcterms:W3CDTF">2023-03-12T10:42:26Z</dcterms:created>
  <dcterms:modified xsi:type="dcterms:W3CDTF">2023-03-12T11:50:15Z</dcterms:modified>
</cp:coreProperties>
</file>