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CE2FE-43CF-4EAD-9C15-2AC5D396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D2920-B951-4828-8474-54A599D82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1D9549-7E78-4017-87CF-10CE4352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64F69-E37A-47E7-BFB4-BA77AFBB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A1825-0666-401E-AEF8-C173DD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49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3A309-D72B-4FF1-A76B-8C5AC704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023266-1C80-480A-A911-01A357E84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B94813-4796-4AF5-9843-9BC10630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6F54A-467D-4EF3-BBBE-53CB4AEC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6C9C0-9943-4999-88CE-02CA0FAB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3E6B2A-7971-4E9B-832E-340E735E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07480-7B45-49CE-80D6-5EEABD5B5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B0E94-9B76-410B-ACA7-DC1BEEA2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3DBCD-333F-4FED-AD4E-79340E9D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FA9A0-D190-4AC8-9C91-D24B45D3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0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D8091-FC65-4321-8C01-3F3BFA47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C9DAF-6290-423A-B809-36DCC9FE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3517A-63F7-4118-81D7-B712B18F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FD60AA-C9C0-4D96-95B4-5B97BFCC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B38DE-3888-4B8F-89FD-5492801A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18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ED195-EB70-4B08-8E5F-BF571698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7D8808-4AC3-4A0E-8992-C24AC7F1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E49A0-6549-4F01-8C28-7B9784C3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EAFA5-3EE1-4EB9-A535-F031E15B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4F926-7315-4814-8A82-9A1A7DB3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7CFB0-77A5-4FC4-9CCE-AE65B311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F6AEF-1461-4E54-9B0D-2202B4163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18B84E-0901-4694-B8DF-DEF02D48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F21CAD-B1A7-47AC-ADB7-B9D8AB85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97BDE-1FCF-42C3-A717-0B466D48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E8776-3F98-4D73-9728-7DF8C42F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DDE2E-617F-4F2F-B6E0-7AA2BFFF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00C22-79B5-4B6D-8A04-FF4B47C0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82FA88-6480-4EFA-AA8D-3744AA63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26466F-B00F-445F-AB5F-53F206884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933404-F671-4CEF-ABFC-F55CDF026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71D0AC-5D40-4B06-88CB-58C577DC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B83155-C404-4D59-AD00-001E4E70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77115E-7A6A-4A86-86AC-B23D79C5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44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C9C4B-595E-4940-B3AD-10852351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E83857-1953-4935-A2D7-7DC5C9E2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86DB82-30F4-4944-983E-1D96BAD3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5FC05A-212A-4055-9867-BC56B7B3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0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5ECBA1-B2AA-41E1-ADDD-C50C264A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046BBF-B1BC-40AE-8ED8-75BC3B37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5FD31-83D1-4401-9197-B3FB38DF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09F2A-17F1-4989-BB41-909E1FCE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E7E1B-FD5A-4529-8A56-AEC3FB76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D98CEF-B1AC-49A7-9B9F-558A6074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140E4C-9BE1-4E8B-86C4-25BDBA35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0BD750-42FD-480B-B936-619B5269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15BE2-42BB-43EC-8271-810D5FB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03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D0441-83F8-40CF-A63E-660AFF95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E426D8-1FB0-4921-8644-1DAF213A7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79C168-BFF8-4A49-A670-37FE514C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8FCC7-543A-4C80-BEAB-0A78B869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FCF56C-4870-45F3-88C9-58BD9335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93BC88-D7FE-4716-B6E0-633BC01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4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B82EEE-F9AA-4C7B-9685-6A0A79E9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1D0101-B8E2-4483-A244-FD3389B0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DA304-4C0C-448F-9F8D-B7C34834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627D-584A-400E-889B-A9FCA306B22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E11DE-F0B4-4E71-8380-F07CB7AEB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7F6B4-016F-4388-BF90-6EE518015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1938-4779-4AAC-B467-B06AC4C59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0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D4787-2469-4E5D-91A5-19AC1BAB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17C0-F29E-4B4B-A817-025CC81F6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Promises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Callbacks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8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B0D51C-9397-41FC-877B-7ABD2D1E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49" y="1506648"/>
            <a:ext cx="4714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2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promises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Neste exemplo, a função </a:t>
            </a:r>
            <a:r>
              <a:rPr lang="pt-BR" dirty="0" err="1"/>
              <a:t>getRandomNumber</a:t>
            </a:r>
            <a:r>
              <a:rPr lang="pt-BR" dirty="0"/>
              <a:t>() retorna uma </a:t>
            </a:r>
            <a:r>
              <a:rPr lang="pt-BR" dirty="0" err="1"/>
              <a:t>Promise</a:t>
            </a:r>
            <a:r>
              <a:rPr lang="pt-BR" dirty="0"/>
              <a:t> que gera um número aleatório entre 0 e 9. Se o número for par, a </a:t>
            </a:r>
            <a:r>
              <a:rPr lang="pt-BR" dirty="0" err="1"/>
              <a:t>Promise</a:t>
            </a:r>
            <a:r>
              <a:rPr lang="pt-BR" dirty="0"/>
              <a:t> é resolvida com o número gerado; caso contrário, a </a:t>
            </a:r>
            <a:r>
              <a:rPr lang="pt-BR" dirty="0" err="1"/>
              <a:t>Promise</a:t>
            </a:r>
            <a:r>
              <a:rPr lang="pt-BR" dirty="0"/>
              <a:t> é rejeitada com uma mensagem de erro.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usar essa </a:t>
            </a:r>
            <a:r>
              <a:rPr lang="pt-BR" dirty="0" err="1"/>
              <a:t>Promise</a:t>
            </a:r>
            <a:r>
              <a:rPr lang="pt-BR" dirty="0"/>
              <a:t>, usamos o método .</a:t>
            </a:r>
            <a:r>
              <a:rPr lang="pt-BR" dirty="0" err="1"/>
              <a:t>then</a:t>
            </a:r>
            <a:r>
              <a:rPr lang="pt-BR" dirty="0"/>
              <a:t>() para lidar com a resolução da </a:t>
            </a:r>
            <a:r>
              <a:rPr lang="pt-BR" dirty="0" err="1"/>
              <a:t>Promise</a:t>
            </a:r>
            <a:r>
              <a:rPr lang="pt-BR" dirty="0"/>
              <a:t> (ou seja, o número gerado é par) e o método .catch() para lidar com a rejeição da </a:t>
            </a:r>
            <a:r>
              <a:rPr lang="pt-BR" dirty="0" err="1"/>
              <a:t>Promise</a:t>
            </a:r>
            <a:r>
              <a:rPr lang="pt-BR" dirty="0"/>
              <a:t> (o número gerado é ímpar).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Note que, para simular uma operação assíncrona, a função </a:t>
            </a:r>
            <a:r>
              <a:rPr lang="pt-BR" dirty="0" err="1"/>
              <a:t>setTimeout</a:t>
            </a:r>
            <a:r>
              <a:rPr lang="pt-BR" dirty="0"/>
              <a:t>() é usada para atrasar a geração do número em 1 segundo.</a:t>
            </a:r>
          </a:p>
        </p:txBody>
      </p:sp>
    </p:spTree>
    <p:extLst>
      <p:ext uri="{BB962C8B-B14F-4D97-AF65-F5344CB8AC3E}">
        <p14:creationId xmlns:p14="http://schemas.microsoft.com/office/powerpoint/2010/main" val="35472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reject, resolve, .then, .catch, </a:t>
            </a:r>
            <a:r>
              <a:rPr lang="en-US" dirty="0" err="1"/>
              <a:t>setTimeout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JavaScript</a:t>
            </a:r>
            <a:r>
              <a:rPr lang="pt-BR" dirty="0"/>
              <a:t>, </a:t>
            </a:r>
            <a:r>
              <a:rPr lang="pt-BR" dirty="0" err="1"/>
              <a:t>reject</a:t>
            </a:r>
            <a:r>
              <a:rPr lang="pt-BR" dirty="0"/>
              <a:t>, resolve, .</a:t>
            </a:r>
            <a:r>
              <a:rPr lang="pt-BR" dirty="0" err="1"/>
              <a:t>then</a:t>
            </a:r>
            <a:r>
              <a:rPr lang="pt-BR" dirty="0"/>
              <a:t>(), .catch(), e </a:t>
            </a:r>
            <a:r>
              <a:rPr lang="pt-BR" dirty="0" err="1"/>
              <a:t>setTimeout</a:t>
            </a:r>
            <a:r>
              <a:rPr lang="pt-BR" dirty="0"/>
              <a:t>() são todos recursos usados para trabalhar com </a:t>
            </a:r>
            <a:r>
              <a:rPr lang="pt-BR" dirty="0" err="1"/>
              <a:t>Promises</a:t>
            </a:r>
            <a:r>
              <a:rPr lang="pt-BR" dirty="0"/>
              <a:t>, uma forma de gerenciar operações assíncronas. </a:t>
            </a:r>
          </a:p>
          <a:p>
            <a:pPr marL="0" indent="0">
              <a:buNone/>
            </a:pPr>
            <a:r>
              <a:rPr lang="pt-BR" dirty="0"/>
              <a:t>resolve: um método que é chamado quando uma </a:t>
            </a:r>
            <a:r>
              <a:rPr lang="pt-BR" dirty="0" err="1"/>
              <a:t>Promise</a:t>
            </a:r>
            <a:r>
              <a:rPr lang="pt-BR" dirty="0"/>
              <a:t> é concluída com sucesso, retornando um valor a ser usado pelo .</a:t>
            </a:r>
            <a:r>
              <a:rPr lang="pt-BR" dirty="0" err="1"/>
              <a:t>then</a:t>
            </a:r>
            <a:r>
              <a:rPr lang="pt-BR" dirty="0"/>
              <a:t>() que a chamará.</a:t>
            </a:r>
          </a:p>
          <a:p>
            <a:pPr marL="0" indent="0">
              <a:buNone/>
            </a:pPr>
            <a:r>
              <a:rPr lang="pt-BR" dirty="0" err="1"/>
              <a:t>reject</a:t>
            </a:r>
            <a:r>
              <a:rPr lang="pt-BR" dirty="0"/>
              <a:t>: um método que é chamado quando uma </a:t>
            </a:r>
            <a:r>
              <a:rPr lang="pt-BR" dirty="0" err="1"/>
              <a:t>Promise</a:t>
            </a:r>
            <a:r>
              <a:rPr lang="pt-BR" dirty="0"/>
              <a:t> é rejeitada (ou seja, não foi concluída com sucesso), retornando um erro que será capturado pelo .catch() que a chamará.</a:t>
            </a:r>
          </a:p>
        </p:txBody>
      </p:sp>
    </p:spTree>
    <p:extLst>
      <p:ext uri="{BB962C8B-B14F-4D97-AF65-F5344CB8AC3E}">
        <p14:creationId xmlns:p14="http://schemas.microsoft.com/office/powerpoint/2010/main" val="57466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reject, resolve, .then, .catch, </a:t>
            </a:r>
            <a:r>
              <a:rPr lang="en-US" dirty="0" err="1"/>
              <a:t>setTimeout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then</a:t>
            </a:r>
            <a:r>
              <a:rPr lang="pt-BR" dirty="0"/>
              <a:t>(): um método que é chamado após o método resolve() ser executado em uma </a:t>
            </a:r>
            <a:r>
              <a:rPr lang="pt-BR" dirty="0" err="1"/>
              <a:t>Promise</a:t>
            </a:r>
            <a:r>
              <a:rPr lang="pt-BR" dirty="0"/>
              <a:t>, permitindo que o resultado da operação assíncrona seja tratado no código. Este método é encadeado à chamada da </a:t>
            </a:r>
            <a:r>
              <a:rPr lang="pt-BR" dirty="0" err="1"/>
              <a:t>Promise</a:t>
            </a:r>
            <a:r>
              <a:rPr lang="pt-BR" dirty="0"/>
              <a:t> e recebe uma função de </a:t>
            </a:r>
            <a:r>
              <a:rPr lang="pt-BR" dirty="0" err="1"/>
              <a:t>callback</a:t>
            </a:r>
            <a:r>
              <a:rPr lang="pt-BR" dirty="0"/>
              <a:t> que será executada com o resultado retornado pelo resolve().</a:t>
            </a:r>
          </a:p>
          <a:p>
            <a:pPr marL="0" indent="0">
              <a:buNone/>
            </a:pPr>
            <a:r>
              <a:rPr lang="pt-BR" dirty="0"/>
              <a:t>.catch(): um método que é chamado após o método </a:t>
            </a:r>
            <a:r>
              <a:rPr lang="pt-BR" dirty="0" err="1"/>
              <a:t>reject</a:t>
            </a:r>
            <a:r>
              <a:rPr lang="pt-BR" dirty="0"/>
              <a:t>() ser executado em uma </a:t>
            </a:r>
            <a:r>
              <a:rPr lang="pt-BR" dirty="0" err="1"/>
              <a:t>Promise</a:t>
            </a:r>
            <a:r>
              <a:rPr lang="pt-BR" dirty="0"/>
              <a:t>, permitindo que o erro seja tratado no código. Este método é encadeado à chamada da </a:t>
            </a:r>
            <a:r>
              <a:rPr lang="pt-BR" dirty="0" err="1"/>
              <a:t>Promise</a:t>
            </a:r>
            <a:r>
              <a:rPr lang="pt-BR" dirty="0"/>
              <a:t> e recebe uma função de </a:t>
            </a:r>
            <a:r>
              <a:rPr lang="pt-BR" dirty="0" err="1"/>
              <a:t>callback</a:t>
            </a:r>
            <a:r>
              <a:rPr lang="pt-BR" dirty="0"/>
              <a:t> que será executada com a mensagem de erro retornada pelo </a:t>
            </a:r>
            <a:r>
              <a:rPr lang="pt-BR" dirty="0" err="1"/>
              <a:t>reject</a:t>
            </a:r>
            <a:r>
              <a:rPr lang="pt-BR" dirty="0"/>
              <a:t>().</a:t>
            </a:r>
          </a:p>
          <a:p>
            <a:pPr marL="0" indent="0">
              <a:buNone/>
            </a:pPr>
            <a:r>
              <a:rPr lang="pt-BR" dirty="0" err="1"/>
              <a:t>setTimeout</a:t>
            </a:r>
            <a:r>
              <a:rPr lang="pt-BR" dirty="0"/>
              <a:t>(): uma função que permite que um bloco de código seja executado após um determinado tempo definido em milissegundos. É frequentemente usada para simular operações assíncronas em exemplos de </a:t>
            </a:r>
            <a:r>
              <a:rPr lang="pt-BR" dirty="0" err="1"/>
              <a:t>Promises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30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r>
              <a:rPr lang="pt-BR" dirty="0"/>
              <a:t> usando HTML e 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Na verdade, as </a:t>
            </a:r>
            <a:r>
              <a:rPr lang="pt-BR" dirty="0" err="1"/>
              <a:t>Promises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 não são diretamente relacionadas ao HTML, mas podem ser usadas em conjunto com eventos de HTML para criar interações assíncronas com o usuário. Neste exemplo simples de vamos entender como usar </a:t>
            </a:r>
            <a:r>
              <a:rPr lang="pt-BR" dirty="0" err="1"/>
              <a:t>Promises</a:t>
            </a:r>
            <a:r>
              <a:rPr lang="pt-BR" dirty="0"/>
              <a:t> com </a:t>
            </a:r>
            <a:r>
              <a:rPr lang="pt-BR" dirty="0" err="1"/>
              <a:t>JavaScript</a:t>
            </a:r>
            <a:r>
              <a:rPr lang="pt-BR" dirty="0"/>
              <a:t> e HTML para solicitar o nome do usuário e exibi-lo em uma página da web:</a:t>
            </a:r>
          </a:p>
        </p:txBody>
      </p:sp>
    </p:spTree>
    <p:extLst>
      <p:ext uri="{BB962C8B-B14F-4D97-AF65-F5344CB8AC3E}">
        <p14:creationId xmlns:p14="http://schemas.microsoft.com/office/powerpoint/2010/main" val="17868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r>
              <a:rPr lang="pt-BR" dirty="0"/>
              <a:t> usando HTML e 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C5F176-EFB1-4D3E-A25E-EA8A4DBA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9" y="2030929"/>
            <a:ext cx="5814567" cy="37319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1D166D-142F-40F5-8542-CABD698F3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73" y="1491824"/>
            <a:ext cx="39814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r>
              <a:rPr lang="pt-BR" dirty="0"/>
              <a:t> usando HTML e 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função </a:t>
            </a:r>
            <a:r>
              <a:rPr lang="pt-BR" dirty="0" err="1"/>
              <a:t>promptName</a:t>
            </a:r>
            <a:r>
              <a:rPr lang="pt-BR" dirty="0"/>
              <a:t>() é definida para solicitar ao usuário que digite seu nome. A função retorna uma </a:t>
            </a:r>
            <a:r>
              <a:rPr lang="pt-BR" dirty="0" err="1"/>
              <a:t>Promise</a:t>
            </a:r>
            <a:r>
              <a:rPr lang="pt-BR" dirty="0"/>
              <a:t> que é resolvida com o nome digitado pelo usuário ou rejeitada se nenhum nome for fornecido.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 HTML, um botão é definido com o ID </a:t>
            </a:r>
            <a:r>
              <a:rPr lang="pt-BR" dirty="0" err="1"/>
              <a:t>btn</a:t>
            </a:r>
            <a:r>
              <a:rPr lang="pt-BR" dirty="0"/>
              <a:t> e um elemento &lt;</a:t>
            </a:r>
            <a:r>
              <a:rPr lang="pt-BR" dirty="0" err="1"/>
              <a:t>span</a:t>
            </a:r>
            <a:r>
              <a:rPr lang="pt-BR" dirty="0"/>
              <a:t>&gt; é definido com o ID </a:t>
            </a:r>
            <a:r>
              <a:rPr lang="pt-BR" dirty="0" err="1"/>
              <a:t>user</a:t>
            </a:r>
            <a:r>
              <a:rPr lang="pt-BR" dirty="0"/>
              <a:t>. No </a:t>
            </a:r>
            <a:r>
              <a:rPr lang="pt-BR" dirty="0" err="1"/>
              <a:t>JavaScript</a:t>
            </a:r>
            <a:r>
              <a:rPr lang="pt-BR" dirty="0"/>
              <a:t>, esses elementos são referenciados usando </a:t>
            </a:r>
            <a:r>
              <a:rPr lang="pt-BR" dirty="0" err="1"/>
              <a:t>document.getElementById</a:t>
            </a:r>
            <a:r>
              <a:rPr lang="pt-B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24648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r>
              <a:rPr lang="pt-BR" dirty="0"/>
              <a:t> usando HTML e 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Quando o botão é clicado, um evento de clique é acionado e a função </a:t>
            </a:r>
            <a:r>
              <a:rPr lang="pt-BR" dirty="0" err="1"/>
              <a:t>promptName</a:t>
            </a:r>
            <a:r>
              <a:rPr lang="pt-BR" dirty="0"/>
              <a:t>() é chamada. O resultado é tratado usando .</a:t>
            </a:r>
            <a:r>
              <a:rPr lang="pt-BR" dirty="0" err="1"/>
              <a:t>then</a:t>
            </a:r>
            <a:r>
              <a:rPr lang="pt-BR" dirty="0"/>
              <a:t>() e o nome do usuário é exibido no &lt;</a:t>
            </a:r>
            <a:r>
              <a:rPr lang="pt-BR" dirty="0" err="1"/>
              <a:t>span</a:t>
            </a:r>
            <a:r>
              <a:rPr lang="pt-BR" dirty="0"/>
              <a:t>&gt; com o ID </a:t>
            </a:r>
            <a:r>
              <a:rPr lang="pt-BR" dirty="0" err="1"/>
              <a:t>user</a:t>
            </a:r>
            <a:r>
              <a:rPr lang="pt-BR" dirty="0"/>
              <a:t>. Se ocorrer um erro, ele é tratado usando .catch() e uma mensagem de erro é exibida no console.</a:t>
            </a:r>
          </a:p>
        </p:txBody>
      </p:sp>
    </p:spTree>
    <p:extLst>
      <p:ext uri="{BB962C8B-B14F-4D97-AF65-F5344CB8AC3E}">
        <p14:creationId xmlns:p14="http://schemas.microsoft.com/office/powerpoint/2010/main" val="56810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Callback</a:t>
            </a:r>
            <a:r>
              <a:rPr lang="pt-BR" dirty="0"/>
              <a:t>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callback</a:t>
            </a:r>
            <a:r>
              <a:rPr lang="pt-BR" dirty="0"/>
              <a:t> é uma função que é passada como argumento para outra função e é executada pela função principal quando necessário. A </a:t>
            </a:r>
            <a:r>
              <a:rPr lang="pt-BR" dirty="0" err="1"/>
              <a:t>callback</a:t>
            </a:r>
            <a:r>
              <a:rPr lang="pt-BR" dirty="0"/>
              <a:t> é uma forma de implementar programação assíncrona em </a:t>
            </a:r>
            <a:r>
              <a:rPr lang="pt-BR" dirty="0" err="1"/>
              <a:t>JavaScript</a:t>
            </a:r>
            <a:r>
              <a:rPr lang="pt-BR" dirty="0"/>
              <a:t>, pois permite que uma função seja executada após a conclusão de outra operação, sem bloquear a execução do código.</a:t>
            </a:r>
          </a:p>
          <a:p>
            <a:pPr marL="0" indent="0">
              <a:buNone/>
            </a:pPr>
            <a:r>
              <a:rPr lang="pt-BR" dirty="0"/>
              <a:t>Um exemplo comum de </a:t>
            </a:r>
            <a:r>
              <a:rPr lang="pt-BR" dirty="0" err="1"/>
              <a:t>callback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 é a função </a:t>
            </a:r>
            <a:r>
              <a:rPr lang="pt-BR" dirty="0" err="1"/>
              <a:t>setTimeout</a:t>
            </a:r>
            <a:r>
              <a:rPr lang="pt-BR" dirty="0"/>
              <a:t>(), que espera um determinado período de tempo e depois executa uma função de </a:t>
            </a:r>
            <a:r>
              <a:rPr lang="pt-BR" dirty="0" err="1"/>
              <a:t>callback</a:t>
            </a:r>
            <a:r>
              <a:rPr lang="pt-BR" dirty="0"/>
              <a:t>. Por 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CBD5DF-4E6F-4485-B995-18952C82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48" y="5083579"/>
            <a:ext cx="6420043" cy="16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4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Callback</a:t>
            </a:r>
            <a:r>
              <a:rPr lang="pt-BR" dirty="0"/>
              <a:t>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A função </a:t>
            </a:r>
            <a:r>
              <a:rPr lang="pt-BR" dirty="0" err="1"/>
              <a:t>setTimeout</a:t>
            </a:r>
            <a:r>
              <a:rPr lang="pt-BR" dirty="0"/>
              <a:t>() espera 5 segundos (5000 milissegundos) e, em seguida, executa a função de </a:t>
            </a:r>
            <a:r>
              <a:rPr lang="pt-BR" dirty="0" err="1"/>
              <a:t>callback</a:t>
            </a:r>
            <a:r>
              <a:rPr lang="pt-BR" dirty="0"/>
              <a:t> passada como argumento. A função de </a:t>
            </a:r>
            <a:r>
              <a:rPr lang="pt-BR" dirty="0" err="1"/>
              <a:t>callback</a:t>
            </a:r>
            <a:r>
              <a:rPr lang="pt-BR" dirty="0"/>
              <a:t>, por sua vez, imprime uma mensagem no console.</a:t>
            </a:r>
          </a:p>
          <a:p>
            <a:pPr marL="0" indent="0">
              <a:buNone/>
            </a:pPr>
            <a:r>
              <a:rPr lang="pt-BR" dirty="0"/>
              <a:t>As </a:t>
            </a:r>
            <a:r>
              <a:rPr lang="pt-BR" dirty="0" err="1"/>
              <a:t>callbacks</a:t>
            </a:r>
            <a:r>
              <a:rPr lang="pt-BR" dirty="0"/>
              <a:t> são muito usadas em </a:t>
            </a:r>
            <a:r>
              <a:rPr lang="pt-BR" dirty="0" err="1"/>
              <a:t>JavaScript</a:t>
            </a:r>
            <a:r>
              <a:rPr lang="pt-BR" dirty="0"/>
              <a:t> para lidar com operações assíncronas, como solicitações de rede, leitura de arquivos, animações e outras operações que não podem ser executadas imediatamente. As </a:t>
            </a:r>
            <a:r>
              <a:rPr lang="pt-BR" dirty="0" err="1"/>
              <a:t>Promises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 são uma abstração mais recente e poderosa para lidar com esse tipo de operação assíncrona, mas as </a:t>
            </a:r>
            <a:r>
              <a:rPr lang="pt-BR" dirty="0" err="1"/>
              <a:t>callbacks</a:t>
            </a:r>
            <a:r>
              <a:rPr lang="pt-BR" dirty="0"/>
              <a:t> ainda são amplamente usadas e são uma parte importante da linguagem.</a:t>
            </a:r>
          </a:p>
        </p:txBody>
      </p:sp>
    </p:spTree>
    <p:extLst>
      <p:ext uri="{BB962C8B-B14F-4D97-AF65-F5344CB8AC3E}">
        <p14:creationId xmlns:p14="http://schemas.microsoft.com/office/powerpoint/2010/main" val="16796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Promises</a:t>
            </a:r>
            <a:r>
              <a:rPr lang="pt-BR" dirty="0"/>
              <a:t> são um recurso do </a:t>
            </a:r>
            <a:r>
              <a:rPr lang="pt-BR" dirty="0" err="1"/>
              <a:t>JavaScript</a:t>
            </a:r>
            <a:r>
              <a:rPr lang="pt-BR" dirty="0"/>
              <a:t> que permitem o tratamento de operações assíncronas de forma mais eficiente e organizada. Quando uma operação assíncrona é iniciada, uma </a:t>
            </a:r>
            <a:r>
              <a:rPr lang="pt-BR" dirty="0" err="1"/>
              <a:t>Promise</a:t>
            </a:r>
            <a:r>
              <a:rPr lang="pt-BR" dirty="0"/>
              <a:t> é criada para representar seu resultado futuro. A </a:t>
            </a:r>
            <a:r>
              <a:rPr lang="pt-BR" dirty="0" err="1"/>
              <a:t>Promise</a:t>
            </a:r>
            <a:r>
              <a:rPr lang="pt-BR" dirty="0"/>
              <a:t> pode ter um dos três estados: pendente, resolvida ou rejeitada.</a:t>
            </a:r>
          </a:p>
        </p:txBody>
      </p:sp>
    </p:spTree>
    <p:extLst>
      <p:ext uri="{BB962C8B-B14F-4D97-AF65-F5344CB8AC3E}">
        <p14:creationId xmlns:p14="http://schemas.microsoft.com/office/powerpoint/2010/main" val="217425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Callback</a:t>
            </a:r>
            <a:r>
              <a:rPr lang="pt-BR" dirty="0"/>
              <a:t>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Vamos supor que temos um arquivo arquivo.txt que queremos ler e imprimir seu conteúdo no console. Para isso, podemos usar a função </a:t>
            </a:r>
            <a:r>
              <a:rPr lang="pt-BR" dirty="0" err="1"/>
              <a:t>fs.readFile</a:t>
            </a:r>
            <a:r>
              <a:rPr lang="pt-BR" dirty="0"/>
              <a:t>() do módulo </a:t>
            </a:r>
            <a:r>
              <a:rPr lang="pt-BR" dirty="0" err="1"/>
              <a:t>fs</a:t>
            </a:r>
            <a:r>
              <a:rPr lang="pt-BR" dirty="0"/>
              <a:t> do Node.js, que é uma função assíncrona que lê o conteúdo de um arquivo e passa o resultado para uma função de </a:t>
            </a:r>
            <a:r>
              <a:rPr lang="pt-BR" dirty="0" err="1"/>
              <a:t>callback</a:t>
            </a:r>
            <a:r>
              <a:rPr lang="pt-BR" dirty="0"/>
              <a:t>. Veja como seria o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465CED-A8B9-4A48-8C37-716B8D57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17" y="3820414"/>
            <a:ext cx="6042173" cy="27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9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Callback</a:t>
            </a:r>
            <a:r>
              <a:rPr lang="pt-BR" dirty="0"/>
              <a:t>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Nesse código, passamos uma função de </a:t>
            </a:r>
            <a:r>
              <a:rPr lang="pt-BR" dirty="0" err="1"/>
              <a:t>callback</a:t>
            </a:r>
            <a:r>
              <a:rPr lang="pt-BR" dirty="0"/>
              <a:t> como segundo argumento da função </a:t>
            </a:r>
            <a:r>
              <a:rPr lang="pt-BR" dirty="0" err="1"/>
              <a:t>fs.readFile</a:t>
            </a:r>
            <a:r>
              <a:rPr lang="pt-BR" dirty="0"/>
              <a:t>(). Essa função será chamada quando a leitura do arquivo for concluída, passando dois argumentos: um objeto </a:t>
            </a:r>
            <a:r>
              <a:rPr lang="pt-BR" dirty="0" err="1"/>
              <a:t>Error</a:t>
            </a:r>
            <a:r>
              <a:rPr lang="pt-BR" dirty="0"/>
              <a:t> (caso ocorra um erro durante a leitura) e um objeto Buffer (que contém o conteúdo do arquivo lido).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Dentro da função de </a:t>
            </a:r>
            <a:r>
              <a:rPr lang="pt-BR" dirty="0" err="1"/>
              <a:t>callback</a:t>
            </a:r>
            <a:r>
              <a:rPr lang="pt-BR" dirty="0"/>
              <a:t>, verificamos se ocorreu algum erro e, se sim, imprimimos a mensagem de erro no console. Caso contrário, imprimimos o conteúdo do arquivo no console, convertendo o objeto Buffer para uma </a:t>
            </a:r>
            <a:r>
              <a:rPr lang="pt-BR" dirty="0" err="1"/>
              <a:t>string</a:t>
            </a:r>
            <a:r>
              <a:rPr lang="pt-BR" dirty="0"/>
              <a:t> com o método </a:t>
            </a:r>
            <a:r>
              <a:rPr lang="pt-BR" dirty="0" err="1"/>
              <a:t>toString</a:t>
            </a:r>
            <a:r>
              <a:rPr lang="pt-B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18318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Callback</a:t>
            </a:r>
            <a:r>
              <a:rPr lang="pt-BR" dirty="0"/>
              <a:t>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Exemplo prático de </a:t>
            </a:r>
            <a:r>
              <a:rPr lang="pt-BR" dirty="0" err="1"/>
              <a:t>callback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 usando HTML pode ser a manipulação de eventos de um elemento da página. Por exemplo, vamos supor que temos um botão em nosso HTML com o ID meu-</a:t>
            </a:r>
            <a:r>
              <a:rPr lang="pt-BR" dirty="0" err="1"/>
              <a:t>botao</a:t>
            </a:r>
            <a:r>
              <a:rPr lang="pt-BR" dirty="0"/>
              <a:t> e queremos executar uma função quando ele for clicado. Podemos usar a função </a:t>
            </a:r>
            <a:r>
              <a:rPr lang="pt-BR" dirty="0" err="1"/>
              <a:t>addEventListener</a:t>
            </a:r>
            <a:r>
              <a:rPr lang="pt-BR" dirty="0"/>
              <a:t>() do objeto </a:t>
            </a:r>
            <a:r>
              <a:rPr lang="pt-BR" dirty="0" err="1"/>
              <a:t>document</a:t>
            </a:r>
            <a:r>
              <a:rPr lang="pt-BR" dirty="0"/>
              <a:t> para adicionar um evento de clique ao botão e passar uma função de </a:t>
            </a:r>
            <a:r>
              <a:rPr lang="pt-BR" dirty="0" err="1"/>
              <a:t>callback</a:t>
            </a:r>
            <a:r>
              <a:rPr lang="pt-BR" dirty="0"/>
              <a:t> como argumento. </a:t>
            </a:r>
          </a:p>
        </p:txBody>
      </p:sp>
    </p:spTree>
    <p:extLst>
      <p:ext uri="{BB962C8B-B14F-4D97-AF65-F5344CB8AC3E}">
        <p14:creationId xmlns:p14="http://schemas.microsoft.com/office/powerpoint/2010/main" val="397931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Callback</a:t>
            </a:r>
            <a:r>
              <a:rPr lang="pt-BR" dirty="0"/>
              <a:t>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20F104-1C3F-4F65-80BD-37BC3FE0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612966"/>
            <a:ext cx="5308526" cy="4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4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Promises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1) Crie uma função que receba um número inteiro e retorne uma </a:t>
            </a:r>
            <a:r>
              <a:rPr lang="pt-BR" dirty="0" err="1"/>
              <a:t>Promise</a:t>
            </a:r>
            <a:r>
              <a:rPr lang="pt-BR" dirty="0"/>
              <a:t> que resolve com o número multiplicado por 2 depois de 1 segundo.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2) Crie uma função que receba um número inteiro e retorne uma </a:t>
            </a:r>
            <a:r>
              <a:rPr lang="pt-BR" dirty="0" err="1"/>
              <a:t>Promise</a:t>
            </a:r>
            <a:r>
              <a:rPr lang="pt-BR" dirty="0"/>
              <a:t> que resolve com o número elevado ao quadrado depois de 2 segundos.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3) Crie uma função que receba dois números inteiros e retorne uma </a:t>
            </a:r>
            <a:r>
              <a:rPr lang="pt-BR" dirty="0" err="1"/>
              <a:t>Promise</a:t>
            </a:r>
            <a:r>
              <a:rPr lang="pt-BR" dirty="0"/>
              <a:t> que resolve com a soma dos dois números depois de 3 segundos. Se algum dos números não for inteiro, a </a:t>
            </a:r>
            <a:r>
              <a:rPr lang="pt-BR" dirty="0" err="1"/>
              <a:t>Promise</a:t>
            </a:r>
            <a:r>
              <a:rPr lang="pt-BR" dirty="0"/>
              <a:t> deve ser rejeitada com uma mensagem de erro.</a:t>
            </a:r>
          </a:p>
        </p:txBody>
      </p:sp>
    </p:spTree>
    <p:extLst>
      <p:ext uri="{BB962C8B-B14F-4D97-AF65-F5344CB8AC3E}">
        <p14:creationId xmlns:p14="http://schemas.microsoft.com/office/powerpoint/2010/main" val="186044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Callbacks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4) Crie uma função que receba um número inteiro e uma função de </a:t>
            </a:r>
            <a:r>
              <a:rPr lang="pt-BR" dirty="0" err="1"/>
              <a:t>callback</a:t>
            </a:r>
            <a:r>
              <a:rPr lang="pt-BR" dirty="0"/>
              <a:t> como argumentos. A função deve chamar a função de </a:t>
            </a:r>
            <a:r>
              <a:rPr lang="pt-BR" dirty="0" err="1"/>
              <a:t>callback</a:t>
            </a:r>
            <a:r>
              <a:rPr lang="pt-BR" dirty="0"/>
              <a:t> passando o número multiplicado por 2.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5) Crie uma função que receba um número inteiro e uma função de </a:t>
            </a:r>
            <a:r>
              <a:rPr lang="pt-BR" dirty="0" err="1"/>
              <a:t>callback</a:t>
            </a:r>
            <a:r>
              <a:rPr lang="pt-BR" dirty="0"/>
              <a:t> como argumentos. A função deve chamar a função de </a:t>
            </a:r>
            <a:r>
              <a:rPr lang="pt-BR" dirty="0" err="1"/>
              <a:t>callback</a:t>
            </a:r>
            <a:r>
              <a:rPr lang="pt-BR" dirty="0"/>
              <a:t> passando o número elevado ao quadrado.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6) Crie uma função que receba dois números inteiros e uma função de </a:t>
            </a:r>
            <a:r>
              <a:rPr lang="pt-BR" dirty="0" err="1"/>
              <a:t>callback</a:t>
            </a:r>
            <a:r>
              <a:rPr lang="pt-BR" dirty="0"/>
              <a:t> como argumentos. A função deve chamar a função de </a:t>
            </a:r>
            <a:r>
              <a:rPr lang="pt-BR" dirty="0" err="1"/>
              <a:t>callback</a:t>
            </a:r>
            <a:r>
              <a:rPr lang="pt-BR" dirty="0"/>
              <a:t> passando a soma dos dois números. Se algum dos números não for inteiro, a função deve chamar a função de </a:t>
            </a:r>
            <a:r>
              <a:rPr lang="pt-BR" dirty="0" err="1"/>
              <a:t>callback</a:t>
            </a:r>
            <a:r>
              <a:rPr lang="pt-BR" dirty="0"/>
              <a:t> passando uma mensagem de erro como primeiro argumento.</a:t>
            </a:r>
          </a:p>
        </p:txBody>
      </p:sp>
    </p:spTree>
    <p:extLst>
      <p:ext uri="{BB962C8B-B14F-4D97-AF65-F5344CB8AC3E}">
        <p14:creationId xmlns:p14="http://schemas.microsoft.com/office/powerpoint/2010/main" val="428005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Pendente: </a:t>
            </a:r>
            <a:r>
              <a:rPr lang="pt-BR" dirty="0"/>
              <a:t>Quando uma </a:t>
            </a:r>
            <a:r>
              <a:rPr lang="pt-BR" dirty="0" err="1"/>
              <a:t>Promise</a:t>
            </a:r>
            <a:r>
              <a:rPr lang="pt-BR" dirty="0"/>
              <a:t> é criada, ela é inicialmente no estado pendente, o que significa que a operação ainda não foi concluída.</a:t>
            </a:r>
          </a:p>
          <a:p>
            <a:r>
              <a:rPr lang="pt-BR" b="1" dirty="0"/>
              <a:t>Resolvida: </a:t>
            </a:r>
            <a:r>
              <a:rPr lang="pt-BR" dirty="0"/>
              <a:t>Quando a operação assíncrona é concluída com sucesso, a </a:t>
            </a:r>
            <a:r>
              <a:rPr lang="pt-BR" dirty="0" err="1"/>
              <a:t>Promise</a:t>
            </a:r>
            <a:r>
              <a:rPr lang="pt-BR" dirty="0"/>
              <a:t> é resolvida com o valor da operação.</a:t>
            </a:r>
          </a:p>
          <a:p>
            <a:r>
              <a:rPr lang="pt-BR" b="1" dirty="0"/>
              <a:t>Rejeitada: </a:t>
            </a:r>
            <a:r>
              <a:rPr lang="pt-BR" dirty="0"/>
              <a:t>Quando ocorre algum erro na operação assíncrona, a </a:t>
            </a:r>
            <a:r>
              <a:rPr lang="pt-BR" dirty="0" err="1"/>
              <a:t>Promise</a:t>
            </a:r>
            <a:r>
              <a:rPr lang="pt-BR" dirty="0"/>
              <a:t> é rejeitada com uma razão que representa o erro.</a:t>
            </a:r>
          </a:p>
        </p:txBody>
      </p:sp>
    </p:spTree>
    <p:extLst>
      <p:ext uri="{BB962C8B-B14F-4D97-AF65-F5344CB8AC3E}">
        <p14:creationId xmlns:p14="http://schemas.microsoft.com/office/powerpoint/2010/main" val="21385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assíncronas e executar ações com base em seu resultado. Por exemplo, imagine que você precise realizar uma operação assíncrona para buscar dados de um servidor e, em seguida, exibi-los na tela. Com </a:t>
            </a:r>
            <a:r>
              <a:rPr lang="pt-BR" dirty="0" err="1"/>
              <a:t>Promises</a:t>
            </a:r>
            <a:r>
              <a:rPr lang="pt-BR" dirty="0"/>
              <a:t>, você pode escrever código que espera a operação assíncrona ser concluída e, em seguida, exibe o resultado na tela:</a:t>
            </a:r>
          </a:p>
        </p:txBody>
      </p:sp>
    </p:spTree>
    <p:extLst>
      <p:ext uri="{BB962C8B-B14F-4D97-AF65-F5344CB8AC3E}">
        <p14:creationId xmlns:p14="http://schemas.microsoft.com/office/powerpoint/2010/main" val="299610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2E962D-9E89-4126-A28E-7E85C5F4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85" y="2011399"/>
            <a:ext cx="6044074" cy="39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9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 exemplo acima, </a:t>
            </a:r>
            <a:r>
              <a:rPr lang="pt-BR" dirty="0" err="1"/>
              <a:t>fetch</a:t>
            </a:r>
            <a:r>
              <a:rPr lang="pt-BR" dirty="0"/>
              <a:t> é uma função que retorna uma </a:t>
            </a:r>
            <a:r>
              <a:rPr lang="pt-BR" dirty="0" err="1"/>
              <a:t>Promise</a:t>
            </a:r>
            <a:r>
              <a:rPr lang="pt-BR" dirty="0"/>
              <a:t> representando uma operação assíncrona de busca de dados. Em seguida, encadeamos duas funções </a:t>
            </a:r>
            <a:r>
              <a:rPr lang="pt-BR" dirty="0" err="1"/>
              <a:t>then</a:t>
            </a:r>
            <a:r>
              <a:rPr lang="pt-BR" dirty="0"/>
              <a:t>: a primeira converte a resposta da operação em um objeto JSON, e a segunda </a:t>
            </a:r>
            <a:r>
              <a:rPr lang="pt-BR" dirty="0" err="1"/>
              <a:t>renderiza</a:t>
            </a:r>
            <a:r>
              <a:rPr lang="pt-BR" dirty="0"/>
              <a:t> os dados na tela. Se ocorrer um erro durante a operação, a função catch é executada para tratar o erro.</a:t>
            </a:r>
          </a:p>
          <a:p>
            <a:endParaRPr lang="pt-BR" dirty="0"/>
          </a:p>
          <a:p>
            <a:r>
              <a:rPr lang="pt-BR" dirty="0"/>
              <a:t>Em resumo, as </a:t>
            </a:r>
            <a:r>
              <a:rPr lang="pt-BR" dirty="0" err="1"/>
              <a:t>Promises</a:t>
            </a:r>
            <a:r>
              <a:rPr lang="pt-BR" dirty="0"/>
              <a:t> são uma ferramenta poderosa para lidar com operações assíncronas em </a:t>
            </a:r>
            <a:r>
              <a:rPr lang="pt-BR" dirty="0" err="1"/>
              <a:t>JavaScript</a:t>
            </a:r>
            <a:r>
              <a:rPr lang="pt-BR" dirty="0"/>
              <a:t>, permitindo que você escreva código mais legível e organizado, e encadeie operações com base no resultado futuro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9761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 síncronas e assíncronas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Mensagens síncronas: As mensagens síncronas são enviadas de forma bloqueante, ou seja, o remetente aguarda a confirmação de que a mensagem foi recebida e processada pelo destinatário antes de continuar sua execução. Isso significa que a comunicação entre os componentes do sistema é sincronizada, ocorrendo em tempo real. Um exemplo de mensagem síncrona é uma chamada de função que espera a resposta antes de continuar a execução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404984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 síncronas e assíncronas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Mensagens assíncronas: As mensagens assíncronas são enviadas de forma não bloqueante, o que significa que o remetente não aguarda a confirmação de que a mensagem foi recebida e processada pelo destinatário antes de continuar sua execução. Isso permite que a comunicação entre os componentes do sistema seja assíncrona e que o remetente possa continuar sua execução sem precisar aguardar a resposta do destinatário. Um exemplo de mensagem assíncrona é uma Promessa (</a:t>
            </a:r>
            <a:r>
              <a:rPr lang="pt-BR" dirty="0" err="1"/>
              <a:t>Promise</a:t>
            </a:r>
            <a:r>
              <a:rPr lang="pt-BR" dirty="0"/>
              <a:t>) em </a:t>
            </a:r>
            <a:r>
              <a:rPr lang="pt-BR" dirty="0" err="1"/>
              <a:t>JavaScript</a:t>
            </a:r>
            <a:r>
              <a:rPr lang="pt-BR" dirty="0"/>
              <a:t>, em que a operação é realizada em segundo plano e, quando concluída, a Promessa é resolvida com o resultado.</a:t>
            </a:r>
          </a:p>
        </p:txBody>
      </p:sp>
    </p:spTree>
    <p:extLst>
      <p:ext uri="{BB962C8B-B14F-4D97-AF65-F5344CB8AC3E}">
        <p14:creationId xmlns:p14="http://schemas.microsoft.com/office/powerpoint/2010/main" val="278002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BE06F-92CA-428E-8DE1-2DA3B69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 síncronas e assíncronas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B4310-A7C3-4666-B0AF-4AAEC1E1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diferença entre mensagens síncronas e assíncronas está no tempo de espera do remetente pela resposta do destinatário. As mensagens síncronas esperam pela resposta antes de continuar, enquanto as mensagens assíncronas não esperam e continuam a execução.</a:t>
            </a:r>
          </a:p>
        </p:txBody>
      </p:sp>
    </p:spTree>
    <p:extLst>
      <p:ext uri="{BB962C8B-B14F-4D97-AF65-F5344CB8AC3E}">
        <p14:creationId xmlns:p14="http://schemas.microsoft.com/office/powerpoint/2010/main" val="1655456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1826</Words>
  <Application>Microsoft Office PowerPoint</Application>
  <PresentationFormat>Widescreen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Aula 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Mensagens síncronas e assíncronas</vt:lpstr>
      <vt:lpstr>Mensagens síncronas e assíncronas</vt:lpstr>
      <vt:lpstr>Mensagens síncronas e assíncronas</vt:lpstr>
      <vt:lpstr>Exemplo de promises</vt:lpstr>
      <vt:lpstr>Exemplo de promises</vt:lpstr>
      <vt:lpstr>reject, resolve, .then, .catch, setTimeout</vt:lpstr>
      <vt:lpstr>reject, resolve, .then, .catch, setTimeout</vt:lpstr>
      <vt:lpstr>Promises usando HTML e JAVASCRIPT</vt:lpstr>
      <vt:lpstr>Promises usando HTML e JAVASCRIPT</vt:lpstr>
      <vt:lpstr>Promises usando HTML e JAVASCRIPT</vt:lpstr>
      <vt:lpstr>Promises usando HTML e JAVASCRIPT</vt:lpstr>
      <vt:lpstr>Callback o que é?</vt:lpstr>
      <vt:lpstr>Callback o que é?</vt:lpstr>
      <vt:lpstr>Callback o que é?</vt:lpstr>
      <vt:lpstr>Callback o que é?</vt:lpstr>
      <vt:lpstr>Callback o que é?</vt:lpstr>
      <vt:lpstr>Callback o que é?</vt:lpstr>
      <vt:lpstr>Exercícios </vt:lpstr>
      <vt:lpstr>Exercícios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JS</dc:title>
  <dc:creator>Mauricio Correia</dc:creator>
  <cp:lastModifiedBy>Mauricio Correia</cp:lastModifiedBy>
  <cp:revision>5</cp:revision>
  <dcterms:created xsi:type="dcterms:W3CDTF">2023-03-14T18:34:49Z</dcterms:created>
  <dcterms:modified xsi:type="dcterms:W3CDTF">2023-03-14T19:04:30Z</dcterms:modified>
</cp:coreProperties>
</file>