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7FCC12A-FE7B-4C28-97E3-DB12104EE3CF}" type="datetimeFigureOut">
              <a:rPr lang="pt-BR" smtClean="0"/>
              <a:t>19/03/2023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61CE2C0-6A38-47FA-92B0-A464D1EA1A32}"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FCC12A-FE7B-4C28-97E3-DB12104EE3CF}" type="datetimeFigureOut">
              <a:rPr lang="pt-BR" smtClean="0"/>
              <a:t>19/03/2023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61CE2C0-6A38-47FA-92B0-A464D1EA1A32}"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FCC12A-FE7B-4C28-97E3-DB12104EE3CF}" type="datetimeFigureOut">
              <a:rPr lang="pt-BR" smtClean="0"/>
              <a:t>19/03/2023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61CE2C0-6A38-47FA-92B0-A464D1EA1A32}"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FCC12A-FE7B-4C28-97E3-DB12104EE3CF}" type="datetimeFigureOut">
              <a:rPr lang="pt-BR" smtClean="0"/>
              <a:t>19/03/2023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61CE2C0-6A38-47FA-92B0-A464D1EA1A32}"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97FCC12A-FE7B-4C28-97E3-DB12104EE3CF}" type="datetimeFigureOut">
              <a:rPr lang="pt-BR" smtClean="0"/>
              <a:t>19/03/2023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61CE2C0-6A38-47FA-92B0-A464D1EA1A32}"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7FCC12A-FE7B-4C28-97E3-DB12104EE3CF}" type="datetimeFigureOut">
              <a:rPr lang="pt-BR" smtClean="0"/>
              <a:t>19/03/2023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61CE2C0-6A38-47FA-92B0-A464D1EA1A32}"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7FCC12A-FE7B-4C28-97E3-DB12104EE3CF}" type="datetimeFigureOut">
              <a:rPr lang="pt-BR" smtClean="0"/>
              <a:t>19/03/2023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61CE2C0-6A38-47FA-92B0-A464D1EA1A32}"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97FCC12A-FE7B-4C28-97E3-DB12104EE3CF}" type="datetimeFigureOut">
              <a:rPr lang="pt-BR" smtClean="0"/>
              <a:t>19/03/2023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61CE2C0-6A38-47FA-92B0-A464D1EA1A32}"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7FCC12A-FE7B-4C28-97E3-DB12104EE3CF}" type="datetimeFigureOut">
              <a:rPr lang="pt-BR" smtClean="0"/>
              <a:t>19/03/2023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61CE2C0-6A38-47FA-92B0-A464D1EA1A32}"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97FCC12A-FE7B-4C28-97E3-DB12104EE3CF}" type="datetimeFigureOut">
              <a:rPr lang="pt-BR" smtClean="0"/>
              <a:t>19/03/2023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61CE2C0-6A38-47FA-92B0-A464D1EA1A32}"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97FCC12A-FE7B-4C28-97E3-DB12104EE3CF}" type="datetimeFigureOut">
              <a:rPr lang="pt-BR" smtClean="0"/>
              <a:t>19/03/2023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61CE2C0-6A38-47FA-92B0-A464D1EA1A32}"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CC12A-FE7B-4C28-97E3-DB12104EE3CF}" type="datetimeFigureOut">
              <a:rPr lang="pt-BR" smtClean="0"/>
              <a:t>19/03/2023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CE2C0-6A38-47FA-92B0-A464D1EA1A32}"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json.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JSON</a:t>
            </a:r>
            <a:endParaRPr lang="pt-BR" dirty="0"/>
          </a:p>
        </p:txBody>
      </p:sp>
      <p:sp>
        <p:nvSpPr>
          <p:cNvPr id="3" name="Subtítulo 2"/>
          <p:cNvSpPr>
            <a:spLocks noGrp="1"/>
          </p:cNvSpPr>
          <p:nvPr>
            <p:ph type="subTitle" idx="1"/>
          </p:nvPr>
        </p:nvSpPr>
        <p:spPr/>
        <p:txBody>
          <a:bodyPr>
            <a:normAutofit fontScale="70000" lnSpcReduction="20000"/>
          </a:bodyPr>
          <a:lstStyle/>
          <a:p>
            <a:r>
              <a:rPr lang="pt-BR" dirty="0" smtClean="0"/>
              <a:t>O que é?</a:t>
            </a:r>
          </a:p>
          <a:p>
            <a:r>
              <a:rPr lang="pt-BR" dirty="0" smtClean="0"/>
              <a:t>Definições</a:t>
            </a:r>
          </a:p>
          <a:p>
            <a:r>
              <a:rPr lang="pt-BR" dirty="0" smtClean="0"/>
              <a:t>Formato</a:t>
            </a:r>
          </a:p>
          <a:p>
            <a:r>
              <a:rPr lang="pt-BR" dirty="0" smtClean="0"/>
              <a:t>Exemplos</a:t>
            </a:r>
          </a:p>
          <a:p>
            <a:r>
              <a:rPr lang="pt-BR" dirty="0" smtClean="0"/>
              <a:t>Exercício</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fontScale="92500" lnSpcReduction="20000"/>
          </a:bodyPr>
          <a:lstStyle/>
          <a:p>
            <a:pPr>
              <a:buNone/>
            </a:pPr>
            <a:r>
              <a:rPr lang="pt-BR" dirty="0" smtClean="0"/>
              <a:t> Caracteres de Escape no JSON, são caracteres que não podem ser usados, pois são reservados pela linguagem em si. </a:t>
            </a:r>
          </a:p>
          <a:p>
            <a:r>
              <a:rPr lang="pt-BR" b="1" dirty="0" err="1"/>
              <a:t>Backspace</a:t>
            </a:r>
            <a:r>
              <a:rPr lang="pt-BR" dirty="0"/>
              <a:t> a ser substituído por \b</a:t>
            </a:r>
          </a:p>
          <a:p>
            <a:r>
              <a:rPr lang="pt-BR" b="1" dirty="0"/>
              <a:t>O </a:t>
            </a:r>
            <a:r>
              <a:rPr lang="pt-BR" b="1" dirty="0" err="1"/>
              <a:t>feed</a:t>
            </a:r>
            <a:r>
              <a:rPr lang="pt-BR" b="1" dirty="0"/>
              <a:t> de formulário</a:t>
            </a:r>
            <a:r>
              <a:rPr lang="pt-BR" dirty="0"/>
              <a:t> deve ser substituído por \f</a:t>
            </a:r>
          </a:p>
          <a:p>
            <a:r>
              <a:rPr lang="pt-BR" b="1" dirty="0"/>
              <a:t>Nova linha</a:t>
            </a:r>
            <a:r>
              <a:rPr lang="pt-BR" dirty="0"/>
              <a:t> a ser substituída por \n</a:t>
            </a:r>
          </a:p>
          <a:p>
            <a:r>
              <a:rPr lang="pt-BR" b="1" dirty="0"/>
              <a:t>Retorno de carro</a:t>
            </a:r>
            <a:r>
              <a:rPr lang="pt-BR" dirty="0"/>
              <a:t> a ser substituído por \r</a:t>
            </a:r>
          </a:p>
          <a:p>
            <a:r>
              <a:rPr lang="pt-BR" b="1" dirty="0"/>
              <a:t>Guia</a:t>
            </a:r>
            <a:r>
              <a:rPr lang="pt-BR" dirty="0"/>
              <a:t> a ser substituída por \t</a:t>
            </a:r>
          </a:p>
          <a:p>
            <a:r>
              <a:rPr lang="pt-BR" b="1" dirty="0"/>
              <a:t>Aspas duplas</a:t>
            </a:r>
            <a:r>
              <a:rPr lang="pt-BR" dirty="0"/>
              <a:t> devem ser substituídas por \"</a:t>
            </a:r>
          </a:p>
          <a:p>
            <a:r>
              <a:rPr lang="pt-BR" b="1" dirty="0"/>
              <a:t>A barra invertida</a:t>
            </a:r>
            <a:r>
              <a:rPr lang="pt-BR" dirty="0"/>
              <a:t> deve ser substituída por \\</a:t>
            </a:r>
          </a:p>
          <a:p>
            <a:pPr>
              <a:buNone/>
            </a:pPr>
            <a:endParaRPr lang="pt-BR"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lnSpcReduction="10000"/>
          </a:bodyPr>
          <a:lstStyle/>
          <a:p>
            <a:pPr>
              <a:buNone/>
            </a:pPr>
            <a:r>
              <a:rPr lang="pt-BR" dirty="0" smtClean="0"/>
              <a:t>Serialização: Processo onde o objeto é capturado e transformado em um objeto JSON para que possa ser armazenada e enviada em solicitação. </a:t>
            </a:r>
          </a:p>
          <a:p>
            <a:pPr>
              <a:buNone/>
            </a:pPr>
            <a:r>
              <a:rPr lang="pt-BR" dirty="0" smtClean="0"/>
              <a:t>Existem alguns métodos especiais que podem realizar a serialização de uma estrutura que contenha dados, um exemplo é JSON.</a:t>
            </a:r>
            <a:r>
              <a:rPr lang="pt-BR" dirty="0" err="1" smtClean="0"/>
              <a:t>stringify</a:t>
            </a:r>
            <a:r>
              <a:rPr lang="pt-BR" dirty="0" smtClean="0"/>
              <a:t>( Você irá usar um método sem precisar escrever na mão).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r>
              <a:rPr lang="pt-BR" dirty="0" err="1" smtClean="0"/>
              <a:t>Parsing</a:t>
            </a:r>
            <a:r>
              <a:rPr lang="pt-BR" dirty="0" smtClean="0"/>
              <a:t> ou </a:t>
            </a:r>
            <a:r>
              <a:rPr lang="pt-BR" dirty="0" err="1" smtClean="0"/>
              <a:t>Desserialização</a:t>
            </a:r>
            <a:r>
              <a:rPr lang="pt-BR" dirty="0"/>
              <a:t> </a:t>
            </a:r>
            <a:r>
              <a:rPr lang="pt-BR" dirty="0" smtClean="0"/>
              <a:t>é a inversão da serialização, este método faz a conversão de valores JSON válido para valores em Objetos para serem usados no programa, ou seja, refaz uma estrutura de dados. </a:t>
            </a:r>
          </a:p>
          <a:p>
            <a:pPr>
              <a:buNone/>
            </a:pPr>
            <a:r>
              <a:rPr lang="pt-BR" dirty="0" smtClean="0"/>
              <a:t>JSON.parse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endParaRPr lang="pt-BR" dirty="0" smtClean="0"/>
          </a:p>
        </p:txBody>
      </p:sp>
      <p:graphicFrame>
        <p:nvGraphicFramePr>
          <p:cNvPr id="4" name="Tabela 3"/>
          <p:cNvGraphicFramePr>
            <a:graphicFrameLocks noGrp="1"/>
          </p:cNvGraphicFramePr>
          <p:nvPr/>
        </p:nvGraphicFramePr>
        <p:xfrm>
          <a:off x="1643042" y="785794"/>
          <a:ext cx="6500858" cy="5641776"/>
        </p:xfrm>
        <a:graphic>
          <a:graphicData uri="http://schemas.openxmlformats.org/drawingml/2006/table">
            <a:tbl>
              <a:tblPr firstRow="1" bandRow="1">
                <a:tableStyleId>{5C22544A-7EE6-4342-B048-85BDC9FD1C3A}</a:tableStyleId>
              </a:tblPr>
              <a:tblGrid>
                <a:gridCol w="3250429"/>
                <a:gridCol w="3250429"/>
              </a:tblGrid>
              <a:tr h="489241">
                <a:tc>
                  <a:txBody>
                    <a:bodyPr/>
                    <a:lstStyle/>
                    <a:p>
                      <a:r>
                        <a:rPr lang="pt-BR" sz="3200" dirty="0" smtClean="0"/>
                        <a:t>Literal</a:t>
                      </a:r>
                      <a:endParaRPr lang="pt-BR" sz="3200" dirty="0"/>
                    </a:p>
                  </a:txBody>
                  <a:tcPr/>
                </a:tc>
                <a:tc>
                  <a:txBody>
                    <a:bodyPr/>
                    <a:lstStyle/>
                    <a:p>
                      <a:r>
                        <a:rPr lang="pt-BR" sz="3200" dirty="0" err="1" smtClean="0"/>
                        <a:t>Token</a:t>
                      </a:r>
                      <a:endParaRPr lang="pt-BR" sz="3200" dirty="0"/>
                    </a:p>
                  </a:txBody>
                  <a:tcPr/>
                </a:tc>
              </a:tr>
              <a:tr h="620752">
                <a:tc>
                  <a:txBody>
                    <a:bodyPr/>
                    <a:lstStyle/>
                    <a:p>
                      <a:r>
                        <a:rPr lang="pt-BR" sz="3200" dirty="0" smtClean="0"/>
                        <a:t>{</a:t>
                      </a:r>
                      <a:endParaRPr lang="pt-BR" sz="3200" dirty="0"/>
                    </a:p>
                  </a:txBody>
                  <a:tcPr/>
                </a:tc>
                <a:tc>
                  <a:txBody>
                    <a:bodyPr/>
                    <a:lstStyle/>
                    <a:p>
                      <a:r>
                        <a:rPr lang="pt-BR" sz="3200" dirty="0" smtClean="0"/>
                        <a:t>Inicia o Objeto</a:t>
                      </a:r>
                      <a:endParaRPr lang="pt-BR" sz="3200" dirty="0"/>
                    </a:p>
                  </a:txBody>
                  <a:tcPr/>
                </a:tc>
              </a:tr>
              <a:tr h="620752">
                <a:tc>
                  <a:txBody>
                    <a:bodyPr/>
                    <a:lstStyle/>
                    <a:p>
                      <a:r>
                        <a:rPr lang="pt-BR" sz="3200" dirty="0" smtClean="0"/>
                        <a:t>}</a:t>
                      </a:r>
                      <a:endParaRPr lang="pt-BR" sz="3200" dirty="0"/>
                    </a:p>
                  </a:txBody>
                  <a:tcPr/>
                </a:tc>
                <a:tc>
                  <a:txBody>
                    <a:bodyPr/>
                    <a:lstStyle/>
                    <a:p>
                      <a:r>
                        <a:rPr lang="pt-BR" sz="3200" dirty="0" smtClean="0"/>
                        <a:t>Fecha o Objeto</a:t>
                      </a:r>
                      <a:endParaRPr lang="pt-BR" sz="3200" dirty="0"/>
                    </a:p>
                  </a:txBody>
                  <a:tcPr/>
                </a:tc>
              </a:tr>
              <a:tr h="901234">
                <a:tc>
                  <a:txBody>
                    <a:bodyPr/>
                    <a:lstStyle/>
                    <a:p>
                      <a:r>
                        <a:rPr lang="pt-BR" sz="3200" dirty="0" smtClean="0"/>
                        <a:t>[</a:t>
                      </a:r>
                      <a:endParaRPr lang="pt-BR" sz="3200" dirty="0"/>
                    </a:p>
                  </a:txBody>
                  <a:tcPr/>
                </a:tc>
                <a:tc>
                  <a:txBody>
                    <a:bodyPr/>
                    <a:lstStyle/>
                    <a:p>
                      <a:r>
                        <a:rPr lang="pt-BR" sz="3200" dirty="0" smtClean="0"/>
                        <a:t>Inicia um </a:t>
                      </a:r>
                      <a:r>
                        <a:rPr lang="pt-BR" sz="3200" dirty="0" err="1" smtClean="0"/>
                        <a:t>Array</a:t>
                      </a:r>
                      <a:endParaRPr lang="pt-BR" sz="3200" dirty="0" smtClean="0"/>
                    </a:p>
                    <a:p>
                      <a:endParaRPr lang="pt-BR" sz="3200" dirty="0"/>
                    </a:p>
                  </a:txBody>
                  <a:tcPr/>
                </a:tc>
              </a:tr>
              <a:tr h="620752">
                <a:tc>
                  <a:txBody>
                    <a:bodyPr/>
                    <a:lstStyle/>
                    <a:p>
                      <a:r>
                        <a:rPr lang="pt-BR" sz="3200" dirty="0" smtClean="0"/>
                        <a:t>]</a:t>
                      </a:r>
                      <a:endParaRPr lang="pt-BR" sz="3200" dirty="0"/>
                    </a:p>
                  </a:txBody>
                  <a:tcPr/>
                </a:tc>
                <a:tc>
                  <a:txBody>
                    <a:bodyPr/>
                    <a:lstStyle/>
                    <a:p>
                      <a:r>
                        <a:rPr lang="pt-BR" sz="3200" dirty="0" smtClean="0"/>
                        <a:t>Fecha um </a:t>
                      </a:r>
                      <a:r>
                        <a:rPr lang="pt-BR" sz="3200" dirty="0" err="1" smtClean="0"/>
                        <a:t>Array</a:t>
                      </a:r>
                      <a:endParaRPr lang="pt-BR" sz="3200" dirty="0"/>
                    </a:p>
                  </a:txBody>
                  <a:tcPr/>
                </a:tc>
              </a:tr>
              <a:tr h="901234">
                <a:tc>
                  <a:txBody>
                    <a:bodyPr/>
                    <a:lstStyle/>
                    <a:p>
                      <a:r>
                        <a:rPr lang="pt-BR" sz="3200" dirty="0" smtClean="0"/>
                        <a:t>: </a:t>
                      </a:r>
                      <a:endParaRPr lang="pt-BR" sz="3200" dirty="0"/>
                    </a:p>
                  </a:txBody>
                  <a:tcPr/>
                </a:tc>
                <a:tc>
                  <a:txBody>
                    <a:bodyPr/>
                    <a:lstStyle/>
                    <a:p>
                      <a:r>
                        <a:rPr lang="pt-BR" sz="3200" dirty="0" smtClean="0"/>
                        <a:t>Separador de nome/valor</a:t>
                      </a:r>
                      <a:endParaRPr lang="pt-BR" sz="3200" dirty="0"/>
                    </a:p>
                  </a:txBody>
                  <a:tcPr/>
                </a:tc>
              </a:tr>
              <a:tr h="901234">
                <a:tc>
                  <a:txBody>
                    <a:bodyPr/>
                    <a:lstStyle/>
                    <a:p>
                      <a:r>
                        <a:rPr lang="pt-BR" sz="3200" dirty="0" smtClean="0"/>
                        <a:t>,</a:t>
                      </a:r>
                      <a:endParaRPr lang="pt-BR" sz="3200" dirty="0"/>
                    </a:p>
                  </a:txBody>
                  <a:tcPr/>
                </a:tc>
                <a:tc>
                  <a:txBody>
                    <a:bodyPr/>
                    <a:lstStyle/>
                    <a:p>
                      <a:r>
                        <a:rPr lang="pt-BR" sz="3200" dirty="0" smtClean="0"/>
                        <a:t>Separador de valor e de pares</a:t>
                      </a:r>
                      <a:endParaRPr lang="pt-BR" sz="3200"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endParaRPr lang="pt-BR" dirty="0" smtClean="0"/>
          </a:p>
        </p:txBody>
      </p:sp>
      <p:pic>
        <p:nvPicPr>
          <p:cNvPr id="2051" name="Picture 3"/>
          <p:cNvPicPr>
            <a:picLocks noChangeAspect="1" noChangeArrowheads="1"/>
          </p:cNvPicPr>
          <p:nvPr/>
        </p:nvPicPr>
        <p:blipFill>
          <a:blip r:embed="rId2"/>
          <a:srcRect b="15770"/>
          <a:stretch>
            <a:fillRect/>
          </a:stretch>
        </p:blipFill>
        <p:spPr bwMode="auto">
          <a:xfrm>
            <a:off x="2357422" y="2071678"/>
            <a:ext cx="5647162" cy="335758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Como ter um output pelo Navegador?</a:t>
            </a:r>
          </a:p>
          <a:p>
            <a:pPr>
              <a:buNone/>
            </a:pPr>
            <a:r>
              <a:rPr lang="pt-BR" dirty="0" smtClean="0"/>
              <a:t>Basta usar o console.</a:t>
            </a:r>
            <a:r>
              <a:rPr lang="pt-BR" dirty="0" err="1" smtClean="0"/>
              <a:t>log</a:t>
            </a:r>
            <a:r>
              <a:rPr lang="pt-BR" dirty="0" smtClean="0"/>
              <a:t> passando a variável no argumento. </a:t>
            </a:r>
            <a:endParaRPr lang="pt-BR" u="sng" dirty="0" smtClean="0"/>
          </a:p>
          <a:p>
            <a:pPr>
              <a:buNone/>
            </a:pPr>
            <a:r>
              <a:rPr lang="pt-BR" dirty="0" smtClean="0"/>
              <a:t>Posso usar também um método, posso usar o JSON.parse para </a:t>
            </a:r>
            <a:r>
              <a:rPr lang="pt-BR" dirty="0" err="1" smtClean="0"/>
              <a:t>desserializar</a:t>
            </a:r>
            <a:r>
              <a:rPr lang="pt-BR" dirty="0" smtClean="0"/>
              <a:t> a nossa variável, veja o exemplo no código abaixo: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endParaRPr lang="pt-BR" dirty="0" smtClean="0"/>
          </a:p>
        </p:txBody>
      </p:sp>
      <p:pic>
        <p:nvPicPr>
          <p:cNvPr id="3074" name="Picture 2"/>
          <p:cNvPicPr>
            <a:picLocks noChangeAspect="1" noChangeArrowheads="1"/>
          </p:cNvPicPr>
          <p:nvPr/>
        </p:nvPicPr>
        <p:blipFill>
          <a:blip r:embed="rId2"/>
          <a:srcRect/>
          <a:stretch>
            <a:fillRect/>
          </a:stretch>
        </p:blipFill>
        <p:spPr bwMode="auto">
          <a:xfrm>
            <a:off x="1428728" y="1657346"/>
            <a:ext cx="6254385" cy="441486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E para acessar um único valor dos elementos? </a:t>
            </a:r>
          </a:p>
          <a:p>
            <a:pPr>
              <a:buNone/>
            </a:pPr>
            <a:r>
              <a:rPr lang="pt-BR" dirty="0" smtClean="0"/>
              <a:t>Quero buscar apenas a origem: </a:t>
            </a:r>
          </a:p>
          <a:p>
            <a:pPr>
              <a:buNone/>
            </a:pPr>
            <a:endParaRPr lang="pt-BR" dirty="0" smtClean="0"/>
          </a:p>
        </p:txBody>
      </p:sp>
      <p:pic>
        <p:nvPicPr>
          <p:cNvPr id="4098" name="Picture 2"/>
          <p:cNvPicPr>
            <a:picLocks noChangeAspect="1" noChangeArrowheads="1"/>
          </p:cNvPicPr>
          <p:nvPr/>
        </p:nvPicPr>
        <p:blipFill>
          <a:blip r:embed="rId2"/>
          <a:srcRect/>
          <a:stretch>
            <a:fillRect/>
          </a:stretch>
        </p:blipFill>
        <p:spPr bwMode="auto">
          <a:xfrm>
            <a:off x="1643042" y="2693609"/>
            <a:ext cx="6286544" cy="402153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E para acessar um único valor dos elementos? </a:t>
            </a:r>
          </a:p>
          <a:p>
            <a:pPr>
              <a:buNone/>
            </a:pPr>
            <a:r>
              <a:rPr lang="pt-BR" dirty="0" smtClean="0"/>
              <a:t>Buscando valores dentro do </a:t>
            </a:r>
            <a:r>
              <a:rPr lang="pt-BR" dirty="0" err="1" smtClean="0"/>
              <a:t>Array</a:t>
            </a:r>
            <a:endParaRPr lang="pt-BR" dirty="0" smtClean="0"/>
          </a:p>
          <a:p>
            <a:pPr>
              <a:buNone/>
            </a:pPr>
            <a:endParaRPr lang="pt-BR" dirty="0" smtClean="0"/>
          </a:p>
        </p:txBody>
      </p:sp>
      <p:pic>
        <p:nvPicPr>
          <p:cNvPr id="5122" name="Picture 2"/>
          <p:cNvPicPr>
            <a:picLocks noChangeAspect="1" noChangeArrowheads="1"/>
          </p:cNvPicPr>
          <p:nvPr/>
        </p:nvPicPr>
        <p:blipFill>
          <a:blip r:embed="rId2"/>
          <a:srcRect/>
          <a:stretch>
            <a:fillRect/>
          </a:stretch>
        </p:blipFill>
        <p:spPr bwMode="auto">
          <a:xfrm>
            <a:off x="1714480" y="2714620"/>
            <a:ext cx="6375177" cy="392906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E com usamos o JSON com o DOM HTML? É bem simples, vejamos o exemplo do formulário abaixo: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JSON</a:t>
            </a:r>
            <a:endParaRPr lang="pt-BR" dirty="0"/>
          </a:p>
        </p:txBody>
      </p:sp>
      <p:sp>
        <p:nvSpPr>
          <p:cNvPr id="3" name="Espaço Reservado para Conteúdo 2"/>
          <p:cNvSpPr>
            <a:spLocks noGrp="1"/>
          </p:cNvSpPr>
          <p:nvPr>
            <p:ph idx="1"/>
          </p:nvPr>
        </p:nvSpPr>
        <p:spPr/>
        <p:txBody>
          <a:bodyPr/>
          <a:lstStyle/>
          <a:p>
            <a:pPr>
              <a:buNone/>
            </a:pPr>
            <a:r>
              <a:rPr lang="pt-BR" dirty="0" smtClean="0"/>
              <a:t>É um acrônimo de </a:t>
            </a:r>
            <a:r>
              <a:rPr lang="pt-BR" dirty="0" err="1" smtClean="0"/>
              <a:t>Javascript</a:t>
            </a:r>
            <a:r>
              <a:rPr lang="pt-BR" dirty="0" smtClean="0"/>
              <a:t> </a:t>
            </a:r>
            <a:r>
              <a:rPr lang="pt-BR" dirty="0" err="1" smtClean="0"/>
              <a:t>Object</a:t>
            </a:r>
            <a:r>
              <a:rPr lang="pt-BR" dirty="0" smtClean="0"/>
              <a:t> </a:t>
            </a:r>
            <a:r>
              <a:rPr lang="pt-BR" dirty="0" err="1" smtClean="0"/>
              <a:t>Notation</a:t>
            </a:r>
            <a:endParaRPr lang="pt-BR" dirty="0" smtClean="0"/>
          </a:p>
          <a:p>
            <a:pPr>
              <a:buNone/>
            </a:pPr>
            <a:r>
              <a:rPr lang="pt-BR" dirty="0" smtClean="0"/>
              <a:t>É um formato aberto popular para efetuar troca de dados.</a:t>
            </a:r>
          </a:p>
          <a:p>
            <a:pPr>
              <a:buNone/>
            </a:pPr>
            <a:r>
              <a:rPr lang="pt-BR" dirty="0" smtClean="0"/>
              <a:t>Sua formatação é simples para qualquer pessoa entender, ler e editar . </a:t>
            </a:r>
            <a:endParaRPr lang="pt-BR" dirty="0"/>
          </a:p>
          <a:p>
            <a:pPr>
              <a:buNone/>
            </a:pPr>
            <a:r>
              <a:rPr lang="pt-BR" dirty="0" smtClean="0"/>
              <a:t>É independente de Linguagem de Programação. </a:t>
            </a:r>
          </a:p>
          <a:p>
            <a:pPr>
              <a:buNone/>
            </a:pPr>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endParaRPr lang="pt-BR" dirty="0" smtClean="0"/>
          </a:p>
        </p:txBody>
      </p:sp>
      <p:pic>
        <p:nvPicPr>
          <p:cNvPr id="6146" name="Picture 2"/>
          <p:cNvPicPr>
            <a:picLocks noChangeAspect="1" noChangeArrowheads="1"/>
          </p:cNvPicPr>
          <p:nvPr/>
        </p:nvPicPr>
        <p:blipFill>
          <a:blip r:embed="rId2"/>
          <a:srcRect/>
          <a:stretch>
            <a:fillRect/>
          </a:stretch>
        </p:blipFill>
        <p:spPr bwMode="auto">
          <a:xfrm>
            <a:off x="357158" y="2643182"/>
            <a:ext cx="8245682" cy="219552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endParaRPr lang="pt-BR" dirty="0" smtClean="0"/>
          </a:p>
        </p:txBody>
      </p:sp>
      <p:pic>
        <p:nvPicPr>
          <p:cNvPr id="7170" name="Picture 2"/>
          <p:cNvPicPr>
            <a:picLocks noChangeAspect="1" noChangeArrowheads="1"/>
          </p:cNvPicPr>
          <p:nvPr/>
        </p:nvPicPr>
        <p:blipFill>
          <a:blip r:embed="rId2"/>
          <a:srcRect/>
          <a:stretch>
            <a:fillRect/>
          </a:stretch>
        </p:blipFill>
        <p:spPr bwMode="auto">
          <a:xfrm>
            <a:off x="214282" y="2000240"/>
            <a:ext cx="8681195" cy="3643338"/>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fontScale="92500" lnSpcReduction="10000"/>
          </a:bodyPr>
          <a:lstStyle/>
          <a:p>
            <a:pPr>
              <a:buNone/>
            </a:pPr>
            <a:r>
              <a:rPr lang="pt-BR" dirty="0" smtClean="0"/>
              <a:t>Exercício Simples: </a:t>
            </a:r>
          </a:p>
          <a:p>
            <a:r>
              <a:rPr lang="pt-BR" dirty="0"/>
              <a:t>Criar um objeto JSON com as informações de um livro, como título, autor, ano de publicação e número de páginas.</a:t>
            </a:r>
          </a:p>
          <a:p>
            <a:r>
              <a:rPr lang="pt-BR" dirty="0"/>
              <a:t>Criar uma lista de objetos JSON com informações de produtos, como nome, descrição, preço e quantidade em estoque.</a:t>
            </a:r>
          </a:p>
          <a:p>
            <a:r>
              <a:rPr lang="pt-BR" dirty="0"/>
              <a:t>Criar uma lista de objetos JSON com informações de usuários, como nome, email, telefone e endereço.</a:t>
            </a:r>
          </a:p>
          <a:p>
            <a:pPr>
              <a:buNone/>
            </a:pPr>
            <a:endParaRPr lang="pt-BR"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fontScale="85000" lnSpcReduction="10000"/>
          </a:bodyPr>
          <a:lstStyle/>
          <a:p>
            <a:pPr>
              <a:buNone/>
            </a:pPr>
            <a:r>
              <a:rPr lang="pt-BR" dirty="0" smtClean="0"/>
              <a:t>Exercício Médios: </a:t>
            </a:r>
          </a:p>
          <a:p>
            <a:r>
              <a:rPr lang="pt-BR" dirty="0"/>
              <a:t>Criar um objeto JSON que representa um catálogo de produtos de uma loja, com informações como nome, descrição, preço, categoria e imagens.</a:t>
            </a:r>
          </a:p>
          <a:p>
            <a:r>
              <a:rPr lang="pt-BR" dirty="0"/>
              <a:t>Criar uma lista de objetos JSON com informações de alunos, como nome, idade, notas em diversas disciplinas e informações sobre a escola em que estudam.</a:t>
            </a:r>
          </a:p>
          <a:p>
            <a:r>
              <a:rPr lang="pt-BR" dirty="0"/>
              <a:t>Criar um objeto JSON que representa um calendário de eventos, com informações sobre datas, horários, locais e descrições dos eventos.</a:t>
            </a:r>
          </a:p>
          <a:p>
            <a:pPr>
              <a:buNone/>
            </a:pPr>
            <a:endParaRPr lang="pt-BR"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Exercício  Difícil: </a:t>
            </a:r>
          </a:p>
          <a:p>
            <a:r>
              <a:rPr lang="pt-BR" dirty="0"/>
              <a:t>Criar um objeto JSON que representa um sistema de gerenciamento de estoque de uma empresa, com informações como nome do produto, descrição, fornecedor, preço de compra, preço de venda, quantidade em estoque, data de entrada e data de validade.</a:t>
            </a:r>
          </a:p>
          <a:p>
            <a:pPr>
              <a:buNone/>
            </a:pPr>
            <a:endParaRPr lang="pt-BR"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900"/>
            <a:ext cx="8229600" cy="1143000"/>
          </a:xfrm>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fontScale="92500" lnSpcReduction="20000"/>
          </a:bodyPr>
          <a:lstStyle/>
          <a:p>
            <a:pPr>
              <a:buNone/>
            </a:pPr>
            <a:r>
              <a:rPr lang="pt-BR" dirty="0" smtClean="0"/>
              <a:t>Exercício  Difícil: </a:t>
            </a:r>
          </a:p>
          <a:p>
            <a:r>
              <a:rPr lang="pt-BR" dirty="0" smtClean="0"/>
              <a:t>Criar uma lista de objetos JSON com informações de clientes de uma empresa, incluindo nome, endereço, histórico de compras, forma de pagamento e informações de contato.</a:t>
            </a:r>
          </a:p>
          <a:p>
            <a:r>
              <a:rPr lang="pt-BR" dirty="0" smtClean="0"/>
              <a:t>Criar um objeto JSON que representa um sistema de gerenciamento de projetos, com informações como nome do projeto, descrição, equipe responsável, prazo de entrega, orçamento, tarefas a serem realizadas e datas de início e término.</a:t>
            </a:r>
          </a:p>
          <a:p>
            <a:pPr>
              <a:buNone/>
            </a:pPr>
            <a:endParaRPr lang="pt-BR"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JSON</a:t>
            </a:r>
            <a:endParaRPr lang="pt-BR" dirty="0"/>
          </a:p>
        </p:txBody>
      </p:sp>
      <p:sp>
        <p:nvSpPr>
          <p:cNvPr id="3" name="Espaço Reservado para Conteúdo 2"/>
          <p:cNvSpPr>
            <a:spLocks noGrp="1"/>
          </p:cNvSpPr>
          <p:nvPr>
            <p:ph idx="1"/>
          </p:nvPr>
        </p:nvSpPr>
        <p:spPr/>
        <p:txBody>
          <a:bodyPr/>
          <a:lstStyle/>
          <a:p>
            <a:pPr>
              <a:buNone/>
            </a:pPr>
            <a:r>
              <a:rPr lang="pt-BR" dirty="0" smtClean="0"/>
              <a:t>Foi criado por Douglas </a:t>
            </a:r>
            <a:r>
              <a:rPr lang="pt-BR" dirty="0" err="1" smtClean="0"/>
              <a:t>Crockford</a:t>
            </a:r>
            <a:r>
              <a:rPr lang="pt-BR" dirty="0" smtClean="0"/>
              <a:t>, o JSON foi formalizado na RFC 4627, em 2006. </a:t>
            </a:r>
          </a:p>
          <a:p>
            <a:pPr>
              <a:buNone/>
            </a:pPr>
            <a:r>
              <a:rPr lang="pt-BR" dirty="0" smtClean="0"/>
              <a:t>É baseado em subconjuntos do </a:t>
            </a:r>
            <a:r>
              <a:rPr lang="pt-BR" dirty="0" err="1" smtClean="0"/>
              <a:t>Javascript</a:t>
            </a:r>
            <a:r>
              <a:rPr lang="pt-BR" dirty="0" smtClean="0"/>
              <a:t>. </a:t>
            </a:r>
          </a:p>
          <a:p>
            <a:pPr>
              <a:buNone/>
            </a:pPr>
            <a:r>
              <a:rPr lang="pt-BR" dirty="0" smtClean="0">
                <a:hlinkClick r:id="rId2"/>
              </a:rPr>
              <a:t>www.json.org</a:t>
            </a:r>
            <a:endParaRPr lang="pt-BR" dirty="0" smtClean="0"/>
          </a:p>
          <a:p>
            <a:pPr>
              <a:buNone/>
            </a:pPr>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fontScale="92500"/>
          </a:bodyPr>
          <a:lstStyle/>
          <a:p>
            <a:pPr>
              <a:buNone/>
            </a:pPr>
            <a:r>
              <a:rPr lang="pt-BR" dirty="0" smtClean="0"/>
              <a:t>O documento JSON é um conjunto não-ordenado de dados armazenados em um par “nome:valor(campo)” que tem seu início e final dentro de um bloco de chaves ‘{}’.</a:t>
            </a:r>
          </a:p>
          <a:p>
            <a:pPr>
              <a:buNone/>
            </a:pPr>
            <a:r>
              <a:rPr lang="pt-BR" dirty="0" smtClean="0"/>
              <a:t>Todos os nomes-chave são englobados em </a:t>
            </a:r>
            <a:r>
              <a:rPr lang="pt-BR" b="1" dirty="0" smtClean="0"/>
              <a:t>aspas duplas </a:t>
            </a:r>
            <a:r>
              <a:rPr lang="pt-BR" dirty="0" smtClean="0"/>
              <a:t>e separados de seus valores por dois pontos “:”</a:t>
            </a:r>
          </a:p>
          <a:p>
            <a:pPr>
              <a:buNone/>
            </a:pPr>
            <a:r>
              <a:rPr lang="pt-BR" dirty="0" smtClean="0"/>
              <a:t>Os pares são separados um do outro por vírgulas.</a:t>
            </a:r>
          </a:p>
          <a:p>
            <a:pPr>
              <a:buNone/>
            </a:pPr>
            <a:r>
              <a:rPr lang="pt-BR" dirty="0" smtClean="0"/>
              <a:t>“nome”:valor</a:t>
            </a:r>
            <a:endParaRPr lang="pt-BR" dirty="0"/>
          </a:p>
          <a:p>
            <a:pPr>
              <a:buNone/>
            </a:pPr>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endParaRPr lang="pt-BR" dirty="0"/>
          </a:p>
        </p:txBody>
      </p:sp>
      <p:pic>
        <p:nvPicPr>
          <p:cNvPr id="1026" name="Picture 2"/>
          <p:cNvPicPr>
            <a:picLocks noChangeAspect="1" noChangeArrowheads="1"/>
          </p:cNvPicPr>
          <p:nvPr/>
        </p:nvPicPr>
        <p:blipFill>
          <a:blip r:embed="rId2"/>
          <a:srcRect/>
          <a:stretch>
            <a:fillRect/>
          </a:stretch>
        </p:blipFill>
        <p:spPr bwMode="auto">
          <a:xfrm>
            <a:off x="3214678" y="1714488"/>
            <a:ext cx="2771775" cy="41243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Pela sua facilidade, o JSON pode ser vista em várias aplicações, como por exemplo:</a:t>
            </a:r>
          </a:p>
          <a:p>
            <a:pPr>
              <a:buNone/>
            </a:pPr>
            <a:r>
              <a:rPr lang="pt-BR" dirty="0" smtClean="0"/>
              <a:t>Usado em </a:t>
            </a:r>
            <a:r>
              <a:rPr lang="pt-BR" dirty="0" err="1" smtClean="0"/>
              <a:t>APIs</a:t>
            </a:r>
            <a:r>
              <a:rPr lang="pt-BR" dirty="0" smtClean="0"/>
              <a:t> para troca de dados, um exemplo é o navegador ( cliente ) e o servidor ou até outros servidores.</a:t>
            </a:r>
          </a:p>
          <a:p>
            <a:pPr>
              <a:buNone/>
            </a:pPr>
            <a:r>
              <a:rPr lang="pt-BR" dirty="0" smtClean="0"/>
              <a:t>Persistência de dados em navegadores e servidores.</a:t>
            </a:r>
          </a:p>
          <a:p>
            <a:pPr>
              <a:buNone/>
            </a:pPr>
            <a:r>
              <a:rPr lang="pt-BR" dirty="0" smtClean="0"/>
              <a:t>Hoje, o formato mais usado na WEB. </a:t>
            </a:r>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Os documentos </a:t>
            </a:r>
            <a:r>
              <a:rPr lang="pt-BR" dirty="0" smtClean="0"/>
              <a:t>JSON possuem suporte para diversos tipos de valores, como Strings, números de ponto </a:t>
            </a:r>
            <a:r>
              <a:rPr lang="pt-BR" dirty="0" err="1" smtClean="0"/>
              <a:t>fluante</a:t>
            </a:r>
            <a:r>
              <a:rPr lang="pt-BR" dirty="0"/>
              <a:t> </a:t>
            </a:r>
            <a:r>
              <a:rPr lang="pt-BR" dirty="0" smtClean="0"/>
              <a:t>e inteiros, booleanos, nulos, </a:t>
            </a:r>
            <a:r>
              <a:rPr lang="pt-BR" dirty="0" err="1" smtClean="0"/>
              <a:t>arrays</a:t>
            </a:r>
            <a:r>
              <a:rPr lang="pt-BR" dirty="0" smtClean="0"/>
              <a:t> e ‘Objetos’. </a:t>
            </a:r>
          </a:p>
          <a:p>
            <a:pPr>
              <a:buNone/>
            </a:pPr>
            <a:r>
              <a:rPr lang="pt-BR" dirty="0" smtClean="0"/>
              <a:t>Sua hierarquia é suportada para qualquer modelo de dados onde é aplicado, desde que seja necessário. </a:t>
            </a:r>
          </a:p>
          <a:p>
            <a:pPr>
              <a:buNone/>
            </a:pPr>
            <a:r>
              <a:rPr lang="pt-BR" dirty="0" smtClean="0"/>
              <a:t>JSON não suporta comentário.  </a:t>
            </a:r>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fontScale="85000" lnSpcReduction="10000"/>
          </a:bodyPr>
          <a:lstStyle/>
          <a:p>
            <a:pPr>
              <a:buNone/>
            </a:pPr>
            <a:r>
              <a:rPr lang="pt-BR" dirty="0" smtClean="0"/>
              <a:t>Os </a:t>
            </a:r>
            <a:r>
              <a:rPr lang="pt-BR" dirty="0" smtClean="0"/>
              <a:t>JSON suporta alguns tipos de dados como já visto. Pode</a:t>
            </a:r>
            <a:r>
              <a:rPr lang="pt-BR" dirty="0" smtClean="0"/>
              <a:t>m ser divididos em primitivos e estruturados.</a:t>
            </a:r>
          </a:p>
          <a:p>
            <a:pPr>
              <a:buNone/>
            </a:pPr>
            <a:r>
              <a:rPr lang="pt-BR" dirty="0" smtClean="0"/>
              <a:t>String( 0 ou mais caracteres </a:t>
            </a:r>
            <a:r>
              <a:rPr lang="pt-BR" dirty="0" err="1" smtClean="0"/>
              <a:t>unicode</a:t>
            </a:r>
            <a:r>
              <a:rPr lang="pt-BR" dirty="0" smtClean="0"/>
              <a:t>) </a:t>
            </a:r>
          </a:p>
          <a:p>
            <a:pPr>
              <a:buNone/>
            </a:pPr>
            <a:r>
              <a:rPr lang="pt-BR" dirty="0" smtClean="0"/>
              <a:t>Números ( Inteiro, ponto flutuante, fração, notação científica)</a:t>
            </a:r>
          </a:p>
          <a:p>
            <a:pPr>
              <a:buNone/>
            </a:pPr>
            <a:r>
              <a:rPr lang="pt-BR" dirty="0" smtClean="0"/>
              <a:t>Booleano ( </a:t>
            </a:r>
            <a:r>
              <a:rPr lang="pt-BR" dirty="0" err="1" smtClean="0"/>
              <a:t>true</a:t>
            </a:r>
            <a:r>
              <a:rPr lang="pt-BR" dirty="0"/>
              <a:t> </a:t>
            </a:r>
            <a:r>
              <a:rPr lang="pt-BR" dirty="0" smtClean="0"/>
              <a:t>ou </a:t>
            </a:r>
            <a:r>
              <a:rPr lang="pt-BR" dirty="0" err="1" smtClean="0"/>
              <a:t>false</a:t>
            </a:r>
            <a:r>
              <a:rPr lang="pt-BR" dirty="0" smtClean="0"/>
              <a:t> )  </a:t>
            </a:r>
          </a:p>
          <a:p>
            <a:pPr>
              <a:buNone/>
            </a:pPr>
            <a:r>
              <a:rPr lang="pt-BR" dirty="0" smtClean="0"/>
              <a:t>Nulo ( </a:t>
            </a:r>
            <a:r>
              <a:rPr lang="pt-BR" dirty="0" err="1" smtClean="0"/>
              <a:t>null</a:t>
            </a:r>
            <a:r>
              <a:rPr lang="pt-BR" dirty="0" smtClean="0"/>
              <a:t>) </a:t>
            </a:r>
          </a:p>
          <a:p>
            <a:pPr>
              <a:buNone/>
            </a:pPr>
            <a:r>
              <a:rPr lang="pt-BR" dirty="0" err="1" smtClean="0"/>
              <a:t>Array</a:t>
            </a:r>
            <a:r>
              <a:rPr lang="pt-BR" dirty="0" smtClean="0"/>
              <a:t> ( Lista ordenada de 0 ou mais valores ) </a:t>
            </a:r>
          </a:p>
          <a:p>
            <a:pPr>
              <a:buNone/>
            </a:pPr>
            <a:r>
              <a:rPr lang="pt-BR" dirty="0" smtClean="0"/>
              <a:t>Objetos ( Lista não-ordenada de pares nome:valor, entre chaves {}).</a:t>
            </a:r>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JSON</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Um exemplo de números validos em JSON:</a:t>
            </a:r>
          </a:p>
          <a:p>
            <a:pPr>
              <a:buNone/>
            </a:pPr>
            <a:r>
              <a:rPr lang="pt-BR" dirty="0" smtClean="0"/>
              <a:t>-0.45</a:t>
            </a:r>
          </a:p>
          <a:p>
            <a:pPr>
              <a:buNone/>
            </a:pPr>
            <a:r>
              <a:rPr lang="pt-BR" dirty="0" smtClean="0"/>
              <a:t>2/8</a:t>
            </a:r>
          </a:p>
          <a:p>
            <a:pPr>
              <a:buNone/>
            </a:pPr>
            <a:r>
              <a:rPr lang="pt-BR" dirty="0" smtClean="0"/>
              <a:t>1250</a:t>
            </a:r>
          </a:p>
          <a:p>
            <a:pPr>
              <a:buNone/>
            </a:pPr>
            <a:r>
              <a:rPr lang="pt-BR" dirty="0" smtClean="0"/>
              <a:t>18364.23874</a:t>
            </a:r>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865</Words>
  <Application>Microsoft Office PowerPoint</Application>
  <PresentationFormat>Apresentação na tela (4:3)</PresentationFormat>
  <Paragraphs>107</Paragraphs>
  <Slides>25</Slides>
  <Notes>0</Notes>
  <HiddenSlides>0</HiddenSlides>
  <MMClips>0</MMClips>
  <ScaleCrop>false</ScaleCrop>
  <HeadingPairs>
    <vt:vector size="4" baseType="variant">
      <vt:variant>
        <vt:lpstr>Tema</vt:lpstr>
      </vt:variant>
      <vt:variant>
        <vt:i4>1</vt:i4>
      </vt:variant>
      <vt:variant>
        <vt:lpstr>Títulos de slides</vt:lpstr>
      </vt:variant>
      <vt:variant>
        <vt:i4>25</vt:i4>
      </vt:variant>
    </vt:vector>
  </HeadingPairs>
  <TitlesOfParts>
    <vt:vector size="26" baseType="lpstr">
      <vt:lpstr>Tema do Office</vt:lpstr>
      <vt:lpstr>JSON</vt:lpstr>
      <vt:lpstr>JSON</vt:lpstr>
      <vt:lpstr>JSON</vt:lpstr>
      <vt:lpstr>JSON</vt:lpstr>
      <vt:lpstr>JSON</vt:lpstr>
      <vt:lpstr>JSON</vt:lpstr>
      <vt:lpstr>JSON</vt:lpstr>
      <vt:lpstr>JSON</vt:lpstr>
      <vt:lpstr>JSON</vt:lpstr>
      <vt:lpstr>JSON</vt:lpstr>
      <vt:lpstr>JSON</vt:lpstr>
      <vt:lpstr>JSON</vt:lpstr>
      <vt:lpstr>JSON</vt:lpstr>
      <vt:lpstr>JSON</vt:lpstr>
      <vt:lpstr>JSON</vt:lpstr>
      <vt:lpstr>JSON</vt:lpstr>
      <vt:lpstr>JSON</vt:lpstr>
      <vt:lpstr>JSON</vt:lpstr>
      <vt:lpstr>JSON</vt:lpstr>
      <vt:lpstr>JSON</vt:lpstr>
      <vt:lpstr>JSON</vt:lpstr>
      <vt:lpstr>JSON</vt:lpstr>
      <vt:lpstr>JSON</vt:lpstr>
      <vt:lpstr>JSON</vt:lpstr>
      <vt:lpstr>JSON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dc:title>
  <dc:creator>Usuário do Windows</dc:creator>
  <cp:lastModifiedBy>Usuário do Windows</cp:lastModifiedBy>
  <cp:revision>9</cp:revision>
  <dcterms:created xsi:type="dcterms:W3CDTF">2023-03-19T12:44:45Z</dcterms:created>
  <dcterms:modified xsi:type="dcterms:W3CDTF">2023-03-19T14:40:37Z</dcterms:modified>
</cp:coreProperties>
</file>