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F4E8-5296-4FD5-986D-DDF03FBFBF97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2726-EE17-42AD-9B20-329E2B27102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NODEJS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Instalando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Entre no site: </a:t>
            </a:r>
            <a:r>
              <a:rPr lang="pt-BR" dirty="0" smtClean="0">
                <a:hlinkClick r:id="rId2"/>
              </a:rPr>
              <a:t>https://nodejs.org/en</a:t>
            </a:r>
            <a:endParaRPr lang="pt-BR" dirty="0" smtClean="0"/>
          </a:p>
          <a:p>
            <a:pPr fontAlgn="base">
              <a:buNone/>
            </a:pPr>
            <a:r>
              <a:rPr lang="pt-BR" dirty="0" smtClean="0"/>
              <a:t>O site vai identificar qual sistema operacional você está usando. Baixe a versão mais atualizada do </a:t>
            </a:r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, nessa parte escolha a versão LTS, pois é uma versão estável e segura, a versão </a:t>
            </a:r>
            <a:r>
              <a:rPr lang="pt-BR" dirty="0" err="1" smtClean="0"/>
              <a:t>current</a:t>
            </a:r>
            <a:r>
              <a:rPr lang="pt-BR" dirty="0" smtClean="0"/>
              <a:t> é onde estão testando novas funcionalidades e pode haver alguns </a:t>
            </a:r>
            <a:r>
              <a:rPr lang="pt-BR" dirty="0" err="1" smtClean="0"/>
              <a:t>bugs</a:t>
            </a:r>
            <a:r>
              <a:rPr lang="pt-BR" dirty="0" smtClean="0"/>
              <a:t> nela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Instalando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Depois que o arquivo for executado, basta ir na pasta e instalar com o NNF! </a:t>
            </a:r>
          </a:p>
          <a:p>
            <a:pPr fontAlgn="base"/>
            <a:r>
              <a:rPr lang="pt-BR" dirty="0" smtClean="0"/>
              <a:t>OBS: Não mude o caminho dos diretórios!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Instalando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Depois de instalado, use o CMD para verificar se foi instalado corretamente e qual versão está sendo usada. </a:t>
            </a:r>
          </a:p>
          <a:p>
            <a:pPr fontAlgn="base"/>
            <a:r>
              <a:rPr lang="pt-BR" dirty="0" smtClean="0"/>
              <a:t>Use o seguinte comando: </a:t>
            </a:r>
          </a:p>
          <a:p>
            <a:pPr fontAlgn="base"/>
            <a:r>
              <a:rPr lang="pt-BR" b="1" dirty="0" err="1"/>
              <a:t>n</a:t>
            </a:r>
            <a:r>
              <a:rPr lang="pt-BR" b="1" dirty="0" err="1" smtClean="0"/>
              <a:t>ode</a:t>
            </a:r>
            <a:r>
              <a:rPr lang="pt-BR" b="1" dirty="0" smtClean="0"/>
              <a:t> -v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Verificando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 smtClean="0"/>
              <a:t>Ainda com o cmd aberto, digite a opção</a:t>
            </a:r>
          </a:p>
          <a:p>
            <a:pPr fontAlgn="base"/>
            <a:r>
              <a:rPr lang="pt-BR" dirty="0" err="1" smtClean="0"/>
              <a:t>node</a:t>
            </a:r>
            <a:r>
              <a:rPr lang="pt-BR" dirty="0" smtClean="0"/>
              <a:t> </a:t>
            </a:r>
          </a:p>
          <a:p>
            <a:pPr fontAlgn="base"/>
            <a:r>
              <a:rPr lang="pt-BR" dirty="0" smtClean="0"/>
              <a:t>Logo em seguida faça uma operação matemática: 23 + 15</a:t>
            </a:r>
          </a:p>
          <a:p>
            <a:pPr fontAlgn="base"/>
            <a:r>
              <a:rPr lang="pt-BR" dirty="0" smtClean="0"/>
              <a:t>O </a:t>
            </a:r>
            <a:r>
              <a:rPr lang="pt-BR" dirty="0" err="1" smtClean="0"/>
              <a:t>Node</a:t>
            </a:r>
            <a:r>
              <a:rPr lang="pt-BR" dirty="0" smtClean="0"/>
              <a:t> irá retornar o valor 38. </a:t>
            </a:r>
          </a:p>
          <a:p>
            <a:pPr fontAlgn="base"/>
            <a:r>
              <a:rPr lang="pt-BR" dirty="0" smtClean="0"/>
              <a:t>Faça : </a:t>
            </a:r>
          </a:p>
          <a:p>
            <a:pPr fontAlgn="base"/>
            <a:r>
              <a:rPr lang="pt-BR" dirty="0" smtClean="0"/>
              <a:t>10 – 50</a:t>
            </a:r>
          </a:p>
          <a:p>
            <a:pPr fontAlgn="base"/>
            <a:r>
              <a:rPr lang="pt-BR" dirty="0" smtClean="0"/>
              <a:t>22 * 12</a:t>
            </a:r>
          </a:p>
          <a:p>
            <a:pPr fontAlgn="base"/>
            <a:r>
              <a:rPr lang="pt-BR" dirty="0" smtClean="0"/>
              <a:t>20 / 5</a:t>
            </a:r>
          </a:p>
          <a:p>
            <a:pPr fontAlgn="base"/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Verificando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Acabando com a maldição do </a:t>
            </a:r>
            <a:r>
              <a:rPr lang="pt-BR" dirty="0" err="1" smtClean="0"/>
              <a:t>Hello</a:t>
            </a:r>
            <a:r>
              <a:rPr lang="pt-BR" dirty="0" smtClean="0"/>
              <a:t> Word!</a:t>
            </a:r>
          </a:p>
          <a:p>
            <a:pPr fontAlgn="base"/>
            <a:r>
              <a:rPr lang="pt-BR" dirty="0" smtClean="0"/>
              <a:t>Ainda no </a:t>
            </a:r>
            <a:r>
              <a:rPr lang="pt-BR" dirty="0" err="1" smtClean="0"/>
              <a:t>prompt</a:t>
            </a:r>
            <a:r>
              <a:rPr lang="pt-BR" dirty="0" smtClean="0"/>
              <a:t> de comando use a </a:t>
            </a:r>
            <a:r>
              <a:rPr lang="pt-BR" dirty="0" err="1" smtClean="0"/>
              <a:t>seguite</a:t>
            </a:r>
            <a:r>
              <a:rPr lang="pt-BR" dirty="0" smtClean="0"/>
              <a:t> instrução: console.</a:t>
            </a:r>
            <a:r>
              <a:rPr lang="pt-BR" dirty="0" err="1" smtClean="0"/>
              <a:t>log</a:t>
            </a:r>
            <a:r>
              <a:rPr lang="pt-BR" dirty="0" smtClean="0"/>
              <a:t>(“</a:t>
            </a:r>
            <a:r>
              <a:rPr lang="pt-BR" dirty="0" err="1" smtClean="0"/>
              <a:t>Hellow</a:t>
            </a:r>
            <a:r>
              <a:rPr lang="pt-BR" dirty="0" smtClean="0"/>
              <a:t> Word”)</a:t>
            </a:r>
          </a:p>
          <a:p>
            <a:pPr fontAlgn="base"/>
            <a:r>
              <a:rPr lang="pt-BR" dirty="0" smtClean="0"/>
              <a:t>Será impresso uma mensagem de </a:t>
            </a:r>
            <a:r>
              <a:rPr lang="pt-BR" dirty="0" err="1" smtClean="0"/>
              <a:t>Hellow</a:t>
            </a:r>
            <a:r>
              <a:rPr lang="pt-BR" dirty="0" smtClean="0"/>
              <a:t> Word no </a:t>
            </a:r>
            <a:r>
              <a:rPr lang="pt-BR" dirty="0" err="1" smtClean="0"/>
              <a:t>prompt</a:t>
            </a:r>
            <a:r>
              <a:rPr lang="pt-BR" dirty="0" smtClean="0"/>
              <a:t> de comando.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Usando o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 smtClean="0"/>
              <a:t>Crie uma pasta na área de trabalho e vamos usar o terminal do </a:t>
            </a:r>
            <a:r>
              <a:rPr lang="pt-BR" dirty="0" err="1" smtClean="0"/>
              <a:t>Vscode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 smtClean="0"/>
              <a:t>Vamos novamente imprimir a mensagem de Olá mundo! </a:t>
            </a:r>
          </a:p>
          <a:p>
            <a:pPr fontAlgn="base"/>
            <a:r>
              <a:rPr lang="pt-BR" dirty="0"/>
              <a:t>console.</a:t>
            </a:r>
            <a:r>
              <a:rPr lang="pt-BR" dirty="0" err="1"/>
              <a:t>log</a:t>
            </a:r>
            <a:r>
              <a:rPr lang="pt-BR" dirty="0"/>
              <a:t>("Olá Mundo!")</a:t>
            </a:r>
          </a:p>
          <a:p>
            <a:pPr fontAlgn="base"/>
            <a:r>
              <a:rPr lang="pt-BR" dirty="0" smtClean="0"/>
              <a:t>Mas, como faço para testar no </a:t>
            </a:r>
            <a:r>
              <a:rPr lang="pt-BR" dirty="0" err="1" smtClean="0"/>
              <a:t>Vscode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Você irá em terminal, </a:t>
            </a:r>
            <a:r>
              <a:rPr lang="pt-BR" dirty="0" err="1" smtClean="0"/>
              <a:t>new</a:t>
            </a:r>
            <a:r>
              <a:rPr lang="pt-BR" dirty="0" smtClean="0"/>
              <a:t> terminal</a:t>
            </a:r>
          </a:p>
          <a:p>
            <a:pPr fontAlgn="base"/>
            <a:r>
              <a:rPr lang="pt-BR" dirty="0" smtClean="0"/>
              <a:t>Abrirá uma pasta raiz onde o seu arquivo está salvo e você terá que acessar essa pasta.</a:t>
            </a:r>
          </a:p>
          <a:p>
            <a:pPr fontAlgn="base"/>
            <a:r>
              <a:rPr lang="pt-BR" dirty="0" smtClean="0"/>
              <a:t>Para isso digite cd </a:t>
            </a:r>
            <a:r>
              <a:rPr lang="pt-BR" dirty="0" err="1" smtClean="0"/>
              <a:t>nome_da_Pasta</a:t>
            </a:r>
            <a:r>
              <a:rPr lang="pt-BR" dirty="0" smtClean="0"/>
              <a:t> e dê um </a:t>
            </a:r>
            <a:r>
              <a:rPr lang="pt-BR" dirty="0" err="1" smtClean="0"/>
              <a:t>tab</a:t>
            </a:r>
            <a:r>
              <a:rPr lang="pt-BR" dirty="0" smtClean="0"/>
              <a:t> e depois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 smtClean="0"/>
              <a:t>Para executar o arquivo digite</a:t>
            </a:r>
          </a:p>
          <a:p>
            <a:pPr fontAlgn="base"/>
            <a:r>
              <a:rPr lang="pt-BR" dirty="0" err="1" smtClean="0"/>
              <a:t>node</a:t>
            </a:r>
            <a:r>
              <a:rPr lang="pt-BR" dirty="0" smtClean="0"/>
              <a:t> </a:t>
            </a:r>
            <a:r>
              <a:rPr lang="pt-BR" dirty="0" err="1" smtClean="0"/>
              <a:t>nome_do_arquivo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Crie uma nova pasta e crie dois arquivos com os nomes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e </a:t>
            </a:r>
            <a:r>
              <a:rPr lang="pt-BR" dirty="0" err="1" smtClean="0"/>
              <a:t>calculos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e escreva o seguinte código:</a:t>
            </a:r>
          </a:p>
          <a:p>
            <a:pPr fontAlgn="base"/>
            <a:endParaRPr lang="pt-BR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714620"/>
            <a:ext cx="435575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Até aqui nada de difícil, mas agora é preciso ter acesso das funções que estão em outros arquivos. Será preciso exportar os arquivos, mas como faço isso? Simples! Será pelo comando ‘module.</a:t>
            </a:r>
            <a:r>
              <a:rPr lang="pt-BR" dirty="0" err="1" smtClean="0"/>
              <a:t>exports</a:t>
            </a:r>
            <a:r>
              <a:rPr lang="pt-BR" dirty="0"/>
              <a:t> </a:t>
            </a:r>
            <a:r>
              <a:rPr lang="pt-BR" dirty="0" smtClean="0"/>
              <a:t>= {</a:t>
            </a:r>
          </a:p>
          <a:p>
            <a:pPr fontAlgn="base"/>
            <a:r>
              <a:rPr lang="pt-BR" dirty="0" smtClean="0"/>
              <a:t>}’(sem aspas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Até aqui nada de difícil, mas agora é preciso ter acesso das funções que estão em outros arquivos. Será preciso exportar os arquivos, mas como faço isso? Simples! Será pelo comando ‘module.</a:t>
            </a:r>
            <a:r>
              <a:rPr lang="pt-BR" dirty="0" err="1" smtClean="0"/>
              <a:t>exports</a:t>
            </a:r>
            <a:r>
              <a:rPr lang="pt-BR" dirty="0"/>
              <a:t> </a:t>
            </a:r>
            <a:r>
              <a:rPr lang="pt-BR" dirty="0" smtClean="0"/>
              <a:t>= {</a:t>
            </a:r>
          </a:p>
          <a:p>
            <a:pPr fontAlgn="base"/>
            <a:r>
              <a:rPr lang="pt-BR" dirty="0" smtClean="0"/>
              <a:t>}’(sem aspas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72454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Back-end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linguagem </a:t>
            </a:r>
            <a:r>
              <a:rPr lang="pt-BR" dirty="0" err="1"/>
              <a:t>back-end</a:t>
            </a:r>
            <a:r>
              <a:rPr lang="pt-BR" dirty="0"/>
              <a:t> é uma linguagem de programação usada para desenvolver o lado do servidor de um aplicativo ou site da web. Em outras palavras, ela é usada para criar a lógica de negócios, processamento de dados, armazenamento de dados e gerenciamento de sessões, entre outras funcionalidades.</a:t>
            </a:r>
          </a:p>
          <a:p>
            <a:r>
              <a:rPr lang="pt-BR" dirty="0"/>
              <a:t>As linguagens </a:t>
            </a:r>
            <a:r>
              <a:rPr lang="pt-BR" dirty="0" err="1"/>
              <a:t>back-end</a:t>
            </a:r>
            <a:r>
              <a:rPr lang="pt-BR" dirty="0"/>
              <a:t> são responsáveis por processar solicitações de usuários, acessar bancos de dados, gerar páginas da web dinâmicas e interagir com serviços externos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Se você estiver no terminal e não souber como chamar outra pasta para execução do código, basta fazer o seguinte: </a:t>
            </a:r>
          </a:p>
          <a:p>
            <a:pPr fontAlgn="base"/>
            <a:r>
              <a:rPr lang="pt-BR" dirty="0" smtClean="0"/>
              <a:t>cd .. – retornará um diretório</a:t>
            </a:r>
          </a:p>
          <a:p>
            <a:pPr fontAlgn="base"/>
            <a:r>
              <a:rPr lang="pt-BR" dirty="0" smtClean="0"/>
              <a:t>Para executar basta usar </a:t>
            </a:r>
          </a:p>
          <a:p>
            <a:pPr fontAlgn="base"/>
            <a:r>
              <a:rPr lang="pt-BR" dirty="0" err="1" smtClean="0"/>
              <a:t>node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Módulos no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são unidades de código reutilizáveis que contêm funcionalidades específicas. Eles permitem que os desenvolvedores organizem o código em arquivos separados e o compartilhem entre diferentes partes de um aplicativo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Os módulos no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são criados usando o padrão </a:t>
            </a:r>
            <a:r>
              <a:rPr lang="pt-BR" dirty="0" err="1"/>
              <a:t>CommonJS</a:t>
            </a:r>
            <a:r>
              <a:rPr lang="pt-BR" dirty="0"/>
              <a:t>, que define uma maneira de exportar e importar funcionalidades entre arquivos </a:t>
            </a:r>
            <a:r>
              <a:rPr lang="pt-BR" dirty="0" err="1"/>
              <a:t>JavaScript</a:t>
            </a:r>
            <a:r>
              <a:rPr lang="pt-BR" dirty="0"/>
              <a:t>. Isso permite que os desenvolvedores criem código mais modular e mantenham a base de código de um aplicativo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organizada e fácil de entender.</a:t>
            </a:r>
            <a:endParaRPr lang="pt-B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Para usar um módulo em um arquivo </a:t>
            </a:r>
            <a:r>
              <a:rPr lang="pt-BR" dirty="0" err="1"/>
              <a:t>JavaScript</a:t>
            </a:r>
            <a:r>
              <a:rPr lang="pt-BR" dirty="0"/>
              <a:t> no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basta usar a função </a:t>
            </a:r>
            <a:r>
              <a:rPr lang="pt-BR" dirty="0" err="1" smtClean="0"/>
              <a:t>require</a:t>
            </a:r>
            <a:r>
              <a:rPr lang="pt-BR" dirty="0" smtClean="0"/>
              <a:t>()</a:t>
            </a:r>
            <a:r>
              <a:rPr lang="pt-BR" dirty="0"/>
              <a:t>. Essa função permite que o código em um arquivo </a:t>
            </a:r>
            <a:r>
              <a:rPr lang="pt-BR" dirty="0" err="1"/>
              <a:t>JavaScript</a:t>
            </a:r>
            <a:r>
              <a:rPr lang="pt-BR" dirty="0"/>
              <a:t> acesse as funcionalidades exportadas em outro arquivo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Existem também muitos módulos incorporados ao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que fornecem funcionalidades básicas, como manipulação de arquivos, acesso ao sistema de arquivos e comunicação com a rede. Esses módulos podem ser acessados ​​usando a mesma função </a:t>
            </a:r>
            <a:r>
              <a:rPr lang="pt-BR" dirty="0" err="1" smtClean="0"/>
              <a:t>require</a:t>
            </a:r>
            <a:r>
              <a:rPr lang="pt-BR" dirty="0" smtClean="0"/>
              <a:t>()</a:t>
            </a:r>
            <a:r>
              <a:rPr lang="pt-BR" dirty="0"/>
              <a:t> mencionada acima.</a:t>
            </a:r>
            <a:endParaRPr lang="pt-B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Os </a:t>
            </a:r>
            <a:r>
              <a:rPr lang="pt-BR" dirty="0"/>
              <a:t>módulos no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permitem que os desenvolvedores organizem o código em arquivos separados e o compartilhem entre diferentes partes de um aplicativo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 Isso torna o desenvolvimento mais modular e ajuda a manter o código organizado e fácil de entender.</a:t>
            </a:r>
            <a:endParaRPr lang="pt-B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Módulos 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AutoNum type="arabicParenR"/>
            </a:pPr>
            <a:r>
              <a:rPr lang="pt-BR" dirty="0" smtClean="0"/>
              <a:t>Visto o exemplo, execute as três operações faltantes da matemática. </a:t>
            </a:r>
          </a:p>
          <a:p>
            <a:pPr marL="514350" indent="-514350" fontAlgn="base">
              <a:buAutoNum type="arabicParenR"/>
            </a:pPr>
            <a:r>
              <a:rPr lang="pt-BR" dirty="0" smtClean="0"/>
              <a:t>Imprima o seu nome usando o módulo. </a:t>
            </a:r>
          </a:p>
          <a:p>
            <a:pPr marL="514350" indent="-514350" fontAlgn="base">
              <a:buFont typeface="Arial" pitchFamily="34" charset="0"/>
              <a:buAutoNum type="arabicParenR"/>
            </a:pPr>
            <a:r>
              <a:rPr lang="pt-BR" dirty="0"/>
              <a:t>Crie um módulo que exporte uma função que recebe dois números e retorna a soma deles. Em seguida, crie um arquivo principal que importa o módulo e usa a função para somar dois números digitados pelo usuário no terminal.</a:t>
            </a:r>
          </a:p>
          <a:p>
            <a:pPr marL="514350" indent="-514350" fontAlgn="base">
              <a:buAutoNum type="arabicParenR"/>
            </a:pPr>
            <a:endParaRPr lang="pt-BR" dirty="0" smtClean="0"/>
          </a:p>
          <a:p>
            <a:pPr marL="514350" indent="-514350" fontAlgn="base">
              <a:buAutoNum type="arabicParenR"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pt-BR" dirty="0"/>
              <a:t>Uma requisição HTTP em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começa quando um cliente envia uma solicitação a um servidor. Essa solicitação pode ser gerada por um navegador da web, um aplicativo da web, um dispositivo móvel ou qualquer outro cliente HTTP.</a:t>
            </a:r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pt-BR" dirty="0"/>
              <a:t>Quando uma solicitação HTTP é recebida pelo servidor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o servidor pode usar o módulo </a:t>
            </a:r>
            <a:r>
              <a:rPr lang="pt-BR" dirty="0" err="1" smtClean="0"/>
              <a:t>http</a:t>
            </a:r>
            <a:r>
              <a:rPr lang="pt-BR" dirty="0"/>
              <a:t> ou o módulo </a:t>
            </a:r>
            <a:r>
              <a:rPr lang="pt-BR" dirty="0" err="1" smtClean="0"/>
              <a:t>express</a:t>
            </a:r>
            <a:r>
              <a:rPr lang="pt-BR" dirty="0"/>
              <a:t> para manipular a solicitação e enviar uma resposta.</a:t>
            </a:r>
            <a:endParaRPr lang="pt-B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None/>
            </a:pPr>
            <a:r>
              <a:rPr lang="pt-BR" dirty="0"/>
              <a:t>Para criar um servidor HTTP em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usando o módulo </a:t>
            </a:r>
            <a:r>
              <a:rPr lang="pt-BR" dirty="0" err="1" smtClean="0"/>
              <a:t>http</a:t>
            </a:r>
            <a:r>
              <a:rPr lang="pt-BR" dirty="0"/>
              <a:t>, você deve criar um objeto servidor e atribuir uma função de retorno de chamada a ele, que será executada sempre que uma solicitação for recebida. A função de retorno de chamada deve receber dois argumentos: um objeto </a:t>
            </a:r>
            <a:r>
              <a:rPr lang="pt-BR" dirty="0" err="1" smtClean="0"/>
              <a:t>request</a:t>
            </a:r>
            <a:r>
              <a:rPr lang="pt-BR" dirty="0"/>
              <a:t> que contém informações sobre a solicitação recebida e um objeto </a:t>
            </a:r>
            <a:r>
              <a:rPr lang="pt-BR" dirty="0" err="1" smtClean="0"/>
              <a:t>response</a:t>
            </a:r>
            <a:r>
              <a:rPr lang="pt-BR" dirty="0"/>
              <a:t> que será usado para enviar a resposta ao cliente.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Front-end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</a:t>
            </a:r>
            <a:r>
              <a:rPr lang="pt-BR" b="1" dirty="0" err="1" smtClean="0"/>
              <a:t>Back-end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A diferença fundamental está no fato de que enquanto os desenvolvedores </a:t>
            </a:r>
            <a:r>
              <a:rPr lang="pt-BR" dirty="0" err="1"/>
              <a:t>backend</a:t>
            </a:r>
            <a:r>
              <a:rPr lang="pt-BR" dirty="0"/>
              <a:t> lidam com a parte de como uma aplicação web funciona, os desenvolvedores </a:t>
            </a:r>
            <a:r>
              <a:rPr lang="pt-BR" dirty="0" err="1"/>
              <a:t>frontend</a:t>
            </a:r>
            <a:r>
              <a:rPr lang="pt-BR" dirty="0"/>
              <a:t> constroem e desenham a interface, determinando como o </a:t>
            </a:r>
            <a:r>
              <a:rPr lang="pt-BR" dirty="0" err="1"/>
              <a:t>website</a:t>
            </a:r>
            <a:r>
              <a:rPr lang="pt-BR" dirty="0"/>
              <a:t> aparece para os usuários</a:t>
            </a:r>
            <a:r>
              <a:rPr lang="pt-BR" dirty="0" smtClean="0"/>
              <a:t>.</a:t>
            </a:r>
            <a:r>
              <a:rPr lang="pt-BR" dirty="0"/>
              <a:t> O desenvolvimento web </a:t>
            </a:r>
            <a:r>
              <a:rPr lang="pt-BR" dirty="0" err="1"/>
              <a:t>backend</a:t>
            </a:r>
            <a:r>
              <a:rPr lang="pt-BR" dirty="0"/>
              <a:t> cria a base que permite que os sites processem as ações que os usuários fazem no front end.</a:t>
            </a:r>
          </a:p>
          <a:p>
            <a:pPr fontAlgn="base"/>
            <a:r>
              <a:rPr lang="pt-BR" dirty="0"/>
              <a:t> </a:t>
            </a:r>
          </a:p>
          <a:p>
            <a:pPr fontAlgn="base"/>
            <a:r>
              <a:rPr lang="pt-BR" dirty="0"/>
              <a:t>Nenhum funciona sem o outro, você precisa do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para fazer o front </a:t>
            </a:r>
            <a:r>
              <a:rPr lang="pt-BR" dirty="0" err="1"/>
              <a:t>end</a:t>
            </a:r>
            <a:r>
              <a:rPr lang="pt-BR" dirty="0"/>
              <a:t> funcionar, e você precisa do front </a:t>
            </a:r>
            <a:r>
              <a:rPr lang="pt-BR" dirty="0" err="1"/>
              <a:t>end</a:t>
            </a:r>
            <a:r>
              <a:rPr lang="pt-BR" dirty="0"/>
              <a:t> para que as pessoas consigam acessar e interagir com o site.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8001024" cy="29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pt-BR" dirty="0"/>
              <a:t>criamos um servidor HTTP que responde com o texto "</a:t>
            </a:r>
            <a:r>
              <a:rPr lang="pt-BR" dirty="0" err="1"/>
              <a:t>Hello</a:t>
            </a:r>
            <a:r>
              <a:rPr lang="pt-BR" dirty="0"/>
              <a:t>, World!" para qualquer solicitação recebida. O servidor é iniciado na porta 3000 e a mensagem "Server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u="sng" dirty="0">
                <a:hlinkClick r:id="rId2"/>
              </a:rPr>
              <a:t>http://localhost:3000/</a:t>
            </a:r>
            <a:r>
              <a:rPr lang="pt-BR" dirty="0"/>
              <a:t>" é exibida no console sempre que o servidor é iniciado</a:t>
            </a:r>
            <a:endParaRPr lang="pt-B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pt-BR" dirty="0"/>
              <a:t>Quando um cliente faz uma solicitação HTTP para o servidor, o servidor executa a função de retorno de chamada que envia uma resposta HTTP de volta para o cliente. A resposta inclui um código de status HTTP que indica se a solicitação foi bem-sucedida (código 200), se houve algum erro (código 4xx ou 5xx) ou se a resposta é um redirecionamento (código 3xx). </a:t>
            </a:r>
            <a:endParaRPr lang="pt-B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 e </a:t>
            </a:r>
            <a:r>
              <a:rPr lang="pt-BR" dirty="0" err="1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pt-BR" dirty="0"/>
              <a:t>Além disso, a resposta pode incluir um cabeçalho HTTP que especifica o tipo de conteúdo da resposta e quaisquer outras informações adicionais. </a:t>
            </a:r>
            <a:r>
              <a:rPr lang="pt-BR"/>
              <a:t>Por fim, a resposta pode incluir o corpo da resposta que contém o conteúdo real enviado de volta ao cliente.</a:t>
            </a: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é uma plataforma de desenvolvimento de software de código aberto que permite a execução de código </a:t>
            </a:r>
            <a:r>
              <a:rPr lang="pt-BR" dirty="0" err="1"/>
              <a:t>JavaScript</a:t>
            </a:r>
            <a:r>
              <a:rPr lang="pt-BR" dirty="0"/>
              <a:t> fora do navegador web. Ele é construído com o motor </a:t>
            </a:r>
            <a:r>
              <a:rPr lang="pt-BR" dirty="0" err="1"/>
              <a:t>JavaScript</a:t>
            </a:r>
            <a:r>
              <a:rPr lang="pt-BR" dirty="0"/>
              <a:t> V8 da Google </a:t>
            </a:r>
            <a:r>
              <a:rPr lang="pt-BR" dirty="0" err="1"/>
              <a:t>Chrome</a:t>
            </a:r>
            <a:r>
              <a:rPr lang="pt-BR" dirty="0"/>
              <a:t> e permite aos desenvolvedores criar aplicativos de rede escaláveis e de alta performance usando </a:t>
            </a:r>
            <a:r>
              <a:rPr lang="pt-BR" dirty="0" err="1"/>
              <a:t>JavaScript</a:t>
            </a:r>
            <a:r>
              <a:rPr lang="pt-BR" dirty="0"/>
              <a:t> tanto no lado do servidor quanto no cliente.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foi lançado em 2009 por Ryan </a:t>
            </a:r>
            <a:r>
              <a:rPr lang="pt-BR" dirty="0" err="1"/>
              <a:t>Dahl</a:t>
            </a:r>
            <a:r>
              <a:rPr lang="pt-BR" dirty="0"/>
              <a:t> e desde então ganhou grande popularidade entre desenvolvedores devido à sua capacidade de criar aplicativos escaláveis e em tempo real, além de sua capacidade de gerenciar várias conexões simultâneas em um único processo.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é comumente usado para desenvolver aplicativos de rede, como servidores web, aplicativos de bate-papo, jogos online em tempo real, ferramentas de linha de comando e muitos outros. Ele tem uma biblioteca de módulos extensa e crescente, tornando-o uma escolha popular para o desenvolvimento de aplicativos.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Alguns dos recursos que tornam 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atraente para desenvolvedores incluem sua capacidade de processar solicitações de entrada e saída de forma assíncrona e não </a:t>
            </a:r>
            <a:r>
              <a:rPr lang="pt-BR" dirty="0" err="1"/>
              <a:t>bloqueante</a:t>
            </a:r>
            <a:r>
              <a:rPr lang="pt-BR" dirty="0"/>
              <a:t>, seu sistema de gerenciamento de pacotes robusto (</a:t>
            </a:r>
            <a:r>
              <a:rPr lang="pt-BR" dirty="0" err="1"/>
              <a:t>npm</a:t>
            </a:r>
            <a:r>
              <a:rPr lang="pt-BR" dirty="0"/>
              <a:t>), sua facilidade de uso e sua comunidade ativa e engajada.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 NPM (</a:t>
            </a:r>
            <a:r>
              <a:rPr lang="pt-BR" dirty="0" err="1"/>
              <a:t>Node</a:t>
            </a:r>
            <a:r>
              <a:rPr lang="pt-BR" dirty="0"/>
              <a:t> Package Manager) é um gerenciador de pacotes de código aberto para a plataforma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 Ele é usado para instalar, gerenciar e compartilhar pacotes de código </a:t>
            </a:r>
            <a:r>
              <a:rPr lang="pt-BR" dirty="0" err="1"/>
              <a:t>JavaScript</a:t>
            </a:r>
            <a:r>
              <a:rPr lang="pt-BR" dirty="0"/>
              <a:t> reutilizáveis e de terceiros que podem ser usados em projetos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Para usar o NPM, é necessário ter o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 instalado em seu computador. Uma vez instalado, é possível usar o NPM para instalar pacotes e gerenciar dependências em seus projetos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 O NPM também possui várias ferramentas de linha de comando para ajudar os desenvolvedores a gerenciar pacotes e projetos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1507</Words>
  <Application>Microsoft Office PowerPoint</Application>
  <PresentationFormat>Apresentação na tela (4:3)</PresentationFormat>
  <Paragraphs>94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NODEJS</vt:lpstr>
      <vt:lpstr>Back-end</vt:lpstr>
      <vt:lpstr>Front-end vs Back-end</vt:lpstr>
      <vt:lpstr>NODEJS</vt:lpstr>
      <vt:lpstr>NODEJS</vt:lpstr>
      <vt:lpstr>NODEJS</vt:lpstr>
      <vt:lpstr>NODEJS</vt:lpstr>
      <vt:lpstr>NPM</vt:lpstr>
      <vt:lpstr>NPM</vt:lpstr>
      <vt:lpstr>Instalando o NODEJS</vt:lpstr>
      <vt:lpstr>Instalando o NODEJS</vt:lpstr>
      <vt:lpstr>Instalando o NODEJS</vt:lpstr>
      <vt:lpstr>Verificando o NODEJS</vt:lpstr>
      <vt:lpstr>Verificando o NODEJS</vt:lpstr>
      <vt:lpstr>Usando o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Módulos NODEJS</vt:lpstr>
      <vt:lpstr>HTTP e Nodejs</vt:lpstr>
      <vt:lpstr>HTTP e Nodejs</vt:lpstr>
      <vt:lpstr>HTTP e Nodejs</vt:lpstr>
      <vt:lpstr>HTTP e Nodejs</vt:lpstr>
      <vt:lpstr>HTTP e Nodejs</vt:lpstr>
      <vt:lpstr>HTTP e Nodejs</vt:lpstr>
      <vt:lpstr>HTTP e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Usuário do Windows</dc:creator>
  <cp:lastModifiedBy>Usuário do Windows</cp:lastModifiedBy>
  <cp:revision>6</cp:revision>
  <dcterms:created xsi:type="dcterms:W3CDTF">2023-03-22T08:18:37Z</dcterms:created>
  <dcterms:modified xsi:type="dcterms:W3CDTF">2023-03-22T09:50:49Z</dcterms:modified>
</cp:coreProperties>
</file>