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42D9-EBCB-4485-A25E-BD1E8AC10EC1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D199-C467-417E-8FE4-1D9FBF2F14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hyperlink" Target="https://coffeescrip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ou 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O que torna o </a:t>
            </a:r>
            <a:r>
              <a:rPr lang="pt-BR" b="1" u="sng" dirty="0" err="1"/>
              <a:t>JavaScript</a:t>
            </a:r>
            <a:r>
              <a:rPr lang="pt-BR" b="1" u="sng" dirty="0"/>
              <a:t> único</a:t>
            </a:r>
            <a:r>
              <a:rPr lang="pt-BR" b="1" u="sng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pelo menos </a:t>
            </a:r>
            <a:r>
              <a:rPr lang="pt-BR" i="1" dirty="0"/>
              <a:t>três</a:t>
            </a:r>
            <a:r>
              <a:rPr lang="pt-BR" dirty="0"/>
              <a:t> grandes coisas sobre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r>
              <a:rPr lang="pt-BR" dirty="0"/>
              <a:t>Integração total com HTML/CSS.</a:t>
            </a:r>
          </a:p>
          <a:p>
            <a:r>
              <a:rPr lang="pt-BR" dirty="0"/>
              <a:t>Coisas simples são feitas com simplicidade.</a:t>
            </a:r>
          </a:p>
          <a:p>
            <a:r>
              <a:rPr lang="pt-BR" dirty="0"/>
              <a:t>Compatível com todos os principais navegadores e ativado por padrão.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Linguagens “sobre”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sintaxe do </a:t>
            </a:r>
            <a:r>
              <a:rPr lang="pt-BR" dirty="0" err="1"/>
              <a:t>JavaScript</a:t>
            </a:r>
            <a:r>
              <a:rPr lang="pt-BR" dirty="0"/>
              <a:t> não atende às necessidades de todos. Pessoas diferentes querem características diferentes.</a:t>
            </a:r>
          </a:p>
          <a:p>
            <a:r>
              <a:rPr lang="pt-BR" dirty="0"/>
              <a:t>Isso é de se esperar, porque projetos e requisitos são diferentes para cada pessoa.</a:t>
            </a:r>
          </a:p>
          <a:p>
            <a:r>
              <a:rPr lang="pt-BR" dirty="0"/>
              <a:t>Assim, recentemente surgiu uma infinidade de novas linguagens, que são </a:t>
            </a:r>
            <a:r>
              <a:rPr lang="pt-BR" i="1" dirty="0" err="1"/>
              <a:t>transpiladas</a:t>
            </a:r>
            <a:r>
              <a:rPr lang="pt-BR" dirty="0"/>
              <a:t> (convertidas) para </a:t>
            </a:r>
            <a:r>
              <a:rPr lang="pt-BR" dirty="0" err="1"/>
              <a:t>JavaScript</a:t>
            </a:r>
            <a:r>
              <a:rPr lang="pt-BR" dirty="0"/>
              <a:t> antes de serem executadas no navegador.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Linguagens “sobre”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>
                <a:hlinkClick r:id="rId2"/>
              </a:rPr>
              <a:t>CoffeeScript</a:t>
            </a:r>
            <a:r>
              <a:rPr lang="pt-BR" dirty="0"/>
              <a:t> é “açúcar sintático” para </a:t>
            </a:r>
            <a:r>
              <a:rPr lang="pt-BR" dirty="0" err="1"/>
              <a:t>JavaScript</a:t>
            </a:r>
            <a:r>
              <a:rPr lang="pt-BR" dirty="0"/>
              <a:t>. Ele apresenta uma sintaxe mais curta, permitindo escrever códigos mais claros e precisos. Normalmente, os desenvolvedores </a:t>
            </a:r>
            <a:r>
              <a:rPr lang="pt-BR" dirty="0" err="1"/>
              <a:t>Ruby</a:t>
            </a:r>
            <a:r>
              <a:rPr lang="pt-BR" dirty="0"/>
              <a:t> gostam disso.</a:t>
            </a:r>
          </a:p>
          <a:p>
            <a:r>
              <a:rPr lang="pt-BR" dirty="0">
                <a:hlinkClick r:id="rId3"/>
              </a:rPr>
              <a:t>O </a:t>
            </a:r>
            <a:r>
              <a:rPr lang="pt-BR" dirty="0" err="1">
                <a:hlinkClick r:id="rId3"/>
              </a:rPr>
              <a:t>TypeScript</a:t>
            </a:r>
            <a:r>
              <a:rPr lang="pt-BR" dirty="0"/>
              <a:t> está concentrado em adicionar “digitação estrita de dados” para simplificar o desenvolvimento e o suporte de sistemas complexos. É desenvolvido pela Microsoft.</a:t>
            </a:r>
          </a:p>
          <a:p>
            <a:r>
              <a:rPr lang="pt-BR" dirty="0">
                <a:hlinkClick r:id="rId4"/>
              </a:rPr>
              <a:t>O </a:t>
            </a:r>
            <a:r>
              <a:rPr lang="pt-BR" dirty="0" err="1">
                <a:hlinkClick r:id="rId4"/>
              </a:rPr>
              <a:t>Flow</a:t>
            </a:r>
            <a:r>
              <a:rPr lang="pt-BR" dirty="0"/>
              <a:t> também adiciona digitação de dados, mas de uma maneira diferente. Desenvolvido pelo </a:t>
            </a:r>
            <a:r>
              <a:rPr lang="pt-BR" dirty="0" err="1"/>
              <a:t>Facebook</a:t>
            </a:r>
            <a:r>
              <a:rPr lang="pt-BR" dirty="0"/>
              <a:t>.</a:t>
            </a:r>
          </a:p>
          <a:p>
            <a:r>
              <a:rPr lang="pt-BR" u="sng" dirty="0">
                <a:solidFill>
                  <a:srgbClr val="002060"/>
                </a:solidFill>
              </a:rPr>
              <a:t>O </a:t>
            </a:r>
            <a:r>
              <a:rPr lang="pt-BR" u="sng" dirty="0" err="1">
                <a:solidFill>
                  <a:srgbClr val="002060"/>
                </a:solidFill>
              </a:rPr>
              <a:t>Dart</a:t>
            </a:r>
            <a:r>
              <a:rPr lang="pt-BR" dirty="0"/>
              <a:t> é uma linguagem autônoma que possui seu próprio mecanismo executado em ambientes sem navegador (como aplicativos móveis), mas também pode ser </a:t>
            </a:r>
            <a:r>
              <a:rPr lang="pt-BR" dirty="0" err="1"/>
              <a:t>transpilado</a:t>
            </a:r>
            <a:r>
              <a:rPr lang="pt-BR" dirty="0"/>
              <a:t> para </a:t>
            </a:r>
            <a:r>
              <a:rPr lang="pt-BR" dirty="0" err="1"/>
              <a:t>JavaScript</a:t>
            </a:r>
            <a:r>
              <a:rPr lang="pt-BR" dirty="0"/>
              <a:t>. Desenvolvido pelo Google.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Resumo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JavaScript</a:t>
            </a:r>
            <a:r>
              <a:rPr lang="pt-BR" dirty="0" smtClean="0"/>
              <a:t> foi criado inicialmente como uma linguagem exclusiva para navegadores, mas agora também é usado em muitos outros ambientes.</a:t>
            </a:r>
          </a:p>
          <a:p>
            <a:r>
              <a:rPr lang="pt-BR" dirty="0" smtClean="0"/>
              <a:t>Hoje, o </a:t>
            </a:r>
            <a:r>
              <a:rPr lang="pt-BR" dirty="0" err="1" smtClean="0"/>
              <a:t>JavaScript</a:t>
            </a:r>
            <a:r>
              <a:rPr lang="pt-BR" dirty="0" smtClean="0"/>
              <a:t> ocupa uma posição única como a linguagem de navegador mais amplamente adotada, totalmente integrada ao HTML/CSS.</a:t>
            </a:r>
          </a:p>
          <a:p>
            <a:r>
              <a:rPr lang="pt-BR" dirty="0" smtClean="0"/>
              <a:t>Existem muitas linguagens que são “</a:t>
            </a:r>
            <a:r>
              <a:rPr lang="pt-BR" dirty="0" err="1" smtClean="0"/>
              <a:t>transpiladas</a:t>
            </a:r>
            <a:r>
              <a:rPr lang="pt-BR" dirty="0" smtClean="0"/>
              <a:t>” para </a:t>
            </a:r>
            <a:r>
              <a:rPr lang="pt-BR" dirty="0" err="1" smtClean="0"/>
              <a:t>JavaScript</a:t>
            </a:r>
            <a:r>
              <a:rPr lang="pt-BR" dirty="0" smtClean="0"/>
              <a:t> e fornecem certos recursos. Recomenda-se dar uma olhada neles, pelo menos brevemente, depois de dominar o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A etiqueta "script"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Os programas </a:t>
            </a:r>
            <a:r>
              <a:rPr lang="pt-BR" dirty="0" err="1"/>
              <a:t>JavaScript</a:t>
            </a:r>
            <a:r>
              <a:rPr lang="pt-BR" dirty="0"/>
              <a:t> podem ser inseridos em quase qualquer lugar em um documento HTML </a:t>
            </a:r>
            <a:r>
              <a:rPr lang="pt-BR" dirty="0" smtClean="0"/>
              <a:t>usando </a:t>
            </a:r>
            <a:r>
              <a:rPr lang="pt-BR" dirty="0"/>
              <a:t>a </a:t>
            </a:r>
            <a:r>
              <a:rPr lang="pt-BR" dirty="0" smtClean="0"/>
              <a:t>&lt;script&gt;</a:t>
            </a:r>
            <a:r>
              <a:rPr lang="pt-BR" dirty="0" err="1"/>
              <a:t>tag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698333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Marcação moderna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&lt;script&gt; </a:t>
            </a:r>
            <a:r>
              <a:rPr lang="pt-BR" dirty="0"/>
              <a:t>em alguns atributos que raramente são usados ​​hoje em dia, mas ainda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encontrados </a:t>
            </a:r>
            <a:r>
              <a:rPr lang="pt-BR" dirty="0"/>
              <a:t>em códigos antigos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/>
              <a:t>O </a:t>
            </a:r>
            <a:r>
              <a:rPr lang="pt-BR" b="1" dirty="0" err="1" smtClean="0"/>
              <a:t>type</a:t>
            </a:r>
            <a:r>
              <a:rPr lang="pt-BR" dirty="0" smtClean="0"/>
              <a:t> atributo</a:t>
            </a:r>
            <a:r>
              <a:rPr lang="pt-BR" dirty="0"/>
              <a:t>:</a:t>
            </a:r>
            <a:r>
              <a:rPr lang="pt-BR" b="1" dirty="0" smtClean="0"/>
              <a:t>&lt;script </a:t>
            </a:r>
            <a:r>
              <a:rPr lang="pt-BR" b="1" u="sng" dirty="0" err="1" smtClean="0"/>
              <a:t>type</a:t>
            </a:r>
            <a:r>
              <a:rPr lang="pt-BR" b="1" dirty="0" smtClean="0"/>
              <a:t>=…&gt;</a:t>
            </a:r>
          </a:p>
          <a:p>
            <a:pPr>
              <a:buNone/>
            </a:pPr>
            <a:r>
              <a:rPr lang="pt-BR" dirty="0"/>
              <a:t>O antigo padrão HTML, HTML4, exigia que um script tivesse uma extensão </a:t>
            </a:r>
            <a:r>
              <a:rPr lang="pt-BR" dirty="0" err="1" smtClean="0"/>
              <a:t>type</a:t>
            </a:r>
            <a:r>
              <a:rPr lang="pt-BR" dirty="0"/>
              <a:t>. Normalmente era 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</a:t>
            </a:r>
            <a:r>
              <a:rPr lang="pt-BR" dirty="0"/>
              <a:t>. Não é mais necessário. Além disso, o padrão HTML moderno mudou totalmente o significado desse atributo. Agora, ele pode ser usado para módulos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Scripts externos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tivermos muito código </a:t>
            </a:r>
            <a:r>
              <a:rPr lang="pt-BR" dirty="0" err="1"/>
              <a:t>JavaScript</a:t>
            </a:r>
            <a:r>
              <a:rPr lang="pt-BR" dirty="0"/>
              <a:t>, podemos colocá-lo em um arquivo separado.</a:t>
            </a:r>
          </a:p>
          <a:p>
            <a:r>
              <a:rPr lang="pt-BR" dirty="0"/>
              <a:t>Os arquivos de script são anexados ao HTML com o </a:t>
            </a:r>
            <a:r>
              <a:rPr lang="pt-BR" dirty="0" err="1" smtClean="0"/>
              <a:t>src</a:t>
            </a:r>
            <a:r>
              <a:rPr lang="pt-BR" dirty="0" smtClean="0"/>
              <a:t> atributo</a:t>
            </a:r>
            <a:r>
              <a:rPr lang="pt-BR" dirty="0"/>
              <a:t>: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Observe: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 regra, apenas os scripts mais simples são colocados em HTML. Os mais complexos residem em arquivos separados.</a:t>
            </a:r>
          </a:p>
          <a:p>
            <a:r>
              <a:rPr lang="pt-BR" dirty="0"/>
              <a:t>A vantagem de um arquivo separado é que o navegador irá baixá-lo e armazená-lo em </a:t>
            </a:r>
            <a:r>
              <a:rPr lang="pt-BR" dirty="0" smtClean="0"/>
              <a:t>seu </a:t>
            </a:r>
            <a:r>
              <a:rPr lang="pt-BR" dirty="0" err="1" smtClean="0"/>
              <a:t>cache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Outras páginas que fazem referência ao mesmo script irão retirá-lo do </a:t>
            </a:r>
            <a:r>
              <a:rPr lang="pt-BR" dirty="0" err="1"/>
              <a:t>cache</a:t>
            </a:r>
            <a:r>
              <a:rPr lang="pt-BR" dirty="0"/>
              <a:t> em vez de baixá-lo, então o arquivo é baixado apenas uma vez.</a:t>
            </a:r>
          </a:p>
          <a:p>
            <a:r>
              <a:rPr lang="pt-BR" dirty="0"/>
              <a:t>Isso reduz o tráfego e torna as páginas mais rápidas.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Resumo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usar uma &lt;script&gt;</a:t>
            </a:r>
            <a:r>
              <a:rPr lang="pt-BR" dirty="0" err="1"/>
              <a:t>tag</a:t>
            </a:r>
            <a:r>
              <a:rPr lang="pt-BR" dirty="0"/>
              <a:t> para adicionar código </a:t>
            </a:r>
            <a:r>
              <a:rPr lang="pt-BR" dirty="0" err="1"/>
              <a:t>JavaScript</a:t>
            </a:r>
            <a:r>
              <a:rPr lang="pt-BR" dirty="0"/>
              <a:t> a uma página.</a:t>
            </a:r>
          </a:p>
          <a:p>
            <a:r>
              <a:rPr lang="pt-BR" dirty="0"/>
              <a:t>Os atributos 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/>
              <a:t>não é</a:t>
            </a:r>
            <a:r>
              <a:rPr lang="pt-BR" dirty="0" smtClean="0"/>
              <a:t> necessários </a:t>
            </a:r>
            <a:endParaRPr lang="pt-BR" dirty="0"/>
          </a:p>
          <a:p>
            <a:r>
              <a:rPr lang="pt-BR" dirty="0"/>
              <a:t>Um script em um arquivo externo pode ser inserido com extensão &lt;script </a:t>
            </a:r>
            <a:r>
              <a:rPr lang="pt-BR" dirty="0" err="1"/>
              <a:t>src</a:t>
            </a:r>
            <a:r>
              <a:rPr lang="pt-BR" dirty="0" smtClean="0"/>
              <a:t>=“</a:t>
            </a:r>
            <a:r>
              <a:rPr lang="pt-BR" dirty="0" err="1" smtClean="0"/>
              <a:t>assets</a:t>
            </a:r>
            <a:r>
              <a:rPr lang="pt-BR" dirty="0" smtClean="0"/>
              <a:t>/</a:t>
            </a:r>
            <a:r>
              <a:rPr lang="pt-BR" dirty="0" err="1" smtClean="0"/>
              <a:t>js</a:t>
            </a:r>
            <a:r>
              <a:rPr lang="pt-BR" dirty="0" smtClean="0"/>
              <a:t>/script.</a:t>
            </a:r>
            <a:r>
              <a:rPr lang="pt-BR" dirty="0" err="1" smtClean="0"/>
              <a:t>js</a:t>
            </a:r>
            <a:r>
              <a:rPr lang="pt-BR" dirty="0"/>
              <a:t>"&gt;&lt;/script&gt;.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A primeira coisa que estudaremos são os blocos de </a:t>
            </a:r>
            <a:r>
              <a:rPr lang="pt-BR" dirty="0" smtClean="0"/>
              <a:t>construção do código</a:t>
            </a:r>
          </a:p>
          <a:p>
            <a:pPr>
              <a:buNone/>
            </a:pPr>
            <a:r>
              <a:rPr lang="pt-BR" b="1" dirty="0"/>
              <a:t>Declarações</a:t>
            </a:r>
          </a:p>
          <a:p>
            <a:r>
              <a:rPr lang="pt-BR" dirty="0"/>
              <a:t>As instruções são construções de sintaxe e comandos que executam ações.</a:t>
            </a:r>
          </a:p>
          <a:p>
            <a:r>
              <a:rPr lang="pt-BR" dirty="0"/>
              <a:t>Já vimos um enunciado, </a:t>
            </a:r>
            <a:r>
              <a:rPr lang="pt-BR" dirty="0" err="1"/>
              <a:t>alert</a:t>
            </a:r>
            <a:r>
              <a:rPr lang="pt-BR" dirty="0" smtClean="0"/>
              <a:t>(‘Olá, Mundo!'), </a:t>
            </a:r>
            <a:r>
              <a:rPr lang="pt-BR" dirty="0"/>
              <a:t>que mostra a mensagem </a:t>
            </a:r>
            <a:r>
              <a:rPr lang="pt-BR" dirty="0" smtClean="0"/>
              <a:t>“Olá, Mundo!”.</a:t>
            </a:r>
            <a:endParaRPr lang="pt-BR" dirty="0"/>
          </a:p>
          <a:p>
            <a:r>
              <a:rPr lang="pt-BR" dirty="0"/>
              <a:t>Podemos ter quantas instruções quisermos em nosso código. As declarações podem ser separadas por ponto e vírgula.</a:t>
            </a:r>
          </a:p>
          <a:p>
            <a:pPr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foco deste curso é para quem nunca programou ou já programa com uma linguagem mais atualizada a partir de 2020</a:t>
            </a:r>
          </a:p>
          <a:p>
            <a:r>
              <a:rPr lang="pt-BR" dirty="0" smtClean="0"/>
              <a:t>É uma linguagem interpretada, sua utilização busca fazer interações com regras de negócios, manipulações de conteúdos em páginas WEB (HTML), formulários, imagens, criar jogos, </a:t>
            </a:r>
            <a:r>
              <a:rPr lang="pt-BR" dirty="0" err="1" smtClean="0"/>
              <a:t>app</a:t>
            </a:r>
            <a:r>
              <a:rPr lang="pt-BR" dirty="0" smtClean="0"/>
              <a:t> e etc.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Ponto e Vírgula</a:t>
            </a:r>
            <a:endParaRPr lang="pt-BR" b="1" dirty="0"/>
          </a:p>
          <a:p>
            <a:pPr>
              <a:buNone/>
            </a:pPr>
            <a:r>
              <a:rPr lang="pt-BR" dirty="0"/>
              <a:t>Um ponto e vírgula pode ser omitido na maioria dos casos quando existe uma quebra de linha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interpreta a quebra de linha como um ponto-e-vírgula “implícito”. Isso é chamado de inserção automática de ponto e vírgula .</a:t>
            </a:r>
            <a:endParaRPr lang="pt-BR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Estrutura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 possível também executar cálculos matemáticos dentro de um </a:t>
            </a:r>
            <a:r>
              <a:rPr lang="pt-BR" dirty="0" err="1" smtClean="0"/>
              <a:t>alert</a:t>
            </a:r>
            <a:r>
              <a:rPr lang="pt-BR" dirty="0" smtClean="0"/>
              <a:t>. 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(3 + 1 + 2);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Na maioria das vezes, um aplicativo </a:t>
            </a:r>
            <a:r>
              <a:rPr lang="pt-BR" dirty="0" err="1"/>
              <a:t>JavaScript</a:t>
            </a:r>
            <a:r>
              <a:rPr lang="pt-BR" dirty="0"/>
              <a:t> precisa trabalhar com informações. Aqui estão dois exemplos:</a:t>
            </a:r>
          </a:p>
          <a:p>
            <a:r>
              <a:rPr lang="pt-BR" dirty="0"/>
              <a:t>Uma loja online – as informações podem incluir mercadorias sendo vendidas e um carrinho de compras.</a:t>
            </a:r>
          </a:p>
          <a:p>
            <a:r>
              <a:rPr lang="pt-BR" dirty="0"/>
              <a:t>Um aplicativo de bate-papo – as informações podem incluir usuários, mensagens e muito mais.</a:t>
            </a:r>
          </a:p>
          <a:p>
            <a:r>
              <a:rPr lang="pt-BR" dirty="0"/>
              <a:t>As variáveis ​​são usadas para armazenar essas informações.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 variável é um “armazenamento nomeado” para dados. Podemos usar variáveis ​​para armazenar brindes, visitantes e outros dados.</a:t>
            </a:r>
          </a:p>
          <a:p>
            <a:r>
              <a:rPr lang="pt-BR" dirty="0"/>
              <a:t>Para criar uma variável em </a:t>
            </a:r>
            <a:r>
              <a:rPr lang="pt-BR" dirty="0" err="1"/>
              <a:t>JavaScript</a:t>
            </a:r>
            <a:r>
              <a:rPr lang="pt-BR" dirty="0"/>
              <a:t>, use a palavra- </a:t>
            </a:r>
            <a:r>
              <a:rPr lang="pt-BR" dirty="0" err="1"/>
              <a:t>let</a:t>
            </a:r>
            <a:endParaRPr lang="pt-BR" dirty="0"/>
          </a:p>
          <a:p>
            <a:r>
              <a:rPr lang="pt-BR" dirty="0"/>
              <a:t>A instrução abaixo cria (ou seja: </a:t>
            </a:r>
            <a:r>
              <a:rPr lang="pt-BR" i="1" dirty="0"/>
              <a:t>declara</a:t>
            </a:r>
            <a:r>
              <a:rPr lang="pt-BR" dirty="0"/>
              <a:t> ) uma variável com o nome “mensagem”:</a:t>
            </a:r>
          </a:p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Para chamar essa variável, abra o navegador e use o console dele.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Contudo, ainda é possível melhora este código, pedindo para ser aberto dentro de uma </a:t>
            </a:r>
            <a:r>
              <a:rPr lang="pt-BR" dirty="0" err="1" smtClean="0"/>
              <a:t>alert</a:t>
            </a:r>
            <a:r>
              <a:rPr lang="pt-BR" dirty="0" smtClean="0"/>
              <a:t>. Como na imagem abaixo. 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31393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143404" cy="2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declarar várias variáveis ​​em uma linha</a:t>
            </a:r>
            <a:r>
              <a:rPr lang="pt-BR" dirty="0" smtClean="0"/>
              <a:t>:</a:t>
            </a:r>
          </a:p>
          <a:p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smtClean="0"/>
              <a:t>nome </a:t>
            </a:r>
            <a:r>
              <a:rPr lang="pt-BR" b="1" dirty="0"/>
              <a:t>= </a:t>
            </a:r>
            <a:r>
              <a:rPr lang="pt-BR" b="1" dirty="0" smtClean="0"/>
              <a:t>‘Ítalo', idade </a:t>
            </a:r>
            <a:r>
              <a:rPr lang="pt-BR" b="1" dirty="0"/>
              <a:t>= </a:t>
            </a:r>
            <a:r>
              <a:rPr lang="pt-BR" b="1" dirty="0" smtClean="0"/>
              <a:t>33, </a:t>
            </a:r>
            <a:r>
              <a:rPr lang="pt-BR" b="1" dirty="0" err="1"/>
              <a:t>message</a:t>
            </a:r>
            <a:r>
              <a:rPr lang="pt-BR" b="1" dirty="0"/>
              <a:t> = </a:t>
            </a:r>
            <a:r>
              <a:rPr lang="pt-BR" b="1" dirty="0" smtClean="0"/>
              <a:t>‘Olá';</a:t>
            </a:r>
          </a:p>
          <a:p>
            <a:r>
              <a:rPr lang="pt-BR" dirty="0"/>
              <a:t>Isso pode parecer mais curto, mas não </a:t>
            </a:r>
            <a:r>
              <a:rPr lang="pt-BR" dirty="0" smtClean="0"/>
              <a:t>é recomendado.</a:t>
            </a:r>
            <a:r>
              <a:rPr lang="pt-BR" dirty="0"/>
              <a:t> Para facilitar a leitura, use uma única linha por variável.</a:t>
            </a:r>
            <a:endParaRPr lang="pt-BR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Modo correto: 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nome = ‘Ítalo',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Idade = 33, 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</a:t>
            </a:r>
            <a:r>
              <a:rPr lang="pt-BR" b="1" dirty="0" err="1" smtClean="0"/>
              <a:t>message</a:t>
            </a:r>
            <a:r>
              <a:rPr lang="pt-BR" b="1" dirty="0" smtClean="0"/>
              <a:t> = ‘Olá';</a:t>
            </a:r>
          </a:p>
          <a:p>
            <a:r>
              <a:rPr lang="pt-BR" dirty="0"/>
              <a:t>Algumas pessoas também definem múltiplas </a:t>
            </a:r>
            <a:r>
              <a:rPr lang="pt-BR" dirty="0" smtClean="0"/>
              <a:t>variáveis ​​neste estilo </a:t>
            </a:r>
            <a:r>
              <a:rPr lang="pt-BR" dirty="0" err="1" smtClean="0"/>
              <a:t>multilinha</a:t>
            </a:r>
            <a:r>
              <a:rPr lang="pt-BR" dirty="0" smtClean="0"/>
              <a:t>:</a:t>
            </a:r>
          </a:p>
          <a:p>
            <a:r>
              <a:rPr lang="pt-BR" b="1" dirty="0" err="1" smtClean="0"/>
              <a:t>let</a:t>
            </a:r>
            <a:r>
              <a:rPr lang="pt-BR" b="1" dirty="0" smtClean="0"/>
              <a:t> nome = ‘Ítalo',</a:t>
            </a:r>
          </a:p>
          <a:p>
            <a:r>
              <a:rPr lang="pt-BR" b="1" dirty="0" smtClean="0"/>
              <a:t>Idade = 33, </a:t>
            </a:r>
          </a:p>
          <a:p>
            <a:r>
              <a:rPr lang="pt-BR" b="1" dirty="0" err="1" smtClean="0"/>
              <a:t>message</a:t>
            </a:r>
            <a:r>
              <a:rPr lang="pt-BR" b="1" dirty="0" smtClean="0"/>
              <a:t> = ‘Olá';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Tecnicamente, todas essas variantes fazem a mesma coisa. Então, é uma questão de gosto pessoal e estética.</a:t>
            </a:r>
          </a:p>
          <a:p>
            <a:r>
              <a:rPr lang="pt-BR" b="1" dirty="0" smtClean="0"/>
              <a:t>Var em </a:t>
            </a:r>
            <a:r>
              <a:rPr lang="pt-BR" b="1" dirty="0"/>
              <a:t>vez </a:t>
            </a:r>
            <a:r>
              <a:rPr lang="pt-BR" b="1" dirty="0" smtClean="0"/>
              <a:t>de </a:t>
            </a:r>
            <a:r>
              <a:rPr lang="pt-BR" b="1" dirty="0" err="1" smtClean="0"/>
              <a:t>let</a:t>
            </a:r>
            <a:endParaRPr lang="pt-BR" dirty="0"/>
          </a:p>
          <a:p>
            <a:r>
              <a:rPr lang="pt-BR" dirty="0"/>
              <a:t>Em scripts mais antigos, você também pode encontrar outra palavra-chave: </a:t>
            </a:r>
            <a:r>
              <a:rPr lang="pt-BR" dirty="0" smtClean="0"/>
              <a:t>var 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r>
              <a:rPr lang="pt-BR" dirty="0" smtClean="0"/>
              <a:t>var nome=“</a:t>
            </a:r>
            <a:r>
              <a:rPr lang="pt-BR" dirty="0" err="1" smtClean="0"/>
              <a:t>Italo</a:t>
            </a:r>
            <a:r>
              <a:rPr lang="pt-BR" dirty="0" smtClean="0"/>
              <a:t>”;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Tecnicamente, todas essas variantes fazem a mesma coisa. Então, é uma questão de gosto pessoal e estética.</a:t>
            </a:r>
          </a:p>
          <a:p>
            <a:r>
              <a:rPr lang="pt-BR" b="1" dirty="0" smtClean="0"/>
              <a:t>Var em </a:t>
            </a:r>
            <a:r>
              <a:rPr lang="pt-BR" b="1" dirty="0"/>
              <a:t>vez </a:t>
            </a:r>
            <a:r>
              <a:rPr lang="pt-BR" b="1" dirty="0" smtClean="0"/>
              <a:t>de </a:t>
            </a:r>
            <a:r>
              <a:rPr lang="pt-BR" b="1" dirty="0" err="1" smtClean="0"/>
              <a:t>let</a:t>
            </a:r>
            <a:endParaRPr lang="pt-BR" dirty="0"/>
          </a:p>
          <a:p>
            <a:r>
              <a:rPr lang="pt-BR" dirty="0"/>
              <a:t>Em scripts mais antigos, você também pode encontrar outra palavra-chave: </a:t>
            </a:r>
            <a:r>
              <a:rPr lang="pt-BR" dirty="0" smtClean="0"/>
              <a:t>var 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r>
              <a:rPr lang="pt-BR" dirty="0" smtClean="0"/>
              <a:t>var nome=“</a:t>
            </a:r>
            <a:r>
              <a:rPr lang="pt-BR" dirty="0" err="1" smtClean="0"/>
              <a:t>Italo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Em outro momento abordaremos a diferença entre os dois mais apropriadamente.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é chamado de </a:t>
            </a:r>
            <a:r>
              <a:rPr lang="pt-BR" b="1" u="sng" dirty="0" err="1" smtClean="0"/>
              <a:t>Java</a:t>
            </a:r>
            <a:r>
              <a:rPr lang="pt-BR" b="1" dirty="0" err="1" smtClean="0"/>
              <a:t>Script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Quando o </a:t>
            </a:r>
            <a:r>
              <a:rPr lang="pt-BR" dirty="0" err="1"/>
              <a:t>JavaScript</a:t>
            </a:r>
            <a:r>
              <a:rPr lang="pt-BR" dirty="0"/>
              <a:t> foi criado, inicialmente tinha outro nome: “</a:t>
            </a:r>
            <a:r>
              <a:rPr lang="pt-BR" dirty="0" err="1"/>
              <a:t>LiveScript</a:t>
            </a:r>
            <a:r>
              <a:rPr lang="pt-BR" dirty="0"/>
              <a:t>”. Mas Java era muito popular naquela época, então foi decidido que posicionar uma nova linguagem como um “irmão mais novo” de Java ajudaria.</a:t>
            </a:r>
          </a:p>
          <a:p>
            <a:r>
              <a:rPr lang="pt-BR" dirty="0"/>
              <a:t>Mas, à medida que evoluiu, o </a:t>
            </a:r>
            <a:r>
              <a:rPr lang="pt-BR" dirty="0" err="1"/>
              <a:t>JavaScript</a:t>
            </a:r>
            <a:r>
              <a:rPr lang="pt-BR" dirty="0"/>
              <a:t> tornou-se uma linguagem totalmente independente com sua própria especificação chamada </a:t>
            </a:r>
            <a:r>
              <a:rPr lang="pt-BR" dirty="0" err="1">
                <a:hlinkClick r:id="rId2"/>
              </a:rPr>
              <a:t>ECMAScript</a:t>
            </a:r>
            <a:r>
              <a:rPr lang="pt-BR" dirty="0"/>
              <a:t> , e agora não tem nenhuma relação com o Java.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limitações nos nomes de variáveis ​​em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r>
              <a:rPr lang="pt-BR" dirty="0"/>
              <a:t>O nome deve conter apenas letras, dígitos ou os símbolos </a:t>
            </a:r>
            <a:r>
              <a:rPr lang="pt-BR" dirty="0" smtClean="0"/>
              <a:t>$ e </a:t>
            </a:r>
            <a:r>
              <a:rPr lang="pt-BR" dirty="0"/>
              <a:t> _.</a:t>
            </a:r>
          </a:p>
          <a:p>
            <a:r>
              <a:rPr lang="pt-BR" dirty="0"/>
              <a:t>O primeiro caractere não deve ser um dígito.</a:t>
            </a:r>
          </a:p>
          <a:p>
            <a:r>
              <a:rPr lang="pt-BR" dirty="0"/>
              <a:t>Exemplos de nomes válidos:</a:t>
            </a:r>
          </a:p>
          <a:p>
            <a:r>
              <a:rPr lang="pt-BR" b="1" dirty="0" err="1"/>
              <a:t>let</a:t>
            </a:r>
            <a:r>
              <a:rPr lang="pt-BR" b="1" dirty="0"/>
              <a:t> </a:t>
            </a:r>
            <a:r>
              <a:rPr lang="pt-BR" b="1" dirty="0" err="1"/>
              <a:t>userName</a:t>
            </a:r>
            <a:r>
              <a:rPr lang="pt-BR" b="1" dirty="0"/>
              <a:t>; </a:t>
            </a:r>
            <a:r>
              <a:rPr lang="pt-BR" b="1" dirty="0" err="1"/>
              <a:t>let</a:t>
            </a:r>
            <a:r>
              <a:rPr lang="pt-BR" b="1" dirty="0"/>
              <a:t> test123;</a:t>
            </a:r>
          </a:p>
          <a:p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Quando o nome contém várias palavras, </a:t>
            </a:r>
            <a:r>
              <a:rPr lang="pt-BR" dirty="0" err="1" smtClean="0"/>
              <a:t>camelCase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comumente usado. Ou seja: as palavras vão uma após a outra, cada palavra, exceto a primeira começando com letra maiúscula: </a:t>
            </a:r>
            <a:r>
              <a:rPr lang="pt-BR" dirty="0" err="1" smtClean="0"/>
              <a:t>LiverpoolMaiorDaInglaterra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 que é interessante – o cifrão '$'e o sublinhado '_'também podem ser usados ​​em nomes. São símbolos regulares, assim como as letras, sem nenhum significado especial.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929354" cy="40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Nomenclatura variável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nomes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​​</a:t>
            </a:r>
            <a:r>
              <a:rPr lang="en-US" dirty="0" err="1"/>
              <a:t>incorretos</a:t>
            </a:r>
            <a:r>
              <a:rPr lang="en-US" dirty="0"/>
              <a:t>:</a:t>
            </a:r>
          </a:p>
          <a:p>
            <a:r>
              <a:rPr lang="pt-BR" dirty="0" err="1"/>
              <a:t>let</a:t>
            </a:r>
            <a:r>
              <a:rPr lang="pt-BR" dirty="0"/>
              <a:t> 1a</a:t>
            </a:r>
            <a:r>
              <a:rPr lang="pt-BR" dirty="0" smtClean="0"/>
              <a:t>;</a:t>
            </a:r>
          </a:p>
          <a:p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my-name</a:t>
            </a:r>
            <a:r>
              <a:rPr lang="pt-BR" dirty="0" smtClean="0"/>
              <a:t>;</a:t>
            </a:r>
          </a:p>
          <a:p>
            <a:r>
              <a:rPr lang="pt-BR" b="1" dirty="0"/>
              <a:t>Nomes reservados</a:t>
            </a:r>
            <a:endParaRPr lang="pt-BR" dirty="0"/>
          </a:p>
          <a:p>
            <a:r>
              <a:rPr lang="pt-BR" dirty="0"/>
              <a:t>Existe uma lista de palavras reservadas , que não podem ser usadas como nomes de variáveis ​​porque são usadas pela própria linguagem.</a:t>
            </a:r>
          </a:p>
          <a:p>
            <a:r>
              <a:rPr lang="pt-BR" dirty="0"/>
              <a:t>Por exemplo: </a:t>
            </a:r>
            <a:r>
              <a:rPr lang="pt-BR" dirty="0" err="1"/>
              <a:t>let</a:t>
            </a:r>
            <a:r>
              <a:rPr lang="pt-BR" dirty="0"/>
              <a:t>, </a:t>
            </a:r>
            <a:r>
              <a:rPr lang="pt-BR" dirty="0" err="1"/>
              <a:t>class</a:t>
            </a:r>
            <a:r>
              <a:rPr lang="pt-BR" dirty="0"/>
              <a:t>, </a:t>
            </a:r>
            <a:r>
              <a:rPr lang="pt-BR" dirty="0" err="1" smtClean="0"/>
              <a:t>return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 smtClean="0"/>
              <a:t>function</a:t>
            </a:r>
            <a:r>
              <a:rPr lang="pt-BR" dirty="0" smtClean="0"/>
              <a:t> são </a:t>
            </a:r>
            <a:r>
              <a:rPr lang="pt-BR" dirty="0"/>
              <a:t>reservados.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Constantes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declarar uma variável constante (imutável), use </a:t>
            </a:r>
            <a:r>
              <a:rPr lang="pt-BR" dirty="0" smtClean="0"/>
              <a:t>constem </a:t>
            </a:r>
            <a:r>
              <a:rPr lang="pt-BR" dirty="0"/>
              <a:t>vez de </a:t>
            </a:r>
            <a:r>
              <a:rPr lang="pt-BR" dirty="0" err="1" smtClean="0"/>
              <a:t>let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smtClean="0"/>
              <a:t>ano=1989;</a:t>
            </a:r>
            <a:endParaRPr lang="pt-BR" dirty="0" smtClean="0"/>
          </a:p>
          <a:p>
            <a:pPr>
              <a:buNone/>
            </a:pPr>
            <a:r>
              <a:rPr lang="pt-BR" dirty="0"/>
              <a:t>Variáveis ​​declaradas usando </a:t>
            </a:r>
            <a:r>
              <a:rPr lang="pt-BR" dirty="0" err="1" smtClean="0"/>
              <a:t>const</a:t>
            </a:r>
            <a:r>
              <a:rPr lang="pt-BR" dirty="0" smtClean="0"/>
              <a:t> são </a:t>
            </a:r>
            <a:r>
              <a:rPr lang="pt-BR" dirty="0"/>
              <a:t>chamadas de “constantes”. Eles não podem ser </a:t>
            </a:r>
            <a:r>
              <a:rPr lang="pt-BR" dirty="0" err="1" smtClean="0"/>
              <a:t>reatribuídos</a:t>
            </a:r>
            <a:r>
              <a:rPr lang="pt-BR" dirty="0" smtClean="0"/>
              <a:t>.</a:t>
            </a:r>
            <a:r>
              <a:rPr lang="pt-BR" dirty="0"/>
              <a:t> Uma tentativa de fazer isso causaria um </a:t>
            </a:r>
            <a:r>
              <a:rPr lang="pt-BR" dirty="0" smtClean="0"/>
              <a:t>erro. 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/>
              <a:t>Constantes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programador tem certeza de que uma variável nunca mudará, ele pode declará-la </a:t>
            </a:r>
            <a:r>
              <a:rPr lang="pt-BR" dirty="0" err="1" smtClean="0"/>
              <a:t>const</a:t>
            </a:r>
            <a:r>
              <a:rPr lang="pt-BR" dirty="0" smtClean="0"/>
              <a:t> para </a:t>
            </a:r>
            <a:r>
              <a:rPr lang="pt-BR" dirty="0"/>
              <a:t>garantir e comunicar claramente esse fato a todos.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Constantes</a:t>
            </a:r>
            <a:r>
              <a:rPr lang="pt-BR" b="1" u="sng" dirty="0"/>
              <a:t> maiúsculas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um programador tem certeza de que uma variável nunca mudará, ele pode declará-la </a:t>
            </a:r>
            <a:r>
              <a:rPr lang="pt-BR" dirty="0" err="1" smtClean="0"/>
              <a:t>const</a:t>
            </a:r>
            <a:r>
              <a:rPr lang="pt-BR" dirty="0" smtClean="0"/>
              <a:t> para </a:t>
            </a:r>
            <a:r>
              <a:rPr lang="pt-BR" dirty="0"/>
              <a:t>garantir e comunicar claramente esse fato a todos</a:t>
            </a:r>
            <a:r>
              <a:rPr lang="pt-BR" dirty="0" smtClean="0"/>
              <a:t>.</a:t>
            </a:r>
          </a:p>
          <a:p>
            <a:r>
              <a:rPr lang="pt-BR" dirty="0"/>
              <a:t>Existe uma prática generalizada de usar constantes como </a:t>
            </a:r>
            <a:r>
              <a:rPr lang="pt-BR" dirty="0" smtClean="0"/>
              <a:t>alia-se </a:t>
            </a:r>
            <a:r>
              <a:rPr lang="pt-BR" dirty="0"/>
              <a:t>para valores difíceis de lembrar que são conhecidos antes da execução.</a:t>
            </a:r>
          </a:p>
          <a:p>
            <a:r>
              <a:rPr lang="pt-BR" dirty="0"/>
              <a:t>Essas constantes são nomeadas usando letras maiúsculas e sublinhados.</a:t>
            </a:r>
          </a:p>
          <a:p>
            <a:r>
              <a:rPr lang="pt-BR" dirty="0"/>
              <a:t>Por exemplo, vamos criar constantes para cores no chamado formato “web” (hexadecimal):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Constantes</a:t>
            </a:r>
            <a:r>
              <a:rPr lang="pt-BR" b="1" u="sng" dirty="0"/>
              <a:t> maiúsculas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84209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dirty="0" smtClean="0"/>
              <a:t>Resumo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declarar variáveis ​​para armazenar dados usando as </a:t>
            </a:r>
            <a:r>
              <a:rPr lang="pt-BR" dirty="0" smtClean="0"/>
              <a:t>palavras-chave</a:t>
            </a:r>
            <a:r>
              <a:rPr lang="pt-BR" dirty="0"/>
              <a:t> var, </a:t>
            </a:r>
            <a:r>
              <a:rPr lang="pt-BR" dirty="0" err="1" smtClean="0"/>
              <a:t>let</a:t>
            </a:r>
            <a:r>
              <a:rPr lang="pt-BR" dirty="0" smtClean="0"/>
              <a:t> ou</a:t>
            </a:r>
            <a:r>
              <a:rPr lang="pt-BR" dirty="0"/>
              <a:t> const.</a:t>
            </a:r>
          </a:p>
          <a:p>
            <a:r>
              <a:rPr lang="pt-BR" dirty="0" err="1"/>
              <a:t>let</a:t>
            </a:r>
            <a:r>
              <a:rPr lang="pt-BR" dirty="0"/>
              <a:t>– é uma declaração de variável moderna.</a:t>
            </a:r>
          </a:p>
          <a:p>
            <a:r>
              <a:rPr lang="pt-BR" dirty="0"/>
              <a:t>var– é uma declaração de variável da velha escola. </a:t>
            </a:r>
          </a:p>
          <a:p>
            <a:r>
              <a:rPr lang="pt-BR" dirty="0" err="1"/>
              <a:t>const</a:t>
            </a:r>
            <a:r>
              <a:rPr lang="pt-BR" dirty="0"/>
              <a:t>– é como </a:t>
            </a:r>
            <a:r>
              <a:rPr lang="pt-BR" dirty="0" err="1"/>
              <a:t>let</a:t>
            </a:r>
            <a:r>
              <a:rPr lang="pt-BR" dirty="0"/>
              <a:t>, mas o valor da variável não pode ser alterado.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valor em </a:t>
            </a:r>
            <a:r>
              <a:rPr lang="pt-BR" dirty="0" err="1"/>
              <a:t>JavaScript</a:t>
            </a:r>
            <a:r>
              <a:rPr lang="pt-BR" dirty="0"/>
              <a:t> é sempre de um determinado tipo. Por exemplo, uma string ou um número.</a:t>
            </a:r>
          </a:p>
          <a:p>
            <a:r>
              <a:rPr lang="pt-BR" dirty="0"/>
              <a:t>Existem oito tipos básicos de dados em </a:t>
            </a:r>
            <a:r>
              <a:rPr lang="pt-BR" dirty="0" err="1"/>
              <a:t>JavaScript</a:t>
            </a:r>
            <a:r>
              <a:rPr lang="pt-BR" dirty="0"/>
              <a:t>. </a:t>
            </a:r>
            <a:r>
              <a:rPr lang="pt-BR" dirty="0" smtClean="0"/>
              <a:t>Iremos ao longo do curso abordando todos eles. </a:t>
            </a:r>
          </a:p>
          <a:p>
            <a:r>
              <a:rPr lang="pt-BR" dirty="0"/>
              <a:t>Podemos colocar qualquer tipo em uma variável. Por exemplo, uma variável pode em um momento ser uma string e depois armazenar um número: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Hoje, o </a:t>
            </a:r>
            <a:r>
              <a:rPr lang="pt-BR" dirty="0" err="1"/>
              <a:t>JavaScript</a:t>
            </a:r>
            <a:r>
              <a:rPr lang="pt-BR" dirty="0"/>
              <a:t> pode ser executado não apenas no navegador, mas também no servidor ou, na verdade, em qualquer dispositivo que tenha um programa especial chamado mecanismo </a:t>
            </a:r>
            <a:r>
              <a:rPr lang="pt-BR" dirty="0" err="1"/>
              <a:t>JavaScript</a:t>
            </a:r>
            <a:r>
              <a:rPr lang="pt-BR" dirty="0"/>
              <a:t> .</a:t>
            </a:r>
          </a:p>
          <a:p>
            <a:r>
              <a:rPr lang="pt-BR" dirty="0"/>
              <a:t>O navegador possui um mecanismo incorporado às vezes chamado de “máquina virtual </a:t>
            </a:r>
            <a:r>
              <a:rPr lang="pt-BR" dirty="0" err="1"/>
              <a:t>JavaScript</a:t>
            </a:r>
            <a:r>
              <a:rPr lang="pt-BR" dirty="0"/>
              <a:t>”.</a:t>
            </a:r>
          </a:p>
          <a:p>
            <a:r>
              <a:rPr lang="pt-BR" dirty="0"/>
              <a:t>Motores diferentes têm “codinomes” diferentes. Por exemplo:</a:t>
            </a:r>
          </a:p>
          <a:p>
            <a:r>
              <a:rPr lang="pt-BR" dirty="0"/>
              <a:t>V8 – no </a:t>
            </a:r>
            <a:r>
              <a:rPr lang="pt-BR" dirty="0" err="1"/>
              <a:t>Chrome</a:t>
            </a:r>
            <a:r>
              <a:rPr lang="pt-BR" dirty="0"/>
              <a:t>, Opera e </a:t>
            </a:r>
            <a:r>
              <a:rPr lang="pt-BR" dirty="0" err="1"/>
              <a:t>Edge</a:t>
            </a:r>
            <a:r>
              <a:rPr lang="pt-BR" dirty="0"/>
              <a:t>.</a:t>
            </a:r>
          </a:p>
          <a:p>
            <a:r>
              <a:rPr lang="pt-BR" dirty="0" err="1" smtClean="0"/>
              <a:t>SpiderMonkey</a:t>
            </a:r>
            <a:r>
              <a:rPr lang="pt-BR" dirty="0" smtClean="0"/>
              <a:t>– </a:t>
            </a:r>
            <a:r>
              <a:rPr lang="pt-BR" dirty="0"/>
              <a:t>no Firefox.</a:t>
            </a:r>
          </a:p>
          <a:p>
            <a:r>
              <a:rPr lang="pt-BR" dirty="0"/>
              <a:t>…Existem outros codinomes como “</a:t>
            </a:r>
            <a:r>
              <a:rPr lang="pt-BR" dirty="0" err="1"/>
              <a:t>Chakra</a:t>
            </a:r>
            <a:r>
              <a:rPr lang="pt-BR" dirty="0"/>
              <a:t>” para IE, “</a:t>
            </a:r>
            <a:r>
              <a:rPr lang="pt-BR" dirty="0" err="1"/>
              <a:t>JavaScriptCore</a:t>
            </a:r>
            <a:r>
              <a:rPr lang="pt-BR" dirty="0"/>
              <a:t>”, “Nitro” e “</a:t>
            </a:r>
            <a:r>
              <a:rPr lang="pt-BR" dirty="0" err="1"/>
              <a:t>SquirrelFish</a:t>
            </a:r>
            <a:r>
              <a:rPr lang="pt-BR" dirty="0"/>
              <a:t>” para </a:t>
            </a:r>
            <a:r>
              <a:rPr lang="pt-BR" dirty="0" err="1"/>
              <a:t>Safari</a:t>
            </a:r>
            <a:r>
              <a:rPr lang="pt-BR" dirty="0"/>
              <a:t>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código abaixo, sem usar o console, qual será o resultado dele?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928934"/>
            <a:ext cx="59805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Linguagens de programação que permitem tais coisas, como </a:t>
            </a:r>
            <a:r>
              <a:rPr lang="pt-BR" dirty="0" err="1"/>
              <a:t>JavaScript</a:t>
            </a:r>
            <a:r>
              <a:rPr lang="pt-BR" dirty="0"/>
              <a:t>, são chamadas de “digitadas dinamicamente”, o que significa que existem tipos de dados, mas variáveis ​​não estão vinculadas a nenhum deles.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Número: </a:t>
            </a:r>
            <a:r>
              <a:rPr lang="pt-BR" dirty="0"/>
              <a:t>O tipo de </a:t>
            </a:r>
            <a:r>
              <a:rPr lang="pt-BR" i="1" dirty="0"/>
              <a:t>número</a:t>
            </a:r>
            <a:r>
              <a:rPr lang="pt-BR" dirty="0"/>
              <a:t> representa números inteiros e de ponto flutuante.</a:t>
            </a:r>
          </a:p>
          <a:p>
            <a:r>
              <a:rPr lang="pt-BR" dirty="0"/>
              <a:t>Existem muitas operações para números, por exemplo, multiplicação *, divisão /, adição +, subtração -e assim por diante.</a:t>
            </a:r>
          </a:p>
          <a:p>
            <a:r>
              <a:rPr lang="pt-BR" dirty="0"/>
              <a:t>Além dos números regulares, existem os chamados “valores numéricos especiais” que também pertencem a este tipo de dados: </a:t>
            </a:r>
            <a:r>
              <a:rPr lang="pt-BR" dirty="0" err="1"/>
              <a:t>Infinity</a:t>
            </a:r>
            <a:r>
              <a:rPr lang="pt-BR" dirty="0"/>
              <a:t>, </a:t>
            </a:r>
            <a:r>
              <a:rPr lang="pt-BR" dirty="0" smtClean="0"/>
              <a:t>- </a:t>
            </a:r>
            <a:r>
              <a:rPr lang="pt-BR" dirty="0" err="1" smtClean="0"/>
              <a:t>Infinity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/>
              <a:t>NaN</a:t>
            </a:r>
            <a:r>
              <a:rPr lang="pt-BR" dirty="0"/>
              <a:t>.</a:t>
            </a:r>
          </a:p>
          <a:p>
            <a:r>
              <a:rPr lang="pt-BR" dirty="0" err="1" smtClean="0"/>
              <a:t>Infinity</a:t>
            </a:r>
            <a:r>
              <a:rPr lang="pt-BR" dirty="0" smtClean="0"/>
              <a:t> representa </a:t>
            </a:r>
            <a:r>
              <a:rPr lang="pt-BR" dirty="0"/>
              <a:t>o infinito matemático ∞. É um valor especial que é maior do que qualquer número.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Podemos obtê-lo como resultado da divisão por zero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( 1 / 0 ); // </a:t>
            </a:r>
            <a:r>
              <a:rPr lang="pt-BR" dirty="0" err="1" smtClean="0"/>
              <a:t>Infinity</a:t>
            </a:r>
            <a:endParaRPr lang="pt-BR" dirty="0" smtClean="0"/>
          </a:p>
          <a:p>
            <a:pPr>
              <a:buNone/>
            </a:pPr>
            <a:r>
              <a:rPr lang="pt-BR" dirty="0"/>
              <a:t>Ou apenas referenciá-lo diretamente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err="1"/>
              <a:t>alert</a:t>
            </a:r>
            <a:r>
              <a:rPr lang="pt-BR" dirty="0"/>
              <a:t>( </a:t>
            </a:r>
            <a:r>
              <a:rPr lang="pt-BR" dirty="0" err="1"/>
              <a:t>Infinity</a:t>
            </a:r>
            <a:r>
              <a:rPr lang="pt-BR" dirty="0"/>
              <a:t> ); // </a:t>
            </a:r>
            <a:r>
              <a:rPr lang="pt-BR" dirty="0" err="1"/>
              <a:t>Infinity</a:t>
            </a:r>
            <a:endParaRPr lang="pt-BR" b="1" dirty="0"/>
          </a:p>
          <a:p>
            <a:pPr>
              <a:buNone/>
            </a:pPr>
            <a:r>
              <a:rPr lang="pt-BR" b="1" dirty="0" err="1" smtClean="0"/>
              <a:t>NaN</a:t>
            </a:r>
            <a:r>
              <a:rPr lang="pt-BR" b="1" dirty="0" smtClean="0"/>
              <a:t> </a:t>
            </a:r>
            <a:r>
              <a:rPr lang="pt-BR" dirty="0" smtClean="0"/>
              <a:t>representa </a:t>
            </a:r>
            <a:r>
              <a:rPr lang="pt-BR" dirty="0"/>
              <a:t>um erro computacional. É resultado de uma operação matemática incorreta ou indefinida, por exemplo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dirty="0"/>
              <a:t>alert( "not a number" / 2 );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NaNé</a:t>
            </a:r>
            <a:r>
              <a:rPr lang="pt-BR" dirty="0"/>
              <a:t> pegajoso. Qualquer outra operação matemática sobre </a:t>
            </a:r>
            <a:r>
              <a:rPr lang="pt-BR" dirty="0" err="1"/>
              <a:t>NaNretornos</a:t>
            </a:r>
            <a:r>
              <a:rPr lang="pt-BR" dirty="0"/>
              <a:t> </a:t>
            </a:r>
            <a:r>
              <a:rPr lang="pt-BR" dirty="0" err="1"/>
              <a:t>NaN</a:t>
            </a:r>
            <a:r>
              <a:rPr lang="pt-BR" dirty="0"/>
              <a:t>:</a:t>
            </a:r>
          </a:p>
          <a:p>
            <a:r>
              <a:rPr lang="pt-BR" dirty="0" err="1"/>
              <a:t>alert</a:t>
            </a:r>
            <a:r>
              <a:rPr lang="pt-BR" dirty="0"/>
              <a:t>( </a:t>
            </a:r>
            <a:r>
              <a:rPr lang="pt-BR" dirty="0" err="1"/>
              <a:t>NaN</a:t>
            </a:r>
            <a:r>
              <a:rPr lang="pt-BR" dirty="0"/>
              <a:t> + 1 ); // </a:t>
            </a:r>
            <a:r>
              <a:rPr lang="pt-BR" dirty="0" err="1"/>
              <a:t>NaN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alert</a:t>
            </a:r>
            <a:r>
              <a:rPr lang="pt-BR" dirty="0"/>
              <a:t>( 3 * </a:t>
            </a:r>
            <a:r>
              <a:rPr lang="pt-BR" dirty="0" err="1"/>
              <a:t>NaN</a:t>
            </a:r>
            <a:r>
              <a:rPr lang="pt-BR" dirty="0"/>
              <a:t> ); // </a:t>
            </a:r>
            <a:r>
              <a:rPr lang="pt-BR" dirty="0" err="1"/>
              <a:t>NaN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alert</a:t>
            </a:r>
            <a:r>
              <a:rPr lang="pt-BR" dirty="0"/>
              <a:t>( "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" / 2 - 1 ); // </a:t>
            </a:r>
            <a:r>
              <a:rPr lang="pt-BR" dirty="0" err="1" smtClean="0"/>
              <a:t>NaN</a:t>
            </a:r>
            <a:endParaRPr lang="pt-BR" dirty="0" smtClean="0"/>
          </a:p>
          <a:p>
            <a:r>
              <a:rPr lang="pt-BR" dirty="0"/>
              <a:t>Portanto, se houver um </a:t>
            </a:r>
            <a:r>
              <a:rPr lang="pt-BR" dirty="0" err="1" smtClean="0"/>
              <a:t>NaN</a:t>
            </a:r>
            <a:r>
              <a:rPr lang="pt-BR" dirty="0" err="1"/>
              <a:t>em</a:t>
            </a:r>
            <a:r>
              <a:rPr lang="pt-BR" dirty="0"/>
              <a:t> algum lugar em uma expressão matemática, ele se propaga para todo o resultado (só há uma exceção: </a:t>
            </a:r>
            <a:r>
              <a:rPr lang="pt-BR" dirty="0" err="1" smtClean="0"/>
              <a:t>NaN</a:t>
            </a:r>
            <a:r>
              <a:rPr lang="pt-BR" dirty="0" smtClean="0"/>
              <a:t> ** 0</a:t>
            </a:r>
            <a:r>
              <a:rPr lang="pt-BR" dirty="0"/>
              <a:t>is </a:t>
            </a:r>
            <a:r>
              <a:rPr lang="pt-BR" dirty="0" smtClean="0"/>
              <a:t>1</a:t>
            </a:r>
            <a:r>
              <a:rPr lang="pt-BR" dirty="0"/>
              <a:t>).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String: </a:t>
            </a:r>
            <a:r>
              <a:rPr lang="pt-BR" dirty="0"/>
              <a:t>Uma string em </a:t>
            </a:r>
            <a:r>
              <a:rPr lang="pt-BR" dirty="0" err="1"/>
              <a:t>JavaScript</a:t>
            </a:r>
            <a:r>
              <a:rPr lang="pt-BR" dirty="0"/>
              <a:t> deve estar entre aspas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let str2 = ‘Se o Santa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' + </a:t>
            </a:r>
            <a:r>
              <a:rPr lang="en-US" dirty="0" err="1" smtClean="0"/>
              <a:t>str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let str3 = ‘O Sport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'+ </a:t>
            </a:r>
            <a:r>
              <a:rPr lang="en-US" dirty="0" err="1" smtClean="0"/>
              <a:t>str</a:t>
            </a:r>
            <a:r>
              <a:rPr lang="en-US" dirty="0" smtClean="0"/>
              <a:t>+ str2;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existem 3 tipos de aspas.</a:t>
            </a:r>
          </a:p>
          <a:p>
            <a:r>
              <a:rPr lang="pt-BR" dirty="0"/>
              <a:t>Aspas duplas: "</a:t>
            </a:r>
            <a:r>
              <a:rPr lang="pt-BR" dirty="0" err="1"/>
              <a:t>Hello</a:t>
            </a:r>
            <a:r>
              <a:rPr lang="pt-BR" dirty="0"/>
              <a:t>".</a:t>
            </a:r>
          </a:p>
          <a:p>
            <a:r>
              <a:rPr lang="pt-BR" dirty="0"/>
              <a:t>Aspas simples: '</a:t>
            </a:r>
            <a:r>
              <a:rPr lang="pt-BR" dirty="0" err="1"/>
              <a:t>Hello</a:t>
            </a:r>
            <a:r>
              <a:rPr lang="pt-BR" dirty="0"/>
              <a:t>'.</a:t>
            </a:r>
          </a:p>
          <a:p>
            <a:r>
              <a:rPr lang="pt-BR" dirty="0"/>
              <a:t>Atrasos: </a:t>
            </a:r>
            <a:r>
              <a:rPr lang="pt-BR" dirty="0" err="1"/>
              <a:t>`Hello</a:t>
            </a:r>
            <a:r>
              <a:rPr lang="pt-BR" dirty="0"/>
              <a:t>`</a:t>
            </a:r>
          </a:p>
          <a:p>
            <a:pPr>
              <a:buNone/>
            </a:pPr>
            <a:r>
              <a:rPr lang="pt-BR" dirty="0" smtClean="0"/>
              <a:t>As </a:t>
            </a:r>
            <a:r>
              <a:rPr lang="pt-BR" dirty="0"/>
              <a:t>aspas duplas e simples são aspas “simples”. Praticamente não há diferença entre eles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Backticks</a:t>
            </a:r>
            <a:r>
              <a:rPr lang="pt-BR" dirty="0"/>
              <a:t> são citações de “funcionalidade estendida”. Eles nos permitem incorporar variáveis ​​e expressões em uma string </a:t>
            </a:r>
            <a:r>
              <a:rPr lang="pt-BR" dirty="0" smtClean="0"/>
              <a:t>envolvendo-as </a:t>
            </a:r>
            <a:r>
              <a:rPr lang="pt-BR" dirty="0"/>
              <a:t>em </a:t>
            </a:r>
            <a:r>
              <a:rPr lang="pt-BR" dirty="0" smtClean="0"/>
              <a:t>${…}</a:t>
            </a:r>
            <a:r>
              <a:rPr lang="pt-BR" dirty="0"/>
              <a:t>, por exemplo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= "Ítalo";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`Olá</a:t>
            </a:r>
            <a:r>
              <a:rPr lang="pt-BR" dirty="0" smtClean="0"/>
              <a:t>, ${</a:t>
            </a:r>
            <a:r>
              <a:rPr lang="pt-BR" dirty="0" err="1" smtClean="0"/>
              <a:t>name</a:t>
            </a:r>
            <a:r>
              <a:rPr lang="pt-BR" dirty="0" smtClean="0"/>
              <a:t>}!` ); 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</a:t>
            </a:r>
            <a:r>
              <a:rPr lang="pt-BR" dirty="0" smtClean="0"/>
              <a:t> resultado é: ${1 + 2}` ); 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Backticks</a:t>
            </a:r>
            <a:r>
              <a:rPr lang="pt-BR" dirty="0"/>
              <a:t> são citações de “funcionalidade estendida”. Eles nos permitem incorporar variáveis ​​e expressões em uma string </a:t>
            </a:r>
            <a:r>
              <a:rPr lang="pt-BR" dirty="0" smtClean="0"/>
              <a:t>envolvendo-as </a:t>
            </a:r>
            <a:r>
              <a:rPr lang="pt-BR" dirty="0"/>
              <a:t>em </a:t>
            </a:r>
            <a:r>
              <a:rPr lang="pt-BR" dirty="0" smtClean="0"/>
              <a:t>${…}</a:t>
            </a:r>
            <a:r>
              <a:rPr lang="pt-BR" dirty="0"/>
              <a:t>, por exemplo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let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= "Ítalo";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`Olá</a:t>
            </a:r>
            <a:r>
              <a:rPr lang="pt-BR" dirty="0" smtClean="0"/>
              <a:t>, ${</a:t>
            </a:r>
            <a:r>
              <a:rPr lang="pt-BR" dirty="0" err="1" smtClean="0"/>
              <a:t>name</a:t>
            </a:r>
            <a:r>
              <a:rPr lang="pt-BR" dirty="0" smtClean="0"/>
              <a:t>}!` ); </a:t>
            </a:r>
          </a:p>
          <a:p>
            <a:r>
              <a:rPr lang="pt-BR" dirty="0" err="1" smtClean="0"/>
              <a:t>alert</a:t>
            </a:r>
            <a:r>
              <a:rPr lang="pt-BR" dirty="0" smtClean="0"/>
              <a:t>( </a:t>
            </a:r>
            <a:r>
              <a:rPr lang="pt-BR" dirty="0" err="1" smtClean="0"/>
              <a:t>`O</a:t>
            </a:r>
            <a:r>
              <a:rPr lang="pt-BR" dirty="0" smtClean="0"/>
              <a:t> resultado é: ${1 + 2}` ); 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expressão dentro dela ${…}é avaliada e o resultado torna-se parte da string. Podemos colocar qualquer coisa lá: uma variável como </a:t>
            </a:r>
            <a:r>
              <a:rPr lang="pt-BR" dirty="0" err="1" smtClean="0"/>
              <a:t>name</a:t>
            </a:r>
            <a:r>
              <a:rPr lang="pt-BR" dirty="0" smtClean="0"/>
              <a:t> ou </a:t>
            </a:r>
            <a:r>
              <a:rPr lang="pt-BR" dirty="0"/>
              <a:t>uma expressão aritmética 1 + 2ou algo mais complexo.</a:t>
            </a:r>
          </a:p>
          <a:p>
            <a:r>
              <a:rPr lang="pt-BR" dirty="0"/>
              <a:t>Observe que isso só pode ser feito em </a:t>
            </a:r>
            <a:r>
              <a:rPr lang="pt-BR" dirty="0" err="1"/>
              <a:t>backticks</a:t>
            </a:r>
            <a:r>
              <a:rPr lang="pt-BR" dirty="0"/>
              <a:t>. Outras citações não têm essa funcionalidade de incorporação!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funcionam os motores?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mecanismo (embutido se for um navegador) lê (“analisa”) o script.</a:t>
            </a:r>
          </a:p>
          <a:p>
            <a:r>
              <a:rPr lang="pt-BR" dirty="0"/>
              <a:t>Em seguida, ele converte (“compila”) o script em código de máquina.</a:t>
            </a:r>
          </a:p>
          <a:p>
            <a:r>
              <a:rPr lang="pt-BR" dirty="0"/>
              <a:t>E então o código da máquina é executado, bem rápido.</a:t>
            </a:r>
          </a:p>
          <a:p>
            <a:r>
              <a:rPr lang="pt-BR" dirty="0"/>
              <a:t>O mecanismo aplica otimizações em cada etapa do processo. Ele até observa o script compilado enquanto ele é executado, analisa os dados que fluem por ele e otimiza ainda mais o código da máquina com base nesse conhecimento.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Booleano (tipo lógico</a:t>
            </a:r>
            <a:r>
              <a:rPr lang="pt-BR" b="1" dirty="0" smtClean="0"/>
              <a:t>)</a:t>
            </a:r>
          </a:p>
          <a:p>
            <a:r>
              <a:rPr lang="pt-BR" dirty="0"/>
              <a:t>O tipo booleano tem apenas dois valores: </a:t>
            </a:r>
            <a:r>
              <a:rPr lang="pt-BR" dirty="0" err="1" smtClean="0"/>
              <a:t>true</a:t>
            </a:r>
            <a:r>
              <a:rPr lang="pt-BR" dirty="0" smtClean="0"/>
              <a:t> e</a:t>
            </a:r>
            <a:r>
              <a:rPr lang="pt-BR" dirty="0"/>
              <a:t> </a:t>
            </a:r>
            <a:r>
              <a:rPr lang="pt-BR" dirty="0" err="1"/>
              <a:t>false</a:t>
            </a:r>
            <a:r>
              <a:rPr lang="pt-BR" dirty="0"/>
              <a:t>.</a:t>
            </a:r>
          </a:p>
          <a:p>
            <a:r>
              <a:rPr lang="pt-BR" dirty="0"/>
              <a:t>Esse tipo é comumente usado para armazenar valores sim/não: </a:t>
            </a:r>
            <a:r>
              <a:rPr lang="pt-BR" dirty="0" err="1" smtClean="0"/>
              <a:t>true</a:t>
            </a:r>
            <a:r>
              <a:rPr lang="pt-BR" dirty="0" smtClean="0"/>
              <a:t> significa </a:t>
            </a:r>
            <a:r>
              <a:rPr lang="pt-BR" dirty="0"/>
              <a:t>“sim, correto” e </a:t>
            </a:r>
            <a:r>
              <a:rPr lang="pt-BR" dirty="0" err="1" smtClean="0"/>
              <a:t>false</a:t>
            </a:r>
            <a:r>
              <a:rPr lang="pt-BR" dirty="0" smtClean="0"/>
              <a:t> significa </a:t>
            </a:r>
            <a:r>
              <a:rPr lang="pt-BR" dirty="0"/>
              <a:t>“não, incorreto”.</a:t>
            </a:r>
          </a:p>
          <a:p>
            <a:r>
              <a:rPr lang="pt-BR" dirty="0"/>
              <a:t>Por exemplo: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15436" cy="184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 booleanos também vêm como resultado de comparações</a:t>
            </a:r>
            <a:r>
              <a:rPr lang="pt-BR" dirty="0" smtClean="0"/>
              <a:t>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496"/>
            <a:ext cx="4786346" cy="297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de Dados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Valores booleanos também vêm como resultado de comparações</a:t>
            </a:r>
            <a:r>
              <a:rPr lang="pt-BR" dirty="0" smtClean="0"/>
              <a:t>:</a:t>
            </a:r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86058"/>
            <a:ext cx="4143404" cy="343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pt-BR" b="1" dirty="0" smtClean="0"/>
              <a:t>Faça as determinadas comparações: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Letra A é Igual a Letra B?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Se A receber o valor 15 e B 50, como faço para dizer que são diferentes?</a:t>
            </a:r>
          </a:p>
          <a:p>
            <a:pPr marL="514350" indent="-514350">
              <a:buAutoNum type="alphaLcParenR"/>
            </a:pPr>
            <a:r>
              <a:rPr lang="pt-BR" b="1" dirty="0" smtClean="0"/>
              <a:t>Qual a soma, subtração, divisão e multiplicação de A e B?</a:t>
            </a:r>
          </a:p>
          <a:p>
            <a:pPr marL="514350" indent="-514350">
              <a:buNone/>
            </a:pPr>
            <a:r>
              <a:rPr lang="pt-BR" b="1" dirty="0" smtClean="0"/>
              <a:t>Para isso use os comandos de saída: </a:t>
            </a:r>
          </a:p>
          <a:p>
            <a:pPr marL="514350" indent="-514350">
              <a:buNone/>
            </a:pPr>
            <a:r>
              <a:rPr lang="pt-BR" b="1" dirty="0" err="1" smtClean="0"/>
              <a:t>document</a:t>
            </a:r>
            <a:r>
              <a:rPr lang="pt-BR" b="1" dirty="0" smtClean="0"/>
              <a:t>.</a:t>
            </a:r>
            <a:r>
              <a:rPr lang="pt-BR" b="1" dirty="0" err="1" smtClean="0"/>
              <a:t>write</a:t>
            </a:r>
            <a:endParaRPr lang="pt-BR" b="1" dirty="0" smtClean="0"/>
          </a:p>
          <a:p>
            <a:pPr marL="514350" indent="-514350">
              <a:buNone/>
            </a:pPr>
            <a:r>
              <a:rPr lang="pt-BR" b="1" dirty="0" smtClean="0"/>
              <a:t>console.</a:t>
            </a:r>
            <a:r>
              <a:rPr lang="pt-BR" b="1" dirty="0" err="1" smtClean="0"/>
              <a:t>log</a:t>
            </a:r>
            <a:endParaRPr lang="pt-BR" b="1" dirty="0" smtClean="0"/>
          </a:p>
          <a:p>
            <a:pPr marL="514350" indent="-514350">
              <a:buNone/>
            </a:pPr>
            <a:r>
              <a:rPr lang="pt-BR" b="1" dirty="0" err="1" smtClean="0"/>
              <a:t>alert</a:t>
            </a:r>
            <a:r>
              <a:rPr lang="pt-BR" b="1" dirty="0" smtClean="0"/>
              <a:t>  </a:t>
            </a:r>
          </a:p>
          <a:p>
            <a:pPr marL="514350" indent="-514350">
              <a:buNone/>
            </a:pPr>
            <a:endParaRPr lang="pt-BR" b="1" dirty="0" smtClean="0"/>
          </a:p>
          <a:p>
            <a:pPr marL="514350" indent="-514350">
              <a:buAutoNum type="arabicParenR"/>
            </a:pPr>
            <a:endParaRPr lang="pt-BR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o </a:t>
            </a:r>
            <a:r>
              <a:rPr lang="pt-BR" b="1" dirty="0" err="1"/>
              <a:t>JavaScript</a:t>
            </a:r>
            <a:r>
              <a:rPr lang="pt-BR" b="1" dirty="0"/>
              <a:t> no navegador pode fazer?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moderno é uma linguagem de programação “segura”. Ele não fornece acesso de baixo nível à memória ou à CPU, pois foi criado inicialmente para navegadores que não o exigem.</a:t>
            </a:r>
          </a:p>
          <a:p>
            <a:r>
              <a:rPr lang="pt-BR" dirty="0"/>
              <a:t>Os recursos do </a:t>
            </a:r>
            <a:r>
              <a:rPr lang="pt-BR" dirty="0" err="1"/>
              <a:t>JavaScript</a:t>
            </a:r>
            <a:r>
              <a:rPr lang="pt-BR" dirty="0"/>
              <a:t> dependem muito do ambiente em que está sendo executado. Por exemplo, </a:t>
            </a:r>
            <a:r>
              <a:rPr lang="pt-BR" dirty="0" smtClean="0"/>
              <a:t>o </a:t>
            </a:r>
            <a:r>
              <a:rPr lang="pt-BR" dirty="0" err="1" smtClean="0"/>
              <a:t>Node</a:t>
            </a:r>
            <a:r>
              <a:rPr lang="pt-BR" dirty="0" smtClean="0"/>
              <a:t>.JS</a:t>
            </a:r>
            <a:r>
              <a:rPr lang="pt-BR" dirty="0"/>
              <a:t>  oferece suporte a funções que permitem que o </a:t>
            </a:r>
            <a:r>
              <a:rPr lang="pt-BR" dirty="0" err="1"/>
              <a:t>JavaScript</a:t>
            </a:r>
            <a:r>
              <a:rPr lang="pt-BR" dirty="0"/>
              <a:t> leia/escreva arquivos arbitrários, execute solicitações de rede etc.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no navegador pode fazer tudo relacionado à manipulação da página da web, interação com o usuário e o servidor da web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/>
              <a:t>O que o </a:t>
            </a:r>
            <a:r>
              <a:rPr lang="pt-BR" b="1" u="sng" dirty="0" err="1"/>
              <a:t>JavaScript</a:t>
            </a:r>
            <a:r>
              <a:rPr lang="pt-BR" b="1" u="sng" dirty="0"/>
              <a:t> do navegador NÃO PODE fazer?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As habilidades do </a:t>
            </a:r>
            <a:r>
              <a:rPr lang="pt-BR" dirty="0" err="1"/>
              <a:t>JavaScript</a:t>
            </a:r>
            <a:r>
              <a:rPr lang="pt-BR" dirty="0"/>
              <a:t> no navegador são limitadas para proteger a segurança do usuário. O objetivo é impedir que uma página maliciosa acesse informações privadas ou prejudique os dados do usuário</a:t>
            </a:r>
            <a:r>
              <a:rPr lang="pt-BR" dirty="0" smtClean="0"/>
              <a:t>.</a:t>
            </a:r>
          </a:p>
          <a:p>
            <a:r>
              <a:rPr lang="pt-BR" dirty="0"/>
              <a:t>Exemplos de tais restrições incluem: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em uma página da Web pode não ler/gravar arquivos arbitrários no disco rígido, copiá-los ou executar programas. Ele não tem acesso direto às funções do sistema operacional.</a:t>
            </a:r>
          </a:p>
          <a:p>
            <a:r>
              <a:rPr lang="pt-BR" dirty="0"/>
              <a:t>Os navegadores modernos permitem que ele trabalhe com arquivos, mas o acesso é limitado e fornecido apenas se o usuário realizar determinadas ações, como “soltar” um arquivo em uma janela do navegador ou selecioná-lo por meio de uma &lt;input&gt;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O que o </a:t>
            </a:r>
            <a:r>
              <a:rPr lang="pt-BR" b="1" u="sng" dirty="0" err="1" smtClean="0"/>
              <a:t>JavaScript</a:t>
            </a:r>
            <a:r>
              <a:rPr lang="pt-BR" b="1" u="sng" dirty="0" smtClean="0"/>
              <a:t> do navegador NÃO PODE fazer?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pode se comunicar facilmente pela rede com o servidor de onde veio a página atual. Mas sua capacidade de receber dados de outros sites/domínios é prejudicada. Embora possível, requer consentimento explícito (expresso em cabeçalhos HTTP) do lado remoto. Mais uma vez, isso é uma limitação de segurança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u="sng" dirty="0" smtClean="0"/>
              <a:t>O que o </a:t>
            </a:r>
            <a:r>
              <a:rPr lang="pt-BR" b="1" u="sng" dirty="0" err="1" smtClean="0"/>
              <a:t>JavaScript</a:t>
            </a:r>
            <a:r>
              <a:rPr lang="pt-BR" b="1" u="sng" dirty="0" smtClean="0"/>
              <a:t> do navegador NÃO PODE fazer?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60102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1117</Words>
  <Application>Microsoft Office PowerPoint</Application>
  <PresentationFormat>Apresentação na tela (4:3)</PresentationFormat>
  <Paragraphs>229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Tema do Office</vt:lpstr>
      <vt:lpstr>JavaScript ou JS</vt:lpstr>
      <vt:lpstr>JS Introdução</vt:lpstr>
      <vt:lpstr>Por que é chamado de JavaScript?</vt:lpstr>
      <vt:lpstr>JS Introdução</vt:lpstr>
      <vt:lpstr>Como funcionam os motores?</vt:lpstr>
      <vt:lpstr>O que o JavaScript no navegador pode fazer?</vt:lpstr>
      <vt:lpstr>O que o JavaScript do navegador NÃO PODE fazer?</vt:lpstr>
      <vt:lpstr>O que o JavaScript do navegador NÃO PODE fazer?</vt:lpstr>
      <vt:lpstr>O que o JavaScript do navegador NÃO PODE fazer?</vt:lpstr>
      <vt:lpstr>O que torna o JavaScript único?</vt:lpstr>
      <vt:lpstr>Linguagens “sobre” JavaScript</vt:lpstr>
      <vt:lpstr>Linguagens “sobre” JavaScript</vt:lpstr>
      <vt:lpstr>Resumo</vt:lpstr>
      <vt:lpstr>A etiqueta "script"</vt:lpstr>
      <vt:lpstr>Marcação moderna</vt:lpstr>
      <vt:lpstr>Scripts externos</vt:lpstr>
      <vt:lpstr>Observe:</vt:lpstr>
      <vt:lpstr>Resumo</vt:lpstr>
      <vt:lpstr>Estrutura do código</vt:lpstr>
      <vt:lpstr>Estrutura do código</vt:lpstr>
      <vt:lpstr>Estrutura do código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Nomenclatura variável</vt:lpstr>
      <vt:lpstr>Nomenclatura variável</vt:lpstr>
      <vt:lpstr>Nomenclatura variável</vt:lpstr>
      <vt:lpstr>Nomenclatura variável</vt:lpstr>
      <vt:lpstr>Constantes</vt:lpstr>
      <vt:lpstr>Constantes</vt:lpstr>
      <vt:lpstr>Constantes maiúsculas</vt:lpstr>
      <vt:lpstr>Constantes maiúsculas</vt:lpstr>
      <vt:lpstr>Resumo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ou JS</dc:title>
  <dc:creator>Usuário do Windows</dc:creator>
  <cp:lastModifiedBy>Usuário do Windows</cp:lastModifiedBy>
  <cp:revision>38</cp:revision>
  <dcterms:created xsi:type="dcterms:W3CDTF">2023-02-02T16:17:39Z</dcterms:created>
  <dcterms:modified xsi:type="dcterms:W3CDTF">2023-03-02T19:53:30Z</dcterms:modified>
</cp:coreProperties>
</file>