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57" r:id="rId6"/>
    <p:sldId id="258" r:id="rId7"/>
    <p:sldId id="275" r:id="rId8"/>
    <p:sldId id="276" r:id="rId9"/>
    <p:sldId id="277" r:id="rId10"/>
    <p:sldId id="278" r:id="rId11"/>
    <p:sldId id="279" r:id="rId12"/>
    <p:sldId id="280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1" r:id="rId25"/>
    <p:sldId id="272" r:id="rId26"/>
    <p:sldId id="273" r:id="rId27"/>
    <p:sldId id="281" r:id="rId28"/>
    <p:sldId id="282" r:id="rId29"/>
    <p:sldId id="283" r:id="rId30"/>
    <p:sldId id="284" r:id="rId31"/>
    <p:sldId id="274" r:id="rId32"/>
    <p:sldId id="285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6167-4ED2-4D29-A851-A2C5C772F0C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6094-A1C5-4B15-8345-BC80E2CFD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59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6167-4ED2-4D29-A851-A2C5C772F0C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6094-A1C5-4B15-8345-BC80E2CFD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67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6167-4ED2-4D29-A851-A2C5C772F0C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6094-A1C5-4B15-8345-BC80E2CFD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32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6167-4ED2-4D29-A851-A2C5C772F0C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6094-A1C5-4B15-8345-BC80E2CFD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72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6167-4ED2-4D29-A851-A2C5C772F0C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6094-A1C5-4B15-8345-BC80E2CFD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6167-4ED2-4D29-A851-A2C5C772F0C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6094-A1C5-4B15-8345-BC80E2CFD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6167-4ED2-4D29-A851-A2C5C772F0C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6094-A1C5-4B15-8345-BC80E2CFD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99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6167-4ED2-4D29-A851-A2C5C772F0C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6094-A1C5-4B15-8345-BC80E2CFD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80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6167-4ED2-4D29-A851-A2C5C772F0C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6094-A1C5-4B15-8345-BC80E2CFD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25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6167-4ED2-4D29-A851-A2C5C772F0C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6094-A1C5-4B15-8345-BC80E2CFD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03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6167-4ED2-4D29-A851-A2C5C772F0C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6094-A1C5-4B15-8345-BC80E2CFD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35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D6167-4ED2-4D29-A851-A2C5C772F0C8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6094-A1C5-4B15-8345-BC80E2CFDE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19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664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const</a:t>
            </a:r>
            <a:r>
              <a:rPr lang="pt-BR" dirty="0"/>
              <a:t> </a:t>
            </a:r>
          </a:p>
          <a:p>
            <a:pPr fontAlgn="base"/>
            <a:r>
              <a:rPr lang="pt-BR" dirty="0"/>
              <a:t>Portanto, cada declaração </a:t>
            </a:r>
            <a:r>
              <a:rPr lang="pt-BR" dirty="0" err="1"/>
              <a:t>const</a:t>
            </a:r>
            <a:r>
              <a:rPr lang="pt-BR" dirty="0"/>
              <a:t>, deve ser inicializada no momento da declaração</a:t>
            </a:r>
            <a:r>
              <a:rPr lang="pt-BR" dirty="0" smtClean="0"/>
              <a:t>.	</a:t>
            </a:r>
          </a:p>
          <a:p>
            <a:pPr fontAlgn="base"/>
            <a:r>
              <a:rPr lang="pt-BR" dirty="0"/>
              <a:t>Esse comportamento é diferente quando se trata de objetos declarados com const. Embora um objeto </a:t>
            </a:r>
            <a:r>
              <a:rPr lang="pt-BR" dirty="0" err="1"/>
              <a:t>const</a:t>
            </a:r>
            <a:r>
              <a:rPr lang="pt-BR" dirty="0"/>
              <a:t> não possa ser atualizado, as propriedades desses objetos podem ser atualizadas. Portanto, se declararmos um objeto </a:t>
            </a:r>
            <a:r>
              <a:rPr lang="pt-BR" dirty="0" err="1"/>
              <a:t>const</a:t>
            </a:r>
            <a:r>
              <a:rPr lang="pt-BR" dirty="0"/>
              <a:t> como este:</a:t>
            </a:r>
          </a:p>
        </p:txBody>
      </p:sp>
    </p:spTree>
    <p:extLst>
      <p:ext uri="{BB962C8B-B14F-4D97-AF65-F5344CB8AC3E}">
        <p14:creationId xmlns:p14="http://schemas.microsoft.com/office/powerpoint/2010/main" val="294916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469" y="2398372"/>
            <a:ext cx="4003511" cy="18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3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pt-BR" dirty="0"/>
              <a:t>As declarações de var têm escopo global ou escopo de função enquanto </a:t>
            </a:r>
            <a:r>
              <a:rPr lang="pt-BR" dirty="0" err="1"/>
              <a:t>let</a:t>
            </a:r>
            <a:r>
              <a:rPr lang="pt-BR" dirty="0"/>
              <a:t> e </a:t>
            </a:r>
            <a:r>
              <a:rPr lang="pt-BR" dirty="0" err="1"/>
              <a:t>const</a:t>
            </a:r>
            <a:r>
              <a:rPr lang="pt-BR" dirty="0"/>
              <a:t> tem escopo de bloco.</a:t>
            </a:r>
          </a:p>
          <a:p>
            <a:pPr fontAlgn="base"/>
            <a:r>
              <a:rPr lang="pt-BR" dirty="0"/>
              <a:t>- Variáveis var podem ser atualizadas e declaradas novamente dentro de seu escopo</a:t>
            </a:r>
          </a:p>
          <a:p>
            <a:pPr fontAlgn="base"/>
            <a:r>
              <a:rPr lang="pt-BR" dirty="0"/>
              <a:t>- Variáveis </a:t>
            </a:r>
            <a:r>
              <a:rPr lang="pt-BR" dirty="0" err="1"/>
              <a:t>let</a:t>
            </a:r>
            <a:r>
              <a:rPr lang="pt-BR" dirty="0"/>
              <a:t> podem ser atualizadas, mas não declaradas novamente</a:t>
            </a:r>
          </a:p>
          <a:p>
            <a:pPr fontAlgn="base"/>
            <a:r>
              <a:rPr lang="pt-BR" dirty="0"/>
              <a:t>- As variáveis </a:t>
            </a:r>
            <a:r>
              <a:rPr lang="pt-BR" dirty="0" err="1"/>
              <a:t>const</a:t>
            </a:r>
            <a:r>
              <a:rPr lang="pt-BR" dirty="0"/>
              <a:t> não podem ser atualizadas nem declaradas novamente.</a:t>
            </a:r>
          </a:p>
          <a:p>
            <a:pPr fontAlgn="base"/>
            <a:r>
              <a:rPr lang="pt-BR" dirty="0"/>
              <a:t>- Elas são todas jogadas até o topo de seu escopo. Mas enquanto as variáveis var são inicializadas com o valor de </a:t>
            </a:r>
            <a:r>
              <a:rPr lang="pt-BR" dirty="0" err="1"/>
              <a:t>undefined</a:t>
            </a:r>
            <a:r>
              <a:rPr lang="pt-BR" dirty="0"/>
              <a:t>, as variáveis </a:t>
            </a:r>
            <a:r>
              <a:rPr lang="pt-BR" dirty="0" err="1"/>
              <a:t>let</a:t>
            </a:r>
            <a:r>
              <a:rPr lang="pt-BR" dirty="0"/>
              <a:t> e </a:t>
            </a:r>
            <a:r>
              <a:rPr lang="pt-BR" dirty="0" err="1"/>
              <a:t>const</a:t>
            </a:r>
            <a:r>
              <a:rPr lang="pt-BR" dirty="0"/>
              <a:t> não são.</a:t>
            </a:r>
          </a:p>
          <a:p>
            <a:pPr fontAlgn="base"/>
            <a:r>
              <a:rPr lang="pt-BR" dirty="0"/>
              <a:t>- Enquanto var e </a:t>
            </a:r>
            <a:r>
              <a:rPr lang="pt-BR" dirty="0" err="1"/>
              <a:t>let</a:t>
            </a:r>
            <a:r>
              <a:rPr lang="pt-BR" dirty="0"/>
              <a:t> podem ser declarados sem serem inicializados, variáveis declaradas com </a:t>
            </a:r>
            <a:r>
              <a:rPr lang="pt-BR" dirty="0" err="1"/>
              <a:t>const</a:t>
            </a:r>
            <a:r>
              <a:rPr lang="pt-BR" dirty="0"/>
              <a:t> devem ser inicializados durante a declaração.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340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Prompt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Var= variável</a:t>
            </a:r>
          </a:p>
          <a:p>
            <a:r>
              <a:rPr lang="pt-BR" dirty="0" err="1" smtClean="0"/>
              <a:t>prompt</a:t>
            </a:r>
            <a:r>
              <a:rPr lang="pt-BR" dirty="0" smtClean="0"/>
              <a:t> = Comando que vai abrir uma caixa de Seleção e pode ser utilizado para salvar uma variável. Mas como ver o conteúdo desta variável? 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43" y="1946084"/>
            <a:ext cx="9160677" cy="113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5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Prompt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082" y="2271925"/>
            <a:ext cx="7058239" cy="249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39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Prompt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082" y="2271925"/>
            <a:ext cx="7058239" cy="249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6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Confirm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confirme abre um </a:t>
            </a:r>
            <a:r>
              <a:rPr lang="pt-BR" dirty="0" err="1" smtClean="0"/>
              <a:t>popup</a:t>
            </a:r>
            <a:r>
              <a:rPr lang="pt-BR" dirty="0" smtClean="0"/>
              <a:t> em uma caia de seleção também no navegador, fazendo assim você ter uma seleção de confirmar ou cancelar o valor inserido. Se ao apertar o botão OK o valor retornado por ela será </a:t>
            </a:r>
            <a:r>
              <a:rPr lang="pt-BR" dirty="0" err="1" smtClean="0"/>
              <a:t>true</a:t>
            </a:r>
            <a:r>
              <a:rPr lang="pt-BR" dirty="0" smtClean="0"/>
              <a:t> e o cancele será false. Vejamos como fazer: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0" y="3717462"/>
            <a:ext cx="4082163" cy="9091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93" y="5191729"/>
            <a:ext cx="8086355" cy="98523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945612" y="5361180"/>
            <a:ext cx="2770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valor será retornado na </a:t>
            </a:r>
            <a:r>
              <a:rPr lang="pt-BR" dirty="0" err="1" smtClean="0"/>
              <a:t>body</a:t>
            </a:r>
            <a:r>
              <a:rPr lang="pt-BR" dirty="0" smtClean="0"/>
              <a:t> e no console.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1536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Confirm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confirm</a:t>
            </a:r>
            <a:r>
              <a:rPr lang="pt-BR" dirty="0" smtClean="0"/>
              <a:t> também pode ser concatenado com </a:t>
            </a:r>
            <a:r>
              <a:rPr lang="pt-BR" dirty="0" err="1" smtClean="0"/>
              <a:t>alert</a:t>
            </a:r>
            <a:r>
              <a:rPr lang="pt-BR" dirty="0" smtClean="0"/>
              <a:t> usando um </a:t>
            </a:r>
            <a:r>
              <a:rPr lang="pt-BR" dirty="0" err="1" smtClean="0"/>
              <a:t>if</a:t>
            </a:r>
            <a:r>
              <a:rPr lang="pt-BR" dirty="0" smtClean="0"/>
              <a:t>...</a:t>
            </a:r>
            <a:r>
              <a:rPr lang="pt-BR" dirty="0" err="1" smtClean="0"/>
              <a:t>else</a:t>
            </a:r>
            <a:r>
              <a:rPr lang="pt-BR" dirty="0" smtClean="0"/>
              <a:t> vejamos como fazer: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343" y="2817764"/>
            <a:ext cx="7288958" cy="27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68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r>
              <a:rPr lang="pt-BR" dirty="0" smtClean="0"/>
              <a:t>...</a:t>
            </a:r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N</a:t>
            </a:r>
            <a:r>
              <a:rPr lang="pt-BR" dirty="0" smtClean="0"/>
              <a:t>ão fugindo a regra o IF...ELSE é igual a qualquer outra linguagem de programação </a:t>
            </a:r>
          </a:p>
          <a:p>
            <a:pPr marL="0" indent="0">
              <a:buNone/>
            </a:pPr>
            <a:r>
              <a:rPr lang="pt-BR" dirty="0" smtClean="0"/>
              <a:t>A instrução </a:t>
            </a:r>
            <a:r>
              <a:rPr lang="pt-BR" dirty="0" err="1" smtClean="0"/>
              <a:t>if</a:t>
            </a:r>
            <a:r>
              <a:rPr lang="pt-BR" dirty="0" smtClean="0"/>
              <a:t> é a instrução de controle fundamental que permite ao </a:t>
            </a:r>
            <a:r>
              <a:rPr lang="pt-BR" dirty="0" err="1" smtClean="0"/>
              <a:t>JavaScript</a:t>
            </a:r>
            <a:r>
              <a:rPr lang="pt-BR" dirty="0" smtClean="0"/>
              <a:t> tomar decisões e executar instruções condicionalmente.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Sintaxe</a:t>
            </a:r>
          </a:p>
          <a:p>
            <a:pPr marL="0" indent="0">
              <a:buNone/>
            </a:pPr>
            <a:r>
              <a:rPr lang="pt-BR" dirty="0" smtClean="0"/>
              <a:t>A sintaxe para uma instrução </a:t>
            </a:r>
            <a:r>
              <a:rPr lang="pt-BR" dirty="0" err="1" smtClean="0"/>
              <a:t>if</a:t>
            </a:r>
            <a:r>
              <a:rPr lang="pt-BR" dirty="0" smtClean="0"/>
              <a:t> básica é a seguinte -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expression</a:t>
            </a:r>
            <a:r>
              <a:rPr lang="pt-BR" dirty="0" smtClean="0"/>
              <a:t>) {</a:t>
            </a:r>
          </a:p>
          <a:p>
            <a:pPr marL="0" indent="0">
              <a:buNone/>
            </a:pPr>
            <a:r>
              <a:rPr lang="pt-BR" dirty="0" smtClean="0"/>
              <a:t>Expressão na saída do Output 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874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r>
              <a:rPr lang="pt-BR" dirty="0" smtClean="0"/>
              <a:t>...</a:t>
            </a:r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1) Entre com dois números e diga qual o maior entre eles: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157" y="2367305"/>
            <a:ext cx="4747714" cy="380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5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é uma linguagem de programação de alto nível, interpretada e orientada a objetos que é amplamente utilizada para criar aplicativos web interativos e dinâmicos. É uma das principais linguagens de programação da web e é suportada por todos os principais navegadores.</a:t>
            </a:r>
          </a:p>
        </p:txBody>
      </p:sp>
    </p:spTree>
    <p:extLst>
      <p:ext uri="{BB962C8B-B14F-4D97-AF65-F5344CB8AC3E}">
        <p14:creationId xmlns:p14="http://schemas.microsoft.com/office/powerpoint/2010/main" val="2878853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r>
              <a:rPr lang="pt-BR" dirty="0" smtClean="0"/>
              <a:t>...</a:t>
            </a:r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pt-BR" dirty="0" smtClean="0"/>
              <a:t>Escreva uma comparação entre letra A e a letra B e pergunte ao console qual o maior entre eles. </a:t>
            </a:r>
          </a:p>
          <a:p>
            <a:pPr marL="0" indent="0">
              <a:buNone/>
            </a:pPr>
            <a:r>
              <a:rPr lang="pt-BR" dirty="0" smtClean="0"/>
              <a:t>A = 22,50</a:t>
            </a:r>
          </a:p>
          <a:p>
            <a:pPr marL="0" indent="0">
              <a:buNone/>
            </a:pPr>
            <a:r>
              <a:rPr lang="pt-BR" dirty="0" smtClean="0"/>
              <a:t>B= 28</a:t>
            </a:r>
          </a:p>
          <a:p>
            <a:pPr marL="0" indent="0">
              <a:buNone/>
            </a:pPr>
            <a:r>
              <a:rPr lang="pt-BR" dirty="0" smtClean="0"/>
              <a:t>2) Use a comparação acima dos veja valores e peça para a saída ser com um </a:t>
            </a:r>
            <a:r>
              <a:rPr lang="pt-BR" dirty="0" err="1" smtClean="0"/>
              <a:t>alert</a:t>
            </a:r>
            <a:r>
              <a:rPr lang="pt-BR" dirty="0" smtClean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859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r>
              <a:rPr lang="pt-BR" dirty="0" smtClean="0"/>
              <a:t>...</a:t>
            </a:r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097" y="1798819"/>
            <a:ext cx="4091627" cy="44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53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r>
              <a:rPr lang="pt-BR" dirty="0" smtClean="0"/>
              <a:t>...</a:t>
            </a:r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3) Passe um valor numa </a:t>
            </a:r>
            <a:r>
              <a:rPr lang="pt-BR" dirty="0" err="1" smtClean="0"/>
              <a:t>let</a:t>
            </a:r>
            <a:r>
              <a:rPr lang="pt-BR" dirty="0" smtClean="0"/>
              <a:t> e diga se ele é positivo ou negativo.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492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r>
              <a:rPr lang="pt-BR" dirty="0" smtClean="0"/>
              <a:t>...</a:t>
            </a:r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062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04" y="2285501"/>
            <a:ext cx="6783353" cy="34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01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r>
              <a:rPr lang="pt-BR" dirty="0" smtClean="0"/>
              <a:t>...</a:t>
            </a:r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062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4)Insira no console F para Feminino e M para Masculino e faça o tratamento para dado inválido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772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r>
              <a:rPr lang="pt-BR" dirty="0" smtClean="0"/>
              <a:t>...</a:t>
            </a:r>
            <a:r>
              <a:rPr lang="pt-BR" dirty="0" err="1" smtClean="0"/>
              <a:t>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062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4)Insira no console F para Feminino e M para Masculino e faça o tratamento para dado inválido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84" y="2732964"/>
            <a:ext cx="4654847" cy="29990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153" y="2732964"/>
            <a:ext cx="5293404" cy="299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86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Switch...Case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062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objetivo de uma instrução </a:t>
            </a:r>
            <a:r>
              <a:rPr lang="pt-BR" b="1" dirty="0"/>
              <a:t>switch</a:t>
            </a:r>
            <a:r>
              <a:rPr lang="pt-BR" dirty="0"/>
              <a:t> é fornecer uma expressão para avaliar </a:t>
            </a:r>
            <a:r>
              <a:rPr lang="pt-BR" dirty="0" smtClean="0"/>
              <a:t>várias </a:t>
            </a:r>
            <a:r>
              <a:rPr lang="pt-BR" dirty="0"/>
              <a:t>instruções diferentes para executar com base no valor da expressão. O interpretador verifica cada </a:t>
            </a:r>
            <a:r>
              <a:rPr lang="pt-BR" b="1" dirty="0"/>
              <a:t>caso</a:t>
            </a:r>
            <a:r>
              <a:rPr lang="pt-BR" dirty="0"/>
              <a:t> em relação ao valor da expressão até que uma correspondência seja encontrada. Se nada corresponder, uma condição </a:t>
            </a:r>
            <a:r>
              <a:rPr lang="pt-BR" b="1" dirty="0"/>
              <a:t>padrão</a:t>
            </a:r>
            <a:r>
              <a:rPr lang="pt-BR" dirty="0"/>
              <a:t> </a:t>
            </a:r>
            <a:r>
              <a:rPr lang="pt-BR" dirty="0" smtClean="0"/>
              <a:t>será </a:t>
            </a:r>
            <a:r>
              <a:rPr lang="pt-BR" dirty="0"/>
              <a:t>usada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781" y="3527661"/>
            <a:ext cx="2701404" cy="316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76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062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R: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55" y="2703058"/>
            <a:ext cx="4905375" cy="14954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513114" y="2307771"/>
            <a:ext cx="141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614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062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DOM é uma estrutura hierárquica que consiste em objetos, propriedades e métodos que podem ser acessados e manipulados pelo </a:t>
            </a:r>
            <a:r>
              <a:rPr lang="pt-BR" dirty="0" err="1"/>
              <a:t>JavaScript</a:t>
            </a:r>
            <a:r>
              <a:rPr lang="pt-BR" dirty="0"/>
              <a:t>. Ele é organizado em uma árvore de nós, onde cada nó representa um elemento HTML, atributo, texto ou comentário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Para acessar o DOM em </a:t>
            </a:r>
            <a:r>
              <a:rPr lang="pt-BR" dirty="0" err="1"/>
              <a:t>JavaScript</a:t>
            </a:r>
            <a:r>
              <a:rPr lang="pt-BR" dirty="0"/>
              <a:t>, pode-se utilizar a propriedade </a:t>
            </a:r>
            <a:r>
              <a:rPr lang="pt-BR" dirty="0" err="1"/>
              <a:t>document</a:t>
            </a:r>
            <a:r>
              <a:rPr lang="pt-BR" dirty="0"/>
              <a:t> do objeto global </a:t>
            </a:r>
            <a:r>
              <a:rPr lang="pt-BR" dirty="0" err="1"/>
              <a:t>window</a:t>
            </a:r>
            <a:r>
              <a:rPr lang="pt-BR" dirty="0"/>
              <a:t>. A partir daí, pode-se navegar pela árvore do DOM utilizando vários métodos e propriedades, como </a:t>
            </a:r>
            <a:r>
              <a:rPr lang="pt-BR" dirty="0" err="1"/>
              <a:t>getElementById</a:t>
            </a:r>
            <a:r>
              <a:rPr lang="pt-BR" dirty="0"/>
              <a:t>, </a:t>
            </a:r>
            <a:r>
              <a:rPr lang="pt-BR" dirty="0" err="1"/>
              <a:t>querySelector</a:t>
            </a:r>
            <a:r>
              <a:rPr lang="pt-BR" dirty="0"/>
              <a:t>, </a:t>
            </a:r>
            <a:r>
              <a:rPr lang="pt-BR" dirty="0" err="1"/>
              <a:t>childNodes</a:t>
            </a:r>
            <a:r>
              <a:rPr lang="pt-BR" dirty="0"/>
              <a:t>, </a:t>
            </a:r>
            <a:r>
              <a:rPr lang="pt-BR" dirty="0" err="1"/>
              <a:t>parentNode</a:t>
            </a:r>
            <a:r>
              <a:rPr lang="pt-BR" dirty="0"/>
              <a:t>, entre outros.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2634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062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Além de acessar o DOM, é possível manipulá-lo por meio de métodos e propriedades que permitem adicionar, remover ou modificar elementos e seus atributos, estilos e conteúdo.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DOM também é útil para lidar com eventos, como cliques e teclas pressionadas, que podem ser registrados e tratados com funções </a:t>
            </a:r>
            <a:r>
              <a:rPr lang="pt-BR" dirty="0" err="1"/>
              <a:t>JavaScript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23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 que significa que é executada diretamente no navegador ou em outros ambientes que podem interpretar a linguagem, como o Node.js. Ele é usado principalmente para adicionar interatividade e dinamicidade a páginas web, como animações, validação de formulários, carregamento de dados de forma assíncrona e outras funcionalidades avançadas.</a:t>
            </a:r>
          </a:p>
          <a:p>
            <a:endParaRPr lang="pt-BR" dirty="0"/>
          </a:p>
          <a:p>
            <a:r>
              <a:rPr lang="pt-BR" dirty="0" err="1"/>
              <a:t>JavaScript</a:t>
            </a:r>
            <a:r>
              <a:rPr lang="pt-BR" dirty="0"/>
              <a:t> é uma linguagem de programação de alto nível, o que significa que possui uma sintaxe mais simples e fácil de entender do que outras linguagens de baixo nível, como a linguagem Assembly. Também é uma linguagem orientada a objetos, o que significa que suporta o encapsulamento, herança e polimorfismo.</a:t>
            </a:r>
          </a:p>
        </p:txBody>
      </p:sp>
    </p:spTree>
    <p:extLst>
      <p:ext uri="{BB962C8B-B14F-4D97-AF65-F5344CB8AC3E}">
        <p14:creationId xmlns:p14="http://schemas.microsoft.com/office/powerpoint/2010/main" val="221324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Function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062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As funções em </a:t>
            </a:r>
            <a:r>
              <a:rPr lang="pt-BR" dirty="0" err="1"/>
              <a:t>JavaScript</a:t>
            </a:r>
            <a:r>
              <a:rPr lang="pt-BR" dirty="0"/>
              <a:t> são blocos de código que podem ser chamados e executados em diferentes partes do programa. Elas são úteis para encapsular a lógica de um programa, permitindo que o mesmo trecho de código seja reutilizado em diferentes partes do programa.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As funções em </a:t>
            </a:r>
            <a:r>
              <a:rPr lang="pt-BR" dirty="0" err="1"/>
              <a:t>JavaScript</a:t>
            </a:r>
            <a:r>
              <a:rPr lang="pt-BR" dirty="0"/>
              <a:t> podem ser declaradas de duas formas: usando a palavra-chave </a:t>
            </a:r>
            <a:r>
              <a:rPr lang="pt-BR" dirty="0" err="1"/>
              <a:t>function</a:t>
            </a:r>
            <a:r>
              <a:rPr lang="pt-BR" dirty="0"/>
              <a:t> ou usando uma função anônima. No primeiro caso, a função é definida com um nome, que pode ser usado para chamá-la em outras partes do programa. No segundo caso, a função não tem nome e é atribuída a uma variável, podendo ser chamada posteriormente pelo nome dessa variável.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8137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062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6) Peça a partir do </a:t>
            </a:r>
            <a:r>
              <a:rPr lang="pt-BR" dirty="0" err="1" smtClean="0"/>
              <a:t>prompt</a:t>
            </a:r>
            <a:r>
              <a:rPr lang="pt-BR" dirty="0" smtClean="0"/>
              <a:t> para o usuário entrar com seu ano de nascimento e dizer a sua idade.</a:t>
            </a:r>
          </a:p>
          <a:p>
            <a:pPr marL="0" indent="0">
              <a:buNone/>
            </a:pPr>
            <a:r>
              <a:rPr lang="pt-BR" dirty="0" smtClean="0"/>
              <a:t>7) Insira um valor e diga se é maior ou não usando o </a:t>
            </a:r>
            <a:r>
              <a:rPr lang="pt-BR" dirty="0" err="1" smtClean="0"/>
              <a:t>prompt</a:t>
            </a:r>
            <a:r>
              <a:rPr lang="pt-BR" dirty="0" smtClean="0"/>
              <a:t>. </a:t>
            </a:r>
          </a:p>
          <a:p>
            <a:pPr marL="0" indent="0">
              <a:buNone/>
            </a:pPr>
            <a:r>
              <a:rPr lang="pt-BR" dirty="0" smtClean="0"/>
              <a:t>Caso queira, use também o </a:t>
            </a:r>
            <a:r>
              <a:rPr lang="pt-BR" dirty="0" err="1" smtClean="0"/>
              <a:t>o</a:t>
            </a:r>
            <a:r>
              <a:rPr lang="pt-BR" dirty="0" smtClean="0"/>
              <a:t> </a:t>
            </a:r>
            <a:r>
              <a:rPr lang="pt-BR" dirty="0" err="1" smtClean="0"/>
              <a:t>document.write</a:t>
            </a:r>
            <a:r>
              <a:rPr lang="pt-BR" dirty="0" smtClean="0"/>
              <a:t> e console.log</a:t>
            </a:r>
          </a:p>
          <a:p>
            <a:pPr marL="0" indent="0">
              <a:buNone/>
            </a:pPr>
            <a:r>
              <a:rPr lang="pt-BR" dirty="0" smtClean="0"/>
              <a:t>8) Peça ao usuário para informar 5 notas e calcular a média deste e informar na tela. </a:t>
            </a:r>
          </a:p>
          <a:p>
            <a:pPr marL="0" indent="0">
              <a:buNone/>
            </a:pPr>
            <a:r>
              <a:rPr lang="pt-BR" dirty="0" smtClean="0"/>
              <a:t>9) Buscando as informações do exercício anterior informar se foi aprovado, reprovado ou recuperação. </a:t>
            </a:r>
          </a:p>
          <a:p>
            <a:pPr marL="0" indent="0">
              <a:buNone/>
            </a:pPr>
            <a:r>
              <a:rPr lang="pt-BR" dirty="0" smtClean="0"/>
              <a:t>10) Peça ao usuário para informar o valor do dólar, converter em reais. Assuma o valor do dólar em R$ 5,50 de Reais.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1533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062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11) Faça uma função que receba o salário-base de um funcionário. Sabendo-se que esse funcionário tem gratificação de 5% sobre o salário-base e paga imposto de 7% sobre o total. </a:t>
            </a:r>
          </a:p>
          <a:p>
            <a:pPr>
              <a:buNone/>
            </a:pPr>
            <a:r>
              <a:rPr lang="pt-BR" dirty="0"/>
              <a:t>12) Sabendo que o lucro anual de uma empresa é, tipicamente, 23% do total de vendas, crie um algoritmo que solicite ao usuário entre com o</a:t>
            </a:r>
          </a:p>
          <a:p>
            <a:pPr>
              <a:buNone/>
            </a:pPr>
            <a:r>
              <a:rPr lang="pt-BR" dirty="0"/>
              <a:t>valor projetado do total de vendas e, em seguida, calcule e exiba o lucro que deve ser obtido com esse valor.</a:t>
            </a:r>
          </a:p>
          <a:p>
            <a:pPr>
              <a:buNone/>
            </a:pPr>
            <a:r>
              <a:rPr lang="pt-BR" dirty="0"/>
              <a:t>Lembrete: 23% = 23\100 = 0,23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441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JavaScript</a:t>
            </a:r>
            <a:r>
              <a:rPr lang="pt-BR" dirty="0"/>
              <a:t> também tem uma grande comunidade de desenvolvedores e uma grande variedade de bibliotecas e frameworks, que permitem aos desenvolvedores criar aplicativos web complexos de forma mais rápida e eficiente. Algumas das bibliotecas e frameworks mais populares incluem </a:t>
            </a:r>
            <a:r>
              <a:rPr lang="pt-BR" dirty="0" err="1"/>
              <a:t>React</a:t>
            </a:r>
            <a:r>
              <a:rPr lang="pt-BR" dirty="0"/>
              <a:t>, Angular, Vue.js, </a:t>
            </a:r>
            <a:r>
              <a:rPr lang="pt-BR" dirty="0" err="1"/>
              <a:t>jQuery</a:t>
            </a:r>
            <a:r>
              <a:rPr lang="pt-BR"/>
              <a:t> e Node.js.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441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Var</a:t>
            </a:r>
          </a:p>
          <a:p>
            <a:r>
              <a:rPr lang="pt-BR" dirty="0" smtClean="0"/>
              <a:t>Antes do advento do ES6, as declarações de var eram a regra. Havia problemas associados à declaração de variáveis com var, no entanto. Por isso, foi necessário o surgimento de novas formas de declarar variáveis. Primeiro, vamos entender melhor o var antes de discutir esses problemas.</a:t>
            </a:r>
          </a:p>
          <a:p>
            <a:r>
              <a:rPr lang="pt-BR" dirty="0"/>
              <a:t>U</a:t>
            </a:r>
            <a:r>
              <a:rPr lang="pt-BR" dirty="0" smtClean="0"/>
              <a:t>ma </a:t>
            </a:r>
            <a:r>
              <a:rPr lang="pt-BR" dirty="0"/>
              <a:t>variável declarada com </a:t>
            </a:r>
            <a:r>
              <a:rPr lang="pt-BR" b="1" dirty="0"/>
              <a:t>var</a:t>
            </a:r>
            <a:r>
              <a:rPr lang="pt-BR" dirty="0"/>
              <a:t> possui o que chamamos de escopo de função. Isso significa que se criarmos uma variável deste tipo dentro de uma função, sua referência poderá ser identificada e modificada em qualquer parte desta função, mesmo que criemos outros escopos dentro dela, como um bloco </a:t>
            </a:r>
            <a:r>
              <a:rPr lang="pt-BR" b="1" dirty="0" err="1"/>
              <a:t>if</a:t>
            </a:r>
            <a:r>
              <a:rPr lang="pt-BR" b="1" dirty="0"/>
              <a:t>()</a:t>
            </a:r>
            <a:r>
              <a:rPr lang="pt-BR" dirty="0"/>
              <a:t>, </a:t>
            </a:r>
            <a:r>
              <a:rPr lang="pt-BR" b="1" dirty="0"/>
              <a:t>switch()</a:t>
            </a:r>
            <a:r>
              <a:rPr lang="pt-BR" dirty="0"/>
              <a:t> ou </a:t>
            </a:r>
            <a:r>
              <a:rPr lang="pt-BR" b="1" dirty="0"/>
              <a:t>for()</a:t>
            </a:r>
            <a:r>
              <a:rPr lang="pt-BR" dirty="0"/>
              <a:t>. Isso pode implicar alguns problemas.</a:t>
            </a:r>
          </a:p>
        </p:txBody>
      </p:sp>
    </p:spTree>
    <p:extLst>
      <p:ext uri="{BB962C8B-B14F-4D97-AF65-F5344CB8AC3E}">
        <p14:creationId xmlns:p14="http://schemas.microsoft.com/office/powerpoint/2010/main" val="379728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Escopo do var</a:t>
            </a:r>
          </a:p>
          <a:p>
            <a:r>
              <a:rPr lang="pt-BR" dirty="0" smtClean="0"/>
              <a:t>Escopo, essencialmente, significa onde essas variáveis poderão ser utilizadas. Declarações com var tem escopo global ou escopo de função/local.</a:t>
            </a:r>
          </a:p>
          <a:p>
            <a:r>
              <a:rPr lang="pt-BR" dirty="0" smtClean="0"/>
              <a:t>O escopo é global quando uma variável var é declarada fora de uma função. Isso significa que qualquer variável que seja declarada com var fora de um bloco de função pode ser utilizada na janela inteira.</a:t>
            </a:r>
          </a:p>
          <a:p>
            <a:r>
              <a:rPr lang="pt-BR" dirty="0" smtClean="0"/>
              <a:t>var tem escopo de função quando é declarado dentro de uma função. Isso significa que ele está disponível e pode ser acessado somente de dentro daquela função.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746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Let</a:t>
            </a:r>
            <a:endParaRPr lang="pt-BR" dirty="0" smtClean="0"/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é, agora, a forma preferida de declaração de variáveis. Não é uma surpresa, já que ele é uma melhoria às declarações com var. Ele também resolve o problema de var do qual acabamos de tratar. Vamos ver a razão disso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Isso significa que se a declararmos dentro de um </a:t>
            </a:r>
            <a:r>
              <a:rPr lang="pt-BR" b="1" dirty="0" err="1"/>
              <a:t>if</a:t>
            </a:r>
            <a:r>
              <a:rPr lang="pt-BR" b="1" dirty="0"/>
              <a:t>()</a:t>
            </a:r>
            <a:r>
              <a:rPr lang="pt-BR" dirty="0"/>
              <a:t>, </a:t>
            </a:r>
            <a:r>
              <a:rPr lang="pt-BR" b="1" dirty="0"/>
              <a:t>switch()</a:t>
            </a:r>
            <a:r>
              <a:rPr lang="pt-BR" dirty="0"/>
              <a:t> ou </a:t>
            </a:r>
            <a:r>
              <a:rPr lang="pt-BR" b="1" dirty="0"/>
              <a:t>for()</a:t>
            </a:r>
            <a:r>
              <a:rPr lang="pt-BR" dirty="0"/>
              <a:t>, ela será “enxergada” apenas dentro desta parte do código, dentro deste escopo específico.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0793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const</a:t>
            </a:r>
            <a:r>
              <a:rPr lang="pt-BR" dirty="0"/>
              <a:t> </a:t>
            </a:r>
          </a:p>
          <a:p>
            <a:pPr fontAlgn="base"/>
            <a:r>
              <a:rPr lang="pt-BR" dirty="0"/>
              <a:t>Variáveis declaradas com a </a:t>
            </a:r>
            <a:r>
              <a:rPr lang="pt-BR" dirty="0" err="1"/>
              <a:t>const</a:t>
            </a:r>
            <a:r>
              <a:rPr lang="pt-BR" dirty="0"/>
              <a:t> (constantes). as declarações </a:t>
            </a:r>
            <a:r>
              <a:rPr lang="pt-BR" dirty="0" err="1"/>
              <a:t>const</a:t>
            </a:r>
            <a:r>
              <a:rPr lang="pt-BR" dirty="0"/>
              <a:t> compartilham algumas semelhanças com as declarações let.</a:t>
            </a:r>
          </a:p>
          <a:p>
            <a:pPr fontAlgn="base"/>
            <a:r>
              <a:rPr lang="pt-BR" dirty="0"/>
              <a:t>Declarações </a:t>
            </a:r>
            <a:r>
              <a:rPr lang="pt-BR" dirty="0" err="1"/>
              <a:t>const</a:t>
            </a:r>
            <a:r>
              <a:rPr lang="pt-BR" dirty="0"/>
              <a:t> têm escopo de bloco</a:t>
            </a:r>
            <a:r>
              <a:rPr lang="pt-BR" dirty="0" smtClean="0"/>
              <a:t>.</a:t>
            </a:r>
          </a:p>
          <a:p>
            <a:pPr fontAlgn="base"/>
            <a:r>
              <a:rPr lang="pt-BR" dirty="0"/>
              <a:t>Como as declarações </a:t>
            </a:r>
            <a:r>
              <a:rPr lang="pt-BR" dirty="0" err="1"/>
              <a:t>let</a:t>
            </a:r>
            <a:r>
              <a:rPr lang="pt-BR" dirty="0"/>
              <a:t>, as declarações </a:t>
            </a:r>
            <a:r>
              <a:rPr lang="pt-BR" dirty="0" err="1"/>
              <a:t>const</a:t>
            </a:r>
            <a:r>
              <a:rPr lang="pt-BR" dirty="0"/>
              <a:t> só podem ser acessadas dentro do bloco em que foram declaradas.</a:t>
            </a:r>
          </a:p>
          <a:p>
            <a:pPr fontAlgn="base"/>
            <a:r>
              <a:rPr lang="pt-BR" dirty="0"/>
              <a:t>Observe que variáveis declaradas com </a:t>
            </a:r>
            <a:r>
              <a:rPr lang="pt-BR" dirty="0" err="1"/>
              <a:t>const</a:t>
            </a:r>
            <a:r>
              <a:rPr lang="pt-BR" dirty="0"/>
              <a:t> não pode ser atualizado ou declaradas novamente.</a:t>
            </a:r>
          </a:p>
          <a:p>
            <a:pPr fontAlgn="base"/>
            <a:r>
              <a:rPr lang="pt-BR" dirty="0"/>
              <a:t>Isso significa que o valor de uma variável declarada com </a:t>
            </a:r>
            <a:r>
              <a:rPr lang="pt-BR" dirty="0" err="1"/>
              <a:t>const</a:t>
            </a:r>
            <a:r>
              <a:rPr lang="pt-BR" dirty="0"/>
              <a:t> permanece o mesmo em seu escopo. Não pode ser atualizada ou declarada novamente. Portanto, se declararmos uma variável com </a:t>
            </a:r>
            <a:r>
              <a:rPr lang="pt-BR" dirty="0" err="1"/>
              <a:t>const</a:t>
            </a:r>
            <a:r>
              <a:rPr lang="pt-BR" dirty="0"/>
              <a:t>, não podemos fazer algo assim:</a:t>
            </a:r>
          </a:p>
          <a:p>
            <a:pPr fontAlgn="base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666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const</a:t>
            </a:r>
            <a:r>
              <a:rPr lang="pt-BR" dirty="0"/>
              <a:t> </a:t>
            </a:r>
          </a:p>
          <a:p>
            <a:pPr fontAlgn="base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6" y="2426833"/>
            <a:ext cx="4634276" cy="108925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887" y="3903322"/>
            <a:ext cx="5577541" cy="99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66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1239</Words>
  <Application>Microsoft Office PowerPoint</Application>
  <PresentationFormat>Widescreen</PresentationFormat>
  <Paragraphs>115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do Office</vt:lpstr>
      <vt:lpstr>JS</vt:lpstr>
      <vt:lpstr>Javascript</vt:lpstr>
      <vt:lpstr>Javascript</vt:lpstr>
      <vt:lpstr>Javascript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Variáveis</vt:lpstr>
      <vt:lpstr>Prompt</vt:lpstr>
      <vt:lpstr>Prompt</vt:lpstr>
      <vt:lpstr>Prompt</vt:lpstr>
      <vt:lpstr>Confirm</vt:lpstr>
      <vt:lpstr>Confirm</vt:lpstr>
      <vt:lpstr>If...else</vt:lpstr>
      <vt:lpstr>If...else</vt:lpstr>
      <vt:lpstr>If...else</vt:lpstr>
      <vt:lpstr>If...else</vt:lpstr>
      <vt:lpstr>If...else</vt:lpstr>
      <vt:lpstr>If...else</vt:lpstr>
      <vt:lpstr>If...else</vt:lpstr>
      <vt:lpstr>If...else</vt:lpstr>
      <vt:lpstr>Switch...Case</vt:lpstr>
      <vt:lpstr>Exercício</vt:lpstr>
      <vt:lpstr>DOM</vt:lpstr>
      <vt:lpstr>DOM</vt:lpstr>
      <vt:lpstr>Function</vt:lpstr>
      <vt:lpstr>Exercício</vt:lpstr>
      <vt:lpstr>Exercício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30</cp:revision>
  <dcterms:created xsi:type="dcterms:W3CDTF">2023-02-07T17:43:23Z</dcterms:created>
  <dcterms:modified xsi:type="dcterms:W3CDTF">2023-02-24T19:26:10Z</dcterms:modified>
</cp:coreProperties>
</file>