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7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0825" cy="1089025"/>
          </a:xfrm>
          <a:custGeom>
            <a:avLst/>
            <a:gdLst/>
            <a:ahLst/>
            <a:cxnLst/>
            <a:rect l="l" t="t" r="r" b="b"/>
            <a:pathLst>
              <a:path w="9140825" h="1089025">
                <a:moveTo>
                  <a:pt x="0" y="1088999"/>
                </a:moveTo>
                <a:lnTo>
                  <a:pt x="9140761" y="1088999"/>
                </a:lnTo>
                <a:lnTo>
                  <a:pt x="9140761" y="0"/>
                </a:lnTo>
                <a:lnTo>
                  <a:pt x="0" y="0"/>
                </a:lnTo>
                <a:lnTo>
                  <a:pt x="0" y="108899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88999"/>
            <a:ext cx="9144000" cy="216535"/>
          </a:xfrm>
          <a:custGeom>
            <a:avLst/>
            <a:gdLst/>
            <a:ahLst/>
            <a:cxnLst/>
            <a:rect l="l" t="t" r="r" b="b"/>
            <a:pathLst>
              <a:path w="9144000" h="216534">
                <a:moveTo>
                  <a:pt x="9143631" y="0"/>
                </a:moveTo>
                <a:lnTo>
                  <a:pt x="0" y="0"/>
                </a:lnTo>
                <a:lnTo>
                  <a:pt x="0" y="216001"/>
                </a:lnTo>
                <a:lnTo>
                  <a:pt x="9143631" y="216001"/>
                </a:lnTo>
                <a:lnTo>
                  <a:pt x="9143631" y="0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605638"/>
            <a:ext cx="9139555" cy="252729"/>
          </a:xfrm>
          <a:custGeom>
            <a:avLst/>
            <a:gdLst/>
            <a:ahLst/>
            <a:cxnLst/>
            <a:rect l="l" t="t" r="r" b="b"/>
            <a:pathLst>
              <a:path w="9139555" h="252729">
                <a:moveTo>
                  <a:pt x="0" y="252361"/>
                </a:moveTo>
                <a:lnTo>
                  <a:pt x="0" y="0"/>
                </a:lnTo>
                <a:lnTo>
                  <a:pt x="9138958" y="0"/>
                </a:lnTo>
                <a:lnTo>
                  <a:pt x="9138958" y="252361"/>
                </a:lnTo>
                <a:lnTo>
                  <a:pt x="0" y="252361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996" y="6192354"/>
            <a:ext cx="1799996" cy="503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33984"/>
            <a:ext cx="8072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17662"/>
            <a:ext cx="8046084" cy="4516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7458" y="838339"/>
            <a:ext cx="2825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Times New Roman"/>
                <a:cs typeface="Times New Roman"/>
              </a:rPr>
              <a:t>Flutter</a:t>
            </a:r>
            <a:r>
              <a:rPr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/>
                <a:cs typeface="Times New Roman"/>
              </a:rPr>
              <a:t>Layouts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1081" y="4968011"/>
            <a:ext cx="1075944" cy="13042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640" y="1517662"/>
            <a:ext cx="8011159" cy="425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86055">
              <a:lnSpc>
                <a:spcPct val="1022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187325" algn="l"/>
              </a:tabLst>
            </a:pPr>
            <a:r>
              <a:rPr lang="pt-BR" sz="1500" dirty="0">
                <a:latin typeface="Microsoft Sans Serif"/>
                <a:cs typeface="Microsoft Sans Serif"/>
              </a:rPr>
              <a:t>Alinhar: É um widget, que alinha seu widget filho dentro de si mesmo e o dimensiona com base no tamanho da criança. Ele fornece mais controle para colocar o widget filho na posição exata onde você precisa.</a:t>
            </a:r>
            <a:r>
              <a:rPr sz="1500" spc="-10" dirty="0">
                <a:latin typeface="Microsoft Sans Serif"/>
                <a:cs typeface="Microsoft Sans Serif"/>
              </a:rPr>
              <a:t>Center(</a:t>
            </a:r>
            <a:endParaRPr sz="1500" dirty="0">
              <a:latin typeface="Microsoft Sans Serif"/>
              <a:cs typeface="Microsoft Sans Serif"/>
            </a:endParaRPr>
          </a:p>
          <a:p>
            <a:pPr marL="553085" marR="6094730" indent="-91440">
              <a:lnSpc>
                <a:spcPct val="126600"/>
              </a:lnSpc>
            </a:pPr>
            <a:r>
              <a:rPr sz="1500" dirty="0">
                <a:latin typeface="Microsoft Sans Serif"/>
                <a:cs typeface="Microsoft Sans Serif"/>
              </a:rPr>
              <a:t>child:</a:t>
            </a:r>
            <a:r>
              <a:rPr sz="1500" spc="75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Container( </a:t>
            </a:r>
            <a:r>
              <a:rPr sz="1500" spc="45" dirty="0">
                <a:latin typeface="Microsoft Sans Serif"/>
                <a:cs typeface="Microsoft Sans Serif"/>
              </a:rPr>
              <a:t>height:</a:t>
            </a:r>
            <a:r>
              <a:rPr sz="1500" spc="-20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110.0,</a:t>
            </a:r>
            <a:endParaRPr sz="1500" dirty="0">
              <a:latin typeface="Microsoft Sans Serif"/>
              <a:cs typeface="Microsoft Sans Serif"/>
            </a:endParaRPr>
          </a:p>
          <a:p>
            <a:pPr marL="553085" marR="5855970">
              <a:lnSpc>
                <a:spcPts val="2280"/>
              </a:lnSpc>
              <a:spcBef>
                <a:spcPts val="155"/>
              </a:spcBef>
            </a:pPr>
            <a:r>
              <a:rPr sz="1500" spc="60" dirty="0">
                <a:latin typeface="Microsoft Sans Serif"/>
                <a:cs typeface="Microsoft Sans Serif"/>
              </a:rPr>
              <a:t>width:</a:t>
            </a:r>
            <a:r>
              <a:rPr sz="1500" spc="-35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110.0, </a:t>
            </a:r>
            <a:r>
              <a:rPr sz="1500" dirty="0">
                <a:latin typeface="Microsoft Sans Serif"/>
                <a:cs typeface="Microsoft Sans Serif"/>
              </a:rPr>
              <a:t>color:</a:t>
            </a:r>
            <a:r>
              <a:rPr sz="1500" spc="170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Colors.blue,</a:t>
            </a:r>
            <a:endParaRPr sz="1500" dirty="0">
              <a:latin typeface="Microsoft Sans Serif"/>
              <a:cs typeface="Microsoft Sans Serif"/>
            </a:endParaRPr>
          </a:p>
          <a:p>
            <a:pPr marL="553085">
              <a:lnSpc>
                <a:spcPct val="100000"/>
              </a:lnSpc>
              <a:spcBef>
                <a:spcPts val="340"/>
              </a:spcBef>
            </a:pPr>
            <a:r>
              <a:rPr sz="1500" dirty="0">
                <a:latin typeface="Microsoft Sans Serif"/>
                <a:cs typeface="Microsoft Sans Serif"/>
              </a:rPr>
              <a:t>child:</a:t>
            </a:r>
            <a:r>
              <a:rPr sz="1500" spc="75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Align(</a:t>
            </a:r>
            <a:endParaRPr sz="1500" dirty="0">
              <a:latin typeface="Microsoft Sans Serif"/>
              <a:cs typeface="Microsoft Sans Serif"/>
            </a:endParaRPr>
          </a:p>
          <a:p>
            <a:pPr marL="644525" marR="4684395">
              <a:lnSpc>
                <a:spcPct val="126600"/>
              </a:lnSpc>
            </a:pPr>
            <a:r>
              <a:rPr sz="1500" spc="10" dirty="0">
                <a:latin typeface="Microsoft Sans Serif"/>
                <a:cs typeface="Microsoft Sans Serif"/>
              </a:rPr>
              <a:t>alignment:</a:t>
            </a:r>
            <a:r>
              <a:rPr sz="1500" spc="270" dirty="0">
                <a:latin typeface="Microsoft Sans Serif"/>
                <a:cs typeface="Microsoft Sans Serif"/>
              </a:rPr>
              <a:t> </a:t>
            </a:r>
            <a:r>
              <a:rPr sz="1500" spc="50" dirty="0">
                <a:latin typeface="Microsoft Sans Serif"/>
                <a:cs typeface="Microsoft Sans Serif"/>
              </a:rPr>
              <a:t>Alignment.topLeft, </a:t>
            </a:r>
            <a:r>
              <a:rPr sz="1500" dirty="0">
                <a:latin typeface="Microsoft Sans Serif"/>
                <a:cs typeface="Microsoft Sans Serif"/>
              </a:rPr>
              <a:t>child:</a:t>
            </a:r>
            <a:r>
              <a:rPr sz="1500" spc="75" dirty="0">
                <a:latin typeface="Microsoft Sans Serif"/>
                <a:cs typeface="Microsoft Sans Serif"/>
              </a:rPr>
              <a:t> </a:t>
            </a:r>
            <a:r>
              <a:rPr sz="1500" spc="40" dirty="0">
                <a:latin typeface="Microsoft Sans Serif"/>
                <a:cs typeface="Microsoft Sans Serif"/>
              </a:rPr>
              <a:t>FlutterLogo(</a:t>
            </a:r>
            <a:endParaRPr sz="1500" dirty="0">
              <a:latin typeface="Microsoft Sans Serif"/>
              <a:cs typeface="Microsoft Sans Serif"/>
            </a:endParaRPr>
          </a:p>
          <a:p>
            <a:pPr marL="735965">
              <a:lnSpc>
                <a:spcPct val="100000"/>
              </a:lnSpc>
              <a:spcBef>
                <a:spcPts val="480"/>
              </a:spcBef>
            </a:pPr>
            <a:r>
              <a:rPr sz="1500" spc="-10" dirty="0">
                <a:latin typeface="Microsoft Sans Serif"/>
                <a:cs typeface="Microsoft Sans Serif"/>
              </a:rPr>
              <a:t>size:</a:t>
            </a:r>
            <a:r>
              <a:rPr sz="1500" spc="-80" dirty="0">
                <a:latin typeface="Microsoft Sans Serif"/>
                <a:cs typeface="Microsoft Sans Serif"/>
              </a:rPr>
              <a:t> </a:t>
            </a:r>
            <a:r>
              <a:rPr sz="1500" spc="-25" dirty="0">
                <a:latin typeface="Microsoft Sans Serif"/>
                <a:cs typeface="Microsoft Sans Serif"/>
              </a:rPr>
              <a:t>50,</a:t>
            </a:r>
            <a:endParaRPr sz="1500" dirty="0">
              <a:latin typeface="Microsoft Sans Serif"/>
              <a:cs typeface="Microsoft Sans Serif"/>
            </a:endParaRPr>
          </a:p>
          <a:p>
            <a:pPr marL="644525">
              <a:lnSpc>
                <a:spcPct val="100000"/>
              </a:lnSpc>
              <a:spcBef>
                <a:spcPts val="480"/>
              </a:spcBef>
            </a:pPr>
            <a:r>
              <a:rPr sz="1500" spc="-25" dirty="0">
                <a:latin typeface="Microsoft Sans Serif"/>
                <a:cs typeface="Microsoft Sans Serif"/>
              </a:rPr>
              <a:t>),</a:t>
            </a:r>
            <a:endParaRPr sz="1500" dirty="0">
              <a:latin typeface="Microsoft Sans Serif"/>
              <a:cs typeface="Microsoft Sans Serif"/>
            </a:endParaRPr>
          </a:p>
          <a:p>
            <a:pPr marL="553085">
              <a:lnSpc>
                <a:spcPct val="100000"/>
              </a:lnSpc>
              <a:spcBef>
                <a:spcPts val="490"/>
              </a:spcBef>
            </a:pPr>
            <a:r>
              <a:rPr sz="1500" spc="-25" dirty="0">
                <a:latin typeface="Microsoft Sans Serif"/>
                <a:cs typeface="Microsoft Sans Serif"/>
              </a:rPr>
              <a:t>),</a:t>
            </a:r>
            <a:endParaRPr sz="1500" dirty="0">
              <a:latin typeface="Microsoft Sans Serif"/>
              <a:cs typeface="Microsoft Sans Serif"/>
            </a:endParaRPr>
          </a:p>
          <a:p>
            <a:pPr marL="461645">
              <a:lnSpc>
                <a:spcPct val="100000"/>
              </a:lnSpc>
              <a:spcBef>
                <a:spcPts val="480"/>
              </a:spcBef>
            </a:pPr>
            <a:r>
              <a:rPr sz="1500" spc="-25" dirty="0">
                <a:latin typeface="Microsoft Sans Serif"/>
                <a:cs typeface="Microsoft Sans Serif"/>
              </a:rPr>
              <a:t>),</a:t>
            </a:r>
            <a:endParaRPr sz="1500" dirty="0">
              <a:latin typeface="Microsoft Sans Serif"/>
              <a:cs typeface="Microsoft Sans Serif"/>
            </a:endParaRPr>
          </a:p>
          <a:p>
            <a:pPr marL="370205">
              <a:lnSpc>
                <a:spcPct val="100000"/>
              </a:lnSpc>
              <a:spcBef>
                <a:spcPts val="480"/>
              </a:spcBef>
            </a:pPr>
            <a:r>
              <a:rPr sz="1500" spc="-50" dirty="0">
                <a:latin typeface="Microsoft Sans Serif"/>
                <a:cs typeface="Microsoft Sans Serif"/>
              </a:rPr>
              <a:t>)</a:t>
            </a:r>
            <a:endParaRPr sz="15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1101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717" y="1517662"/>
            <a:ext cx="7400925" cy="2408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BR" sz="2400" spc="-40" dirty="0" err="1">
                <a:latin typeface="Microsoft Sans Serif"/>
                <a:cs typeface="Microsoft Sans Serif"/>
              </a:rPr>
              <a:t>SizedBox</a:t>
            </a:r>
            <a:r>
              <a:rPr lang="pt-BR" sz="2400" spc="-40" dirty="0">
                <a:latin typeface="Microsoft Sans Serif"/>
                <a:cs typeface="Microsoft Sans Serif"/>
              </a:rPr>
              <a:t>: Este widget permite que você dê o tamanho especificado para o widget filho através de todas as telas.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10" dirty="0" err="1">
                <a:latin typeface="Microsoft Sans Serif"/>
                <a:cs typeface="Microsoft Sans Serif"/>
              </a:rPr>
              <a:t>SizedBox</a:t>
            </a:r>
            <a:r>
              <a:rPr sz="2400" spc="-10" dirty="0">
                <a:latin typeface="Microsoft Sans Serif"/>
                <a:cs typeface="Microsoft Sans Serif"/>
              </a:rPr>
              <a:t>( </a:t>
            </a:r>
            <a:r>
              <a:rPr sz="2400" spc="80" dirty="0">
                <a:latin typeface="Microsoft Sans Serif"/>
                <a:cs typeface="Microsoft Sans Serif"/>
              </a:rPr>
              <a:t>width: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300.0,</a:t>
            </a:r>
            <a:endParaRPr sz="2400" dirty="0">
              <a:latin typeface="Microsoft Sans Serif"/>
              <a:cs typeface="Microsoft Sans Serif"/>
            </a:endParaRPr>
          </a:p>
          <a:p>
            <a:pPr marL="419734">
              <a:lnSpc>
                <a:spcPct val="100000"/>
              </a:lnSpc>
              <a:spcBef>
                <a:spcPts val="540"/>
              </a:spcBef>
            </a:pPr>
            <a:r>
              <a:rPr sz="2400" spc="50" dirty="0">
                <a:latin typeface="Microsoft Sans Serif"/>
                <a:cs typeface="Microsoft Sans Serif"/>
              </a:rPr>
              <a:t>height: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450.0,</a:t>
            </a:r>
            <a:endParaRPr sz="2400" dirty="0">
              <a:latin typeface="Microsoft Sans Serif"/>
              <a:cs typeface="Microsoft Sans Serif"/>
            </a:endParaRPr>
          </a:p>
          <a:p>
            <a:pPr marL="419734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latin typeface="Microsoft Sans Serif"/>
                <a:cs typeface="Microsoft Sans Serif"/>
              </a:rPr>
              <a:t>child: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const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Card(child: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Text('Hello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MITU!')),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1242" y="4220184"/>
            <a:ext cx="99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Aspect</a:t>
            </a:r>
            <a:r>
              <a:rPr spc="10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Ratio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517662"/>
            <a:ext cx="8046084" cy="323550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3535">
              <a:lnSpc>
                <a:spcPct val="99700"/>
              </a:lnSpc>
              <a:spcBef>
                <a:spcPts val="11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lang="pt-BR" dirty="0" err="1"/>
              <a:t>AspectRatio</a:t>
            </a:r>
            <a:r>
              <a:rPr lang="pt-BR" dirty="0"/>
              <a:t>: Este widget permite que você mantenha o tamanho do widget filho para uma proporção especificada.</a:t>
            </a:r>
          </a:p>
          <a:p>
            <a:pPr marL="355600" marR="5080" indent="-343535">
              <a:lnSpc>
                <a:spcPct val="99700"/>
              </a:lnSpc>
              <a:spcBef>
                <a:spcPts val="11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pc="-10" dirty="0" err="1"/>
              <a:t>AspectRatio</a:t>
            </a:r>
            <a:r>
              <a:rPr spc="-10" dirty="0"/>
              <a:t>( </a:t>
            </a:r>
            <a:r>
              <a:rPr dirty="0"/>
              <a:t>aspectRatio:</a:t>
            </a:r>
            <a:r>
              <a:rPr spc="-85" dirty="0"/>
              <a:t> </a:t>
            </a:r>
            <a:r>
              <a:rPr spc="30" dirty="0"/>
              <a:t>5/3, </a:t>
            </a:r>
            <a:endParaRPr lang="pt-BR" spc="30" dirty="0"/>
          </a:p>
          <a:p>
            <a:pPr marL="355600" marR="5080" indent="-343535">
              <a:lnSpc>
                <a:spcPct val="99700"/>
              </a:lnSpc>
              <a:spcBef>
                <a:spcPts val="11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/>
              <a:t>child:</a:t>
            </a:r>
            <a:r>
              <a:rPr spc="-25" dirty="0"/>
              <a:t> </a:t>
            </a:r>
            <a:r>
              <a:rPr spc="-10" dirty="0"/>
              <a:t>Container( </a:t>
            </a:r>
            <a:r>
              <a:rPr dirty="0"/>
              <a:t>color:</a:t>
            </a:r>
            <a:r>
              <a:rPr spc="95" dirty="0"/>
              <a:t> </a:t>
            </a:r>
            <a:r>
              <a:rPr spc="-10" dirty="0"/>
              <a:t>Colors.bluel,</a:t>
            </a:r>
          </a:p>
          <a:p>
            <a:pPr marL="849630">
              <a:lnSpc>
                <a:spcPct val="100000"/>
              </a:lnSpc>
              <a:spcBef>
                <a:spcPts val="790"/>
              </a:spcBef>
            </a:pPr>
            <a:r>
              <a:rPr spc="-25" dirty="0"/>
              <a:t>),</a:t>
            </a:r>
          </a:p>
          <a:p>
            <a:pPr marL="355600">
              <a:lnSpc>
                <a:spcPct val="100000"/>
              </a:lnSpc>
              <a:spcBef>
                <a:spcPts val="790"/>
              </a:spcBef>
            </a:pPr>
            <a:r>
              <a:rPr spc="-25" dirty="0"/>
              <a:t>),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ConstrainedBox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7974965" cy="435632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4154" marR="5080" indent="-212090">
              <a:lnSpc>
                <a:spcPct val="102000"/>
              </a:lnSpc>
              <a:spcBef>
                <a:spcPts val="85"/>
              </a:spcBef>
              <a:buClr>
                <a:srgbClr val="6697CC"/>
              </a:buClr>
              <a:buFont typeface="Arial MT"/>
              <a:buChar char="•"/>
              <a:tabLst>
                <a:tab pos="224154" algn="l"/>
              </a:tabLst>
            </a:pPr>
            <a:r>
              <a:rPr lang="pt-BR" sz="1700" dirty="0" err="1">
                <a:latin typeface="Microsoft Sans Serif"/>
                <a:cs typeface="Microsoft Sans Serif"/>
              </a:rPr>
              <a:t>ConstrainedBox</a:t>
            </a:r>
            <a:r>
              <a:rPr lang="pt-BR" sz="1700" dirty="0">
                <a:latin typeface="Microsoft Sans Serif"/>
                <a:cs typeface="Microsoft Sans Serif"/>
              </a:rPr>
              <a:t>: É um widget que permite forçar as restrições adicionais em seu widget filho. Isso significa que você pode forçar o widget filho a ter uma restrição específica sem alterar as propriedades do widget filho.</a:t>
            </a:r>
          </a:p>
          <a:p>
            <a:pPr marL="224154" marR="5080" indent="-212090">
              <a:lnSpc>
                <a:spcPct val="102000"/>
              </a:lnSpc>
              <a:spcBef>
                <a:spcPts val="85"/>
              </a:spcBef>
              <a:buClr>
                <a:srgbClr val="6697CC"/>
              </a:buClr>
              <a:buFont typeface="Arial MT"/>
              <a:buChar char="•"/>
              <a:tabLst>
                <a:tab pos="224154" algn="l"/>
              </a:tabLst>
            </a:pPr>
            <a:r>
              <a:rPr sz="1700" spc="-10" dirty="0" err="1">
                <a:latin typeface="Microsoft Sans Serif"/>
                <a:cs typeface="Microsoft Sans Serif"/>
              </a:rPr>
              <a:t>ConstrainedBox</a:t>
            </a:r>
            <a:r>
              <a:rPr sz="1700" spc="-10" dirty="0">
                <a:latin typeface="Microsoft Sans Serif"/>
                <a:cs typeface="Microsoft Sans Serif"/>
              </a:rPr>
              <a:t>(</a:t>
            </a:r>
            <a:endParaRPr sz="1700" dirty="0">
              <a:latin typeface="Microsoft Sans Serif"/>
              <a:cs typeface="Microsoft Sans Serif"/>
            </a:endParaRPr>
          </a:p>
          <a:p>
            <a:pPr marL="626745" marR="4161154" indent="-100330">
              <a:lnSpc>
                <a:spcPct val="126000"/>
              </a:lnSpc>
            </a:pPr>
            <a:r>
              <a:rPr sz="1700" dirty="0">
                <a:latin typeface="Microsoft Sans Serif"/>
                <a:cs typeface="Microsoft Sans Serif"/>
              </a:rPr>
              <a:t>constraints:</a:t>
            </a:r>
            <a:r>
              <a:rPr sz="1700" spc="100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new</a:t>
            </a:r>
            <a:r>
              <a:rPr sz="1700" spc="120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BoxConstraints( </a:t>
            </a:r>
            <a:r>
              <a:rPr sz="1700" spc="10" dirty="0">
                <a:latin typeface="Microsoft Sans Serif"/>
                <a:cs typeface="Microsoft Sans Serif"/>
              </a:rPr>
              <a:t>minHeight:</a:t>
            </a:r>
            <a:r>
              <a:rPr sz="1700" spc="24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150.0,</a:t>
            </a:r>
            <a:endParaRPr sz="1700" dirty="0">
              <a:latin typeface="Microsoft Sans Serif"/>
              <a:cs typeface="Microsoft Sans Serif"/>
            </a:endParaRPr>
          </a:p>
          <a:p>
            <a:pPr marL="626745">
              <a:lnSpc>
                <a:spcPct val="100000"/>
              </a:lnSpc>
              <a:spcBef>
                <a:spcPts val="530"/>
              </a:spcBef>
            </a:pPr>
            <a:r>
              <a:rPr sz="1700" spc="50" dirty="0">
                <a:latin typeface="Microsoft Sans Serif"/>
                <a:cs typeface="Microsoft Sans Serif"/>
              </a:rPr>
              <a:t>minWidth:</a:t>
            </a:r>
            <a:r>
              <a:rPr sz="1700" spc="-6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150.0,</a:t>
            </a:r>
            <a:endParaRPr sz="1700" dirty="0">
              <a:latin typeface="Microsoft Sans Serif"/>
              <a:cs typeface="Microsoft Sans Serif"/>
            </a:endParaRPr>
          </a:p>
          <a:p>
            <a:pPr marL="626745">
              <a:lnSpc>
                <a:spcPct val="100000"/>
              </a:lnSpc>
              <a:spcBef>
                <a:spcPts val="540"/>
              </a:spcBef>
            </a:pPr>
            <a:r>
              <a:rPr sz="1700" dirty="0">
                <a:latin typeface="Microsoft Sans Serif"/>
                <a:cs typeface="Microsoft Sans Serif"/>
              </a:rPr>
              <a:t>maxHeight:</a:t>
            </a:r>
            <a:r>
              <a:rPr sz="1700" spc="229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300.0,</a:t>
            </a:r>
            <a:endParaRPr sz="1700" dirty="0">
              <a:latin typeface="Microsoft Sans Serif"/>
              <a:cs typeface="Microsoft Sans Serif"/>
            </a:endParaRPr>
          </a:p>
          <a:p>
            <a:pPr marL="626745">
              <a:lnSpc>
                <a:spcPct val="100000"/>
              </a:lnSpc>
              <a:spcBef>
                <a:spcPts val="530"/>
              </a:spcBef>
            </a:pPr>
            <a:r>
              <a:rPr sz="1700" dirty="0">
                <a:latin typeface="Microsoft Sans Serif"/>
                <a:cs typeface="Microsoft Sans Serif"/>
              </a:rPr>
              <a:t>maxWidth:</a:t>
            </a:r>
            <a:r>
              <a:rPr sz="1700" spc="270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300.0,</a:t>
            </a:r>
            <a:endParaRPr sz="1700" dirty="0">
              <a:latin typeface="Microsoft Sans Serif"/>
              <a:cs typeface="Microsoft Sans Serif"/>
            </a:endParaRPr>
          </a:p>
          <a:p>
            <a:pPr marL="527050">
              <a:lnSpc>
                <a:spcPct val="100000"/>
              </a:lnSpc>
              <a:spcBef>
                <a:spcPts val="530"/>
              </a:spcBef>
            </a:pPr>
            <a:r>
              <a:rPr sz="1700" spc="-25" dirty="0">
                <a:latin typeface="Microsoft Sans Serif"/>
                <a:cs typeface="Microsoft Sans Serif"/>
              </a:rPr>
              <a:t>),</a:t>
            </a:r>
            <a:endParaRPr sz="1700" dirty="0">
              <a:latin typeface="Microsoft Sans Serif"/>
              <a:cs typeface="Microsoft Sans Serif"/>
            </a:endParaRPr>
          </a:p>
          <a:p>
            <a:pPr marL="527050">
              <a:lnSpc>
                <a:spcPct val="100000"/>
              </a:lnSpc>
              <a:spcBef>
                <a:spcPts val="530"/>
              </a:spcBef>
            </a:pPr>
            <a:r>
              <a:rPr sz="1700" dirty="0">
                <a:latin typeface="Microsoft Sans Serif"/>
                <a:cs typeface="Microsoft Sans Serif"/>
              </a:rPr>
              <a:t>child: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new</a:t>
            </a:r>
            <a:r>
              <a:rPr sz="1700" spc="-10" dirty="0">
                <a:latin typeface="Microsoft Sans Serif"/>
                <a:cs typeface="Microsoft Sans Serif"/>
              </a:rPr>
              <a:t> DecoratedBox(</a:t>
            </a:r>
            <a:endParaRPr sz="1700" dirty="0">
              <a:latin typeface="Microsoft Sans Serif"/>
              <a:cs typeface="Microsoft Sans Serif"/>
            </a:endParaRPr>
          </a:p>
          <a:p>
            <a:pPr marL="626745">
              <a:lnSpc>
                <a:spcPct val="100000"/>
              </a:lnSpc>
              <a:spcBef>
                <a:spcPts val="530"/>
              </a:spcBef>
            </a:pPr>
            <a:r>
              <a:rPr sz="1700" spc="20" dirty="0">
                <a:latin typeface="Microsoft Sans Serif"/>
                <a:cs typeface="Microsoft Sans Serif"/>
              </a:rPr>
              <a:t>decoration:</a:t>
            </a:r>
            <a:r>
              <a:rPr sz="1700" spc="130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new</a:t>
            </a:r>
            <a:r>
              <a:rPr sz="1700" spc="130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BoxDecoration(color:</a:t>
            </a:r>
            <a:r>
              <a:rPr sz="1700" spc="130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Colors.red),</a:t>
            </a:r>
            <a:endParaRPr sz="1700" dirty="0">
              <a:latin typeface="Microsoft Sans Serif"/>
              <a:cs typeface="Microsoft Sans Serif"/>
            </a:endParaRPr>
          </a:p>
          <a:p>
            <a:pPr marL="527050">
              <a:lnSpc>
                <a:spcPct val="100000"/>
              </a:lnSpc>
              <a:spcBef>
                <a:spcPts val="530"/>
              </a:spcBef>
            </a:pPr>
            <a:r>
              <a:rPr sz="1700" spc="-25" dirty="0">
                <a:latin typeface="Microsoft Sans Serif"/>
                <a:cs typeface="Microsoft Sans Serif"/>
              </a:rPr>
              <a:t>),</a:t>
            </a:r>
            <a:endParaRPr sz="1700" dirty="0">
              <a:latin typeface="Microsoft Sans Serif"/>
              <a:cs typeface="Microsoft Sans Serif"/>
            </a:endParaRPr>
          </a:p>
          <a:p>
            <a:pPr marL="325120">
              <a:lnSpc>
                <a:spcPct val="100000"/>
              </a:lnSpc>
              <a:spcBef>
                <a:spcPts val="530"/>
              </a:spcBef>
            </a:pPr>
            <a:r>
              <a:rPr sz="1700" spc="-25" dirty="0">
                <a:latin typeface="Microsoft Sans Serif"/>
                <a:cs typeface="Microsoft Sans Serif"/>
              </a:rPr>
              <a:t>),</a:t>
            </a:r>
            <a:endParaRPr sz="17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chemeClr val="tx1"/>
                </a:solidFill>
              </a:rPr>
              <a:t>FittedBox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7118350" cy="1749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lang="pt-BR" sz="2800" spc="50" dirty="0" err="1">
                <a:latin typeface="Microsoft Sans Serif"/>
                <a:cs typeface="Microsoft Sans Serif"/>
              </a:rPr>
              <a:t>FittedBox</a:t>
            </a:r>
            <a:r>
              <a:rPr lang="pt-BR" sz="2800" spc="50" dirty="0">
                <a:latin typeface="Microsoft Sans Serif"/>
                <a:cs typeface="Microsoft Sans Serif"/>
              </a:rPr>
              <a:t>: Dimensiona e posiciona o widget filho de acordo com o ajuste especificado.
Exemplo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Layouts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3984"/>
            <a:ext cx="12065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736" y="1519097"/>
            <a:ext cx="7809865" cy="43250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96240">
              <a:lnSpc>
                <a:spcPct val="101600"/>
              </a:lnSpc>
              <a:spcBef>
                <a:spcPts val="85"/>
              </a:spcBef>
            </a:pPr>
            <a:r>
              <a:rPr lang="pt-BR" sz="2100" dirty="0" err="1">
                <a:latin typeface="Microsoft Sans Serif"/>
                <a:cs typeface="Microsoft Sans Serif"/>
              </a:rPr>
              <a:t>FractionallySizedBox</a:t>
            </a:r>
            <a:r>
              <a:rPr lang="pt-BR" sz="2100" dirty="0">
                <a:latin typeface="Microsoft Sans Serif"/>
                <a:cs typeface="Microsoft Sans Serif"/>
              </a:rPr>
              <a:t>: É um widget que permite tamanhos de seu widget filho de acordo com a fração do espaço disponível.
</a:t>
            </a:r>
            <a:r>
              <a:rPr lang="pt-BR" sz="2100" dirty="0" err="1">
                <a:latin typeface="Microsoft Sans Serif"/>
                <a:cs typeface="Microsoft Sans Serif"/>
              </a:rPr>
              <a:t>IntrinsicHeight</a:t>
            </a:r>
            <a:r>
              <a:rPr lang="pt-BR" sz="2100" dirty="0">
                <a:latin typeface="Microsoft Sans Serif"/>
                <a:cs typeface="Microsoft Sans Serif"/>
              </a:rPr>
              <a:t> e </a:t>
            </a:r>
            <a:r>
              <a:rPr lang="pt-BR" sz="2100" dirty="0" err="1">
                <a:latin typeface="Microsoft Sans Serif"/>
                <a:cs typeface="Microsoft Sans Serif"/>
              </a:rPr>
              <a:t>IntrinsicWidth</a:t>
            </a:r>
            <a:r>
              <a:rPr lang="pt-BR" sz="2100" dirty="0">
                <a:latin typeface="Microsoft Sans Serif"/>
                <a:cs typeface="Microsoft Sans Serif"/>
              </a:rPr>
              <a:t>: Eles são um widget que nos permite dimensionar seu widget filho para a altura e largura intrínsecas da criança.
</a:t>
            </a:r>
            <a:r>
              <a:rPr lang="pt-BR" sz="2100" dirty="0" err="1">
                <a:latin typeface="Microsoft Sans Serif"/>
                <a:cs typeface="Microsoft Sans Serif"/>
              </a:rPr>
              <a:t>LimitedBox</a:t>
            </a:r>
            <a:r>
              <a:rPr lang="pt-BR" sz="2100" dirty="0">
                <a:latin typeface="Microsoft Sans Serif"/>
                <a:cs typeface="Microsoft Sans Serif"/>
              </a:rPr>
              <a:t>: Este widget permite-nos limitar o seu tamanho apenas quando não está restrito.
</a:t>
            </a:r>
            <a:r>
              <a:rPr lang="pt-BR" sz="2100" dirty="0" err="1">
                <a:latin typeface="Microsoft Sans Serif"/>
                <a:cs typeface="Microsoft Sans Serif"/>
              </a:rPr>
              <a:t>Offstage</a:t>
            </a:r>
            <a:r>
              <a:rPr lang="pt-BR" sz="2100" dirty="0">
                <a:latin typeface="Microsoft Sans Serif"/>
                <a:cs typeface="Microsoft Sans Serif"/>
              </a:rPr>
              <a:t>: É usado para medir as dimensões de um widget sem trazê-lo para a tela.
</a:t>
            </a:r>
            <a:r>
              <a:rPr lang="pt-BR" sz="2100" dirty="0" err="1">
                <a:latin typeface="Microsoft Sans Serif"/>
                <a:cs typeface="Microsoft Sans Serif"/>
              </a:rPr>
              <a:t>OverflowBox</a:t>
            </a:r>
            <a:r>
              <a:rPr lang="pt-BR" sz="2100" dirty="0">
                <a:latin typeface="Microsoft Sans Serif"/>
                <a:cs typeface="Microsoft Sans Serif"/>
              </a:rPr>
              <a:t>: É um widget, que permite impor restrições diferentes em seu widget filho do que recebe de um pai. Em outras palavras, ele permite que a criança transborde o widget pai.</a:t>
            </a:r>
            <a:endParaRPr sz="21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36584"/>
            <a:ext cx="12065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294621"/>
            <a:ext cx="12065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028668"/>
            <a:ext cx="12065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761267"/>
            <a:ext cx="12065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Layouts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002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017" y="1519097"/>
            <a:ext cx="7746365" cy="4194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6515">
              <a:lnSpc>
                <a:spcPct val="100200"/>
              </a:lnSpc>
              <a:spcBef>
                <a:spcPts val="90"/>
              </a:spcBef>
            </a:pPr>
            <a:r>
              <a:rPr lang="pt-BR" sz="2600" dirty="0" err="1">
                <a:latin typeface="Microsoft Sans Serif"/>
                <a:cs typeface="Microsoft Sans Serif"/>
              </a:rPr>
              <a:t>ListView</a:t>
            </a:r>
            <a:r>
              <a:rPr lang="pt-BR" sz="2600" dirty="0">
                <a:latin typeface="Microsoft Sans Serif"/>
                <a:cs typeface="Microsoft Sans Serif"/>
              </a:rPr>
              <a:t>: É o widget de rolagem mais popular que nos permite organizar seus widgets filhos um após o outro na direção de rolagem.
</a:t>
            </a:r>
            <a:r>
              <a:rPr lang="pt-BR" sz="2600" dirty="0" err="1">
                <a:latin typeface="Microsoft Sans Serif"/>
                <a:cs typeface="Microsoft Sans Serif"/>
              </a:rPr>
              <a:t>GridView</a:t>
            </a:r>
            <a:r>
              <a:rPr lang="pt-BR" sz="2600" dirty="0">
                <a:latin typeface="Microsoft Sans Serif"/>
                <a:cs typeface="Microsoft Sans Serif"/>
              </a:rPr>
              <a:t>: Ele nos permite organizar seus widgets filho como uma matriz </a:t>
            </a:r>
            <a:r>
              <a:rPr lang="pt-BR" sz="2600" dirty="0" err="1">
                <a:latin typeface="Microsoft Sans Serif"/>
                <a:cs typeface="Microsoft Sans Serif"/>
              </a:rPr>
              <a:t>rolável</a:t>
            </a:r>
            <a:r>
              <a:rPr lang="pt-BR" sz="2600" dirty="0">
                <a:latin typeface="Microsoft Sans Serif"/>
                <a:cs typeface="Microsoft Sans Serif"/>
              </a:rPr>
              <a:t> 2D de widgets. Ele consiste em um padrão repetido de células dispostas em um layout horizontal e vertical.
Expandido: Permite fazer com que os filhos de um widget de Linha e Coluna ocupem o máximo de área possível.</a:t>
            </a:r>
            <a:endParaRPr sz="26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791701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480814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Layouts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002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017" y="1519097"/>
            <a:ext cx="7670800" cy="3652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3560">
              <a:lnSpc>
                <a:spcPct val="100000"/>
              </a:lnSpc>
              <a:spcBef>
                <a:spcPts val="100"/>
              </a:spcBef>
            </a:pPr>
            <a:r>
              <a:rPr lang="pt-BR" sz="2600" spc="-20" dirty="0">
                <a:latin typeface="Microsoft Sans Serif"/>
                <a:cs typeface="Microsoft Sans Serif"/>
              </a:rPr>
              <a:t>Tabela: É um widget que nos permite organizar seus filhos em um widget baseado em tabela.
Flow: Permite implementar o widget baseado em fluxo.
Pilha: É um widget essencial, que é usado principalmente para sobrepor vários widgets infantis. Ele permite que você coloque as várias camadas na tela.
O exemplo a seguir ajuda a entendê-lo.</a:t>
            </a:r>
            <a:endParaRPr sz="26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95334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290658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Layouts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7966709" cy="428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0675" marR="5080" indent="-308610">
              <a:lnSpc>
                <a:spcPct val="100499"/>
              </a:lnSpc>
              <a:spcBef>
                <a:spcPts val="105"/>
              </a:spcBef>
              <a:buClr>
                <a:srgbClr val="6697CC"/>
              </a:buClr>
              <a:buFont typeface="Arial MT"/>
              <a:buChar char="•"/>
              <a:tabLst>
                <a:tab pos="320675" algn="l"/>
              </a:tabLst>
            </a:pPr>
            <a:r>
              <a:rPr lang="pt-BR" sz="2500" dirty="0">
                <a:latin typeface="Microsoft Sans Serif"/>
                <a:cs typeface="Microsoft Sans Serif"/>
              </a:rPr>
              <a:t>O principal conceito do mecanismo de layout é o widget. Sabemos que o </a:t>
            </a:r>
            <a:r>
              <a:rPr lang="pt-BR" sz="2500" dirty="0" err="1">
                <a:latin typeface="Microsoft Sans Serif"/>
                <a:cs typeface="Microsoft Sans Serif"/>
              </a:rPr>
              <a:t>flutter</a:t>
            </a:r>
            <a:r>
              <a:rPr lang="pt-BR" sz="2500" dirty="0">
                <a:latin typeface="Microsoft Sans Serif"/>
                <a:cs typeface="Microsoft Sans Serif"/>
              </a:rPr>
              <a:t> assume tudo como um widget.
Assim, a imagem, o ícone, o texto e até mesmo o layout do seu aplicativo são widgets.
Aqui, algumas das coisas que você não vê na interface do usuário do aplicativo, como linhas, colunas e grades que organizam, restringem e alinham os widgets visíveis, também são os widgets.
O </a:t>
            </a:r>
            <a:r>
              <a:rPr lang="pt-BR" sz="2500" dirty="0" err="1">
                <a:latin typeface="Microsoft Sans Serif"/>
                <a:cs typeface="Microsoft Sans Serif"/>
              </a:rPr>
              <a:t>Flutter</a:t>
            </a:r>
            <a:r>
              <a:rPr lang="pt-BR" sz="2500" dirty="0">
                <a:latin typeface="Microsoft Sans Serif"/>
                <a:cs typeface="Microsoft Sans Serif"/>
              </a:rPr>
              <a:t> nos permite criar um layout compondo vários widgets para construir widgets mais complexos.</a:t>
            </a:r>
            <a:endParaRPr sz="25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Layouts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2931" y="1451866"/>
            <a:ext cx="6018533" cy="4318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6214"/>
            <a:ext cx="8049259" cy="459292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41630" marR="6350" indent="-329565">
              <a:lnSpc>
                <a:spcPts val="3220"/>
              </a:lnSpc>
              <a:spcBef>
                <a:spcPts val="215"/>
              </a:spcBef>
              <a:buClr>
                <a:srgbClr val="6697CC"/>
              </a:buClr>
              <a:buFont typeface="Arial MT"/>
              <a:buChar char="•"/>
              <a:tabLst>
                <a:tab pos="341630" algn="l"/>
              </a:tabLst>
            </a:pPr>
            <a:r>
              <a:rPr lang="pt-BR" sz="2700" dirty="0">
                <a:latin typeface="Microsoft Sans Serif"/>
                <a:cs typeface="Microsoft Sans Serif"/>
              </a:rPr>
              <a:t>Na imagem acima, o contêiner é uma classe de widget que nos permite personalizar o widget filho.
Ele é usado principalmente para adicionar bordas, preenchimento, margens, cor de fundo e muito mais. Aqui, o widget de texto vem sob o contêiner para adicionar margens.
A linha inteira também é colocada em um contêiner para adicionar margem e preenchimento ao redor da linha. Além disso, o restante da interface do usuário é controlado por propriedades como color, </a:t>
            </a:r>
            <a:r>
              <a:rPr lang="pt-BR" sz="2700" dirty="0" err="1">
                <a:latin typeface="Microsoft Sans Serif"/>
                <a:cs typeface="Microsoft Sans Serif"/>
              </a:rPr>
              <a:t>text.style</a:t>
            </a:r>
            <a:r>
              <a:rPr lang="pt-BR" sz="2700" dirty="0">
                <a:latin typeface="Microsoft Sans Serif"/>
                <a:cs typeface="Microsoft Sans Serif"/>
              </a:rPr>
              <a:t>, etc.</a:t>
            </a:r>
            <a:endParaRPr sz="27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chemeClr val="tx1"/>
                </a:solidFill>
              </a:rPr>
              <a:t>Layout</a:t>
            </a:r>
            <a:r>
              <a:rPr spc="-125" dirty="0">
                <a:solidFill>
                  <a:schemeClr val="tx1"/>
                </a:solidFill>
              </a:rPr>
              <a:t> </a:t>
            </a:r>
            <a:r>
              <a:rPr spc="-140" dirty="0">
                <a:solidFill>
                  <a:schemeClr val="tx1"/>
                </a:solidFill>
              </a:rPr>
              <a:t>a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spc="135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517662"/>
            <a:ext cx="8046084" cy="42966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7345" marR="148590" indent="-335280">
              <a:lnSpc>
                <a:spcPct val="99500"/>
              </a:lnSpc>
              <a:spcBef>
                <a:spcPts val="105"/>
              </a:spcBef>
              <a:buClr>
                <a:srgbClr val="6697CC"/>
              </a:buClr>
              <a:buFont typeface="Arial MT"/>
              <a:buChar char="•"/>
              <a:tabLst>
                <a:tab pos="347345" algn="l"/>
              </a:tabLst>
            </a:pPr>
            <a:r>
              <a:rPr lang="pt-BR" sz="2750" spc="65" dirty="0"/>
              <a:t>Vamos aprender como podemos criar e exibir um widget simples. As etapas a seguir mostram como criar o layout de um widget:
Passo 1: Primeiro, você precisa selecionar um widget de layout.
Passo 2: Em seguida, crie um widget visível.
Passo 3: Em seguida, adicione o widget visível ao widget de layout.
Passo 4: Finalmente, adicione o widget de layout à página onde você deseja exibir.</a:t>
            </a:r>
            <a:endParaRPr sz="2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3984"/>
            <a:ext cx="2859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>
                <a:solidFill>
                  <a:schemeClr val="tx1"/>
                </a:solidFill>
              </a:rPr>
              <a:t>Widget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spc="-35" dirty="0">
                <a:solidFill>
                  <a:schemeClr val="tx1"/>
                </a:solidFill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766953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lang="pt-BR" sz="2800" dirty="0">
                <a:latin typeface="Microsoft Sans Serif"/>
                <a:cs typeface="Microsoft Sans Serif"/>
              </a:rPr>
              <a:t>Podemos categorizar o widget de layout em dois tipos:
Widget filho único
Widget filho múltiplo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Single</a:t>
            </a:r>
            <a:r>
              <a:rPr spc="-18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Child</a:t>
            </a:r>
            <a:r>
              <a:rPr spc="-170" dirty="0">
                <a:solidFill>
                  <a:schemeClr val="tx1"/>
                </a:solidFill>
              </a:rPr>
              <a:t> </a:t>
            </a:r>
            <a:r>
              <a:rPr spc="95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517662"/>
            <a:ext cx="8046084" cy="5031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marR="339725" indent="-283210" algn="just">
              <a:lnSpc>
                <a:spcPct val="100800"/>
              </a:lnSpc>
              <a:spcBef>
                <a:spcPts val="95"/>
              </a:spcBef>
              <a:buClr>
                <a:srgbClr val="6697CC"/>
              </a:buClr>
              <a:buFont typeface="Arial MT"/>
              <a:buChar char="•"/>
              <a:tabLst>
                <a:tab pos="296545" algn="l"/>
              </a:tabLst>
            </a:pPr>
            <a:r>
              <a:rPr lang="pt-BR" sz="2300" dirty="0"/>
              <a:t>O widget de layout filho único é um tipo de widget, que pode ter apenas um widget filho dentro do widget de layout pai.
Esses widgets também podem conter funcionalidade de layout especial. O </a:t>
            </a:r>
            <a:r>
              <a:rPr lang="pt-BR" sz="2300" dirty="0" err="1"/>
              <a:t>Flutter</a:t>
            </a:r>
            <a:r>
              <a:rPr lang="pt-BR" sz="2300" dirty="0"/>
              <a:t> nos fornece muitos widgets filho único para tornar a interface do usuário do aplicativo atraente.
Se usarmos esses widgets adequadamente, isso pode economizar nosso tempo e tornar o código do aplicativo mais legível. A lista de diferentes tipos de widgets filho único são:
Container: É o widget de layout mais popular que fornece opções personalizáveis para pintura, posicionamento e dimensionamento de widgets.</a:t>
            </a:r>
            <a:endParaRPr sz="2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640" y="1516583"/>
            <a:ext cx="7614920" cy="452623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80670" indent="-281305">
              <a:lnSpc>
                <a:spcPts val="2750"/>
              </a:lnSpc>
              <a:spcBef>
                <a:spcPts val="195"/>
              </a:spcBef>
              <a:buClr>
                <a:srgbClr val="6697CC"/>
              </a:buClr>
              <a:buFont typeface="Arial MT"/>
              <a:buChar char="•"/>
              <a:tabLst>
                <a:tab pos="280670" algn="l"/>
              </a:tabLst>
            </a:pPr>
            <a:r>
              <a:rPr lang="pt-BR" sz="2300" dirty="0">
                <a:latin typeface="Microsoft Sans Serif"/>
                <a:cs typeface="Microsoft Sans Serif"/>
              </a:rPr>
              <a:t>Container: É o widget de layout mais popular que fornece opções personalizáveis para pintura, posicionamento e dimensionamento de widgets.</a:t>
            </a:r>
          </a:p>
          <a:p>
            <a:pPr marL="280670" indent="-281305">
              <a:lnSpc>
                <a:spcPts val="2750"/>
              </a:lnSpc>
              <a:spcBef>
                <a:spcPts val="195"/>
              </a:spcBef>
              <a:buClr>
                <a:srgbClr val="6697CC"/>
              </a:buClr>
              <a:buFont typeface="Arial MT"/>
              <a:buChar char="•"/>
              <a:tabLst>
                <a:tab pos="280670" algn="l"/>
              </a:tabLst>
            </a:pPr>
            <a:r>
              <a:rPr sz="2300" spc="-10" dirty="0">
                <a:latin typeface="Microsoft Sans Serif"/>
                <a:cs typeface="Microsoft Sans Serif"/>
              </a:rPr>
              <a:t>Center(</a:t>
            </a:r>
            <a:endParaRPr sz="2300" dirty="0">
              <a:latin typeface="Microsoft Sans Serif"/>
              <a:cs typeface="Microsoft Sans Serif"/>
            </a:endParaRPr>
          </a:p>
          <a:p>
            <a:pPr marL="683260">
              <a:lnSpc>
                <a:spcPct val="100000"/>
              </a:lnSpc>
              <a:spcBef>
                <a:spcPts val="635"/>
              </a:spcBef>
            </a:pPr>
            <a:r>
              <a:rPr sz="2300" dirty="0">
                <a:latin typeface="Microsoft Sans Serif"/>
                <a:cs typeface="Microsoft Sans Serif"/>
              </a:rPr>
              <a:t>child:</a:t>
            </a:r>
            <a:r>
              <a:rPr sz="2300" spc="-2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Container(</a:t>
            </a:r>
            <a:endParaRPr sz="2300" dirty="0">
              <a:latin typeface="Microsoft Sans Serif"/>
              <a:cs typeface="Microsoft Sans Serif"/>
            </a:endParaRPr>
          </a:p>
          <a:p>
            <a:pPr marL="815975" marR="2282190">
              <a:lnSpc>
                <a:spcPts val="3400"/>
              </a:lnSpc>
              <a:spcBef>
                <a:spcPts val="220"/>
              </a:spcBef>
            </a:pPr>
            <a:r>
              <a:rPr sz="2300" dirty="0">
                <a:latin typeface="Microsoft Sans Serif"/>
                <a:cs typeface="Microsoft Sans Serif"/>
              </a:rPr>
              <a:t>margin:</a:t>
            </a:r>
            <a:r>
              <a:rPr sz="2300" spc="6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const</a:t>
            </a:r>
            <a:r>
              <a:rPr sz="2300" spc="75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EdgeInsets.all(15.0), </a:t>
            </a:r>
            <a:r>
              <a:rPr sz="2300" dirty="0">
                <a:latin typeface="Microsoft Sans Serif"/>
                <a:cs typeface="Microsoft Sans Serif"/>
              </a:rPr>
              <a:t>color:</a:t>
            </a:r>
            <a:r>
              <a:rPr sz="2300" spc="12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Colors.blue,</a:t>
            </a:r>
            <a:endParaRPr sz="2300" dirty="0">
              <a:latin typeface="Microsoft Sans Serif"/>
              <a:cs typeface="Microsoft Sans Serif"/>
            </a:endParaRPr>
          </a:p>
          <a:p>
            <a:pPr marL="815975">
              <a:lnSpc>
                <a:spcPct val="100000"/>
              </a:lnSpc>
              <a:spcBef>
                <a:spcPts val="420"/>
              </a:spcBef>
            </a:pPr>
            <a:r>
              <a:rPr sz="2300" spc="70" dirty="0">
                <a:latin typeface="Microsoft Sans Serif"/>
                <a:cs typeface="Microsoft Sans Serif"/>
              </a:rPr>
              <a:t>width:</a:t>
            </a:r>
            <a:r>
              <a:rPr sz="2300" spc="-75" dirty="0">
                <a:latin typeface="Microsoft Sans Serif"/>
                <a:cs typeface="Microsoft Sans Serif"/>
              </a:rPr>
              <a:t> </a:t>
            </a:r>
            <a:r>
              <a:rPr sz="2300" spc="-20" dirty="0">
                <a:latin typeface="Microsoft Sans Serif"/>
                <a:cs typeface="Microsoft Sans Serif"/>
              </a:rPr>
              <a:t>42.0,</a:t>
            </a:r>
            <a:endParaRPr sz="2300" dirty="0">
              <a:latin typeface="Microsoft Sans Serif"/>
              <a:cs typeface="Microsoft Sans Serif"/>
            </a:endParaRPr>
          </a:p>
          <a:p>
            <a:pPr marL="815975">
              <a:lnSpc>
                <a:spcPct val="100000"/>
              </a:lnSpc>
              <a:spcBef>
                <a:spcPts val="650"/>
              </a:spcBef>
            </a:pPr>
            <a:r>
              <a:rPr sz="2300" spc="45" dirty="0">
                <a:latin typeface="Microsoft Sans Serif"/>
                <a:cs typeface="Microsoft Sans Serif"/>
              </a:rPr>
              <a:t>height:</a:t>
            </a:r>
            <a:r>
              <a:rPr sz="2300" spc="-85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42.0,</a:t>
            </a:r>
            <a:endParaRPr sz="2300" dirty="0">
              <a:latin typeface="Microsoft Sans Serif"/>
              <a:cs typeface="Microsoft Sans Serif"/>
            </a:endParaRPr>
          </a:p>
          <a:p>
            <a:pPr marL="683260">
              <a:lnSpc>
                <a:spcPct val="100000"/>
              </a:lnSpc>
              <a:spcBef>
                <a:spcPts val="645"/>
              </a:spcBef>
            </a:pPr>
            <a:r>
              <a:rPr sz="2300" spc="-25" dirty="0">
                <a:latin typeface="Microsoft Sans Serif"/>
                <a:cs typeface="Microsoft Sans Serif"/>
              </a:rPr>
              <a:t>),</a:t>
            </a:r>
            <a:endParaRPr sz="2300" dirty="0">
              <a:latin typeface="Microsoft Sans Serif"/>
              <a:cs typeface="Microsoft Sans Serif"/>
            </a:endParaRPr>
          </a:p>
          <a:p>
            <a:pPr marL="482600">
              <a:lnSpc>
                <a:spcPct val="100000"/>
              </a:lnSpc>
              <a:spcBef>
                <a:spcPts val="635"/>
              </a:spcBef>
            </a:pPr>
            <a:r>
              <a:rPr sz="2300" spc="-50" dirty="0">
                <a:latin typeface="Microsoft Sans Serif"/>
                <a:cs typeface="Microsoft Sans Serif"/>
              </a:rPr>
              <a:t>)</a:t>
            </a:r>
            <a:endParaRPr sz="23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Padding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640" y="1517662"/>
            <a:ext cx="7495540" cy="4316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 indent="-315595">
              <a:lnSpc>
                <a:spcPct val="100800"/>
              </a:lnSpc>
              <a:spcBef>
                <a:spcPts val="95"/>
              </a:spcBef>
              <a:buClr>
                <a:srgbClr val="6697CC"/>
              </a:buClr>
              <a:buFont typeface="Arial MT"/>
              <a:buChar char="•"/>
              <a:tabLst>
                <a:tab pos="314960" algn="l"/>
              </a:tabLst>
            </a:pPr>
            <a:r>
              <a:rPr lang="pt-BR" sz="2550" dirty="0">
                <a:latin typeface="Microsoft Sans Serif"/>
                <a:cs typeface="Microsoft Sans Serif"/>
              </a:rPr>
              <a:t>Preenchimento: É um widget que é usado para organizar seu widget filho pelo preenchimento dado. Ele contém </a:t>
            </a:r>
            <a:r>
              <a:rPr lang="pt-BR" sz="2550" dirty="0" err="1">
                <a:latin typeface="Microsoft Sans Serif"/>
                <a:cs typeface="Microsoft Sans Serif"/>
              </a:rPr>
              <a:t>EdgeInsets</a:t>
            </a:r>
            <a:r>
              <a:rPr lang="pt-BR" sz="2550" dirty="0">
                <a:latin typeface="Microsoft Sans Serif"/>
                <a:cs typeface="Microsoft Sans Serif"/>
              </a:rPr>
              <a:t> e </a:t>
            </a:r>
            <a:r>
              <a:rPr lang="pt-BR" sz="2550" dirty="0" err="1">
                <a:latin typeface="Microsoft Sans Serif"/>
                <a:cs typeface="Microsoft Sans Serif"/>
              </a:rPr>
              <a:t>EdgeInsets.fromLTRB</a:t>
            </a:r>
            <a:r>
              <a:rPr lang="pt-BR" sz="2550" dirty="0">
                <a:latin typeface="Microsoft Sans Serif"/>
                <a:cs typeface="Microsoft Sans Serif"/>
              </a:rPr>
              <a:t> para o lado desejado onde você deseja fornecer preenchimento.</a:t>
            </a:r>
          </a:p>
          <a:p>
            <a:pPr marL="314960" indent="-315595">
              <a:lnSpc>
                <a:spcPct val="100800"/>
              </a:lnSpc>
              <a:spcBef>
                <a:spcPts val="95"/>
              </a:spcBef>
              <a:buClr>
                <a:srgbClr val="6697CC"/>
              </a:buClr>
              <a:buFont typeface="Arial MT"/>
              <a:buChar char="•"/>
              <a:tabLst>
                <a:tab pos="314960" algn="l"/>
              </a:tabLst>
            </a:pPr>
            <a:r>
              <a:rPr sz="2550" dirty="0">
                <a:latin typeface="Microsoft Sans Serif"/>
                <a:cs typeface="Microsoft Sans Serif"/>
              </a:rPr>
              <a:t>const</a:t>
            </a:r>
            <a:r>
              <a:rPr sz="2550" spc="135" dirty="0">
                <a:latin typeface="Microsoft Sans Serif"/>
                <a:cs typeface="Microsoft Sans Serif"/>
              </a:rPr>
              <a:t> </a:t>
            </a:r>
            <a:r>
              <a:rPr sz="2550" spc="-10" dirty="0">
                <a:latin typeface="Microsoft Sans Serif"/>
                <a:cs typeface="Microsoft Sans Serif"/>
              </a:rPr>
              <a:t>Greetings( </a:t>
            </a:r>
            <a:r>
              <a:rPr sz="2550" dirty="0">
                <a:latin typeface="Microsoft Sans Serif"/>
                <a:cs typeface="Microsoft Sans Serif"/>
              </a:rPr>
              <a:t>child:</a:t>
            </a:r>
            <a:r>
              <a:rPr sz="2550" spc="20" dirty="0">
                <a:latin typeface="Microsoft Sans Serif"/>
                <a:cs typeface="Microsoft Sans Serif"/>
              </a:rPr>
              <a:t> </a:t>
            </a:r>
            <a:r>
              <a:rPr sz="2550" spc="-10" dirty="0">
                <a:latin typeface="Microsoft Sans Serif"/>
                <a:cs typeface="Microsoft Sans Serif"/>
              </a:rPr>
              <a:t>Padding(</a:t>
            </a:r>
            <a:endParaRPr sz="2550" dirty="0">
              <a:latin typeface="Microsoft Sans Serif"/>
              <a:cs typeface="Microsoft Sans Serif"/>
            </a:endParaRPr>
          </a:p>
          <a:p>
            <a:pPr marL="911860" marR="2024380">
              <a:lnSpc>
                <a:spcPts val="3820"/>
              </a:lnSpc>
            </a:pPr>
            <a:r>
              <a:rPr sz="2550" dirty="0">
                <a:latin typeface="Microsoft Sans Serif"/>
                <a:cs typeface="Microsoft Sans Serif"/>
              </a:rPr>
              <a:t>padding:</a:t>
            </a:r>
            <a:r>
              <a:rPr sz="2550" spc="229" dirty="0">
                <a:latin typeface="Microsoft Sans Serif"/>
                <a:cs typeface="Microsoft Sans Serif"/>
              </a:rPr>
              <a:t> </a:t>
            </a:r>
            <a:r>
              <a:rPr sz="2550" spc="-10" dirty="0">
                <a:latin typeface="Microsoft Sans Serif"/>
                <a:cs typeface="Microsoft Sans Serif"/>
              </a:rPr>
              <a:t>EdgeInsets.all(14.0), </a:t>
            </a:r>
            <a:r>
              <a:rPr sz="2550" dirty="0">
                <a:latin typeface="Microsoft Sans Serif"/>
                <a:cs typeface="Microsoft Sans Serif"/>
              </a:rPr>
              <a:t>child:</a:t>
            </a:r>
            <a:r>
              <a:rPr sz="2550" spc="-30" dirty="0">
                <a:latin typeface="Microsoft Sans Serif"/>
                <a:cs typeface="Microsoft Sans Serif"/>
              </a:rPr>
              <a:t> </a:t>
            </a:r>
            <a:r>
              <a:rPr sz="2550" spc="55" dirty="0">
                <a:latin typeface="Microsoft Sans Serif"/>
                <a:cs typeface="Microsoft Sans Serif"/>
              </a:rPr>
              <a:t>Text('Hello</a:t>
            </a:r>
            <a:r>
              <a:rPr sz="2550" spc="-40" dirty="0">
                <a:latin typeface="Microsoft Sans Serif"/>
                <a:cs typeface="Microsoft Sans Serif"/>
              </a:rPr>
              <a:t> </a:t>
            </a:r>
            <a:r>
              <a:rPr sz="2550" spc="-10" dirty="0">
                <a:latin typeface="Microsoft Sans Serif"/>
                <a:cs typeface="Microsoft Sans Serif"/>
              </a:rPr>
              <a:t>JavaTpoint!'),</a:t>
            </a:r>
            <a:endParaRPr sz="2550" dirty="0">
              <a:latin typeface="Microsoft Sans Serif"/>
              <a:cs typeface="Microsoft Sans Serif"/>
            </a:endParaRPr>
          </a:p>
          <a:p>
            <a:pPr marL="762635">
              <a:lnSpc>
                <a:spcPct val="100000"/>
              </a:lnSpc>
              <a:spcBef>
                <a:spcPts val="505"/>
              </a:spcBef>
            </a:pPr>
            <a:r>
              <a:rPr sz="2550" spc="-25" dirty="0">
                <a:latin typeface="Microsoft Sans Serif"/>
                <a:cs typeface="Microsoft Sans Serif"/>
              </a:rPr>
              <a:t>),</a:t>
            </a:r>
            <a:endParaRPr sz="2550" dirty="0">
              <a:latin typeface="Microsoft Sans Serif"/>
              <a:cs typeface="Microsoft Sans Serif"/>
            </a:endParaRPr>
          </a:p>
          <a:p>
            <a:pPr marL="464184">
              <a:lnSpc>
                <a:spcPct val="100000"/>
              </a:lnSpc>
              <a:spcBef>
                <a:spcPts val="760"/>
              </a:spcBef>
            </a:pPr>
            <a:r>
              <a:rPr sz="2550" spc="-50" dirty="0">
                <a:latin typeface="Microsoft Sans Serif"/>
                <a:cs typeface="Microsoft Sans Serif"/>
              </a:rPr>
              <a:t>)</a:t>
            </a:r>
            <a:endParaRPr sz="25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1078</Words>
  <Application>Microsoft Office PowerPoint</Application>
  <PresentationFormat>Apresentação na tela (4:3)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 MT</vt:lpstr>
      <vt:lpstr>Microsoft Sans Serif</vt:lpstr>
      <vt:lpstr>Times New Roman</vt:lpstr>
      <vt:lpstr>Office Theme</vt:lpstr>
      <vt:lpstr>Flutter Layouts</vt:lpstr>
      <vt:lpstr>Layouts</vt:lpstr>
      <vt:lpstr>Layouts</vt:lpstr>
      <vt:lpstr>Container</vt:lpstr>
      <vt:lpstr>Layout a widget</vt:lpstr>
      <vt:lpstr>Widget Types</vt:lpstr>
      <vt:lpstr>Single Child Widget</vt:lpstr>
      <vt:lpstr>Container</vt:lpstr>
      <vt:lpstr>Padding</vt:lpstr>
      <vt:lpstr>Align</vt:lpstr>
      <vt:lpstr>Align</vt:lpstr>
      <vt:lpstr>Aspect Ratio</vt:lpstr>
      <vt:lpstr>ConstrainedBox</vt:lpstr>
      <vt:lpstr>FittedBox</vt:lpstr>
      <vt:lpstr>Layouts</vt:lpstr>
      <vt:lpstr>Layouts</vt:lpstr>
      <vt:lpstr>Layouts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Powerpoint presentation</dc:title>
  <dc:creator>Presentation Magazine</dc:creator>
  <cp:lastModifiedBy>Ítalo Nunes Pereira</cp:lastModifiedBy>
  <cp:revision>1</cp:revision>
  <dcterms:created xsi:type="dcterms:W3CDTF">2024-03-04T17:29:04Z</dcterms:created>
  <dcterms:modified xsi:type="dcterms:W3CDTF">2024-03-04T17:37:18Z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2022-04-06T00:00:00Z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6.4</vt:lpwstr>
  </property>
  <property fmtid="{D5CDD505-2E9C-101B-9397-08002B2CF9AE}" pid="5" name="LastSaved">
    <vt:filetime>2022-04-06T00:00:00Z</vt:filetime>
  </property>
</Properties>
</file>