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87" r:id="rId7"/>
    <p:sldId id="262" r:id="rId8"/>
    <p:sldId id="288"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55B432-0A82-4D61-87E4-0DEE8E7F200C}"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9C51F106-229F-4568-AFA4-AFDEFA10EDA9}">
      <dgm:prSet/>
      <dgm:spPr/>
      <dgm:t>
        <a:bodyPr/>
        <a:lstStyle/>
        <a:p>
          <a:pPr>
            <a:defRPr b="1"/>
          </a:pPr>
          <a:r>
            <a:rPr lang="pt-BR" b="1" i="0"/>
            <a:t>Desenvolvimento pelo Google:</a:t>
          </a:r>
          <a:endParaRPr lang="en-US"/>
        </a:p>
      </dgm:t>
    </dgm:pt>
    <dgm:pt modelId="{4ABB888B-8136-47BC-B247-AA79750A3E20}" type="parTrans" cxnId="{FF241E12-F63C-43FA-A41A-773A3A3E57AE}">
      <dgm:prSet/>
      <dgm:spPr/>
      <dgm:t>
        <a:bodyPr/>
        <a:lstStyle/>
        <a:p>
          <a:endParaRPr lang="en-US"/>
        </a:p>
      </dgm:t>
    </dgm:pt>
    <dgm:pt modelId="{BEE65B91-ADEF-4D0D-90E9-40192C991F1B}" type="sibTrans" cxnId="{FF241E12-F63C-43FA-A41A-773A3A3E57AE}">
      <dgm:prSet/>
      <dgm:spPr/>
      <dgm:t>
        <a:bodyPr/>
        <a:lstStyle/>
        <a:p>
          <a:endParaRPr lang="en-US"/>
        </a:p>
      </dgm:t>
    </dgm:pt>
    <dgm:pt modelId="{D8CD95CB-2E1F-4A56-B83E-88EB149DA796}">
      <dgm:prSet/>
      <dgm:spPr/>
      <dgm:t>
        <a:bodyPr/>
        <a:lstStyle/>
        <a:p>
          <a:r>
            <a:rPr lang="pt-BR" b="0" i="0"/>
            <a:t>O Android foi inicialmente desenvolvido pela Android Inc., que foi adquirida pelo Google em 2005. Desde então, o Google continuou a evoluir e aprimorar o sistema operacional, lançando regularmente novas versões e atualizações.</a:t>
          </a:r>
          <a:endParaRPr lang="en-US"/>
        </a:p>
      </dgm:t>
    </dgm:pt>
    <dgm:pt modelId="{0581F662-B228-4544-8BA3-3EA67157F6C8}" type="parTrans" cxnId="{C8CFABD3-29D3-444B-B75B-FBE257A696C0}">
      <dgm:prSet/>
      <dgm:spPr/>
      <dgm:t>
        <a:bodyPr/>
        <a:lstStyle/>
        <a:p>
          <a:endParaRPr lang="en-US"/>
        </a:p>
      </dgm:t>
    </dgm:pt>
    <dgm:pt modelId="{1EFAA9CC-B28E-421A-BF08-C8D1971389B5}" type="sibTrans" cxnId="{C8CFABD3-29D3-444B-B75B-FBE257A696C0}">
      <dgm:prSet/>
      <dgm:spPr/>
      <dgm:t>
        <a:bodyPr/>
        <a:lstStyle/>
        <a:p>
          <a:endParaRPr lang="en-US"/>
        </a:p>
      </dgm:t>
    </dgm:pt>
    <dgm:pt modelId="{51044DC5-C197-4F3C-A54C-785DBBD00B04}">
      <dgm:prSet/>
      <dgm:spPr/>
      <dgm:t>
        <a:bodyPr/>
        <a:lstStyle/>
        <a:p>
          <a:pPr>
            <a:defRPr b="1"/>
          </a:pPr>
          <a:r>
            <a:rPr lang="pt-BR" b="1" i="0"/>
            <a:t>Arquitetura Aberta:</a:t>
          </a:r>
          <a:endParaRPr lang="en-US"/>
        </a:p>
      </dgm:t>
    </dgm:pt>
    <dgm:pt modelId="{48CF165D-17C4-4B96-A03C-7780FC2C7C20}" type="parTrans" cxnId="{82022607-9759-412A-A52E-E3BC88BD9179}">
      <dgm:prSet/>
      <dgm:spPr/>
      <dgm:t>
        <a:bodyPr/>
        <a:lstStyle/>
        <a:p>
          <a:endParaRPr lang="en-US"/>
        </a:p>
      </dgm:t>
    </dgm:pt>
    <dgm:pt modelId="{12DCDE63-C610-4A1B-854D-B20AC5327AEE}" type="sibTrans" cxnId="{82022607-9759-412A-A52E-E3BC88BD9179}">
      <dgm:prSet/>
      <dgm:spPr/>
      <dgm:t>
        <a:bodyPr/>
        <a:lstStyle/>
        <a:p>
          <a:endParaRPr lang="en-US"/>
        </a:p>
      </dgm:t>
    </dgm:pt>
    <dgm:pt modelId="{350E2731-C62B-40F9-9BEF-50C790D22012}">
      <dgm:prSet/>
      <dgm:spPr/>
      <dgm:t>
        <a:bodyPr/>
        <a:lstStyle/>
        <a:p>
          <a:r>
            <a:rPr lang="pt-BR" b="0" i="0" dirty="0"/>
            <a:t>O Android é baseado em uma arquitetura de código aberto, o que significa que seu código-fonte está disponível para desenvolvedores e fabricantes de dispositivos para personalização e adaptação às suas necessidades específicas.</a:t>
          </a:r>
          <a:endParaRPr lang="en-US" dirty="0"/>
        </a:p>
      </dgm:t>
    </dgm:pt>
    <dgm:pt modelId="{02BA44AA-342B-4182-9CF0-4AD7F1E902B1}" type="parTrans" cxnId="{36E0307D-00C4-47AD-91E5-16710167F882}">
      <dgm:prSet/>
      <dgm:spPr/>
      <dgm:t>
        <a:bodyPr/>
        <a:lstStyle/>
        <a:p>
          <a:endParaRPr lang="en-US"/>
        </a:p>
      </dgm:t>
    </dgm:pt>
    <dgm:pt modelId="{0FF88AE4-69F9-4E42-94A8-A1644D333A75}" type="sibTrans" cxnId="{36E0307D-00C4-47AD-91E5-16710167F882}">
      <dgm:prSet/>
      <dgm:spPr/>
      <dgm:t>
        <a:bodyPr/>
        <a:lstStyle/>
        <a:p>
          <a:endParaRPr lang="en-US"/>
        </a:p>
      </dgm:t>
    </dgm:pt>
    <dgm:pt modelId="{EEF8E072-B759-46E7-B2ED-469262E0F45E}" type="pres">
      <dgm:prSet presAssocID="{7B55B432-0A82-4D61-87E4-0DEE8E7F200C}" presName="linear" presStyleCnt="0">
        <dgm:presLayoutVars>
          <dgm:dir/>
          <dgm:animLvl val="lvl"/>
          <dgm:resizeHandles val="exact"/>
        </dgm:presLayoutVars>
      </dgm:prSet>
      <dgm:spPr/>
    </dgm:pt>
    <dgm:pt modelId="{B717C577-0294-4701-A801-EC49F69834B5}" type="pres">
      <dgm:prSet presAssocID="{9C51F106-229F-4568-AFA4-AFDEFA10EDA9}" presName="parentLin" presStyleCnt="0"/>
      <dgm:spPr/>
    </dgm:pt>
    <dgm:pt modelId="{CD083E2A-BB83-4B44-A219-B1947EF7C854}" type="pres">
      <dgm:prSet presAssocID="{9C51F106-229F-4568-AFA4-AFDEFA10EDA9}" presName="parentLeftMargin" presStyleLbl="node1" presStyleIdx="0" presStyleCnt="2"/>
      <dgm:spPr/>
    </dgm:pt>
    <dgm:pt modelId="{5D49D675-50C4-472F-B731-1D68D66C964A}" type="pres">
      <dgm:prSet presAssocID="{9C51F106-229F-4568-AFA4-AFDEFA10EDA9}" presName="parentText" presStyleLbl="node1" presStyleIdx="0" presStyleCnt="2">
        <dgm:presLayoutVars>
          <dgm:chMax val="0"/>
          <dgm:bulletEnabled val="1"/>
        </dgm:presLayoutVars>
      </dgm:prSet>
      <dgm:spPr/>
    </dgm:pt>
    <dgm:pt modelId="{0E129719-5E99-4673-A1E9-786896494E08}" type="pres">
      <dgm:prSet presAssocID="{9C51F106-229F-4568-AFA4-AFDEFA10EDA9}" presName="negativeSpace" presStyleCnt="0"/>
      <dgm:spPr/>
    </dgm:pt>
    <dgm:pt modelId="{0D2D6B67-AB1E-4596-97CD-F63270E01666}" type="pres">
      <dgm:prSet presAssocID="{9C51F106-229F-4568-AFA4-AFDEFA10EDA9}" presName="childText" presStyleLbl="conFgAcc1" presStyleIdx="0" presStyleCnt="2">
        <dgm:presLayoutVars>
          <dgm:bulletEnabled val="1"/>
        </dgm:presLayoutVars>
      </dgm:prSet>
      <dgm:spPr/>
    </dgm:pt>
    <dgm:pt modelId="{A69E86D4-E011-43EA-94AB-244D89C27EF3}" type="pres">
      <dgm:prSet presAssocID="{BEE65B91-ADEF-4D0D-90E9-40192C991F1B}" presName="spaceBetweenRectangles" presStyleCnt="0"/>
      <dgm:spPr/>
    </dgm:pt>
    <dgm:pt modelId="{2C56327B-F678-43E6-AC66-4FCFA8B41121}" type="pres">
      <dgm:prSet presAssocID="{51044DC5-C197-4F3C-A54C-785DBBD00B04}" presName="parentLin" presStyleCnt="0"/>
      <dgm:spPr/>
    </dgm:pt>
    <dgm:pt modelId="{8CA18AAA-3C1F-4B3F-A334-17E29EE59204}" type="pres">
      <dgm:prSet presAssocID="{51044DC5-C197-4F3C-A54C-785DBBD00B04}" presName="parentLeftMargin" presStyleLbl="node1" presStyleIdx="0" presStyleCnt="2"/>
      <dgm:spPr/>
    </dgm:pt>
    <dgm:pt modelId="{276FEEA3-2549-4686-AA43-E59BFC4F2B66}" type="pres">
      <dgm:prSet presAssocID="{51044DC5-C197-4F3C-A54C-785DBBD00B04}" presName="parentText" presStyleLbl="node1" presStyleIdx="1" presStyleCnt="2">
        <dgm:presLayoutVars>
          <dgm:chMax val="0"/>
          <dgm:bulletEnabled val="1"/>
        </dgm:presLayoutVars>
      </dgm:prSet>
      <dgm:spPr/>
    </dgm:pt>
    <dgm:pt modelId="{C6BE0015-9DDA-4C2D-A962-37D5CD1053B8}" type="pres">
      <dgm:prSet presAssocID="{51044DC5-C197-4F3C-A54C-785DBBD00B04}" presName="negativeSpace" presStyleCnt="0"/>
      <dgm:spPr/>
    </dgm:pt>
    <dgm:pt modelId="{187F2AFF-C30C-49EE-819A-3C0EE4355121}" type="pres">
      <dgm:prSet presAssocID="{51044DC5-C197-4F3C-A54C-785DBBD00B04}" presName="childText" presStyleLbl="conFgAcc1" presStyleIdx="1" presStyleCnt="2">
        <dgm:presLayoutVars>
          <dgm:bulletEnabled val="1"/>
        </dgm:presLayoutVars>
      </dgm:prSet>
      <dgm:spPr/>
    </dgm:pt>
  </dgm:ptLst>
  <dgm:cxnLst>
    <dgm:cxn modelId="{82022607-9759-412A-A52E-E3BC88BD9179}" srcId="{7B55B432-0A82-4D61-87E4-0DEE8E7F200C}" destId="{51044DC5-C197-4F3C-A54C-785DBBD00B04}" srcOrd="1" destOrd="0" parTransId="{48CF165D-17C4-4B96-A03C-7780FC2C7C20}" sibTransId="{12DCDE63-C610-4A1B-854D-B20AC5327AEE}"/>
    <dgm:cxn modelId="{FF241E12-F63C-43FA-A41A-773A3A3E57AE}" srcId="{7B55B432-0A82-4D61-87E4-0DEE8E7F200C}" destId="{9C51F106-229F-4568-AFA4-AFDEFA10EDA9}" srcOrd="0" destOrd="0" parTransId="{4ABB888B-8136-47BC-B247-AA79750A3E20}" sibTransId="{BEE65B91-ADEF-4D0D-90E9-40192C991F1B}"/>
    <dgm:cxn modelId="{8C551C25-D088-4FA7-8478-C984E088E978}" type="presOf" srcId="{51044DC5-C197-4F3C-A54C-785DBBD00B04}" destId="{8CA18AAA-3C1F-4B3F-A334-17E29EE59204}" srcOrd="0" destOrd="0" presId="urn:microsoft.com/office/officeart/2005/8/layout/list1"/>
    <dgm:cxn modelId="{94436931-1B5D-45AC-9116-7D2BB9F53ED2}" type="presOf" srcId="{9C51F106-229F-4568-AFA4-AFDEFA10EDA9}" destId="{5D49D675-50C4-472F-B731-1D68D66C964A}" srcOrd="1" destOrd="0" presId="urn:microsoft.com/office/officeart/2005/8/layout/list1"/>
    <dgm:cxn modelId="{FE855469-93EE-4C1C-A529-562BAEBE2B76}" type="presOf" srcId="{D8CD95CB-2E1F-4A56-B83E-88EB149DA796}" destId="{0D2D6B67-AB1E-4596-97CD-F63270E01666}" srcOrd="0" destOrd="0" presId="urn:microsoft.com/office/officeart/2005/8/layout/list1"/>
    <dgm:cxn modelId="{D79AD84F-CA9C-489F-9C63-83E85952C7F9}" type="presOf" srcId="{51044DC5-C197-4F3C-A54C-785DBBD00B04}" destId="{276FEEA3-2549-4686-AA43-E59BFC4F2B66}" srcOrd="1" destOrd="0" presId="urn:microsoft.com/office/officeart/2005/8/layout/list1"/>
    <dgm:cxn modelId="{36E0307D-00C4-47AD-91E5-16710167F882}" srcId="{51044DC5-C197-4F3C-A54C-785DBBD00B04}" destId="{350E2731-C62B-40F9-9BEF-50C790D22012}" srcOrd="0" destOrd="0" parTransId="{02BA44AA-342B-4182-9CF0-4AD7F1E902B1}" sibTransId="{0FF88AE4-69F9-4E42-94A8-A1644D333A75}"/>
    <dgm:cxn modelId="{420FB191-E308-4E00-A960-30E2619B5F57}" type="presOf" srcId="{9C51F106-229F-4568-AFA4-AFDEFA10EDA9}" destId="{CD083E2A-BB83-4B44-A219-B1947EF7C854}" srcOrd="0" destOrd="0" presId="urn:microsoft.com/office/officeart/2005/8/layout/list1"/>
    <dgm:cxn modelId="{6BACC0B8-3AAA-4D1D-A7D3-2C9DF898D32E}" type="presOf" srcId="{7B55B432-0A82-4D61-87E4-0DEE8E7F200C}" destId="{EEF8E072-B759-46E7-B2ED-469262E0F45E}" srcOrd="0" destOrd="0" presId="urn:microsoft.com/office/officeart/2005/8/layout/list1"/>
    <dgm:cxn modelId="{C8CFABD3-29D3-444B-B75B-FBE257A696C0}" srcId="{9C51F106-229F-4568-AFA4-AFDEFA10EDA9}" destId="{D8CD95CB-2E1F-4A56-B83E-88EB149DA796}" srcOrd="0" destOrd="0" parTransId="{0581F662-B228-4544-8BA3-3EA67157F6C8}" sibTransId="{1EFAA9CC-B28E-421A-BF08-C8D1971389B5}"/>
    <dgm:cxn modelId="{6D9B2DF0-66E3-4184-A75D-334831D9FEF5}" type="presOf" srcId="{350E2731-C62B-40F9-9BEF-50C790D22012}" destId="{187F2AFF-C30C-49EE-819A-3C0EE4355121}" srcOrd="0" destOrd="0" presId="urn:microsoft.com/office/officeart/2005/8/layout/list1"/>
    <dgm:cxn modelId="{537209B1-55F2-445A-AFBD-A6D0ED6F62CD}" type="presParOf" srcId="{EEF8E072-B759-46E7-B2ED-469262E0F45E}" destId="{B717C577-0294-4701-A801-EC49F69834B5}" srcOrd="0" destOrd="0" presId="urn:microsoft.com/office/officeart/2005/8/layout/list1"/>
    <dgm:cxn modelId="{113A590D-BD78-45BF-8922-7EC9F3A45E4C}" type="presParOf" srcId="{B717C577-0294-4701-A801-EC49F69834B5}" destId="{CD083E2A-BB83-4B44-A219-B1947EF7C854}" srcOrd="0" destOrd="0" presId="urn:microsoft.com/office/officeart/2005/8/layout/list1"/>
    <dgm:cxn modelId="{209150B0-8843-41F9-B1BD-D18A6A3EB6C2}" type="presParOf" srcId="{B717C577-0294-4701-A801-EC49F69834B5}" destId="{5D49D675-50C4-472F-B731-1D68D66C964A}" srcOrd="1" destOrd="0" presId="urn:microsoft.com/office/officeart/2005/8/layout/list1"/>
    <dgm:cxn modelId="{04DF36DC-C0B1-4D71-99B1-675DCB40C265}" type="presParOf" srcId="{EEF8E072-B759-46E7-B2ED-469262E0F45E}" destId="{0E129719-5E99-4673-A1E9-786896494E08}" srcOrd="1" destOrd="0" presId="urn:microsoft.com/office/officeart/2005/8/layout/list1"/>
    <dgm:cxn modelId="{9A057F1D-C28D-46D9-97EF-777D1E8BEC47}" type="presParOf" srcId="{EEF8E072-B759-46E7-B2ED-469262E0F45E}" destId="{0D2D6B67-AB1E-4596-97CD-F63270E01666}" srcOrd="2" destOrd="0" presId="urn:microsoft.com/office/officeart/2005/8/layout/list1"/>
    <dgm:cxn modelId="{D244050D-956D-4492-9B53-9A40CE0BD233}" type="presParOf" srcId="{EEF8E072-B759-46E7-B2ED-469262E0F45E}" destId="{A69E86D4-E011-43EA-94AB-244D89C27EF3}" srcOrd="3" destOrd="0" presId="urn:microsoft.com/office/officeart/2005/8/layout/list1"/>
    <dgm:cxn modelId="{9C933B38-D24A-4A54-B0D6-BDB9E8B45D7E}" type="presParOf" srcId="{EEF8E072-B759-46E7-B2ED-469262E0F45E}" destId="{2C56327B-F678-43E6-AC66-4FCFA8B41121}" srcOrd="4" destOrd="0" presId="urn:microsoft.com/office/officeart/2005/8/layout/list1"/>
    <dgm:cxn modelId="{8621EAD5-0C0F-4310-B7B0-15ABD5ADB7F7}" type="presParOf" srcId="{2C56327B-F678-43E6-AC66-4FCFA8B41121}" destId="{8CA18AAA-3C1F-4B3F-A334-17E29EE59204}" srcOrd="0" destOrd="0" presId="urn:microsoft.com/office/officeart/2005/8/layout/list1"/>
    <dgm:cxn modelId="{F0CE154B-B259-4920-B928-3228C83F9835}" type="presParOf" srcId="{2C56327B-F678-43E6-AC66-4FCFA8B41121}" destId="{276FEEA3-2549-4686-AA43-E59BFC4F2B66}" srcOrd="1" destOrd="0" presId="urn:microsoft.com/office/officeart/2005/8/layout/list1"/>
    <dgm:cxn modelId="{442AFD21-23FF-4785-9CA6-4170C80DDF75}" type="presParOf" srcId="{EEF8E072-B759-46E7-B2ED-469262E0F45E}" destId="{C6BE0015-9DDA-4C2D-A962-37D5CD1053B8}" srcOrd="5" destOrd="0" presId="urn:microsoft.com/office/officeart/2005/8/layout/list1"/>
    <dgm:cxn modelId="{40E4649B-9C32-4BF0-8908-E6CA757179D2}" type="presParOf" srcId="{EEF8E072-B759-46E7-B2ED-469262E0F45E}" destId="{187F2AFF-C30C-49EE-819A-3C0EE4355121}"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7ADA0D-85B6-4A27-BE3F-8C9FA8B95814}"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C55D89C2-FFC0-470E-9E90-1E999A9FAA43}">
      <dgm:prSet/>
      <dgm:spPr/>
      <dgm:t>
        <a:bodyPr/>
        <a:lstStyle/>
        <a:p>
          <a:pPr>
            <a:defRPr b="1"/>
          </a:pPr>
          <a:r>
            <a:rPr lang="pt-BR" b="1" i="0"/>
            <a:t>Linguagem de Programação:</a:t>
          </a:r>
          <a:endParaRPr lang="en-US"/>
        </a:p>
      </dgm:t>
    </dgm:pt>
    <dgm:pt modelId="{CDEE80C7-F3A1-4117-9E90-5C8A01C6D686}" type="parTrans" cxnId="{224CC2F1-FFBE-491A-AD68-BC1790400FC6}">
      <dgm:prSet/>
      <dgm:spPr/>
      <dgm:t>
        <a:bodyPr/>
        <a:lstStyle/>
        <a:p>
          <a:endParaRPr lang="en-US"/>
        </a:p>
      </dgm:t>
    </dgm:pt>
    <dgm:pt modelId="{34DE573A-5709-4E09-A602-07A360F3E6BB}" type="sibTrans" cxnId="{224CC2F1-FFBE-491A-AD68-BC1790400FC6}">
      <dgm:prSet/>
      <dgm:spPr/>
      <dgm:t>
        <a:bodyPr/>
        <a:lstStyle/>
        <a:p>
          <a:endParaRPr lang="en-US"/>
        </a:p>
      </dgm:t>
    </dgm:pt>
    <dgm:pt modelId="{95AF1D89-AA85-453B-85A2-6970E1C99D25}">
      <dgm:prSet/>
      <dgm:spPr/>
      <dgm:t>
        <a:bodyPr/>
        <a:lstStyle/>
        <a:p>
          <a:r>
            <a:rPr lang="pt-BR" b="0" i="0"/>
            <a:t>As linguagens de programação predominantes para o desenvolvimento de aplicativos Android são Java e Kotlin. Java foi a linguagem originalmente utilizada para o desenvolvimento de aplicativos Android, enquanto Kotlin, uma linguagem moderna desenvolvida pela JetBrains, ganhou popularidade nos últimos anos como uma alternativa mais concisa e segura.</a:t>
          </a:r>
          <a:endParaRPr lang="en-US"/>
        </a:p>
      </dgm:t>
    </dgm:pt>
    <dgm:pt modelId="{A92112F9-94FB-415D-AD4F-113EDEEEA41F}" type="parTrans" cxnId="{428ACB44-6D3C-4FE0-A761-992D85924ADD}">
      <dgm:prSet/>
      <dgm:spPr/>
      <dgm:t>
        <a:bodyPr/>
        <a:lstStyle/>
        <a:p>
          <a:endParaRPr lang="en-US"/>
        </a:p>
      </dgm:t>
    </dgm:pt>
    <dgm:pt modelId="{C6242D7E-1304-4278-A1B3-A07D9E7DACC2}" type="sibTrans" cxnId="{428ACB44-6D3C-4FE0-A761-992D85924ADD}">
      <dgm:prSet/>
      <dgm:spPr/>
      <dgm:t>
        <a:bodyPr/>
        <a:lstStyle/>
        <a:p>
          <a:endParaRPr lang="en-US"/>
        </a:p>
      </dgm:t>
    </dgm:pt>
    <dgm:pt modelId="{4E159087-EE4D-4DA8-9E00-A5B3415CF8D2}">
      <dgm:prSet/>
      <dgm:spPr/>
      <dgm:t>
        <a:bodyPr/>
        <a:lstStyle/>
        <a:p>
          <a:pPr>
            <a:defRPr b="1"/>
          </a:pPr>
          <a:r>
            <a:rPr lang="pt-BR" b="1" i="0"/>
            <a:t>Ferramentas de Desenvolvimento:</a:t>
          </a:r>
          <a:endParaRPr lang="en-US"/>
        </a:p>
      </dgm:t>
    </dgm:pt>
    <dgm:pt modelId="{D5148BB4-4474-4458-A7FD-E21571F16F9B}" type="parTrans" cxnId="{E9C68048-0FF6-48E7-8FE2-D16F7209C6C3}">
      <dgm:prSet/>
      <dgm:spPr/>
      <dgm:t>
        <a:bodyPr/>
        <a:lstStyle/>
        <a:p>
          <a:endParaRPr lang="en-US"/>
        </a:p>
      </dgm:t>
    </dgm:pt>
    <dgm:pt modelId="{12F85AD1-3AAD-46C6-9A68-68DEB3AD5C39}" type="sibTrans" cxnId="{E9C68048-0FF6-48E7-8FE2-D16F7209C6C3}">
      <dgm:prSet/>
      <dgm:spPr/>
      <dgm:t>
        <a:bodyPr/>
        <a:lstStyle/>
        <a:p>
          <a:endParaRPr lang="en-US"/>
        </a:p>
      </dgm:t>
    </dgm:pt>
    <dgm:pt modelId="{CB51C0EE-B1AB-4C00-8731-C6A7FC2AE39A}">
      <dgm:prSet/>
      <dgm:spPr/>
      <dgm:t>
        <a:bodyPr/>
        <a:lstStyle/>
        <a:p>
          <a:r>
            <a:rPr lang="pt-BR" b="0" i="0" dirty="0"/>
            <a:t>O principal ambiente de desenvolvimento para Android é o Android Studio, uma IDE (</a:t>
          </a:r>
          <a:r>
            <a:rPr lang="pt-BR" b="0" i="0" dirty="0" err="1"/>
            <a:t>Integrated</a:t>
          </a:r>
          <a:r>
            <a:rPr lang="pt-BR" b="0" i="0" dirty="0"/>
            <a:t> </a:t>
          </a:r>
          <a:r>
            <a:rPr lang="pt-BR" b="0" i="0" dirty="0" err="1"/>
            <a:t>Development</a:t>
          </a:r>
          <a:r>
            <a:rPr lang="pt-BR" b="0" i="0" dirty="0"/>
            <a:t> </a:t>
          </a:r>
          <a:r>
            <a:rPr lang="pt-BR" b="0" i="0" dirty="0" err="1"/>
            <a:t>Environment</a:t>
          </a:r>
          <a:r>
            <a:rPr lang="pt-BR" b="0" i="0" dirty="0"/>
            <a:t>) oficial fornecida pelo Google. O Android Studio oferece suporte completo ao desenvolvimento de aplicativos Android, incluindo edição de código, depuração, emulação de dispositivos e muito mais.</a:t>
          </a:r>
          <a:endParaRPr lang="en-US" dirty="0"/>
        </a:p>
      </dgm:t>
    </dgm:pt>
    <dgm:pt modelId="{77D3A42C-065C-4D6E-A744-E3D959B7BD66}" type="parTrans" cxnId="{0B7D2EDF-A614-4A8E-8F45-62E29B9BE08C}">
      <dgm:prSet/>
      <dgm:spPr/>
      <dgm:t>
        <a:bodyPr/>
        <a:lstStyle/>
        <a:p>
          <a:endParaRPr lang="en-US"/>
        </a:p>
      </dgm:t>
    </dgm:pt>
    <dgm:pt modelId="{247D4816-977F-4EF2-A38C-8E30A581AE4C}" type="sibTrans" cxnId="{0B7D2EDF-A614-4A8E-8F45-62E29B9BE08C}">
      <dgm:prSet/>
      <dgm:spPr/>
      <dgm:t>
        <a:bodyPr/>
        <a:lstStyle/>
        <a:p>
          <a:endParaRPr lang="en-US"/>
        </a:p>
      </dgm:t>
    </dgm:pt>
    <dgm:pt modelId="{4617B783-B644-42D2-A23E-DA01D377B2FB}" type="pres">
      <dgm:prSet presAssocID="{927ADA0D-85B6-4A27-BE3F-8C9FA8B95814}" presName="Name0" presStyleCnt="0">
        <dgm:presLayoutVars>
          <dgm:dir/>
          <dgm:animLvl val="lvl"/>
          <dgm:resizeHandles val="exact"/>
        </dgm:presLayoutVars>
      </dgm:prSet>
      <dgm:spPr/>
    </dgm:pt>
    <dgm:pt modelId="{28DC2969-FBF1-4FFC-89BF-F22711D31588}" type="pres">
      <dgm:prSet presAssocID="{C55D89C2-FFC0-470E-9E90-1E999A9FAA43}" presName="composite" presStyleCnt="0"/>
      <dgm:spPr/>
    </dgm:pt>
    <dgm:pt modelId="{E597A8CB-15CB-4CA1-9A45-D4111C63C89D}" type="pres">
      <dgm:prSet presAssocID="{C55D89C2-FFC0-470E-9E90-1E999A9FAA43}" presName="parTx" presStyleLbl="alignNode1" presStyleIdx="0" presStyleCnt="2">
        <dgm:presLayoutVars>
          <dgm:chMax val="0"/>
          <dgm:chPref val="0"/>
          <dgm:bulletEnabled val="1"/>
        </dgm:presLayoutVars>
      </dgm:prSet>
      <dgm:spPr/>
    </dgm:pt>
    <dgm:pt modelId="{4FB7DC0C-1214-40F8-8EBC-EBCDCE3369EA}" type="pres">
      <dgm:prSet presAssocID="{C55D89C2-FFC0-470E-9E90-1E999A9FAA43}" presName="desTx" presStyleLbl="alignAccFollowNode1" presStyleIdx="0" presStyleCnt="2">
        <dgm:presLayoutVars>
          <dgm:bulletEnabled val="1"/>
        </dgm:presLayoutVars>
      </dgm:prSet>
      <dgm:spPr/>
    </dgm:pt>
    <dgm:pt modelId="{12B74862-18CA-404E-AD81-FBDC25F35DC4}" type="pres">
      <dgm:prSet presAssocID="{34DE573A-5709-4E09-A602-07A360F3E6BB}" presName="space" presStyleCnt="0"/>
      <dgm:spPr/>
    </dgm:pt>
    <dgm:pt modelId="{706A95C8-F943-422A-ACD0-660D080AA83A}" type="pres">
      <dgm:prSet presAssocID="{4E159087-EE4D-4DA8-9E00-A5B3415CF8D2}" presName="composite" presStyleCnt="0"/>
      <dgm:spPr/>
    </dgm:pt>
    <dgm:pt modelId="{32876BE0-46B9-42DD-9DCB-71B92C5AA472}" type="pres">
      <dgm:prSet presAssocID="{4E159087-EE4D-4DA8-9E00-A5B3415CF8D2}" presName="parTx" presStyleLbl="alignNode1" presStyleIdx="1" presStyleCnt="2">
        <dgm:presLayoutVars>
          <dgm:chMax val="0"/>
          <dgm:chPref val="0"/>
          <dgm:bulletEnabled val="1"/>
        </dgm:presLayoutVars>
      </dgm:prSet>
      <dgm:spPr/>
    </dgm:pt>
    <dgm:pt modelId="{1E9CC54C-B6CF-4340-9F44-6C0FDD6B9563}" type="pres">
      <dgm:prSet presAssocID="{4E159087-EE4D-4DA8-9E00-A5B3415CF8D2}" presName="desTx" presStyleLbl="alignAccFollowNode1" presStyleIdx="1" presStyleCnt="2">
        <dgm:presLayoutVars>
          <dgm:bulletEnabled val="1"/>
        </dgm:presLayoutVars>
      </dgm:prSet>
      <dgm:spPr/>
    </dgm:pt>
  </dgm:ptLst>
  <dgm:cxnLst>
    <dgm:cxn modelId="{F969FB19-0415-4D84-A1E9-4A5A3788B6E7}" type="presOf" srcId="{95AF1D89-AA85-453B-85A2-6970E1C99D25}" destId="{4FB7DC0C-1214-40F8-8EBC-EBCDCE3369EA}" srcOrd="0" destOrd="0" presId="urn:microsoft.com/office/officeart/2005/8/layout/hList1"/>
    <dgm:cxn modelId="{8494B11D-4878-4EF0-9BD4-2B8A68E73CE4}" type="presOf" srcId="{C55D89C2-FFC0-470E-9E90-1E999A9FAA43}" destId="{E597A8CB-15CB-4CA1-9A45-D4111C63C89D}" srcOrd="0" destOrd="0" presId="urn:microsoft.com/office/officeart/2005/8/layout/hList1"/>
    <dgm:cxn modelId="{BDC35A3B-DA02-4D8B-AF9F-1785283E3901}" type="presOf" srcId="{927ADA0D-85B6-4A27-BE3F-8C9FA8B95814}" destId="{4617B783-B644-42D2-A23E-DA01D377B2FB}" srcOrd="0" destOrd="0" presId="urn:microsoft.com/office/officeart/2005/8/layout/hList1"/>
    <dgm:cxn modelId="{428ACB44-6D3C-4FE0-A761-992D85924ADD}" srcId="{C55D89C2-FFC0-470E-9E90-1E999A9FAA43}" destId="{95AF1D89-AA85-453B-85A2-6970E1C99D25}" srcOrd="0" destOrd="0" parTransId="{A92112F9-94FB-415D-AD4F-113EDEEEA41F}" sibTransId="{C6242D7E-1304-4278-A1B3-A07D9E7DACC2}"/>
    <dgm:cxn modelId="{E9C68048-0FF6-48E7-8FE2-D16F7209C6C3}" srcId="{927ADA0D-85B6-4A27-BE3F-8C9FA8B95814}" destId="{4E159087-EE4D-4DA8-9E00-A5B3415CF8D2}" srcOrd="1" destOrd="0" parTransId="{D5148BB4-4474-4458-A7FD-E21571F16F9B}" sibTransId="{12F85AD1-3AAD-46C6-9A68-68DEB3AD5C39}"/>
    <dgm:cxn modelId="{9A29D489-7423-4CBA-B28D-2EE3CF78CA55}" type="presOf" srcId="{CB51C0EE-B1AB-4C00-8731-C6A7FC2AE39A}" destId="{1E9CC54C-B6CF-4340-9F44-6C0FDD6B9563}" srcOrd="0" destOrd="0" presId="urn:microsoft.com/office/officeart/2005/8/layout/hList1"/>
    <dgm:cxn modelId="{0B7D2EDF-A614-4A8E-8F45-62E29B9BE08C}" srcId="{4E159087-EE4D-4DA8-9E00-A5B3415CF8D2}" destId="{CB51C0EE-B1AB-4C00-8731-C6A7FC2AE39A}" srcOrd="0" destOrd="0" parTransId="{77D3A42C-065C-4D6E-A744-E3D959B7BD66}" sibTransId="{247D4816-977F-4EF2-A38C-8E30A581AE4C}"/>
    <dgm:cxn modelId="{224CC2F1-FFBE-491A-AD68-BC1790400FC6}" srcId="{927ADA0D-85B6-4A27-BE3F-8C9FA8B95814}" destId="{C55D89C2-FFC0-470E-9E90-1E999A9FAA43}" srcOrd="0" destOrd="0" parTransId="{CDEE80C7-F3A1-4117-9E90-5C8A01C6D686}" sibTransId="{34DE573A-5709-4E09-A602-07A360F3E6BB}"/>
    <dgm:cxn modelId="{3855DBF1-C51C-404B-9B9E-8D66DC4E896D}" type="presOf" srcId="{4E159087-EE4D-4DA8-9E00-A5B3415CF8D2}" destId="{32876BE0-46B9-42DD-9DCB-71B92C5AA472}" srcOrd="0" destOrd="0" presId="urn:microsoft.com/office/officeart/2005/8/layout/hList1"/>
    <dgm:cxn modelId="{E398E8E1-1AE2-499F-8E31-F5944A69A4E6}" type="presParOf" srcId="{4617B783-B644-42D2-A23E-DA01D377B2FB}" destId="{28DC2969-FBF1-4FFC-89BF-F22711D31588}" srcOrd="0" destOrd="0" presId="urn:microsoft.com/office/officeart/2005/8/layout/hList1"/>
    <dgm:cxn modelId="{678A38FF-3BAA-46D0-ACD5-9C2B189FC2BD}" type="presParOf" srcId="{28DC2969-FBF1-4FFC-89BF-F22711D31588}" destId="{E597A8CB-15CB-4CA1-9A45-D4111C63C89D}" srcOrd="0" destOrd="0" presId="urn:microsoft.com/office/officeart/2005/8/layout/hList1"/>
    <dgm:cxn modelId="{33662ED6-AA7C-495C-82BE-FA1921A85AFB}" type="presParOf" srcId="{28DC2969-FBF1-4FFC-89BF-F22711D31588}" destId="{4FB7DC0C-1214-40F8-8EBC-EBCDCE3369EA}" srcOrd="1" destOrd="0" presId="urn:microsoft.com/office/officeart/2005/8/layout/hList1"/>
    <dgm:cxn modelId="{7B862B32-9C87-4879-996D-85E71834B3B7}" type="presParOf" srcId="{4617B783-B644-42D2-A23E-DA01D377B2FB}" destId="{12B74862-18CA-404E-AD81-FBDC25F35DC4}" srcOrd="1" destOrd="0" presId="urn:microsoft.com/office/officeart/2005/8/layout/hList1"/>
    <dgm:cxn modelId="{7130438D-E1FF-4D0A-97B6-0764F154505B}" type="presParOf" srcId="{4617B783-B644-42D2-A23E-DA01D377B2FB}" destId="{706A95C8-F943-422A-ACD0-660D080AA83A}" srcOrd="2" destOrd="0" presId="urn:microsoft.com/office/officeart/2005/8/layout/hList1"/>
    <dgm:cxn modelId="{97878D53-1E0B-4A34-AE3F-5288F176128C}" type="presParOf" srcId="{706A95C8-F943-422A-ACD0-660D080AA83A}" destId="{32876BE0-46B9-42DD-9DCB-71B92C5AA472}" srcOrd="0" destOrd="0" presId="urn:microsoft.com/office/officeart/2005/8/layout/hList1"/>
    <dgm:cxn modelId="{8919F1EC-43A1-4B01-A84A-E8AC10439F39}" type="presParOf" srcId="{706A95C8-F943-422A-ACD0-660D080AA83A}" destId="{1E9CC54C-B6CF-4340-9F44-6C0FDD6B956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EACAF1-7C63-45B1-A27D-717B734A7EC7}"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39B312C7-E04F-494B-8D75-93C0008EB596}">
      <dgm:prSet/>
      <dgm:spPr/>
      <dgm:t>
        <a:bodyPr/>
        <a:lstStyle/>
        <a:p>
          <a:r>
            <a:rPr lang="pt-BR" b="1" i="0"/>
            <a:t>Modelo de Distribuição:</a:t>
          </a:r>
          <a:endParaRPr lang="en-US"/>
        </a:p>
      </dgm:t>
    </dgm:pt>
    <dgm:pt modelId="{1F07A58E-8204-4839-AE2A-AF62A45F5974}" type="parTrans" cxnId="{21D4C508-E7CF-4860-A5D8-DC4C6C6482AE}">
      <dgm:prSet/>
      <dgm:spPr/>
      <dgm:t>
        <a:bodyPr/>
        <a:lstStyle/>
        <a:p>
          <a:endParaRPr lang="en-US"/>
        </a:p>
      </dgm:t>
    </dgm:pt>
    <dgm:pt modelId="{1C57268A-D9A1-4841-8431-E3A99384DDF3}" type="sibTrans" cxnId="{21D4C508-E7CF-4860-A5D8-DC4C6C6482AE}">
      <dgm:prSet/>
      <dgm:spPr/>
      <dgm:t>
        <a:bodyPr/>
        <a:lstStyle/>
        <a:p>
          <a:endParaRPr lang="en-US"/>
        </a:p>
      </dgm:t>
    </dgm:pt>
    <dgm:pt modelId="{AC674C83-C8DD-40C7-B09B-FA9B1327AB47}">
      <dgm:prSet/>
      <dgm:spPr/>
      <dgm:t>
        <a:bodyPr/>
        <a:lstStyle/>
        <a:p>
          <a:r>
            <a:rPr lang="pt-BR" b="0" i="0"/>
            <a:t>O modelo de distribuição de aplicativos Android é principalmente através da Google Play Store, uma loja oficial de aplicativos mantida pelo Google. Desenvolvedores podem publicar seus aplicativos na Play Store para disponibilizá-los para milhões de usuários Android em todo o mundo.</a:t>
          </a:r>
          <a:endParaRPr lang="en-US"/>
        </a:p>
      </dgm:t>
    </dgm:pt>
    <dgm:pt modelId="{44C106C9-F401-456C-A91F-CCAFF80B87A8}" type="parTrans" cxnId="{38B3E378-ABD3-474B-AB44-832A1142D7C4}">
      <dgm:prSet/>
      <dgm:spPr/>
      <dgm:t>
        <a:bodyPr/>
        <a:lstStyle/>
        <a:p>
          <a:endParaRPr lang="en-US"/>
        </a:p>
      </dgm:t>
    </dgm:pt>
    <dgm:pt modelId="{365E3D7F-43CC-4B8C-8FD1-7A4A815E99C1}" type="sibTrans" cxnId="{38B3E378-ABD3-474B-AB44-832A1142D7C4}">
      <dgm:prSet/>
      <dgm:spPr/>
      <dgm:t>
        <a:bodyPr/>
        <a:lstStyle/>
        <a:p>
          <a:endParaRPr lang="en-US"/>
        </a:p>
      </dgm:t>
    </dgm:pt>
    <dgm:pt modelId="{005F5DD6-D494-4FC9-AFC6-59F51C7B0040}">
      <dgm:prSet/>
      <dgm:spPr/>
      <dgm:t>
        <a:bodyPr/>
        <a:lstStyle/>
        <a:p>
          <a:r>
            <a:rPr lang="pt-BR" b="1" i="0"/>
            <a:t>Fragmentação:</a:t>
          </a:r>
          <a:endParaRPr lang="en-US"/>
        </a:p>
      </dgm:t>
    </dgm:pt>
    <dgm:pt modelId="{F12A4879-8E86-405E-9DBC-91A184A2B611}" type="parTrans" cxnId="{B6E83D93-DA1D-4A50-8397-808C45EB9C49}">
      <dgm:prSet/>
      <dgm:spPr/>
      <dgm:t>
        <a:bodyPr/>
        <a:lstStyle/>
        <a:p>
          <a:endParaRPr lang="en-US"/>
        </a:p>
      </dgm:t>
    </dgm:pt>
    <dgm:pt modelId="{880896BB-BD62-4D96-A9E9-F3203F8DFA87}" type="sibTrans" cxnId="{B6E83D93-DA1D-4A50-8397-808C45EB9C49}">
      <dgm:prSet/>
      <dgm:spPr/>
      <dgm:t>
        <a:bodyPr/>
        <a:lstStyle/>
        <a:p>
          <a:endParaRPr lang="en-US"/>
        </a:p>
      </dgm:t>
    </dgm:pt>
    <dgm:pt modelId="{8DFD22CB-1DC6-431C-B723-E49C675438B4}">
      <dgm:prSet/>
      <dgm:spPr/>
      <dgm:t>
        <a:bodyPr/>
        <a:lstStyle/>
        <a:p>
          <a:r>
            <a:rPr lang="pt-BR" b="0" i="0" dirty="0"/>
            <a:t>Um dos desafios do desenvolvimento para Android é a fragmentação, que se refere à diversidade de dispositivos Android em termos de hardware, resolução de tela, versões do sistema operacional e personalizações feitas pelos fabricantes. Isso pode tornar o teste e a garantia de qualidade mais complexos para desenvolvedores.</a:t>
          </a:r>
          <a:endParaRPr lang="en-US" dirty="0"/>
        </a:p>
      </dgm:t>
    </dgm:pt>
    <dgm:pt modelId="{679D6EAF-C267-4167-8347-75388AF3ED96}" type="parTrans" cxnId="{9C8AA501-7640-48CA-9969-5110D407CBC0}">
      <dgm:prSet/>
      <dgm:spPr/>
      <dgm:t>
        <a:bodyPr/>
        <a:lstStyle/>
        <a:p>
          <a:endParaRPr lang="en-US"/>
        </a:p>
      </dgm:t>
    </dgm:pt>
    <dgm:pt modelId="{C7EFAB09-98D5-426E-A36E-A7E2DDCF71E0}" type="sibTrans" cxnId="{9C8AA501-7640-48CA-9969-5110D407CBC0}">
      <dgm:prSet/>
      <dgm:spPr/>
      <dgm:t>
        <a:bodyPr/>
        <a:lstStyle/>
        <a:p>
          <a:endParaRPr lang="en-US"/>
        </a:p>
      </dgm:t>
    </dgm:pt>
    <dgm:pt modelId="{4D0B9958-045C-4330-9CBF-FBB765374F32}" type="pres">
      <dgm:prSet presAssocID="{23EACAF1-7C63-45B1-A27D-717B734A7EC7}" presName="Name0" presStyleCnt="0">
        <dgm:presLayoutVars>
          <dgm:dir/>
          <dgm:animLvl val="lvl"/>
          <dgm:resizeHandles val="exact"/>
        </dgm:presLayoutVars>
      </dgm:prSet>
      <dgm:spPr/>
    </dgm:pt>
    <dgm:pt modelId="{C1B09D8E-27A3-4068-A35F-F59F374D8F8C}" type="pres">
      <dgm:prSet presAssocID="{39B312C7-E04F-494B-8D75-93C0008EB596}" presName="composite" presStyleCnt="0"/>
      <dgm:spPr/>
    </dgm:pt>
    <dgm:pt modelId="{C7CFB221-BD51-4265-8D3A-BEA981CD0765}" type="pres">
      <dgm:prSet presAssocID="{39B312C7-E04F-494B-8D75-93C0008EB596}" presName="parTx" presStyleLbl="alignNode1" presStyleIdx="0" presStyleCnt="2">
        <dgm:presLayoutVars>
          <dgm:chMax val="0"/>
          <dgm:chPref val="0"/>
          <dgm:bulletEnabled val="1"/>
        </dgm:presLayoutVars>
      </dgm:prSet>
      <dgm:spPr/>
    </dgm:pt>
    <dgm:pt modelId="{9B8E056F-BA5A-4349-B27D-BF7814CD2130}" type="pres">
      <dgm:prSet presAssocID="{39B312C7-E04F-494B-8D75-93C0008EB596}" presName="desTx" presStyleLbl="alignAccFollowNode1" presStyleIdx="0" presStyleCnt="2">
        <dgm:presLayoutVars>
          <dgm:bulletEnabled val="1"/>
        </dgm:presLayoutVars>
      </dgm:prSet>
      <dgm:spPr/>
    </dgm:pt>
    <dgm:pt modelId="{863E4EDC-5565-49EA-9C00-5B850A1327A8}" type="pres">
      <dgm:prSet presAssocID="{1C57268A-D9A1-4841-8431-E3A99384DDF3}" presName="space" presStyleCnt="0"/>
      <dgm:spPr/>
    </dgm:pt>
    <dgm:pt modelId="{AD2F2E0A-B349-4F79-BB92-1604D79F3522}" type="pres">
      <dgm:prSet presAssocID="{005F5DD6-D494-4FC9-AFC6-59F51C7B0040}" presName="composite" presStyleCnt="0"/>
      <dgm:spPr/>
    </dgm:pt>
    <dgm:pt modelId="{62544386-176A-4A34-9566-47599A36A0FF}" type="pres">
      <dgm:prSet presAssocID="{005F5DD6-D494-4FC9-AFC6-59F51C7B0040}" presName="parTx" presStyleLbl="alignNode1" presStyleIdx="1" presStyleCnt="2">
        <dgm:presLayoutVars>
          <dgm:chMax val="0"/>
          <dgm:chPref val="0"/>
          <dgm:bulletEnabled val="1"/>
        </dgm:presLayoutVars>
      </dgm:prSet>
      <dgm:spPr/>
    </dgm:pt>
    <dgm:pt modelId="{2C30281B-8BFD-408E-BE05-73E1223682E8}" type="pres">
      <dgm:prSet presAssocID="{005F5DD6-D494-4FC9-AFC6-59F51C7B0040}" presName="desTx" presStyleLbl="alignAccFollowNode1" presStyleIdx="1" presStyleCnt="2">
        <dgm:presLayoutVars>
          <dgm:bulletEnabled val="1"/>
        </dgm:presLayoutVars>
      </dgm:prSet>
      <dgm:spPr/>
    </dgm:pt>
  </dgm:ptLst>
  <dgm:cxnLst>
    <dgm:cxn modelId="{9C8AA501-7640-48CA-9969-5110D407CBC0}" srcId="{005F5DD6-D494-4FC9-AFC6-59F51C7B0040}" destId="{8DFD22CB-1DC6-431C-B723-E49C675438B4}" srcOrd="0" destOrd="0" parTransId="{679D6EAF-C267-4167-8347-75388AF3ED96}" sibTransId="{C7EFAB09-98D5-426E-A36E-A7E2DDCF71E0}"/>
    <dgm:cxn modelId="{21D4C508-E7CF-4860-A5D8-DC4C6C6482AE}" srcId="{23EACAF1-7C63-45B1-A27D-717B734A7EC7}" destId="{39B312C7-E04F-494B-8D75-93C0008EB596}" srcOrd="0" destOrd="0" parTransId="{1F07A58E-8204-4839-AE2A-AF62A45F5974}" sibTransId="{1C57268A-D9A1-4841-8431-E3A99384DDF3}"/>
    <dgm:cxn modelId="{6C05E12B-265C-4C32-810A-CA5E9C91BAE6}" type="presOf" srcId="{39B312C7-E04F-494B-8D75-93C0008EB596}" destId="{C7CFB221-BD51-4265-8D3A-BEA981CD0765}" srcOrd="0" destOrd="0" presId="urn:microsoft.com/office/officeart/2005/8/layout/hList1"/>
    <dgm:cxn modelId="{38B3E378-ABD3-474B-AB44-832A1142D7C4}" srcId="{39B312C7-E04F-494B-8D75-93C0008EB596}" destId="{AC674C83-C8DD-40C7-B09B-FA9B1327AB47}" srcOrd="0" destOrd="0" parTransId="{44C106C9-F401-456C-A91F-CCAFF80B87A8}" sibTransId="{365E3D7F-43CC-4B8C-8FD1-7A4A815E99C1}"/>
    <dgm:cxn modelId="{B6E83D93-DA1D-4A50-8397-808C45EB9C49}" srcId="{23EACAF1-7C63-45B1-A27D-717B734A7EC7}" destId="{005F5DD6-D494-4FC9-AFC6-59F51C7B0040}" srcOrd="1" destOrd="0" parTransId="{F12A4879-8E86-405E-9DBC-91A184A2B611}" sibTransId="{880896BB-BD62-4D96-A9E9-F3203F8DFA87}"/>
    <dgm:cxn modelId="{624729B3-9658-4B74-9193-86949EA8ABDC}" type="presOf" srcId="{8DFD22CB-1DC6-431C-B723-E49C675438B4}" destId="{2C30281B-8BFD-408E-BE05-73E1223682E8}" srcOrd="0" destOrd="0" presId="urn:microsoft.com/office/officeart/2005/8/layout/hList1"/>
    <dgm:cxn modelId="{0117D8DD-2DD8-4D93-8470-3D715D8648D8}" type="presOf" srcId="{AC674C83-C8DD-40C7-B09B-FA9B1327AB47}" destId="{9B8E056F-BA5A-4349-B27D-BF7814CD2130}" srcOrd="0" destOrd="0" presId="urn:microsoft.com/office/officeart/2005/8/layout/hList1"/>
    <dgm:cxn modelId="{2A293FE1-FEA0-4A82-B3DF-E74AEC5B5401}" type="presOf" srcId="{005F5DD6-D494-4FC9-AFC6-59F51C7B0040}" destId="{62544386-176A-4A34-9566-47599A36A0FF}" srcOrd="0" destOrd="0" presId="urn:microsoft.com/office/officeart/2005/8/layout/hList1"/>
    <dgm:cxn modelId="{7E6026ED-3557-4797-A571-F7D6DF606DE9}" type="presOf" srcId="{23EACAF1-7C63-45B1-A27D-717B734A7EC7}" destId="{4D0B9958-045C-4330-9CBF-FBB765374F32}" srcOrd="0" destOrd="0" presId="urn:microsoft.com/office/officeart/2005/8/layout/hList1"/>
    <dgm:cxn modelId="{52121C6D-4BC5-4653-BBBB-8912B3DD339A}" type="presParOf" srcId="{4D0B9958-045C-4330-9CBF-FBB765374F32}" destId="{C1B09D8E-27A3-4068-A35F-F59F374D8F8C}" srcOrd="0" destOrd="0" presId="urn:microsoft.com/office/officeart/2005/8/layout/hList1"/>
    <dgm:cxn modelId="{C90D73A0-280C-4523-BAC0-3D757B75F89B}" type="presParOf" srcId="{C1B09D8E-27A3-4068-A35F-F59F374D8F8C}" destId="{C7CFB221-BD51-4265-8D3A-BEA981CD0765}" srcOrd="0" destOrd="0" presId="urn:microsoft.com/office/officeart/2005/8/layout/hList1"/>
    <dgm:cxn modelId="{FB72E7EE-C581-457C-8758-2739FEAE3ADA}" type="presParOf" srcId="{C1B09D8E-27A3-4068-A35F-F59F374D8F8C}" destId="{9B8E056F-BA5A-4349-B27D-BF7814CD2130}" srcOrd="1" destOrd="0" presId="urn:microsoft.com/office/officeart/2005/8/layout/hList1"/>
    <dgm:cxn modelId="{253EE6E8-CEE9-4BFF-93F6-36C533F5B6DA}" type="presParOf" srcId="{4D0B9958-045C-4330-9CBF-FBB765374F32}" destId="{863E4EDC-5565-49EA-9C00-5B850A1327A8}" srcOrd="1" destOrd="0" presId="urn:microsoft.com/office/officeart/2005/8/layout/hList1"/>
    <dgm:cxn modelId="{CF93E8F8-F6A4-4DF5-87D0-0B73EF86A3F9}" type="presParOf" srcId="{4D0B9958-045C-4330-9CBF-FBB765374F32}" destId="{AD2F2E0A-B349-4F79-BB92-1604D79F3522}" srcOrd="2" destOrd="0" presId="urn:microsoft.com/office/officeart/2005/8/layout/hList1"/>
    <dgm:cxn modelId="{BCB91891-DA77-4CDA-8BC8-CCAE36F134CB}" type="presParOf" srcId="{AD2F2E0A-B349-4F79-BB92-1604D79F3522}" destId="{62544386-176A-4A34-9566-47599A36A0FF}" srcOrd="0" destOrd="0" presId="urn:microsoft.com/office/officeart/2005/8/layout/hList1"/>
    <dgm:cxn modelId="{E7FF0AA4-668E-4B47-A0C4-7FDC86346BF8}" type="presParOf" srcId="{AD2F2E0A-B349-4F79-BB92-1604D79F3522}" destId="{2C30281B-8BFD-408E-BE05-73E1223682E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95F012-F97E-47E8-97A5-6291F9EFCA1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7F517E3-3C8B-4C0C-AA01-66BF3104022B}">
      <dgm:prSet/>
      <dgm:spPr/>
      <dgm:t>
        <a:bodyPr/>
        <a:lstStyle/>
        <a:p>
          <a:r>
            <a:rPr lang="pt-BR" b="0" i="0"/>
            <a:t>Na plataforma Android, a interface do usuário é geralmente projetada usando XML (eXtensible Markup Language) para definir o layout da tela e os elementos visuais do aplicativo.</a:t>
          </a:r>
          <a:endParaRPr lang="en-US"/>
        </a:p>
      </dgm:t>
    </dgm:pt>
    <dgm:pt modelId="{5ABD4887-E60F-4C45-9807-8ECDA78C495A}" type="parTrans" cxnId="{806B0CB4-29BC-43EB-A4CF-E768B58C2C59}">
      <dgm:prSet/>
      <dgm:spPr/>
      <dgm:t>
        <a:bodyPr/>
        <a:lstStyle/>
        <a:p>
          <a:endParaRPr lang="en-US"/>
        </a:p>
      </dgm:t>
    </dgm:pt>
    <dgm:pt modelId="{A31EE0FA-D767-423C-BC9F-5AD8094DF2A5}" type="sibTrans" cxnId="{806B0CB4-29BC-43EB-A4CF-E768B58C2C59}">
      <dgm:prSet/>
      <dgm:spPr/>
      <dgm:t>
        <a:bodyPr/>
        <a:lstStyle/>
        <a:p>
          <a:endParaRPr lang="en-US"/>
        </a:p>
      </dgm:t>
    </dgm:pt>
    <dgm:pt modelId="{8804EF9B-17D7-4BAD-BD26-C3AD6E81A8DC}">
      <dgm:prSet/>
      <dgm:spPr/>
      <dgm:t>
        <a:bodyPr/>
        <a:lstStyle/>
        <a:p>
          <a:r>
            <a:rPr lang="pt-BR" b="0" i="0"/>
            <a:t>O XML permite uma separação clara entre a estrutura da interface do usuário e o código de lógica do aplicativo, facilitando a manutenção e a colaboração entre os desenvolvedores de front-end e back-end.</a:t>
          </a:r>
          <a:endParaRPr lang="en-US"/>
        </a:p>
      </dgm:t>
    </dgm:pt>
    <dgm:pt modelId="{AC191D29-CBC4-48E1-BA5E-D67DB5E2C9CE}" type="parTrans" cxnId="{FFCA3052-A06A-441E-9278-4FEC1FB7306C}">
      <dgm:prSet/>
      <dgm:spPr/>
      <dgm:t>
        <a:bodyPr/>
        <a:lstStyle/>
        <a:p>
          <a:endParaRPr lang="en-US"/>
        </a:p>
      </dgm:t>
    </dgm:pt>
    <dgm:pt modelId="{D4EEDA7D-7445-4E57-B503-3CD15FAF2B28}" type="sibTrans" cxnId="{FFCA3052-A06A-441E-9278-4FEC1FB7306C}">
      <dgm:prSet/>
      <dgm:spPr/>
      <dgm:t>
        <a:bodyPr/>
        <a:lstStyle/>
        <a:p>
          <a:endParaRPr lang="en-US"/>
        </a:p>
      </dgm:t>
    </dgm:pt>
    <dgm:pt modelId="{E8F0F281-EC10-4238-8DEC-7713A95F9B37}">
      <dgm:prSet/>
      <dgm:spPr/>
      <dgm:t>
        <a:bodyPr/>
        <a:lstStyle/>
        <a:p>
          <a:r>
            <a:rPr lang="pt-BR" b="0" i="0" dirty="0"/>
            <a:t>Especificar a interface do usuário em XML oferece flexibilidade e </a:t>
          </a:r>
          <a:r>
            <a:rPr lang="pt-BR" b="0" i="0" dirty="0" err="1"/>
            <a:t>reusabilidade</a:t>
          </a:r>
          <a:r>
            <a:rPr lang="pt-BR" b="0" i="0" dirty="0"/>
            <a:t>, permitindo que os desenvolvedores definam layouts complexos, estilos de design e elementos interativos de forma declarativa e eficiente.</a:t>
          </a:r>
          <a:endParaRPr lang="en-US" dirty="0"/>
        </a:p>
      </dgm:t>
    </dgm:pt>
    <dgm:pt modelId="{80D7B655-146D-4C17-BEAB-9A81CE0DF09C}" type="parTrans" cxnId="{F28A1334-D8E5-400A-91BB-6136811C0CE5}">
      <dgm:prSet/>
      <dgm:spPr/>
      <dgm:t>
        <a:bodyPr/>
        <a:lstStyle/>
        <a:p>
          <a:endParaRPr lang="en-US"/>
        </a:p>
      </dgm:t>
    </dgm:pt>
    <dgm:pt modelId="{BC9424B3-36A3-4075-B02E-D8F7DB925871}" type="sibTrans" cxnId="{F28A1334-D8E5-400A-91BB-6136811C0CE5}">
      <dgm:prSet/>
      <dgm:spPr/>
      <dgm:t>
        <a:bodyPr/>
        <a:lstStyle/>
        <a:p>
          <a:endParaRPr lang="en-US"/>
        </a:p>
      </dgm:t>
    </dgm:pt>
    <dgm:pt modelId="{2448FB68-047A-41CE-928F-91D3B77BC2E6}" type="pres">
      <dgm:prSet presAssocID="{D695F012-F97E-47E8-97A5-6291F9EFCA1E}" presName="linear" presStyleCnt="0">
        <dgm:presLayoutVars>
          <dgm:animLvl val="lvl"/>
          <dgm:resizeHandles val="exact"/>
        </dgm:presLayoutVars>
      </dgm:prSet>
      <dgm:spPr/>
    </dgm:pt>
    <dgm:pt modelId="{49CF0978-515D-413B-ACD5-349A919E1BC5}" type="pres">
      <dgm:prSet presAssocID="{07F517E3-3C8B-4C0C-AA01-66BF3104022B}" presName="parentText" presStyleLbl="node1" presStyleIdx="0" presStyleCnt="3">
        <dgm:presLayoutVars>
          <dgm:chMax val="0"/>
          <dgm:bulletEnabled val="1"/>
        </dgm:presLayoutVars>
      </dgm:prSet>
      <dgm:spPr/>
    </dgm:pt>
    <dgm:pt modelId="{AED6C0B0-9891-483A-8A26-136E17081F6F}" type="pres">
      <dgm:prSet presAssocID="{A31EE0FA-D767-423C-BC9F-5AD8094DF2A5}" presName="spacer" presStyleCnt="0"/>
      <dgm:spPr/>
    </dgm:pt>
    <dgm:pt modelId="{665805BD-9751-40FA-A8F8-39D9A24B9107}" type="pres">
      <dgm:prSet presAssocID="{8804EF9B-17D7-4BAD-BD26-C3AD6E81A8DC}" presName="parentText" presStyleLbl="node1" presStyleIdx="1" presStyleCnt="3">
        <dgm:presLayoutVars>
          <dgm:chMax val="0"/>
          <dgm:bulletEnabled val="1"/>
        </dgm:presLayoutVars>
      </dgm:prSet>
      <dgm:spPr/>
    </dgm:pt>
    <dgm:pt modelId="{1AC8F265-B371-483B-9BE0-E22A383829A2}" type="pres">
      <dgm:prSet presAssocID="{D4EEDA7D-7445-4E57-B503-3CD15FAF2B28}" presName="spacer" presStyleCnt="0"/>
      <dgm:spPr/>
    </dgm:pt>
    <dgm:pt modelId="{599C0A28-C4A5-44E7-A134-ABB99AC9A3FC}" type="pres">
      <dgm:prSet presAssocID="{E8F0F281-EC10-4238-8DEC-7713A95F9B37}" presName="parentText" presStyleLbl="node1" presStyleIdx="2" presStyleCnt="3">
        <dgm:presLayoutVars>
          <dgm:chMax val="0"/>
          <dgm:bulletEnabled val="1"/>
        </dgm:presLayoutVars>
      </dgm:prSet>
      <dgm:spPr/>
    </dgm:pt>
  </dgm:ptLst>
  <dgm:cxnLst>
    <dgm:cxn modelId="{85A0182F-9B09-4CB8-88B1-74B8DEA81407}" type="presOf" srcId="{E8F0F281-EC10-4238-8DEC-7713A95F9B37}" destId="{599C0A28-C4A5-44E7-A134-ABB99AC9A3FC}" srcOrd="0" destOrd="0" presId="urn:microsoft.com/office/officeart/2005/8/layout/vList2"/>
    <dgm:cxn modelId="{F28A1334-D8E5-400A-91BB-6136811C0CE5}" srcId="{D695F012-F97E-47E8-97A5-6291F9EFCA1E}" destId="{E8F0F281-EC10-4238-8DEC-7713A95F9B37}" srcOrd="2" destOrd="0" parTransId="{80D7B655-146D-4C17-BEAB-9A81CE0DF09C}" sibTransId="{BC9424B3-36A3-4075-B02E-D8F7DB925871}"/>
    <dgm:cxn modelId="{FB12CC3C-2B45-48A4-893E-3C09A69C6F50}" type="presOf" srcId="{07F517E3-3C8B-4C0C-AA01-66BF3104022B}" destId="{49CF0978-515D-413B-ACD5-349A919E1BC5}" srcOrd="0" destOrd="0" presId="urn:microsoft.com/office/officeart/2005/8/layout/vList2"/>
    <dgm:cxn modelId="{FFCA3052-A06A-441E-9278-4FEC1FB7306C}" srcId="{D695F012-F97E-47E8-97A5-6291F9EFCA1E}" destId="{8804EF9B-17D7-4BAD-BD26-C3AD6E81A8DC}" srcOrd="1" destOrd="0" parTransId="{AC191D29-CBC4-48E1-BA5E-D67DB5E2C9CE}" sibTransId="{D4EEDA7D-7445-4E57-B503-3CD15FAF2B28}"/>
    <dgm:cxn modelId="{8512AF98-A8B3-4A29-9C7E-8F6B80781DE9}" type="presOf" srcId="{D695F012-F97E-47E8-97A5-6291F9EFCA1E}" destId="{2448FB68-047A-41CE-928F-91D3B77BC2E6}" srcOrd="0" destOrd="0" presId="urn:microsoft.com/office/officeart/2005/8/layout/vList2"/>
    <dgm:cxn modelId="{806B0CB4-29BC-43EB-A4CF-E768B58C2C59}" srcId="{D695F012-F97E-47E8-97A5-6291F9EFCA1E}" destId="{07F517E3-3C8B-4C0C-AA01-66BF3104022B}" srcOrd="0" destOrd="0" parTransId="{5ABD4887-E60F-4C45-9807-8ECDA78C495A}" sibTransId="{A31EE0FA-D767-423C-BC9F-5AD8094DF2A5}"/>
    <dgm:cxn modelId="{CB198BDA-F9D4-4C0B-92FF-E498801E971A}" type="presOf" srcId="{8804EF9B-17D7-4BAD-BD26-C3AD6E81A8DC}" destId="{665805BD-9751-40FA-A8F8-39D9A24B9107}" srcOrd="0" destOrd="0" presId="urn:microsoft.com/office/officeart/2005/8/layout/vList2"/>
    <dgm:cxn modelId="{4B06F5CC-9045-4F0D-95D8-EE285830C440}" type="presParOf" srcId="{2448FB68-047A-41CE-928F-91D3B77BC2E6}" destId="{49CF0978-515D-413B-ACD5-349A919E1BC5}" srcOrd="0" destOrd="0" presId="urn:microsoft.com/office/officeart/2005/8/layout/vList2"/>
    <dgm:cxn modelId="{5BB8843A-C2A3-4FF1-84DA-90BE73786FDF}" type="presParOf" srcId="{2448FB68-047A-41CE-928F-91D3B77BC2E6}" destId="{AED6C0B0-9891-483A-8A26-136E17081F6F}" srcOrd="1" destOrd="0" presId="urn:microsoft.com/office/officeart/2005/8/layout/vList2"/>
    <dgm:cxn modelId="{8D0839A6-D010-463C-AB88-7B818101E42D}" type="presParOf" srcId="{2448FB68-047A-41CE-928F-91D3B77BC2E6}" destId="{665805BD-9751-40FA-A8F8-39D9A24B9107}" srcOrd="2" destOrd="0" presId="urn:microsoft.com/office/officeart/2005/8/layout/vList2"/>
    <dgm:cxn modelId="{2ADE3B52-0E31-45DF-B618-95FC8A542EAE}" type="presParOf" srcId="{2448FB68-047A-41CE-928F-91D3B77BC2E6}" destId="{1AC8F265-B371-483B-9BE0-E22A383829A2}" srcOrd="3" destOrd="0" presId="urn:microsoft.com/office/officeart/2005/8/layout/vList2"/>
    <dgm:cxn modelId="{2B7CABAF-9D9C-4AB8-8D63-EA17AB58A4C1}" type="presParOf" srcId="{2448FB68-047A-41CE-928F-91D3B77BC2E6}" destId="{599C0A28-C4A5-44E7-A134-ABB99AC9A3F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695F012-F97E-47E8-97A5-6291F9EFCA1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7F517E3-3C8B-4C0C-AA01-66BF3104022B}">
      <dgm:prSet/>
      <dgm:spPr/>
      <dgm:t>
        <a:bodyPr/>
        <a:lstStyle/>
        <a:p>
          <a:r>
            <a:rPr lang="pt-BR" b="0" i="0" dirty="0">
              <a:effectLst/>
              <a:latin typeface="Söhne"/>
            </a:rPr>
            <a:t>A Google Play Store é a plataforma oficial de distribuição de aplicativos para dispositivos Android, mantida pelo Google.</a:t>
          </a:r>
          <a:endParaRPr lang="en-US" dirty="0"/>
        </a:p>
      </dgm:t>
    </dgm:pt>
    <dgm:pt modelId="{5ABD4887-E60F-4C45-9807-8ECDA78C495A}" type="parTrans" cxnId="{806B0CB4-29BC-43EB-A4CF-E768B58C2C59}">
      <dgm:prSet/>
      <dgm:spPr/>
      <dgm:t>
        <a:bodyPr/>
        <a:lstStyle/>
        <a:p>
          <a:endParaRPr lang="en-US"/>
        </a:p>
      </dgm:t>
    </dgm:pt>
    <dgm:pt modelId="{A31EE0FA-D767-423C-BC9F-5AD8094DF2A5}" type="sibTrans" cxnId="{806B0CB4-29BC-43EB-A4CF-E768B58C2C59}">
      <dgm:prSet/>
      <dgm:spPr/>
      <dgm:t>
        <a:bodyPr/>
        <a:lstStyle/>
        <a:p>
          <a:endParaRPr lang="en-US"/>
        </a:p>
      </dgm:t>
    </dgm:pt>
    <dgm:pt modelId="{8804EF9B-17D7-4BAD-BD26-C3AD6E81A8DC}">
      <dgm:prSet/>
      <dgm:spPr/>
      <dgm:t>
        <a:bodyPr/>
        <a:lstStyle/>
        <a:p>
          <a:r>
            <a:rPr lang="pt-BR" b="0" i="0" dirty="0">
              <a:effectLst/>
              <a:latin typeface="Söhne"/>
            </a:rPr>
            <a:t>Como parte do processo de distribuição, os desenvolvedores podem publicar seus aplicativos na Google Play Store para disponibilizá-los para milhões de usuários Android em todo o mundo.</a:t>
          </a:r>
          <a:endParaRPr lang="en-US" dirty="0"/>
        </a:p>
      </dgm:t>
    </dgm:pt>
    <dgm:pt modelId="{AC191D29-CBC4-48E1-BA5E-D67DB5E2C9CE}" type="parTrans" cxnId="{FFCA3052-A06A-441E-9278-4FEC1FB7306C}">
      <dgm:prSet/>
      <dgm:spPr/>
      <dgm:t>
        <a:bodyPr/>
        <a:lstStyle/>
        <a:p>
          <a:endParaRPr lang="en-US"/>
        </a:p>
      </dgm:t>
    </dgm:pt>
    <dgm:pt modelId="{D4EEDA7D-7445-4E57-B503-3CD15FAF2B28}" type="sibTrans" cxnId="{FFCA3052-A06A-441E-9278-4FEC1FB7306C}">
      <dgm:prSet/>
      <dgm:spPr/>
      <dgm:t>
        <a:bodyPr/>
        <a:lstStyle/>
        <a:p>
          <a:endParaRPr lang="en-US"/>
        </a:p>
      </dgm:t>
    </dgm:pt>
    <dgm:pt modelId="{E8F0F281-EC10-4238-8DEC-7713A95F9B37}">
      <dgm:prSet/>
      <dgm:spPr/>
      <dgm:t>
        <a:bodyPr/>
        <a:lstStyle/>
        <a:p>
          <a:r>
            <a:rPr lang="pt-BR" b="0" i="0" dirty="0">
              <a:effectLst/>
              <a:latin typeface="Söhne"/>
            </a:rPr>
            <a:t>A Google Play Store oferece uma ampla gama de recursos para os desenvolvedores, incluindo ferramentas de análise, relatórios de desempenho, suporte a testes beta e mecanismos de monetização, como compras no aplicativo e publicidade.</a:t>
          </a:r>
          <a:endParaRPr lang="en-US" dirty="0"/>
        </a:p>
      </dgm:t>
    </dgm:pt>
    <dgm:pt modelId="{80D7B655-146D-4C17-BEAB-9A81CE0DF09C}" type="parTrans" cxnId="{F28A1334-D8E5-400A-91BB-6136811C0CE5}">
      <dgm:prSet/>
      <dgm:spPr/>
      <dgm:t>
        <a:bodyPr/>
        <a:lstStyle/>
        <a:p>
          <a:endParaRPr lang="en-US"/>
        </a:p>
      </dgm:t>
    </dgm:pt>
    <dgm:pt modelId="{BC9424B3-36A3-4075-B02E-D8F7DB925871}" type="sibTrans" cxnId="{F28A1334-D8E5-400A-91BB-6136811C0CE5}">
      <dgm:prSet/>
      <dgm:spPr/>
      <dgm:t>
        <a:bodyPr/>
        <a:lstStyle/>
        <a:p>
          <a:endParaRPr lang="en-US"/>
        </a:p>
      </dgm:t>
    </dgm:pt>
    <dgm:pt modelId="{2448FB68-047A-41CE-928F-91D3B77BC2E6}" type="pres">
      <dgm:prSet presAssocID="{D695F012-F97E-47E8-97A5-6291F9EFCA1E}" presName="linear" presStyleCnt="0">
        <dgm:presLayoutVars>
          <dgm:animLvl val="lvl"/>
          <dgm:resizeHandles val="exact"/>
        </dgm:presLayoutVars>
      </dgm:prSet>
      <dgm:spPr/>
    </dgm:pt>
    <dgm:pt modelId="{49CF0978-515D-413B-ACD5-349A919E1BC5}" type="pres">
      <dgm:prSet presAssocID="{07F517E3-3C8B-4C0C-AA01-66BF3104022B}" presName="parentText" presStyleLbl="node1" presStyleIdx="0" presStyleCnt="3">
        <dgm:presLayoutVars>
          <dgm:chMax val="0"/>
          <dgm:bulletEnabled val="1"/>
        </dgm:presLayoutVars>
      </dgm:prSet>
      <dgm:spPr/>
    </dgm:pt>
    <dgm:pt modelId="{AED6C0B0-9891-483A-8A26-136E17081F6F}" type="pres">
      <dgm:prSet presAssocID="{A31EE0FA-D767-423C-BC9F-5AD8094DF2A5}" presName="spacer" presStyleCnt="0"/>
      <dgm:spPr/>
    </dgm:pt>
    <dgm:pt modelId="{665805BD-9751-40FA-A8F8-39D9A24B9107}" type="pres">
      <dgm:prSet presAssocID="{8804EF9B-17D7-4BAD-BD26-C3AD6E81A8DC}" presName="parentText" presStyleLbl="node1" presStyleIdx="1" presStyleCnt="3">
        <dgm:presLayoutVars>
          <dgm:chMax val="0"/>
          <dgm:bulletEnabled val="1"/>
        </dgm:presLayoutVars>
      </dgm:prSet>
      <dgm:spPr/>
    </dgm:pt>
    <dgm:pt modelId="{1AC8F265-B371-483B-9BE0-E22A383829A2}" type="pres">
      <dgm:prSet presAssocID="{D4EEDA7D-7445-4E57-B503-3CD15FAF2B28}" presName="spacer" presStyleCnt="0"/>
      <dgm:spPr/>
    </dgm:pt>
    <dgm:pt modelId="{599C0A28-C4A5-44E7-A134-ABB99AC9A3FC}" type="pres">
      <dgm:prSet presAssocID="{E8F0F281-EC10-4238-8DEC-7713A95F9B37}" presName="parentText" presStyleLbl="node1" presStyleIdx="2" presStyleCnt="3">
        <dgm:presLayoutVars>
          <dgm:chMax val="0"/>
          <dgm:bulletEnabled val="1"/>
        </dgm:presLayoutVars>
      </dgm:prSet>
      <dgm:spPr/>
    </dgm:pt>
  </dgm:ptLst>
  <dgm:cxnLst>
    <dgm:cxn modelId="{85A0182F-9B09-4CB8-88B1-74B8DEA81407}" type="presOf" srcId="{E8F0F281-EC10-4238-8DEC-7713A95F9B37}" destId="{599C0A28-C4A5-44E7-A134-ABB99AC9A3FC}" srcOrd="0" destOrd="0" presId="urn:microsoft.com/office/officeart/2005/8/layout/vList2"/>
    <dgm:cxn modelId="{F28A1334-D8E5-400A-91BB-6136811C0CE5}" srcId="{D695F012-F97E-47E8-97A5-6291F9EFCA1E}" destId="{E8F0F281-EC10-4238-8DEC-7713A95F9B37}" srcOrd="2" destOrd="0" parTransId="{80D7B655-146D-4C17-BEAB-9A81CE0DF09C}" sibTransId="{BC9424B3-36A3-4075-B02E-D8F7DB925871}"/>
    <dgm:cxn modelId="{FB12CC3C-2B45-48A4-893E-3C09A69C6F50}" type="presOf" srcId="{07F517E3-3C8B-4C0C-AA01-66BF3104022B}" destId="{49CF0978-515D-413B-ACD5-349A919E1BC5}" srcOrd="0" destOrd="0" presId="urn:microsoft.com/office/officeart/2005/8/layout/vList2"/>
    <dgm:cxn modelId="{FFCA3052-A06A-441E-9278-4FEC1FB7306C}" srcId="{D695F012-F97E-47E8-97A5-6291F9EFCA1E}" destId="{8804EF9B-17D7-4BAD-BD26-C3AD6E81A8DC}" srcOrd="1" destOrd="0" parTransId="{AC191D29-CBC4-48E1-BA5E-D67DB5E2C9CE}" sibTransId="{D4EEDA7D-7445-4E57-B503-3CD15FAF2B28}"/>
    <dgm:cxn modelId="{8512AF98-A8B3-4A29-9C7E-8F6B80781DE9}" type="presOf" srcId="{D695F012-F97E-47E8-97A5-6291F9EFCA1E}" destId="{2448FB68-047A-41CE-928F-91D3B77BC2E6}" srcOrd="0" destOrd="0" presId="urn:microsoft.com/office/officeart/2005/8/layout/vList2"/>
    <dgm:cxn modelId="{806B0CB4-29BC-43EB-A4CF-E768B58C2C59}" srcId="{D695F012-F97E-47E8-97A5-6291F9EFCA1E}" destId="{07F517E3-3C8B-4C0C-AA01-66BF3104022B}" srcOrd="0" destOrd="0" parTransId="{5ABD4887-E60F-4C45-9807-8ECDA78C495A}" sibTransId="{A31EE0FA-D767-423C-BC9F-5AD8094DF2A5}"/>
    <dgm:cxn modelId="{CB198BDA-F9D4-4C0B-92FF-E498801E971A}" type="presOf" srcId="{8804EF9B-17D7-4BAD-BD26-C3AD6E81A8DC}" destId="{665805BD-9751-40FA-A8F8-39D9A24B9107}" srcOrd="0" destOrd="0" presId="urn:microsoft.com/office/officeart/2005/8/layout/vList2"/>
    <dgm:cxn modelId="{4B06F5CC-9045-4F0D-95D8-EE285830C440}" type="presParOf" srcId="{2448FB68-047A-41CE-928F-91D3B77BC2E6}" destId="{49CF0978-515D-413B-ACD5-349A919E1BC5}" srcOrd="0" destOrd="0" presId="urn:microsoft.com/office/officeart/2005/8/layout/vList2"/>
    <dgm:cxn modelId="{5BB8843A-C2A3-4FF1-84DA-90BE73786FDF}" type="presParOf" srcId="{2448FB68-047A-41CE-928F-91D3B77BC2E6}" destId="{AED6C0B0-9891-483A-8A26-136E17081F6F}" srcOrd="1" destOrd="0" presId="urn:microsoft.com/office/officeart/2005/8/layout/vList2"/>
    <dgm:cxn modelId="{8D0839A6-D010-463C-AB88-7B818101E42D}" type="presParOf" srcId="{2448FB68-047A-41CE-928F-91D3B77BC2E6}" destId="{665805BD-9751-40FA-A8F8-39D9A24B9107}" srcOrd="2" destOrd="0" presId="urn:microsoft.com/office/officeart/2005/8/layout/vList2"/>
    <dgm:cxn modelId="{2ADE3B52-0E31-45DF-B618-95FC8A542EAE}" type="presParOf" srcId="{2448FB68-047A-41CE-928F-91D3B77BC2E6}" destId="{1AC8F265-B371-483B-9BE0-E22A383829A2}" srcOrd="3" destOrd="0" presId="urn:microsoft.com/office/officeart/2005/8/layout/vList2"/>
    <dgm:cxn modelId="{2B7CABAF-9D9C-4AB8-8D63-EA17AB58A4C1}" type="presParOf" srcId="{2448FB68-047A-41CE-928F-91D3B77BC2E6}" destId="{599C0A28-C4A5-44E7-A134-ABB99AC9A3F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CC1E6A9-6C4D-40D2-82BC-477EE920372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5B67C4D-6FC1-4325-BD7D-95C44A03D70E}">
      <dgm:prSet/>
      <dgm:spPr/>
      <dgm:t>
        <a:bodyPr/>
        <a:lstStyle/>
        <a:p>
          <a:r>
            <a:rPr lang="pt-BR" b="0" i="0" dirty="0"/>
            <a:t>A arquitetura de aplicativos Android é baseada em componentes, que são unidades modulares e independentes que compõem a estrutura de um aplicativo.</a:t>
          </a:r>
          <a:endParaRPr lang="en-US" dirty="0"/>
        </a:p>
      </dgm:t>
    </dgm:pt>
    <dgm:pt modelId="{DCE2C913-2E55-4A41-8F62-83FAA4266383}" type="parTrans" cxnId="{9BBDB16E-1634-4575-972B-2018D4A1621B}">
      <dgm:prSet/>
      <dgm:spPr/>
      <dgm:t>
        <a:bodyPr/>
        <a:lstStyle/>
        <a:p>
          <a:endParaRPr lang="en-US"/>
        </a:p>
      </dgm:t>
    </dgm:pt>
    <dgm:pt modelId="{0E4298C4-D53B-4223-B8BA-B5CE3D397FAA}" type="sibTrans" cxnId="{9BBDB16E-1634-4575-972B-2018D4A1621B}">
      <dgm:prSet/>
      <dgm:spPr/>
      <dgm:t>
        <a:bodyPr/>
        <a:lstStyle/>
        <a:p>
          <a:endParaRPr lang="en-US"/>
        </a:p>
      </dgm:t>
    </dgm:pt>
    <dgm:pt modelId="{04478B17-6FF3-450F-BAFB-8F3B6E3850B7}">
      <dgm:prSet/>
      <dgm:spPr/>
      <dgm:t>
        <a:bodyPr/>
        <a:lstStyle/>
        <a:p>
          <a:r>
            <a:rPr lang="pt-BR" b="0" i="0"/>
            <a:t>Activities representam as diferentes telas ou janelas em um aplicativo Android, permitindo que os usuários interajam com o conteúdo e as funcionalidades fornecidas.</a:t>
          </a:r>
          <a:endParaRPr lang="en-US"/>
        </a:p>
      </dgm:t>
    </dgm:pt>
    <dgm:pt modelId="{BFDA35A0-8616-45FE-8B83-B53FB1366AB6}" type="parTrans" cxnId="{A3EF6E70-4433-4FAA-8221-6B92B9D7989B}">
      <dgm:prSet/>
      <dgm:spPr/>
      <dgm:t>
        <a:bodyPr/>
        <a:lstStyle/>
        <a:p>
          <a:endParaRPr lang="en-US"/>
        </a:p>
      </dgm:t>
    </dgm:pt>
    <dgm:pt modelId="{C23D732A-7B1D-4453-AFF4-E3CC668412A5}" type="sibTrans" cxnId="{A3EF6E70-4433-4FAA-8221-6B92B9D7989B}">
      <dgm:prSet/>
      <dgm:spPr/>
      <dgm:t>
        <a:bodyPr/>
        <a:lstStyle/>
        <a:p>
          <a:endParaRPr lang="en-US"/>
        </a:p>
      </dgm:t>
    </dgm:pt>
    <dgm:pt modelId="{B6CAA762-7384-4A3F-A1BE-8B01CFED809C}" type="pres">
      <dgm:prSet presAssocID="{DCC1E6A9-6C4D-40D2-82BC-477EE9203725}" presName="linear" presStyleCnt="0">
        <dgm:presLayoutVars>
          <dgm:animLvl val="lvl"/>
          <dgm:resizeHandles val="exact"/>
        </dgm:presLayoutVars>
      </dgm:prSet>
      <dgm:spPr/>
    </dgm:pt>
    <dgm:pt modelId="{3FF73495-9C71-4F93-8C42-6D3AC2C9E6E9}" type="pres">
      <dgm:prSet presAssocID="{95B67C4D-6FC1-4325-BD7D-95C44A03D70E}" presName="parentText" presStyleLbl="node1" presStyleIdx="0" presStyleCnt="2">
        <dgm:presLayoutVars>
          <dgm:chMax val="0"/>
          <dgm:bulletEnabled val="1"/>
        </dgm:presLayoutVars>
      </dgm:prSet>
      <dgm:spPr/>
    </dgm:pt>
    <dgm:pt modelId="{2D2C94D8-2B78-430C-A8C9-AE825CDAFFE3}" type="pres">
      <dgm:prSet presAssocID="{0E4298C4-D53B-4223-B8BA-B5CE3D397FAA}" presName="spacer" presStyleCnt="0"/>
      <dgm:spPr/>
    </dgm:pt>
    <dgm:pt modelId="{0C7E5CCA-5602-4147-97DF-F2F8D2BF382C}" type="pres">
      <dgm:prSet presAssocID="{04478B17-6FF3-450F-BAFB-8F3B6E3850B7}" presName="parentText" presStyleLbl="node1" presStyleIdx="1" presStyleCnt="2">
        <dgm:presLayoutVars>
          <dgm:chMax val="0"/>
          <dgm:bulletEnabled val="1"/>
        </dgm:presLayoutVars>
      </dgm:prSet>
      <dgm:spPr/>
    </dgm:pt>
  </dgm:ptLst>
  <dgm:cxnLst>
    <dgm:cxn modelId="{7B744367-57D1-4227-8D1B-4B5B5C864F10}" type="presOf" srcId="{DCC1E6A9-6C4D-40D2-82BC-477EE9203725}" destId="{B6CAA762-7384-4A3F-A1BE-8B01CFED809C}" srcOrd="0" destOrd="0" presId="urn:microsoft.com/office/officeart/2005/8/layout/vList2"/>
    <dgm:cxn modelId="{9BBDB16E-1634-4575-972B-2018D4A1621B}" srcId="{DCC1E6A9-6C4D-40D2-82BC-477EE9203725}" destId="{95B67C4D-6FC1-4325-BD7D-95C44A03D70E}" srcOrd="0" destOrd="0" parTransId="{DCE2C913-2E55-4A41-8F62-83FAA4266383}" sibTransId="{0E4298C4-D53B-4223-B8BA-B5CE3D397FAA}"/>
    <dgm:cxn modelId="{A3EF6E70-4433-4FAA-8221-6B92B9D7989B}" srcId="{DCC1E6A9-6C4D-40D2-82BC-477EE9203725}" destId="{04478B17-6FF3-450F-BAFB-8F3B6E3850B7}" srcOrd="1" destOrd="0" parTransId="{BFDA35A0-8616-45FE-8B83-B53FB1366AB6}" sibTransId="{C23D732A-7B1D-4453-AFF4-E3CC668412A5}"/>
    <dgm:cxn modelId="{8831BA56-B578-4E2B-894F-118FFD5FE5B3}" type="presOf" srcId="{95B67C4D-6FC1-4325-BD7D-95C44A03D70E}" destId="{3FF73495-9C71-4F93-8C42-6D3AC2C9E6E9}" srcOrd="0" destOrd="0" presId="urn:microsoft.com/office/officeart/2005/8/layout/vList2"/>
    <dgm:cxn modelId="{963F6AD4-7EE5-49A0-9705-2BEA48EFA90A}" type="presOf" srcId="{04478B17-6FF3-450F-BAFB-8F3B6E3850B7}" destId="{0C7E5CCA-5602-4147-97DF-F2F8D2BF382C}" srcOrd="0" destOrd="0" presId="urn:microsoft.com/office/officeart/2005/8/layout/vList2"/>
    <dgm:cxn modelId="{5CC50C7E-ADC8-4ED2-B6DB-62DFD7775451}" type="presParOf" srcId="{B6CAA762-7384-4A3F-A1BE-8B01CFED809C}" destId="{3FF73495-9C71-4F93-8C42-6D3AC2C9E6E9}" srcOrd="0" destOrd="0" presId="urn:microsoft.com/office/officeart/2005/8/layout/vList2"/>
    <dgm:cxn modelId="{0222CA77-39EA-4C0F-9E76-116F372828A0}" type="presParOf" srcId="{B6CAA762-7384-4A3F-A1BE-8B01CFED809C}" destId="{2D2C94D8-2B78-430C-A8C9-AE825CDAFFE3}" srcOrd="1" destOrd="0" presId="urn:microsoft.com/office/officeart/2005/8/layout/vList2"/>
    <dgm:cxn modelId="{FB100194-BD89-4FF7-B995-75736F022F28}" type="presParOf" srcId="{B6CAA762-7384-4A3F-A1BE-8B01CFED809C}" destId="{0C7E5CCA-5602-4147-97DF-F2F8D2BF382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CC1E6A9-6C4D-40D2-82BC-477EE9203725}"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95B67C4D-6FC1-4325-BD7D-95C44A03D70E}">
      <dgm:prSet/>
      <dgm:spPr/>
      <dgm:t>
        <a:bodyPr/>
        <a:lstStyle/>
        <a:p>
          <a:r>
            <a:rPr lang="pt-BR" b="0" i="0" dirty="0" err="1">
              <a:solidFill>
                <a:schemeClr val="bg1"/>
              </a:solidFill>
              <a:effectLst/>
              <a:latin typeface="Söhne"/>
            </a:rPr>
            <a:t>Fragments</a:t>
          </a:r>
          <a:r>
            <a:rPr lang="pt-BR" b="0" i="0" dirty="0">
              <a:solidFill>
                <a:schemeClr val="bg1"/>
              </a:solidFill>
              <a:effectLst/>
              <a:latin typeface="Söhne"/>
            </a:rPr>
            <a:t> são componentes modulares que podem ser reutilizados em várias </a:t>
          </a:r>
          <a:r>
            <a:rPr lang="pt-BR" b="0" i="0" dirty="0" err="1">
              <a:solidFill>
                <a:schemeClr val="bg1"/>
              </a:solidFill>
              <a:effectLst/>
              <a:latin typeface="Söhne"/>
            </a:rPr>
            <a:t>Activities</a:t>
          </a:r>
          <a:r>
            <a:rPr lang="pt-BR" b="0" i="0" dirty="0">
              <a:solidFill>
                <a:schemeClr val="bg1"/>
              </a:solidFill>
              <a:effectLst/>
              <a:latin typeface="Söhne"/>
            </a:rPr>
            <a:t>, facilitando o desenvolvimento de interfaces de usuário flexíveis e responsivas.</a:t>
          </a:r>
          <a:endParaRPr lang="en-US" dirty="0">
            <a:solidFill>
              <a:schemeClr val="bg1"/>
            </a:solidFill>
          </a:endParaRPr>
        </a:p>
      </dgm:t>
    </dgm:pt>
    <dgm:pt modelId="{DCE2C913-2E55-4A41-8F62-83FAA4266383}" type="parTrans" cxnId="{9BBDB16E-1634-4575-972B-2018D4A1621B}">
      <dgm:prSet/>
      <dgm:spPr/>
      <dgm:t>
        <a:bodyPr/>
        <a:lstStyle/>
        <a:p>
          <a:endParaRPr lang="en-US"/>
        </a:p>
      </dgm:t>
    </dgm:pt>
    <dgm:pt modelId="{0E4298C4-D53B-4223-B8BA-B5CE3D397FAA}" type="sibTrans" cxnId="{9BBDB16E-1634-4575-972B-2018D4A1621B}">
      <dgm:prSet/>
      <dgm:spPr/>
      <dgm:t>
        <a:bodyPr/>
        <a:lstStyle/>
        <a:p>
          <a:endParaRPr lang="en-US"/>
        </a:p>
      </dgm:t>
    </dgm:pt>
    <dgm:pt modelId="{04478B17-6FF3-450F-BAFB-8F3B6E3850B7}">
      <dgm:prSet/>
      <dgm:spPr/>
      <dgm:t>
        <a:bodyPr/>
        <a:lstStyle/>
        <a:p>
          <a:r>
            <a:rPr lang="pt-BR" b="0" i="0" dirty="0">
              <a:solidFill>
                <a:schemeClr val="bg1"/>
              </a:solidFill>
              <a:effectLst/>
              <a:latin typeface="Söhne"/>
            </a:rPr>
            <a:t>Services são componentes que executam operações em segundo plano, independentemente da interface do usuário, permitindo que os aplicativos realizem tarefas de longa duração ou processamento em segundo plano, como reprodução de música, atualizações de localização e sincronização de dados.</a:t>
          </a:r>
          <a:endParaRPr lang="en-US" dirty="0">
            <a:solidFill>
              <a:schemeClr val="bg1"/>
            </a:solidFill>
          </a:endParaRPr>
        </a:p>
      </dgm:t>
    </dgm:pt>
    <dgm:pt modelId="{BFDA35A0-8616-45FE-8B83-B53FB1366AB6}" type="parTrans" cxnId="{A3EF6E70-4433-4FAA-8221-6B92B9D7989B}">
      <dgm:prSet/>
      <dgm:spPr/>
      <dgm:t>
        <a:bodyPr/>
        <a:lstStyle/>
        <a:p>
          <a:endParaRPr lang="en-US"/>
        </a:p>
      </dgm:t>
    </dgm:pt>
    <dgm:pt modelId="{C23D732A-7B1D-4453-AFF4-E3CC668412A5}" type="sibTrans" cxnId="{A3EF6E70-4433-4FAA-8221-6B92B9D7989B}">
      <dgm:prSet/>
      <dgm:spPr/>
      <dgm:t>
        <a:bodyPr/>
        <a:lstStyle/>
        <a:p>
          <a:endParaRPr lang="en-US"/>
        </a:p>
      </dgm:t>
    </dgm:pt>
    <dgm:pt modelId="{B6CAA762-7384-4A3F-A1BE-8B01CFED809C}" type="pres">
      <dgm:prSet presAssocID="{DCC1E6A9-6C4D-40D2-82BC-477EE9203725}" presName="linear" presStyleCnt="0">
        <dgm:presLayoutVars>
          <dgm:animLvl val="lvl"/>
          <dgm:resizeHandles val="exact"/>
        </dgm:presLayoutVars>
      </dgm:prSet>
      <dgm:spPr/>
    </dgm:pt>
    <dgm:pt modelId="{3FF73495-9C71-4F93-8C42-6D3AC2C9E6E9}" type="pres">
      <dgm:prSet presAssocID="{95B67C4D-6FC1-4325-BD7D-95C44A03D70E}" presName="parentText" presStyleLbl="node1" presStyleIdx="0" presStyleCnt="2">
        <dgm:presLayoutVars>
          <dgm:chMax val="0"/>
          <dgm:bulletEnabled val="1"/>
        </dgm:presLayoutVars>
      </dgm:prSet>
      <dgm:spPr/>
    </dgm:pt>
    <dgm:pt modelId="{2D2C94D8-2B78-430C-A8C9-AE825CDAFFE3}" type="pres">
      <dgm:prSet presAssocID="{0E4298C4-D53B-4223-B8BA-B5CE3D397FAA}" presName="spacer" presStyleCnt="0"/>
      <dgm:spPr/>
    </dgm:pt>
    <dgm:pt modelId="{0C7E5CCA-5602-4147-97DF-F2F8D2BF382C}" type="pres">
      <dgm:prSet presAssocID="{04478B17-6FF3-450F-BAFB-8F3B6E3850B7}" presName="parentText" presStyleLbl="node1" presStyleIdx="1" presStyleCnt="2">
        <dgm:presLayoutVars>
          <dgm:chMax val="0"/>
          <dgm:bulletEnabled val="1"/>
        </dgm:presLayoutVars>
      </dgm:prSet>
      <dgm:spPr/>
    </dgm:pt>
  </dgm:ptLst>
  <dgm:cxnLst>
    <dgm:cxn modelId="{7B744367-57D1-4227-8D1B-4B5B5C864F10}" type="presOf" srcId="{DCC1E6A9-6C4D-40D2-82BC-477EE9203725}" destId="{B6CAA762-7384-4A3F-A1BE-8B01CFED809C}" srcOrd="0" destOrd="0" presId="urn:microsoft.com/office/officeart/2005/8/layout/vList2"/>
    <dgm:cxn modelId="{9BBDB16E-1634-4575-972B-2018D4A1621B}" srcId="{DCC1E6A9-6C4D-40D2-82BC-477EE9203725}" destId="{95B67C4D-6FC1-4325-BD7D-95C44A03D70E}" srcOrd="0" destOrd="0" parTransId="{DCE2C913-2E55-4A41-8F62-83FAA4266383}" sibTransId="{0E4298C4-D53B-4223-B8BA-B5CE3D397FAA}"/>
    <dgm:cxn modelId="{A3EF6E70-4433-4FAA-8221-6B92B9D7989B}" srcId="{DCC1E6A9-6C4D-40D2-82BC-477EE9203725}" destId="{04478B17-6FF3-450F-BAFB-8F3B6E3850B7}" srcOrd="1" destOrd="0" parTransId="{BFDA35A0-8616-45FE-8B83-B53FB1366AB6}" sibTransId="{C23D732A-7B1D-4453-AFF4-E3CC668412A5}"/>
    <dgm:cxn modelId="{8831BA56-B578-4E2B-894F-118FFD5FE5B3}" type="presOf" srcId="{95B67C4D-6FC1-4325-BD7D-95C44A03D70E}" destId="{3FF73495-9C71-4F93-8C42-6D3AC2C9E6E9}" srcOrd="0" destOrd="0" presId="urn:microsoft.com/office/officeart/2005/8/layout/vList2"/>
    <dgm:cxn modelId="{963F6AD4-7EE5-49A0-9705-2BEA48EFA90A}" type="presOf" srcId="{04478B17-6FF3-450F-BAFB-8F3B6E3850B7}" destId="{0C7E5CCA-5602-4147-97DF-F2F8D2BF382C}" srcOrd="0" destOrd="0" presId="urn:microsoft.com/office/officeart/2005/8/layout/vList2"/>
    <dgm:cxn modelId="{5CC50C7E-ADC8-4ED2-B6DB-62DFD7775451}" type="presParOf" srcId="{B6CAA762-7384-4A3F-A1BE-8B01CFED809C}" destId="{3FF73495-9C71-4F93-8C42-6D3AC2C9E6E9}" srcOrd="0" destOrd="0" presId="urn:microsoft.com/office/officeart/2005/8/layout/vList2"/>
    <dgm:cxn modelId="{0222CA77-39EA-4C0F-9E76-116F372828A0}" type="presParOf" srcId="{B6CAA762-7384-4A3F-A1BE-8B01CFED809C}" destId="{2D2C94D8-2B78-430C-A8C9-AE825CDAFFE3}" srcOrd="1" destOrd="0" presId="urn:microsoft.com/office/officeart/2005/8/layout/vList2"/>
    <dgm:cxn modelId="{FB100194-BD89-4FF7-B995-75736F022F28}" type="presParOf" srcId="{B6CAA762-7384-4A3F-A1BE-8B01CFED809C}" destId="{0C7E5CCA-5602-4147-97DF-F2F8D2BF382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49A3530-ED7E-42DE-A379-3E68D6AA51F5}"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5DEA1224-AB17-4F36-8296-5D580500C45E}">
      <dgm:prSet/>
      <dgm:spPr/>
      <dgm:t>
        <a:bodyPr/>
        <a:lstStyle/>
        <a:p>
          <a:r>
            <a:rPr lang="pt-BR" b="1" i="0"/>
            <a:t>Origem e História:</a:t>
          </a:r>
          <a:endParaRPr lang="en-US"/>
        </a:p>
      </dgm:t>
    </dgm:pt>
    <dgm:pt modelId="{C14637A1-DF65-444A-B6F1-878DF5DCB35A}" type="parTrans" cxnId="{BC04D037-18F2-4455-BD8C-8F543A145020}">
      <dgm:prSet/>
      <dgm:spPr/>
      <dgm:t>
        <a:bodyPr/>
        <a:lstStyle/>
        <a:p>
          <a:endParaRPr lang="en-US"/>
        </a:p>
      </dgm:t>
    </dgm:pt>
    <dgm:pt modelId="{7F24C2E4-B352-4198-BAAF-797DF8EA910A}" type="sibTrans" cxnId="{BC04D037-18F2-4455-BD8C-8F543A145020}">
      <dgm:prSet/>
      <dgm:spPr/>
      <dgm:t>
        <a:bodyPr/>
        <a:lstStyle/>
        <a:p>
          <a:endParaRPr lang="en-US"/>
        </a:p>
      </dgm:t>
    </dgm:pt>
    <dgm:pt modelId="{FA232553-0F8D-4091-9B71-0233B57FD4AF}">
      <dgm:prSet/>
      <dgm:spPr/>
      <dgm:t>
        <a:bodyPr/>
        <a:lstStyle/>
        <a:p>
          <a:r>
            <a:rPr lang="pt-BR" b="0" i="0" dirty="0" err="1"/>
            <a:t>Kotlin</a:t>
          </a:r>
          <a:r>
            <a:rPr lang="pt-BR" b="0" i="0" dirty="0"/>
            <a:t> é uma linguagem de programação moderna, de tipagem estática, que foi desenvolvida pela </a:t>
          </a:r>
          <a:r>
            <a:rPr lang="pt-BR" b="0" i="0" dirty="0" err="1"/>
            <a:t>JetBrains</a:t>
          </a:r>
          <a:r>
            <a:rPr lang="pt-BR" b="0" i="0" dirty="0"/>
            <a:t>, a mesma empresa por trás de ferramentas populares como o </a:t>
          </a:r>
          <a:r>
            <a:rPr lang="pt-BR" b="0" i="0" dirty="0" err="1"/>
            <a:t>IntelliJ</a:t>
          </a:r>
          <a:r>
            <a:rPr lang="pt-BR" b="0" i="0" dirty="0"/>
            <a:t> IDEA, o Android Studio.</a:t>
          </a:r>
          <a:endParaRPr lang="en-US" dirty="0"/>
        </a:p>
      </dgm:t>
    </dgm:pt>
    <dgm:pt modelId="{11F6D63C-A6AB-4FD4-9CAA-105C965B0EC6}" type="parTrans" cxnId="{8E36B03C-5DC6-4766-A21D-C99AA1D7DCF7}">
      <dgm:prSet/>
      <dgm:spPr/>
      <dgm:t>
        <a:bodyPr/>
        <a:lstStyle/>
        <a:p>
          <a:endParaRPr lang="en-US"/>
        </a:p>
      </dgm:t>
    </dgm:pt>
    <dgm:pt modelId="{92B95FB8-C963-403D-BCEC-67B7891B8B60}" type="sibTrans" cxnId="{8E36B03C-5DC6-4766-A21D-C99AA1D7DCF7}">
      <dgm:prSet/>
      <dgm:spPr/>
      <dgm:t>
        <a:bodyPr/>
        <a:lstStyle/>
        <a:p>
          <a:endParaRPr lang="en-US"/>
        </a:p>
      </dgm:t>
    </dgm:pt>
    <dgm:pt modelId="{D9A65DC5-36BE-4E3F-B352-A66131E264B9}">
      <dgm:prSet/>
      <dgm:spPr/>
      <dgm:t>
        <a:bodyPr/>
        <a:lstStyle/>
        <a:p>
          <a:r>
            <a:rPr lang="pt-BR" b="0" i="0"/>
            <a:t>Ela foi anunciada pela primeira vez pela JetBrains em 2011 e lançada publicamente em 2016.</a:t>
          </a:r>
          <a:endParaRPr lang="en-US"/>
        </a:p>
      </dgm:t>
    </dgm:pt>
    <dgm:pt modelId="{005887C0-991F-4EEA-A960-A49F6AE1B29E}" type="parTrans" cxnId="{126023C5-6B8B-45C9-899F-B1A3C60A09C9}">
      <dgm:prSet/>
      <dgm:spPr/>
      <dgm:t>
        <a:bodyPr/>
        <a:lstStyle/>
        <a:p>
          <a:endParaRPr lang="en-US"/>
        </a:p>
      </dgm:t>
    </dgm:pt>
    <dgm:pt modelId="{D49E6C35-B5EE-4033-8198-0B35D6B59DE5}" type="sibTrans" cxnId="{126023C5-6B8B-45C9-899F-B1A3C60A09C9}">
      <dgm:prSet/>
      <dgm:spPr/>
      <dgm:t>
        <a:bodyPr/>
        <a:lstStyle/>
        <a:p>
          <a:endParaRPr lang="en-US"/>
        </a:p>
      </dgm:t>
    </dgm:pt>
    <dgm:pt modelId="{29826E30-B0D5-4831-A7A7-C7D6FACE15AA}" type="pres">
      <dgm:prSet presAssocID="{549A3530-ED7E-42DE-A379-3E68D6AA51F5}" presName="Name0" presStyleCnt="0">
        <dgm:presLayoutVars>
          <dgm:dir/>
          <dgm:animLvl val="lvl"/>
          <dgm:resizeHandles val="exact"/>
        </dgm:presLayoutVars>
      </dgm:prSet>
      <dgm:spPr/>
    </dgm:pt>
    <dgm:pt modelId="{6777538A-EAC4-4454-95B4-12C7A8FAB4BC}" type="pres">
      <dgm:prSet presAssocID="{D9A65DC5-36BE-4E3F-B352-A66131E264B9}" presName="boxAndChildren" presStyleCnt="0"/>
      <dgm:spPr/>
    </dgm:pt>
    <dgm:pt modelId="{23FA5A7B-8F65-4752-A236-AE29E1777A80}" type="pres">
      <dgm:prSet presAssocID="{D9A65DC5-36BE-4E3F-B352-A66131E264B9}" presName="parentTextBox" presStyleLbl="node1" presStyleIdx="0" presStyleCnt="3"/>
      <dgm:spPr/>
    </dgm:pt>
    <dgm:pt modelId="{7E17C2D2-219A-4588-AED3-B76E9F23BB8C}" type="pres">
      <dgm:prSet presAssocID="{92B95FB8-C963-403D-BCEC-67B7891B8B60}" presName="sp" presStyleCnt="0"/>
      <dgm:spPr/>
    </dgm:pt>
    <dgm:pt modelId="{CFB92B8E-92E5-4EC4-882A-0C56C91B2C86}" type="pres">
      <dgm:prSet presAssocID="{FA232553-0F8D-4091-9B71-0233B57FD4AF}" presName="arrowAndChildren" presStyleCnt="0"/>
      <dgm:spPr/>
    </dgm:pt>
    <dgm:pt modelId="{5D09A11C-7AF0-4DA8-BD72-C2E08607829B}" type="pres">
      <dgm:prSet presAssocID="{FA232553-0F8D-4091-9B71-0233B57FD4AF}" presName="parentTextArrow" presStyleLbl="node1" presStyleIdx="1" presStyleCnt="3"/>
      <dgm:spPr/>
    </dgm:pt>
    <dgm:pt modelId="{8B7A3D78-BB73-4876-AB28-CB8721E4BBD1}" type="pres">
      <dgm:prSet presAssocID="{7F24C2E4-B352-4198-BAAF-797DF8EA910A}" presName="sp" presStyleCnt="0"/>
      <dgm:spPr/>
    </dgm:pt>
    <dgm:pt modelId="{D04E88FC-E040-48B9-9688-2D26FB16BCC5}" type="pres">
      <dgm:prSet presAssocID="{5DEA1224-AB17-4F36-8296-5D580500C45E}" presName="arrowAndChildren" presStyleCnt="0"/>
      <dgm:spPr/>
    </dgm:pt>
    <dgm:pt modelId="{E5E34357-D478-4212-A6A4-B4EF78AC2221}" type="pres">
      <dgm:prSet presAssocID="{5DEA1224-AB17-4F36-8296-5D580500C45E}" presName="parentTextArrow" presStyleLbl="node1" presStyleIdx="2" presStyleCnt="3"/>
      <dgm:spPr/>
    </dgm:pt>
  </dgm:ptLst>
  <dgm:cxnLst>
    <dgm:cxn modelId="{BDE68421-5146-41F7-9375-1F2E83911C0B}" type="presOf" srcId="{5DEA1224-AB17-4F36-8296-5D580500C45E}" destId="{E5E34357-D478-4212-A6A4-B4EF78AC2221}" srcOrd="0" destOrd="0" presId="urn:microsoft.com/office/officeart/2005/8/layout/process4"/>
    <dgm:cxn modelId="{33F75422-36F7-4E1C-A9BD-1413E49AD9AD}" type="presOf" srcId="{FA232553-0F8D-4091-9B71-0233B57FD4AF}" destId="{5D09A11C-7AF0-4DA8-BD72-C2E08607829B}" srcOrd="0" destOrd="0" presId="urn:microsoft.com/office/officeart/2005/8/layout/process4"/>
    <dgm:cxn modelId="{B4B9FF32-48B3-48E2-9B3E-493C316C5EA7}" type="presOf" srcId="{D9A65DC5-36BE-4E3F-B352-A66131E264B9}" destId="{23FA5A7B-8F65-4752-A236-AE29E1777A80}" srcOrd="0" destOrd="0" presId="urn:microsoft.com/office/officeart/2005/8/layout/process4"/>
    <dgm:cxn modelId="{BC04D037-18F2-4455-BD8C-8F543A145020}" srcId="{549A3530-ED7E-42DE-A379-3E68D6AA51F5}" destId="{5DEA1224-AB17-4F36-8296-5D580500C45E}" srcOrd="0" destOrd="0" parTransId="{C14637A1-DF65-444A-B6F1-878DF5DCB35A}" sibTransId="{7F24C2E4-B352-4198-BAAF-797DF8EA910A}"/>
    <dgm:cxn modelId="{8E36B03C-5DC6-4766-A21D-C99AA1D7DCF7}" srcId="{549A3530-ED7E-42DE-A379-3E68D6AA51F5}" destId="{FA232553-0F8D-4091-9B71-0233B57FD4AF}" srcOrd="1" destOrd="0" parTransId="{11F6D63C-A6AB-4FD4-9CAA-105C965B0EC6}" sibTransId="{92B95FB8-C963-403D-BCEC-67B7891B8B60}"/>
    <dgm:cxn modelId="{126023C5-6B8B-45C9-899F-B1A3C60A09C9}" srcId="{549A3530-ED7E-42DE-A379-3E68D6AA51F5}" destId="{D9A65DC5-36BE-4E3F-B352-A66131E264B9}" srcOrd="2" destOrd="0" parTransId="{005887C0-991F-4EEA-A960-A49F6AE1B29E}" sibTransId="{D49E6C35-B5EE-4033-8198-0B35D6B59DE5}"/>
    <dgm:cxn modelId="{BC459CD4-1D2F-4891-99BB-C61AC1B8477D}" type="presOf" srcId="{549A3530-ED7E-42DE-A379-3E68D6AA51F5}" destId="{29826E30-B0D5-4831-A7A7-C7D6FACE15AA}" srcOrd="0" destOrd="0" presId="urn:microsoft.com/office/officeart/2005/8/layout/process4"/>
    <dgm:cxn modelId="{70AA97B4-CA72-40E3-AB5F-A2A6AFF3BA74}" type="presParOf" srcId="{29826E30-B0D5-4831-A7A7-C7D6FACE15AA}" destId="{6777538A-EAC4-4454-95B4-12C7A8FAB4BC}" srcOrd="0" destOrd="0" presId="urn:microsoft.com/office/officeart/2005/8/layout/process4"/>
    <dgm:cxn modelId="{8B328F25-E85B-4F1C-AE56-2358B4E8BA0E}" type="presParOf" srcId="{6777538A-EAC4-4454-95B4-12C7A8FAB4BC}" destId="{23FA5A7B-8F65-4752-A236-AE29E1777A80}" srcOrd="0" destOrd="0" presId="urn:microsoft.com/office/officeart/2005/8/layout/process4"/>
    <dgm:cxn modelId="{46763D9D-CC42-4EC4-A711-12803B1666AD}" type="presParOf" srcId="{29826E30-B0D5-4831-A7A7-C7D6FACE15AA}" destId="{7E17C2D2-219A-4588-AED3-B76E9F23BB8C}" srcOrd="1" destOrd="0" presId="urn:microsoft.com/office/officeart/2005/8/layout/process4"/>
    <dgm:cxn modelId="{B0ECEF20-4AED-4362-B48C-76D7DFA773EE}" type="presParOf" srcId="{29826E30-B0D5-4831-A7A7-C7D6FACE15AA}" destId="{CFB92B8E-92E5-4EC4-882A-0C56C91B2C86}" srcOrd="2" destOrd="0" presId="urn:microsoft.com/office/officeart/2005/8/layout/process4"/>
    <dgm:cxn modelId="{93F9257E-B5C6-4E2D-B89D-F48958A86B7C}" type="presParOf" srcId="{CFB92B8E-92E5-4EC4-882A-0C56C91B2C86}" destId="{5D09A11C-7AF0-4DA8-BD72-C2E08607829B}" srcOrd="0" destOrd="0" presId="urn:microsoft.com/office/officeart/2005/8/layout/process4"/>
    <dgm:cxn modelId="{2B79EE38-D32C-4733-84EE-73140182E8AF}" type="presParOf" srcId="{29826E30-B0D5-4831-A7A7-C7D6FACE15AA}" destId="{8B7A3D78-BB73-4876-AB28-CB8721E4BBD1}" srcOrd="3" destOrd="0" presId="urn:microsoft.com/office/officeart/2005/8/layout/process4"/>
    <dgm:cxn modelId="{43495BD6-6150-4240-9B53-507B423A7A6F}" type="presParOf" srcId="{29826E30-B0D5-4831-A7A7-C7D6FACE15AA}" destId="{D04E88FC-E040-48B9-9688-2D26FB16BCC5}" srcOrd="4" destOrd="0" presId="urn:microsoft.com/office/officeart/2005/8/layout/process4"/>
    <dgm:cxn modelId="{0910C502-3394-424B-86C1-14CAAA1F927A}" type="presParOf" srcId="{D04E88FC-E040-48B9-9688-2D26FB16BCC5}" destId="{E5E34357-D478-4212-A6A4-B4EF78AC2221}"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2D6B67-AB1E-4596-97CD-F63270E01666}">
      <dsp:nvSpPr>
        <dsp:cNvPr id="0" name=""/>
        <dsp:cNvSpPr/>
      </dsp:nvSpPr>
      <dsp:spPr>
        <a:xfrm>
          <a:off x="0" y="332919"/>
          <a:ext cx="10515600" cy="1786050"/>
        </a:xfrm>
        <a:prstGeom prst="rect">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37388" rIns="816127" bIns="149352" numCol="1" spcCol="1270" anchor="t" anchorCtr="0">
          <a:noAutofit/>
        </a:bodyPr>
        <a:lstStyle/>
        <a:p>
          <a:pPr marL="228600" lvl="1" indent="-228600" algn="l" defTabSz="933450">
            <a:lnSpc>
              <a:spcPct val="90000"/>
            </a:lnSpc>
            <a:spcBef>
              <a:spcPct val="0"/>
            </a:spcBef>
            <a:spcAft>
              <a:spcPct val="15000"/>
            </a:spcAft>
            <a:buChar char="•"/>
          </a:pPr>
          <a:r>
            <a:rPr lang="pt-BR" sz="2100" b="0" i="0" kern="1200"/>
            <a:t>O Android foi inicialmente desenvolvido pela Android Inc., que foi adquirida pelo Google em 2005. Desde então, o Google continuou a evoluir e aprimorar o sistema operacional, lançando regularmente novas versões e atualizações.</a:t>
          </a:r>
          <a:endParaRPr lang="en-US" sz="2100" kern="1200"/>
        </a:p>
      </dsp:txBody>
      <dsp:txXfrm>
        <a:off x="0" y="332919"/>
        <a:ext cx="10515600" cy="1786050"/>
      </dsp:txXfrm>
    </dsp:sp>
    <dsp:sp modelId="{5D49D675-50C4-472F-B731-1D68D66C964A}">
      <dsp:nvSpPr>
        <dsp:cNvPr id="0" name=""/>
        <dsp:cNvSpPr/>
      </dsp:nvSpPr>
      <dsp:spPr>
        <a:xfrm>
          <a:off x="525780" y="22959"/>
          <a:ext cx="7360920" cy="61992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933450">
            <a:lnSpc>
              <a:spcPct val="90000"/>
            </a:lnSpc>
            <a:spcBef>
              <a:spcPct val="0"/>
            </a:spcBef>
            <a:spcAft>
              <a:spcPct val="35000"/>
            </a:spcAft>
            <a:buNone/>
            <a:defRPr b="1"/>
          </a:pPr>
          <a:r>
            <a:rPr lang="pt-BR" sz="2100" b="1" i="0" kern="1200"/>
            <a:t>Desenvolvimento pelo Google:</a:t>
          </a:r>
          <a:endParaRPr lang="en-US" sz="2100" kern="1200"/>
        </a:p>
      </dsp:txBody>
      <dsp:txXfrm>
        <a:off x="556042" y="53221"/>
        <a:ext cx="7300396" cy="559396"/>
      </dsp:txXfrm>
    </dsp:sp>
    <dsp:sp modelId="{187F2AFF-C30C-49EE-819A-3C0EE4355121}">
      <dsp:nvSpPr>
        <dsp:cNvPr id="0" name=""/>
        <dsp:cNvSpPr/>
      </dsp:nvSpPr>
      <dsp:spPr>
        <a:xfrm>
          <a:off x="0" y="2542329"/>
          <a:ext cx="10515600" cy="1786050"/>
        </a:xfrm>
        <a:prstGeom prst="rect">
          <a:avLst/>
        </a:prstGeom>
        <a:solidFill>
          <a:schemeClr val="lt1">
            <a:alpha val="90000"/>
            <a:hueOff val="0"/>
            <a:satOff val="0"/>
            <a:lumOff val="0"/>
            <a:alphaOff val="0"/>
          </a:schemeClr>
        </a:solidFill>
        <a:ln w="19050" cap="flat" cmpd="sng" algn="ctr">
          <a:solidFill>
            <a:schemeClr val="accent5">
              <a:hueOff val="-12152150"/>
              <a:satOff val="-826"/>
              <a:lumOff val="19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37388" rIns="816127" bIns="149352" numCol="1" spcCol="1270" anchor="t" anchorCtr="0">
          <a:noAutofit/>
        </a:bodyPr>
        <a:lstStyle/>
        <a:p>
          <a:pPr marL="228600" lvl="1" indent="-228600" algn="l" defTabSz="933450">
            <a:lnSpc>
              <a:spcPct val="90000"/>
            </a:lnSpc>
            <a:spcBef>
              <a:spcPct val="0"/>
            </a:spcBef>
            <a:spcAft>
              <a:spcPct val="15000"/>
            </a:spcAft>
            <a:buChar char="•"/>
          </a:pPr>
          <a:r>
            <a:rPr lang="pt-BR" sz="2100" b="0" i="0" kern="1200" dirty="0"/>
            <a:t>O Android é baseado em uma arquitetura de código aberto, o que significa que seu código-fonte está disponível para desenvolvedores e fabricantes de dispositivos para personalização e adaptação às suas necessidades específicas.</a:t>
          </a:r>
          <a:endParaRPr lang="en-US" sz="2100" kern="1200" dirty="0"/>
        </a:p>
      </dsp:txBody>
      <dsp:txXfrm>
        <a:off x="0" y="2542329"/>
        <a:ext cx="10515600" cy="1786050"/>
      </dsp:txXfrm>
    </dsp:sp>
    <dsp:sp modelId="{276FEEA3-2549-4686-AA43-E59BFC4F2B66}">
      <dsp:nvSpPr>
        <dsp:cNvPr id="0" name=""/>
        <dsp:cNvSpPr/>
      </dsp:nvSpPr>
      <dsp:spPr>
        <a:xfrm>
          <a:off x="525780" y="2232369"/>
          <a:ext cx="7360920" cy="61992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933450">
            <a:lnSpc>
              <a:spcPct val="90000"/>
            </a:lnSpc>
            <a:spcBef>
              <a:spcPct val="0"/>
            </a:spcBef>
            <a:spcAft>
              <a:spcPct val="35000"/>
            </a:spcAft>
            <a:buNone/>
            <a:defRPr b="1"/>
          </a:pPr>
          <a:r>
            <a:rPr lang="pt-BR" sz="2100" b="1" i="0" kern="1200"/>
            <a:t>Arquitetura Aberta:</a:t>
          </a:r>
          <a:endParaRPr lang="en-US" sz="2100" kern="1200"/>
        </a:p>
      </dsp:txBody>
      <dsp:txXfrm>
        <a:off x="556042" y="2262631"/>
        <a:ext cx="7300396"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97A8CB-15CB-4CA1-9A45-D4111C63C89D}">
      <dsp:nvSpPr>
        <dsp:cNvPr id="0" name=""/>
        <dsp:cNvSpPr/>
      </dsp:nvSpPr>
      <dsp:spPr>
        <a:xfrm>
          <a:off x="51" y="115096"/>
          <a:ext cx="4913783" cy="604800"/>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defRPr b="1"/>
          </a:pPr>
          <a:r>
            <a:rPr lang="pt-BR" sz="2100" b="1" i="0" kern="1200"/>
            <a:t>Linguagem de Programação:</a:t>
          </a:r>
          <a:endParaRPr lang="en-US" sz="2100" kern="1200"/>
        </a:p>
      </dsp:txBody>
      <dsp:txXfrm>
        <a:off x="51" y="115096"/>
        <a:ext cx="4913783" cy="604800"/>
      </dsp:txXfrm>
    </dsp:sp>
    <dsp:sp modelId="{4FB7DC0C-1214-40F8-8EBC-EBCDCE3369EA}">
      <dsp:nvSpPr>
        <dsp:cNvPr id="0" name=""/>
        <dsp:cNvSpPr/>
      </dsp:nvSpPr>
      <dsp:spPr>
        <a:xfrm>
          <a:off x="51" y="719896"/>
          <a:ext cx="4913783" cy="3516345"/>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pt-BR" sz="2100" b="0" i="0" kern="1200"/>
            <a:t>As linguagens de programação predominantes para o desenvolvimento de aplicativos Android são Java e Kotlin. Java foi a linguagem originalmente utilizada para o desenvolvimento de aplicativos Android, enquanto Kotlin, uma linguagem moderna desenvolvida pela JetBrains, ganhou popularidade nos últimos anos como uma alternativa mais concisa e segura.</a:t>
          </a:r>
          <a:endParaRPr lang="en-US" sz="2100" kern="1200"/>
        </a:p>
      </dsp:txBody>
      <dsp:txXfrm>
        <a:off x="51" y="719896"/>
        <a:ext cx="4913783" cy="3516345"/>
      </dsp:txXfrm>
    </dsp:sp>
    <dsp:sp modelId="{32876BE0-46B9-42DD-9DCB-71B92C5AA472}">
      <dsp:nvSpPr>
        <dsp:cNvPr id="0" name=""/>
        <dsp:cNvSpPr/>
      </dsp:nvSpPr>
      <dsp:spPr>
        <a:xfrm>
          <a:off x="5601764" y="115096"/>
          <a:ext cx="4913783" cy="604800"/>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defRPr b="1"/>
          </a:pPr>
          <a:r>
            <a:rPr lang="pt-BR" sz="2100" b="1" i="0" kern="1200"/>
            <a:t>Ferramentas de Desenvolvimento:</a:t>
          </a:r>
          <a:endParaRPr lang="en-US" sz="2100" kern="1200"/>
        </a:p>
      </dsp:txBody>
      <dsp:txXfrm>
        <a:off x="5601764" y="115096"/>
        <a:ext cx="4913783" cy="604800"/>
      </dsp:txXfrm>
    </dsp:sp>
    <dsp:sp modelId="{1E9CC54C-B6CF-4340-9F44-6C0FDD6B9563}">
      <dsp:nvSpPr>
        <dsp:cNvPr id="0" name=""/>
        <dsp:cNvSpPr/>
      </dsp:nvSpPr>
      <dsp:spPr>
        <a:xfrm>
          <a:off x="5601764" y="719896"/>
          <a:ext cx="4913783" cy="3516345"/>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pt-BR" sz="2100" b="0" i="0" kern="1200" dirty="0"/>
            <a:t>O principal ambiente de desenvolvimento para Android é o Android Studio, uma IDE (</a:t>
          </a:r>
          <a:r>
            <a:rPr lang="pt-BR" sz="2100" b="0" i="0" kern="1200" dirty="0" err="1"/>
            <a:t>Integrated</a:t>
          </a:r>
          <a:r>
            <a:rPr lang="pt-BR" sz="2100" b="0" i="0" kern="1200" dirty="0"/>
            <a:t> </a:t>
          </a:r>
          <a:r>
            <a:rPr lang="pt-BR" sz="2100" b="0" i="0" kern="1200" dirty="0" err="1"/>
            <a:t>Development</a:t>
          </a:r>
          <a:r>
            <a:rPr lang="pt-BR" sz="2100" b="0" i="0" kern="1200" dirty="0"/>
            <a:t> </a:t>
          </a:r>
          <a:r>
            <a:rPr lang="pt-BR" sz="2100" b="0" i="0" kern="1200" dirty="0" err="1"/>
            <a:t>Environment</a:t>
          </a:r>
          <a:r>
            <a:rPr lang="pt-BR" sz="2100" b="0" i="0" kern="1200" dirty="0"/>
            <a:t>) oficial fornecida pelo Google. O Android Studio oferece suporte completo ao desenvolvimento de aplicativos Android, incluindo edição de código, depuração, emulação de dispositivos e muito mais.</a:t>
          </a:r>
          <a:endParaRPr lang="en-US" sz="2100" kern="1200" dirty="0"/>
        </a:p>
      </dsp:txBody>
      <dsp:txXfrm>
        <a:off x="5601764" y="719896"/>
        <a:ext cx="4913783" cy="35163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CFB221-BD51-4265-8D3A-BEA981CD0765}">
      <dsp:nvSpPr>
        <dsp:cNvPr id="0" name=""/>
        <dsp:cNvSpPr/>
      </dsp:nvSpPr>
      <dsp:spPr>
        <a:xfrm>
          <a:off x="51" y="174554"/>
          <a:ext cx="4913783" cy="633600"/>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pt-BR" sz="2200" b="1" i="0" kern="1200"/>
            <a:t>Modelo de Distribuição:</a:t>
          </a:r>
          <a:endParaRPr lang="en-US" sz="2200" kern="1200"/>
        </a:p>
      </dsp:txBody>
      <dsp:txXfrm>
        <a:off x="51" y="174554"/>
        <a:ext cx="4913783" cy="633600"/>
      </dsp:txXfrm>
    </dsp:sp>
    <dsp:sp modelId="{9B8E056F-BA5A-4349-B27D-BF7814CD2130}">
      <dsp:nvSpPr>
        <dsp:cNvPr id="0" name=""/>
        <dsp:cNvSpPr/>
      </dsp:nvSpPr>
      <dsp:spPr>
        <a:xfrm>
          <a:off x="51" y="808154"/>
          <a:ext cx="4913783" cy="3368629"/>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pt-BR" sz="2200" b="0" i="0" kern="1200"/>
            <a:t>O modelo de distribuição de aplicativos Android é principalmente através da Google Play Store, uma loja oficial de aplicativos mantida pelo Google. Desenvolvedores podem publicar seus aplicativos na Play Store para disponibilizá-los para milhões de usuários Android em todo o mundo.</a:t>
          </a:r>
          <a:endParaRPr lang="en-US" sz="2200" kern="1200"/>
        </a:p>
      </dsp:txBody>
      <dsp:txXfrm>
        <a:off x="51" y="808154"/>
        <a:ext cx="4913783" cy="3368629"/>
      </dsp:txXfrm>
    </dsp:sp>
    <dsp:sp modelId="{62544386-176A-4A34-9566-47599A36A0FF}">
      <dsp:nvSpPr>
        <dsp:cNvPr id="0" name=""/>
        <dsp:cNvSpPr/>
      </dsp:nvSpPr>
      <dsp:spPr>
        <a:xfrm>
          <a:off x="5601764" y="174554"/>
          <a:ext cx="4913783" cy="633600"/>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pt-BR" sz="2200" b="1" i="0" kern="1200"/>
            <a:t>Fragmentação:</a:t>
          </a:r>
          <a:endParaRPr lang="en-US" sz="2200" kern="1200"/>
        </a:p>
      </dsp:txBody>
      <dsp:txXfrm>
        <a:off x="5601764" y="174554"/>
        <a:ext cx="4913783" cy="633600"/>
      </dsp:txXfrm>
    </dsp:sp>
    <dsp:sp modelId="{2C30281B-8BFD-408E-BE05-73E1223682E8}">
      <dsp:nvSpPr>
        <dsp:cNvPr id="0" name=""/>
        <dsp:cNvSpPr/>
      </dsp:nvSpPr>
      <dsp:spPr>
        <a:xfrm>
          <a:off x="5601764" y="808154"/>
          <a:ext cx="4913783" cy="3368629"/>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pt-BR" sz="2200" b="0" i="0" kern="1200" dirty="0"/>
            <a:t>Um dos desafios do desenvolvimento para Android é a fragmentação, que se refere à diversidade de dispositivos Android em termos de hardware, resolução de tela, versões do sistema operacional e personalizações feitas pelos fabricantes. Isso pode tornar o teste e a garantia de qualidade mais complexos para desenvolvedores.</a:t>
          </a:r>
          <a:endParaRPr lang="en-US" sz="2200" kern="1200" dirty="0"/>
        </a:p>
      </dsp:txBody>
      <dsp:txXfrm>
        <a:off x="5601764" y="808154"/>
        <a:ext cx="4913783" cy="33686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CF0978-515D-413B-ACD5-349A919E1BC5}">
      <dsp:nvSpPr>
        <dsp:cNvPr id="0" name=""/>
        <dsp:cNvSpPr/>
      </dsp:nvSpPr>
      <dsp:spPr>
        <a:xfrm>
          <a:off x="0" y="212273"/>
          <a:ext cx="10515600" cy="126477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b="0" i="0" kern="1200"/>
            <a:t>Na plataforma Android, a interface do usuário é geralmente projetada usando XML (eXtensible Markup Language) para definir o layout da tela e os elementos visuais do aplicativo.</a:t>
          </a:r>
          <a:endParaRPr lang="en-US" sz="2300" kern="1200"/>
        </a:p>
      </dsp:txBody>
      <dsp:txXfrm>
        <a:off x="61741" y="274014"/>
        <a:ext cx="10392118" cy="1141288"/>
      </dsp:txXfrm>
    </dsp:sp>
    <dsp:sp modelId="{665805BD-9751-40FA-A8F8-39D9A24B9107}">
      <dsp:nvSpPr>
        <dsp:cNvPr id="0" name=""/>
        <dsp:cNvSpPr/>
      </dsp:nvSpPr>
      <dsp:spPr>
        <a:xfrm>
          <a:off x="0" y="1543284"/>
          <a:ext cx="10515600" cy="1264770"/>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b="0" i="0" kern="1200"/>
            <a:t>O XML permite uma separação clara entre a estrutura da interface do usuário e o código de lógica do aplicativo, facilitando a manutenção e a colaboração entre os desenvolvedores de front-end e back-end.</a:t>
          </a:r>
          <a:endParaRPr lang="en-US" sz="2300" kern="1200"/>
        </a:p>
      </dsp:txBody>
      <dsp:txXfrm>
        <a:off x="61741" y="1605025"/>
        <a:ext cx="10392118" cy="1141288"/>
      </dsp:txXfrm>
    </dsp:sp>
    <dsp:sp modelId="{599C0A28-C4A5-44E7-A134-ABB99AC9A3FC}">
      <dsp:nvSpPr>
        <dsp:cNvPr id="0" name=""/>
        <dsp:cNvSpPr/>
      </dsp:nvSpPr>
      <dsp:spPr>
        <a:xfrm>
          <a:off x="0" y="2874294"/>
          <a:ext cx="10515600" cy="126477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b="0" i="0" kern="1200" dirty="0"/>
            <a:t>Especificar a interface do usuário em XML oferece flexibilidade e </a:t>
          </a:r>
          <a:r>
            <a:rPr lang="pt-BR" sz="2300" b="0" i="0" kern="1200" dirty="0" err="1"/>
            <a:t>reusabilidade</a:t>
          </a:r>
          <a:r>
            <a:rPr lang="pt-BR" sz="2300" b="0" i="0" kern="1200" dirty="0"/>
            <a:t>, permitindo que os desenvolvedores definam layouts complexos, estilos de design e elementos interativos de forma declarativa e eficiente.</a:t>
          </a:r>
          <a:endParaRPr lang="en-US" sz="2300" kern="1200" dirty="0"/>
        </a:p>
      </dsp:txBody>
      <dsp:txXfrm>
        <a:off x="61741" y="2936035"/>
        <a:ext cx="10392118" cy="11412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CF0978-515D-413B-ACD5-349A919E1BC5}">
      <dsp:nvSpPr>
        <dsp:cNvPr id="0" name=""/>
        <dsp:cNvSpPr/>
      </dsp:nvSpPr>
      <dsp:spPr>
        <a:xfrm>
          <a:off x="0" y="179477"/>
          <a:ext cx="10515600" cy="1286634"/>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b="0" i="0" kern="1200" dirty="0">
              <a:effectLst/>
              <a:latin typeface="Söhne"/>
            </a:rPr>
            <a:t>A Google Play Store é a plataforma oficial de distribuição de aplicativos para dispositivos Android, mantida pelo Google.</a:t>
          </a:r>
          <a:endParaRPr lang="en-US" sz="2300" kern="1200" dirty="0"/>
        </a:p>
      </dsp:txBody>
      <dsp:txXfrm>
        <a:off x="62808" y="242285"/>
        <a:ext cx="10389984" cy="1161018"/>
      </dsp:txXfrm>
    </dsp:sp>
    <dsp:sp modelId="{665805BD-9751-40FA-A8F8-39D9A24B9107}">
      <dsp:nvSpPr>
        <dsp:cNvPr id="0" name=""/>
        <dsp:cNvSpPr/>
      </dsp:nvSpPr>
      <dsp:spPr>
        <a:xfrm>
          <a:off x="0" y="1532351"/>
          <a:ext cx="10515600" cy="1286634"/>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b="0" i="0" kern="1200" dirty="0">
              <a:effectLst/>
              <a:latin typeface="Söhne"/>
            </a:rPr>
            <a:t>Como parte do processo de distribuição, os desenvolvedores podem publicar seus aplicativos na Google Play Store para disponibilizá-los para milhões de usuários Android em todo o mundo.</a:t>
          </a:r>
          <a:endParaRPr lang="en-US" sz="2300" kern="1200" dirty="0"/>
        </a:p>
      </dsp:txBody>
      <dsp:txXfrm>
        <a:off x="62808" y="1595159"/>
        <a:ext cx="10389984" cy="1161018"/>
      </dsp:txXfrm>
    </dsp:sp>
    <dsp:sp modelId="{599C0A28-C4A5-44E7-A134-ABB99AC9A3FC}">
      <dsp:nvSpPr>
        <dsp:cNvPr id="0" name=""/>
        <dsp:cNvSpPr/>
      </dsp:nvSpPr>
      <dsp:spPr>
        <a:xfrm>
          <a:off x="0" y="2885226"/>
          <a:ext cx="10515600" cy="1286634"/>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b="0" i="0" kern="1200" dirty="0">
              <a:effectLst/>
              <a:latin typeface="Söhne"/>
            </a:rPr>
            <a:t>A Google Play Store oferece uma ampla gama de recursos para os desenvolvedores, incluindo ferramentas de análise, relatórios de desempenho, suporte a testes beta e mecanismos de monetização, como compras no aplicativo e publicidade.</a:t>
          </a:r>
          <a:endParaRPr lang="en-US" sz="2300" kern="1200" dirty="0"/>
        </a:p>
      </dsp:txBody>
      <dsp:txXfrm>
        <a:off x="62808" y="2948034"/>
        <a:ext cx="10389984" cy="11610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F73495-9C71-4F93-8C42-6D3AC2C9E6E9}">
      <dsp:nvSpPr>
        <dsp:cNvPr id="0" name=""/>
        <dsp:cNvSpPr/>
      </dsp:nvSpPr>
      <dsp:spPr>
        <a:xfrm>
          <a:off x="0" y="426339"/>
          <a:ext cx="10515600" cy="170469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pt-BR" sz="3100" b="0" i="0" kern="1200" dirty="0"/>
            <a:t>A arquitetura de aplicativos Android é baseada em componentes, que são unidades modulares e independentes que compõem a estrutura de um aplicativo.</a:t>
          </a:r>
          <a:endParaRPr lang="en-US" sz="3100" kern="1200" dirty="0"/>
        </a:p>
      </dsp:txBody>
      <dsp:txXfrm>
        <a:off x="83216" y="509555"/>
        <a:ext cx="10349168" cy="1538258"/>
      </dsp:txXfrm>
    </dsp:sp>
    <dsp:sp modelId="{0C7E5CCA-5602-4147-97DF-F2F8D2BF382C}">
      <dsp:nvSpPr>
        <dsp:cNvPr id="0" name=""/>
        <dsp:cNvSpPr/>
      </dsp:nvSpPr>
      <dsp:spPr>
        <a:xfrm>
          <a:off x="0" y="2220309"/>
          <a:ext cx="10515600" cy="170469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pt-BR" sz="3100" b="0" i="0" kern="1200"/>
            <a:t>Activities representam as diferentes telas ou janelas em um aplicativo Android, permitindo que os usuários interajam com o conteúdo e as funcionalidades fornecidas.</a:t>
          </a:r>
          <a:endParaRPr lang="en-US" sz="3100" kern="1200"/>
        </a:p>
      </dsp:txBody>
      <dsp:txXfrm>
        <a:off x="83216" y="2303525"/>
        <a:ext cx="10349168" cy="153825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F73495-9C71-4F93-8C42-6D3AC2C9E6E9}">
      <dsp:nvSpPr>
        <dsp:cNvPr id="0" name=""/>
        <dsp:cNvSpPr/>
      </dsp:nvSpPr>
      <dsp:spPr>
        <a:xfrm>
          <a:off x="0" y="340794"/>
          <a:ext cx="10515600" cy="1798875"/>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pt-BR" sz="2500" b="0" i="0" kern="1200" dirty="0" err="1">
              <a:solidFill>
                <a:schemeClr val="bg1"/>
              </a:solidFill>
              <a:effectLst/>
              <a:latin typeface="Söhne"/>
            </a:rPr>
            <a:t>Fragments</a:t>
          </a:r>
          <a:r>
            <a:rPr lang="pt-BR" sz="2500" b="0" i="0" kern="1200" dirty="0">
              <a:solidFill>
                <a:schemeClr val="bg1"/>
              </a:solidFill>
              <a:effectLst/>
              <a:latin typeface="Söhne"/>
            </a:rPr>
            <a:t> são componentes modulares que podem ser reutilizados em várias </a:t>
          </a:r>
          <a:r>
            <a:rPr lang="pt-BR" sz="2500" b="0" i="0" kern="1200" dirty="0" err="1">
              <a:solidFill>
                <a:schemeClr val="bg1"/>
              </a:solidFill>
              <a:effectLst/>
              <a:latin typeface="Söhne"/>
            </a:rPr>
            <a:t>Activities</a:t>
          </a:r>
          <a:r>
            <a:rPr lang="pt-BR" sz="2500" b="0" i="0" kern="1200" dirty="0">
              <a:solidFill>
                <a:schemeClr val="bg1"/>
              </a:solidFill>
              <a:effectLst/>
              <a:latin typeface="Söhne"/>
            </a:rPr>
            <a:t>, facilitando o desenvolvimento de interfaces de usuário flexíveis e responsivas.</a:t>
          </a:r>
          <a:endParaRPr lang="en-US" sz="2500" kern="1200" dirty="0">
            <a:solidFill>
              <a:schemeClr val="bg1"/>
            </a:solidFill>
          </a:endParaRPr>
        </a:p>
      </dsp:txBody>
      <dsp:txXfrm>
        <a:off x="87814" y="428608"/>
        <a:ext cx="10339972" cy="1623247"/>
      </dsp:txXfrm>
    </dsp:sp>
    <dsp:sp modelId="{0C7E5CCA-5602-4147-97DF-F2F8D2BF382C}">
      <dsp:nvSpPr>
        <dsp:cNvPr id="0" name=""/>
        <dsp:cNvSpPr/>
      </dsp:nvSpPr>
      <dsp:spPr>
        <a:xfrm>
          <a:off x="0" y="2211669"/>
          <a:ext cx="10515600" cy="1798875"/>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pt-BR" sz="2500" b="0" i="0" kern="1200" dirty="0">
              <a:solidFill>
                <a:schemeClr val="bg1"/>
              </a:solidFill>
              <a:effectLst/>
              <a:latin typeface="Söhne"/>
            </a:rPr>
            <a:t>Services são componentes que executam operações em segundo plano, independentemente da interface do usuário, permitindo que os aplicativos realizem tarefas de longa duração ou processamento em segundo plano, como reprodução de música, atualizações de localização e sincronização de dados.</a:t>
          </a:r>
          <a:endParaRPr lang="en-US" sz="2500" kern="1200" dirty="0">
            <a:solidFill>
              <a:schemeClr val="bg1"/>
            </a:solidFill>
          </a:endParaRPr>
        </a:p>
      </dsp:txBody>
      <dsp:txXfrm>
        <a:off x="87814" y="2299483"/>
        <a:ext cx="10339972" cy="162324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A5A7B-8F65-4752-A236-AE29E1777A80}">
      <dsp:nvSpPr>
        <dsp:cNvPr id="0" name=""/>
        <dsp:cNvSpPr/>
      </dsp:nvSpPr>
      <dsp:spPr>
        <a:xfrm>
          <a:off x="0" y="3275482"/>
          <a:ext cx="10515600" cy="1075086"/>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pt-BR" sz="1900" b="0" i="0" kern="1200"/>
            <a:t>Ela foi anunciada pela primeira vez pela JetBrains em 2011 e lançada publicamente em 2016.</a:t>
          </a:r>
          <a:endParaRPr lang="en-US" sz="1900" kern="1200"/>
        </a:p>
      </dsp:txBody>
      <dsp:txXfrm>
        <a:off x="0" y="3275482"/>
        <a:ext cx="10515600" cy="1075086"/>
      </dsp:txXfrm>
    </dsp:sp>
    <dsp:sp modelId="{5D09A11C-7AF0-4DA8-BD72-C2E08607829B}">
      <dsp:nvSpPr>
        <dsp:cNvPr id="0" name=""/>
        <dsp:cNvSpPr/>
      </dsp:nvSpPr>
      <dsp:spPr>
        <a:xfrm rot="10800000">
          <a:off x="0" y="1638125"/>
          <a:ext cx="10515600" cy="1653482"/>
        </a:xfrm>
        <a:prstGeom prst="upArrowCallou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pt-BR" sz="1900" b="0" i="0" kern="1200" dirty="0" err="1"/>
            <a:t>Kotlin</a:t>
          </a:r>
          <a:r>
            <a:rPr lang="pt-BR" sz="1900" b="0" i="0" kern="1200" dirty="0"/>
            <a:t> é uma linguagem de programação moderna, de tipagem estática, que foi desenvolvida pela </a:t>
          </a:r>
          <a:r>
            <a:rPr lang="pt-BR" sz="1900" b="0" i="0" kern="1200" dirty="0" err="1"/>
            <a:t>JetBrains</a:t>
          </a:r>
          <a:r>
            <a:rPr lang="pt-BR" sz="1900" b="0" i="0" kern="1200" dirty="0"/>
            <a:t>, a mesma empresa por trás de ferramentas populares como o </a:t>
          </a:r>
          <a:r>
            <a:rPr lang="pt-BR" sz="1900" b="0" i="0" kern="1200" dirty="0" err="1"/>
            <a:t>IntelliJ</a:t>
          </a:r>
          <a:r>
            <a:rPr lang="pt-BR" sz="1900" b="0" i="0" kern="1200" dirty="0"/>
            <a:t> IDEA, o Android Studio.</a:t>
          </a:r>
          <a:endParaRPr lang="en-US" sz="1900" kern="1200" dirty="0"/>
        </a:p>
      </dsp:txBody>
      <dsp:txXfrm rot="10800000">
        <a:off x="0" y="1638125"/>
        <a:ext cx="10515600" cy="1074383"/>
      </dsp:txXfrm>
    </dsp:sp>
    <dsp:sp modelId="{E5E34357-D478-4212-A6A4-B4EF78AC2221}">
      <dsp:nvSpPr>
        <dsp:cNvPr id="0" name=""/>
        <dsp:cNvSpPr/>
      </dsp:nvSpPr>
      <dsp:spPr>
        <a:xfrm rot="10800000">
          <a:off x="0" y="769"/>
          <a:ext cx="10515600" cy="1653482"/>
        </a:xfrm>
        <a:prstGeom prst="upArrowCallou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pt-BR" sz="1900" b="1" i="0" kern="1200"/>
            <a:t>Origem e História:</a:t>
          </a:r>
          <a:endParaRPr lang="en-US" sz="1900" kern="1200"/>
        </a:p>
      </dsp:txBody>
      <dsp:txXfrm rot="10800000">
        <a:off x="0" y="769"/>
        <a:ext cx="10515600" cy="1074383"/>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89736B-ED3D-05E9-3AE4-C727F6D19E6D}"/>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1D619DC1-8C16-3E16-1289-6D3A0EE480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BAC8739C-2CF1-262D-B4A8-343D3A1C3F91}"/>
              </a:ext>
            </a:extLst>
          </p:cNvPr>
          <p:cNvSpPr>
            <a:spLocks noGrp="1"/>
          </p:cNvSpPr>
          <p:nvPr>
            <p:ph type="dt" sz="half" idx="10"/>
          </p:nvPr>
        </p:nvSpPr>
        <p:spPr/>
        <p:txBody>
          <a:bodyPr/>
          <a:lstStyle/>
          <a:p>
            <a:fld id="{FF66FCA9-BE0F-4534-BA0E-26E417DDEC68}" type="datetimeFigureOut">
              <a:rPr lang="pt-BR" smtClean="0"/>
              <a:t>11/03/2024</a:t>
            </a:fld>
            <a:endParaRPr lang="pt-BR"/>
          </a:p>
        </p:txBody>
      </p:sp>
      <p:sp>
        <p:nvSpPr>
          <p:cNvPr id="5" name="Espaço Reservado para Rodapé 4">
            <a:extLst>
              <a:ext uri="{FF2B5EF4-FFF2-40B4-BE49-F238E27FC236}">
                <a16:creationId xmlns:a16="http://schemas.microsoft.com/office/drawing/2014/main" id="{68CBD402-B7A3-6E0E-927B-757994DF287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C89B904-D527-5DDF-DDC5-CD1F6E5D8DEC}"/>
              </a:ext>
            </a:extLst>
          </p:cNvPr>
          <p:cNvSpPr>
            <a:spLocks noGrp="1"/>
          </p:cNvSpPr>
          <p:nvPr>
            <p:ph type="sldNum" sz="quarter" idx="12"/>
          </p:nvPr>
        </p:nvSpPr>
        <p:spPr/>
        <p:txBody>
          <a:bodyPr/>
          <a:lstStyle/>
          <a:p>
            <a:fld id="{63203DA6-2D88-4092-A073-F73232CA23C5}" type="slidenum">
              <a:rPr lang="pt-BR" smtClean="0"/>
              <a:t>‹nº›</a:t>
            </a:fld>
            <a:endParaRPr lang="pt-BR"/>
          </a:p>
        </p:txBody>
      </p:sp>
    </p:spTree>
    <p:extLst>
      <p:ext uri="{BB962C8B-B14F-4D97-AF65-F5344CB8AC3E}">
        <p14:creationId xmlns:p14="http://schemas.microsoft.com/office/powerpoint/2010/main" val="3005299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6B0A15-7DE0-42F2-0FA8-995EEEC1E787}"/>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61773C48-D8B0-E447-3C47-BDE633275C89}"/>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E9C3C52-BD3C-FCE3-6549-5745BEAAC935}"/>
              </a:ext>
            </a:extLst>
          </p:cNvPr>
          <p:cNvSpPr>
            <a:spLocks noGrp="1"/>
          </p:cNvSpPr>
          <p:nvPr>
            <p:ph type="dt" sz="half" idx="10"/>
          </p:nvPr>
        </p:nvSpPr>
        <p:spPr/>
        <p:txBody>
          <a:bodyPr/>
          <a:lstStyle/>
          <a:p>
            <a:fld id="{FF66FCA9-BE0F-4534-BA0E-26E417DDEC68}" type="datetimeFigureOut">
              <a:rPr lang="pt-BR" smtClean="0"/>
              <a:t>11/03/2024</a:t>
            </a:fld>
            <a:endParaRPr lang="pt-BR"/>
          </a:p>
        </p:txBody>
      </p:sp>
      <p:sp>
        <p:nvSpPr>
          <p:cNvPr id="5" name="Espaço Reservado para Rodapé 4">
            <a:extLst>
              <a:ext uri="{FF2B5EF4-FFF2-40B4-BE49-F238E27FC236}">
                <a16:creationId xmlns:a16="http://schemas.microsoft.com/office/drawing/2014/main" id="{CB128A5E-ECA0-8B43-D1AF-1FC39220246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D0AB488-6F15-1D5F-79B9-EA6E8094E113}"/>
              </a:ext>
            </a:extLst>
          </p:cNvPr>
          <p:cNvSpPr>
            <a:spLocks noGrp="1"/>
          </p:cNvSpPr>
          <p:nvPr>
            <p:ph type="sldNum" sz="quarter" idx="12"/>
          </p:nvPr>
        </p:nvSpPr>
        <p:spPr/>
        <p:txBody>
          <a:bodyPr/>
          <a:lstStyle/>
          <a:p>
            <a:fld id="{63203DA6-2D88-4092-A073-F73232CA23C5}" type="slidenum">
              <a:rPr lang="pt-BR" smtClean="0"/>
              <a:t>‹nº›</a:t>
            </a:fld>
            <a:endParaRPr lang="pt-BR"/>
          </a:p>
        </p:txBody>
      </p:sp>
    </p:spTree>
    <p:extLst>
      <p:ext uri="{BB962C8B-B14F-4D97-AF65-F5344CB8AC3E}">
        <p14:creationId xmlns:p14="http://schemas.microsoft.com/office/powerpoint/2010/main" val="2668723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8FADB36-A6CB-9A58-4596-048CB92FE977}"/>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10FED8F2-0371-46E6-2F01-33B0138A67F5}"/>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EA33B58-3A51-2B3E-CD14-776799067DDD}"/>
              </a:ext>
            </a:extLst>
          </p:cNvPr>
          <p:cNvSpPr>
            <a:spLocks noGrp="1"/>
          </p:cNvSpPr>
          <p:nvPr>
            <p:ph type="dt" sz="half" idx="10"/>
          </p:nvPr>
        </p:nvSpPr>
        <p:spPr/>
        <p:txBody>
          <a:bodyPr/>
          <a:lstStyle/>
          <a:p>
            <a:fld id="{FF66FCA9-BE0F-4534-BA0E-26E417DDEC68}" type="datetimeFigureOut">
              <a:rPr lang="pt-BR" smtClean="0"/>
              <a:t>11/03/2024</a:t>
            </a:fld>
            <a:endParaRPr lang="pt-BR"/>
          </a:p>
        </p:txBody>
      </p:sp>
      <p:sp>
        <p:nvSpPr>
          <p:cNvPr id="5" name="Espaço Reservado para Rodapé 4">
            <a:extLst>
              <a:ext uri="{FF2B5EF4-FFF2-40B4-BE49-F238E27FC236}">
                <a16:creationId xmlns:a16="http://schemas.microsoft.com/office/drawing/2014/main" id="{D6181F05-E13F-D6F9-2BA5-4E1C9349368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862B1EB-DA31-6D70-C37C-E99BA6544762}"/>
              </a:ext>
            </a:extLst>
          </p:cNvPr>
          <p:cNvSpPr>
            <a:spLocks noGrp="1"/>
          </p:cNvSpPr>
          <p:nvPr>
            <p:ph type="sldNum" sz="quarter" idx="12"/>
          </p:nvPr>
        </p:nvSpPr>
        <p:spPr/>
        <p:txBody>
          <a:bodyPr/>
          <a:lstStyle/>
          <a:p>
            <a:fld id="{63203DA6-2D88-4092-A073-F73232CA23C5}" type="slidenum">
              <a:rPr lang="pt-BR" smtClean="0"/>
              <a:t>‹nº›</a:t>
            </a:fld>
            <a:endParaRPr lang="pt-BR"/>
          </a:p>
        </p:txBody>
      </p:sp>
    </p:spTree>
    <p:extLst>
      <p:ext uri="{BB962C8B-B14F-4D97-AF65-F5344CB8AC3E}">
        <p14:creationId xmlns:p14="http://schemas.microsoft.com/office/powerpoint/2010/main" val="854021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D05B3C-3A70-EB43-5011-526A85013FFF}"/>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8C5327D-74C9-4BDF-B8D3-935014E54CA6}"/>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376FD43-F839-4D93-F95C-BF079B80D006}"/>
              </a:ext>
            </a:extLst>
          </p:cNvPr>
          <p:cNvSpPr>
            <a:spLocks noGrp="1"/>
          </p:cNvSpPr>
          <p:nvPr>
            <p:ph type="dt" sz="half" idx="10"/>
          </p:nvPr>
        </p:nvSpPr>
        <p:spPr/>
        <p:txBody>
          <a:bodyPr/>
          <a:lstStyle/>
          <a:p>
            <a:fld id="{FF66FCA9-BE0F-4534-BA0E-26E417DDEC68}" type="datetimeFigureOut">
              <a:rPr lang="pt-BR" smtClean="0"/>
              <a:t>11/03/2024</a:t>
            </a:fld>
            <a:endParaRPr lang="pt-BR"/>
          </a:p>
        </p:txBody>
      </p:sp>
      <p:sp>
        <p:nvSpPr>
          <p:cNvPr id="5" name="Espaço Reservado para Rodapé 4">
            <a:extLst>
              <a:ext uri="{FF2B5EF4-FFF2-40B4-BE49-F238E27FC236}">
                <a16:creationId xmlns:a16="http://schemas.microsoft.com/office/drawing/2014/main" id="{EBE482A8-DEA3-0662-B158-A3F94D73DE4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1E74125-C888-AEFA-A353-202B68E0C443}"/>
              </a:ext>
            </a:extLst>
          </p:cNvPr>
          <p:cNvSpPr>
            <a:spLocks noGrp="1"/>
          </p:cNvSpPr>
          <p:nvPr>
            <p:ph type="sldNum" sz="quarter" idx="12"/>
          </p:nvPr>
        </p:nvSpPr>
        <p:spPr/>
        <p:txBody>
          <a:bodyPr/>
          <a:lstStyle/>
          <a:p>
            <a:fld id="{63203DA6-2D88-4092-A073-F73232CA23C5}" type="slidenum">
              <a:rPr lang="pt-BR" smtClean="0"/>
              <a:t>‹nº›</a:t>
            </a:fld>
            <a:endParaRPr lang="pt-BR"/>
          </a:p>
        </p:txBody>
      </p:sp>
    </p:spTree>
    <p:extLst>
      <p:ext uri="{BB962C8B-B14F-4D97-AF65-F5344CB8AC3E}">
        <p14:creationId xmlns:p14="http://schemas.microsoft.com/office/powerpoint/2010/main" val="3803591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60FFCB-E6EE-764B-8D0B-5960C7F87A24}"/>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55E961AB-CC33-2877-4C61-31BC5A1159E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2F87C955-0EBE-8650-7C90-29CFF3F8C683}"/>
              </a:ext>
            </a:extLst>
          </p:cNvPr>
          <p:cNvSpPr>
            <a:spLocks noGrp="1"/>
          </p:cNvSpPr>
          <p:nvPr>
            <p:ph type="dt" sz="half" idx="10"/>
          </p:nvPr>
        </p:nvSpPr>
        <p:spPr/>
        <p:txBody>
          <a:bodyPr/>
          <a:lstStyle/>
          <a:p>
            <a:fld id="{FF66FCA9-BE0F-4534-BA0E-26E417DDEC68}" type="datetimeFigureOut">
              <a:rPr lang="pt-BR" smtClean="0"/>
              <a:t>11/03/2024</a:t>
            </a:fld>
            <a:endParaRPr lang="pt-BR"/>
          </a:p>
        </p:txBody>
      </p:sp>
      <p:sp>
        <p:nvSpPr>
          <p:cNvPr id="5" name="Espaço Reservado para Rodapé 4">
            <a:extLst>
              <a:ext uri="{FF2B5EF4-FFF2-40B4-BE49-F238E27FC236}">
                <a16:creationId xmlns:a16="http://schemas.microsoft.com/office/drawing/2014/main" id="{59C8340F-3FE3-3020-FE6C-4DD0C2C7D99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4E1FFF1-56E1-21F5-824F-45965C79F3E3}"/>
              </a:ext>
            </a:extLst>
          </p:cNvPr>
          <p:cNvSpPr>
            <a:spLocks noGrp="1"/>
          </p:cNvSpPr>
          <p:nvPr>
            <p:ph type="sldNum" sz="quarter" idx="12"/>
          </p:nvPr>
        </p:nvSpPr>
        <p:spPr/>
        <p:txBody>
          <a:bodyPr/>
          <a:lstStyle/>
          <a:p>
            <a:fld id="{63203DA6-2D88-4092-A073-F73232CA23C5}" type="slidenum">
              <a:rPr lang="pt-BR" smtClean="0"/>
              <a:t>‹nº›</a:t>
            </a:fld>
            <a:endParaRPr lang="pt-BR"/>
          </a:p>
        </p:txBody>
      </p:sp>
    </p:spTree>
    <p:extLst>
      <p:ext uri="{BB962C8B-B14F-4D97-AF65-F5344CB8AC3E}">
        <p14:creationId xmlns:p14="http://schemas.microsoft.com/office/powerpoint/2010/main" val="448049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611E43-C668-13BF-4779-861DC861E9F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3F0D275-37D3-AA2A-045A-546E76CA1CBC}"/>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29660327-7F91-AD8A-06FF-DCFD4377C31B}"/>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720E5147-00B6-A63B-A963-2233CD9E85F6}"/>
              </a:ext>
            </a:extLst>
          </p:cNvPr>
          <p:cNvSpPr>
            <a:spLocks noGrp="1"/>
          </p:cNvSpPr>
          <p:nvPr>
            <p:ph type="dt" sz="half" idx="10"/>
          </p:nvPr>
        </p:nvSpPr>
        <p:spPr/>
        <p:txBody>
          <a:bodyPr/>
          <a:lstStyle/>
          <a:p>
            <a:fld id="{FF66FCA9-BE0F-4534-BA0E-26E417DDEC68}" type="datetimeFigureOut">
              <a:rPr lang="pt-BR" smtClean="0"/>
              <a:t>11/03/2024</a:t>
            </a:fld>
            <a:endParaRPr lang="pt-BR"/>
          </a:p>
        </p:txBody>
      </p:sp>
      <p:sp>
        <p:nvSpPr>
          <p:cNvPr id="6" name="Espaço Reservado para Rodapé 5">
            <a:extLst>
              <a:ext uri="{FF2B5EF4-FFF2-40B4-BE49-F238E27FC236}">
                <a16:creationId xmlns:a16="http://schemas.microsoft.com/office/drawing/2014/main" id="{CFE0EEA7-C787-9C2F-8FA7-DA9E2366A5C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5E7169E-CC9E-9489-6CB9-E9514157B1F1}"/>
              </a:ext>
            </a:extLst>
          </p:cNvPr>
          <p:cNvSpPr>
            <a:spLocks noGrp="1"/>
          </p:cNvSpPr>
          <p:nvPr>
            <p:ph type="sldNum" sz="quarter" idx="12"/>
          </p:nvPr>
        </p:nvSpPr>
        <p:spPr/>
        <p:txBody>
          <a:bodyPr/>
          <a:lstStyle/>
          <a:p>
            <a:fld id="{63203DA6-2D88-4092-A073-F73232CA23C5}" type="slidenum">
              <a:rPr lang="pt-BR" smtClean="0"/>
              <a:t>‹nº›</a:t>
            </a:fld>
            <a:endParaRPr lang="pt-BR"/>
          </a:p>
        </p:txBody>
      </p:sp>
    </p:spTree>
    <p:extLst>
      <p:ext uri="{BB962C8B-B14F-4D97-AF65-F5344CB8AC3E}">
        <p14:creationId xmlns:p14="http://schemas.microsoft.com/office/powerpoint/2010/main" val="3818079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ECAB15-2783-8CDE-A1E7-4DD69391A98E}"/>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E2F074D1-A6E5-3C10-508C-D5B2BAFCFB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9242D876-13C5-4CD8-148D-66CC5EE00DA3}"/>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2D46A79A-ED35-A75E-D9D2-553EEB5C96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2349C8D2-C55F-35C6-4E69-858DC43EFE02}"/>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68720502-23FB-B1DC-D027-318E344367D8}"/>
              </a:ext>
            </a:extLst>
          </p:cNvPr>
          <p:cNvSpPr>
            <a:spLocks noGrp="1"/>
          </p:cNvSpPr>
          <p:nvPr>
            <p:ph type="dt" sz="half" idx="10"/>
          </p:nvPr>
        </p:nvSpPr>
        <p:spPr/>
        <p:txBody>
          <a:bodyPr/>
          <a:lstStyle/>
          <a:p>
            <a:fld id="{FF66FCA9-BE0F-4534-BA0E-26E417DDEC68}" type="datetimeFigureOut">
              <a:rPr lang="pt-BR" smtClean="0"/>
              <a:t>11/03/2024</a:t>
            </a:fld>
            <a:endParaRPr lang="pt-BR"/>
          </a:p>
        </p:txBody>
      </p:sp>
      <p:sp>
        <p:nvSpPr>
          <p:cNvPr id="8" name="Espaço Reservado para Rodapé 7">
            <a:extLst>
              <a:ext uri="{FF2B5EF4-FFF2-40B4-BE49-F238E27FC236}">
                <a16:creationId xmlns:a16="http://schemas.microsoft.com/office/drawing/2014/main" id="{E65C0581-F6B6-1F44-2E34-23E207B0B184}"/>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D2090831-8FA6-19C8-37AF-F7D3501BC8D2}"/>
              </a:ext>
            </a:extLst>
          </p:cNvPr>
          <p:cNvSpPr>
            <a:spLocks noGrp="1"/>
          </p:cNvSpPr>
          <p:nvPr>
            <p:ph type="sldNum" sz="quarter" idx="12"/>
          </p:nvPr>
        </p:nvSpPr>
        <p:spPr/>
        <p:txBody>
          <a:bodyPr/>
          <a:lstStyle/>
          <a:p>
            <a:fld id="{63203DA6-2D88-4092-A073-F73232CA23C5}" type="slidenum">
              <a:rPr lang="pt-BR" smtClean="0"/>
              <a:t>‹nº›</a:t>
            </a:fld>
            <a:endParaRPr lang="pt-BR"/>
          </a:p>
        </p:txBody>
      </p:sp>
    </p:spTree>
    <p:extLst>
      <p:ext uri="{BB962C8B-B14F-4D97-AF65-F5344CB8AC3E}">
        <p14:creationId xmlns:p14="http://schemas.microsoft.com/office/powerpoint/2010/main" val="495549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ECB5E0-8400-6FBF-025C-CF8B9895F14A}"/>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D05C94DE-92A6-1279-2EF0-03028698E2D7}"/>
              </a:ext>
            </a:extLst>
          </p:cNvPr>
          <p:cNvSpPr>
            <a:spLocks noGrp="1"/>
          </p:cNvSpPr>
          <p:nvPr>
            <p:ph type="dt" sz="half" idx="10"/>
          </p:nvPr>
        </p:nvSpPr>
        <p:spPr/>
        <p:txBody>
          <a:bodyPr/>
          <a:lstStyle/>
          <a:p>
            <a:fld id="{FF66FCA9-BE0F-4534-BA0E-26E417DDEC68}" type="datetimeFigureOut">
              <a:rPr lang="pt-BR" smtClean="0"/>
              <a:t>11/03/2024</a:t>
            </a:fld>
            <a:endParaRPr lang="pt-BR"/>
          </a:p>
        </p:txBody>
      </p:sp>
      <p:sp>
        <p:nvSpPr>
          <p:cNvPr id="4" name="Espaço Reservado para Rodapé 3">
            <a:extLst>
              <a:ext uri="{FF2B5EF4-FFF2-40B4-BE49-F238E27FC236}">
                <a16:creationId xmlns:a16="http://schemas.microsoft.com/office/drawing/2014/main" id="{A2BDA364-F8CB-917F-4B36-23CB88781EE2}"/>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B16B4BC0-848E-E6F5-D272-0EC12C141E05}"/>
              </a:ext>
            </a:extLst>
          </p:cNvPr>
          <p:cNvSpPr>
            <a:spLocks noGrp="1"/>
          </p:cNvSpPr>
          <p:nvPr>
            <p:ph type="sldNum" sz="quarter" idx="12"/>
          </p:nvPr>
        </p:nvSpPr>
        <p:spPr/>
        <p:txBody>
          <a:bodyPr/>
          <a:lstStyle/>
          <a:p>
            <a:fld id="{63203DA6-2D88-4092-A073-F73232CA23C5}" type="slidenum">
              <a:rPr lang="pt-BR" smtClean="0"/>
              <a:t>‹nº›</a:t>
            </a:fld>
            <a:endParaRPr lang="pt-BR"/>
          </a:p>
        </p:txBody>
      </p:sp>
    </p:spTree>
    <p:extLst>
      <p:ext uri="{BB962C8B-B14F-4D97-AF65-F5344CB8AC3E}">
        <p14:creationId xmlns:p14="http://schemas.microsoft.com/office/powerpoint/2010/main" val="2665412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671B0839-A329-11DA-C420-E3324DCE359A}"/>
              </a:ext>
            </a:extLst>
          </p:cNvPr>
          <p:cNvSpPr>
            <a:spLocks noGrp="1"/>
          </p:cNvSpPr>
          <p:nvPr>
            <p:ph type="dt" sz="half" idx="10"/>
          </p:nvPr>
        </p:nvSpPr>
        <p:spPr/>
        <p:txBody>
          <a:bodyPr/>
          <a:lstStyle/>
          <a:p>
            <a:fld id="{FF66FCA9-BE0F-4534-BA0E-26E417DDEC68}" type="datetimeFigureOut">
              <a:rPr lang="pt-BR" smtClean="0"/>
              <a:t>11/03/2024</a:t>
            </a:fld>
            <a:endParaRPr lang="pt-BR"/>
          </a:p>
        </p:txBody>
      </p:sp>
      <p:sp>
        <p:nvSpPr>
          <p:cNvPr id="3" name="Espaço Reservado para Rodapé 2">
            <a:extLst>
              <a:ext uri="{FF2B5EF4-FFF2-40B4-BE49-F238E27FC236}">
                <a16:creationId xmlns:a16="http://schemas.microsoft.com/office/drawing/2014/main" id="{5C8D6432-7991-0806-38CA-51C671B28ED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63EBD7CC-E3F3-C37D-D535-CE5D7D2DF76E}"/>
              </a:ext>
            </a:extLst>
          </p:cNvPr>
          <p:cNvSpPr>
            <a:spLocks noGrp="1"/>
          </p:cNvSpPr>
          <p:nvPr>
            <p:ph type="sldNum" sz="quarter" idx="12"/>
          </p:nvPr>
        </p:nvSpPr>
        <p:spPr/>
        <p:txBody>
          <a:bodyPr/>
          <a:lstStyle/>
          <a:p>
            <a:fld id="{63203DA6-2D88-4092-A073-F73232CA23C5}" type="slidenum">
              <a:rPr lang="pt-BR" smtClean="0"/>
              <a:t>‹nº›</a:t>
            </a:fld>
            <a:endParaRPr lang="pt-BR"/>
          </a:p>
        </p:txBody>
      </p:sp>
    </p:spTree>
    <p:extLst>
      <p:ext uri="{BB962C8B-B14F-4D97-AF65-F5344CB8AC3E}">
        <p14:creationId xmlns:p14="http://schemas.microsoft.com/office/powerpoint/2010/main" val="4144246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778DB4-D684-54A3-EFDB-4BE4342E22E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7FEC484E-1D28-E783-182D-EEE6BD274E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108885E5-4881-D58D-65CB-93DFD7AE2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3617C67A-6354-B2D3-AFD7-BE593BDA79A9}"/>
              </a:ext>
            </a:extLst>
          </p:cNvPr>
          <p:cNvSpPr>
            <a:spLocks noGrp="1"/>
          </p:cNvSpPr>
          <p:nvPr>
            <p:ph type="dt" sz="half" idx="10"/>
          </p:nvPr>
        </p:nvSpPr>
        <p:spPr/>
        <p:txBody>
          <a:bodyPr/>
          <a:lstStyle/>
          <a:p>
            <a:fld id="{FF66FCA9-BE0F-4534-BA0E-26E417DDEC68}" type="datetimeFigureOut">
              <a:rPr lang="pt-BR" smtClean="0"/>
              <a:t>11/03/2024</a:t>
            </a:fld>
            <a:endParaRPr lang="pt-BR"/>
          </a:p>
        </p:txBody>
      </p:sp>
      <p:sp>
        <p:nvSpPr>
          <p:cNvPr id="6" name="Espaço Reservado para Rodapé 5">
            <a:extLst>
              <a:ext uri="{FF2B5EF4-FFF2-40B4-BE49-F238E27FC236}">
                <a16:creationId xmlns:a16="http://schemas.microsoft.com/office/drawing/2014/main" id="{C0F05569-9669-8CD7-B415-87BCAC16011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4B12450-82A2-7F49-4160-161B99904489}"/>
              </a:ext>
            </a:extLst>
          </p:cNvPr>
          <p:cNvSpPr>
            <a:spLocks noGrp="1"/>
          </p:cNvSpPr>
          <p:nvPr>
            <p:ph type="sldNum" sz="quarter" idx="12"/>
          </p:nvPr>
        </p:nvSpPr>
        <p:spPr/>
        <p:txBody>
          <a:bodyPr/>
          <a:lstStyle/>
          <a:p>
            <a:fld id="{63203DA6-2D88-4092-A073-F73232CA23C5}" type="slidenum">
              <a:rPr lang="pt-BR" smtClean="0"/>
              <a:t>‹nº›</a:t>
            </a:fld>
            <a:endParaRPr lang="pt-BR"/>
          </a:p>
        </p:txBody>
      </p:sp>
    </p:spTree>
    <p:extLst>
      <p:ext uri="{BB962C8B-B14F-4D97-AF65-F5344CB8AC3E}">
        <p14:creationId xmlns:p14="http://schemas.microsoft.com/office/powerpoint/2010/main" val="4072834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1452DC-058E-C10B-56E9-F1EF6F03007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BAE22F20-1759-1938-FCD6-D329D69F79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666BBE8B-6268-3B53-5951-C075E3A131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E553C792-364D-8013-7B2D-8E44889C06FA}"/>
              </a:ext>
            </a:extLst>
          </p:cNvPr>
          <p:cNvSpPr>
            <a:spLocks noGrp="1"/>
          </p:cNvSpPr>
          <p:nvPr>
            <p:ph type="dt" sz="half" idx="10"/>
          </p:nvPr>
        </p:nvSpPr>
        <p:spPr/>
        <p:txBody>
          <a:bodyPr/>
          <a:lstStyle/>
          <a:p>
            <a:fld id="{FF66FCA9-BE0F-4534-BA0E-26E417DDEC68}" type="datetimeFigureOut">
              <a:rPr lang="pt-BR" smtClean="0"/>
              <a:t>11/03/2024</a:t>
            </a:fld>
            <a:endParaRPr lang="pt-BR"/>
          </a:p>
        </p:txBody>
      </p:sp>
      <p:sp>
        <p:nvSpPr>
          <p:cNvPr id="6" name="Espaço Reservado para Rodapé 5">
            <a:extLst>
              <a:ext uri="{FF2B5EF4-FFF2-40B4-BE49-F238E27FC236}">
                <a16:creationId xmlns:a16="http://schemas.microsoft.com/office/drawing/2014/main" id="{2D91D854-67F1-6A91-F4E8-41F1F29D87C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0FA1B15-515B-D5AC-D01D-7D854B65CCAE}"/>
              </a:ext>
            </a:extLst>
          </p:cNvPr>
          <p:cNvSpPr>
            <a:spLocks noGrp="1"/>
          </p:cNvSpPr>
          <p:nvPr>
            <p:ph type="sldNum" sz="quarter" idx="12"/>
          </p:nvPr>
        </p:nvSpPr>
        <p:spPr/>
        <p:txBody>
          <a:bodyPr/>
          <a:lstStyle/>
          <a:p>
            <a:fld id="{63203DA6-2D88-4092-A073-F73232CA23C5}" type="slidenum">
              <a:rPr lang="pt-BR" smtClean="0"/>
              <a:t>‹nº›</a:t>
            </a:fld>
            <a:endParaRPr lang="pt-BR"/>
          </a:p>
        </p:txBody>
      </p:sp>
    </p:spTree>
    <p:extLst>
      <p:ext uri="{BB962C8B-B14F-4D97-AF65-F5344CB8AC3E}">
        <p14:creationId xmlns:p14="http://schemas.microsoft.com/office/powerpoint/2010/main" val="694379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0DB4A120-4486-056C-D6C5-85CDF42319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EDFA81F8-F5A4-4297-3A37-E34F328DCA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64410EB-6D81-ABEF-6D6A-116F1AF714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F66FCA9-BE0F-4534-BA0E-26E417DDEC68}" type="datetimeFigureOut">
              <a:rPr lang="pt-BR" smtClean="0"/>
              <a:t>11/03/2024</a:t>
            </a:fld>
            <a:endParaRPr lang="pt-BR"/>
          </a:p>
        </p:txBody>
      </p:sp>
      <p:sp>
        <p:nvSpPr>
          <p:cNvPr id="5" name="Espaço Reservado para Rodapé 4">
            <a:extLst>
              <a:ext uri="{FF2B5EF4-FFF2-40B4-BE49-F238E27FC236}">
                <a16:creationId xmlns:a16="http://schemas.microsoft.com/office/drawing/2014/main" id="{9756964B-028A-4734-4A03-7616ECD296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Espaço Reservado para Número de Slide 5">
            <a:extLst>
              <a:ext uri="{FF2B5EF4-FFF2-40B4-BE49-F238E27FC236}">
                <a16:creationId xmlns:a16="http://schemas.microsoft.com/office/drawing/2014/main" id="{417BB5F9-0D11-DFA2-F080-8A5E25A1D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3203DA6-2D88-4092-A073-F73232CA23C5}" type="slidenum">
              <a:rPr lang="pt-BR" smtClean="0"/>
              <a:t>‹nº›</a:t>
            </a:fld>
            <a:endParaRPr lang="pt-BR"/>
          </a:p>
        </p:txBody>
      </p:sp>
    </p:spTree>
    <p:extLst>
      <p:ext uri="{BB962C8B-B14F-4D97-AF65-F5344CB8AC3E}">
        <p14:creationId xmlns:p14="http://schemas.microsoft.com/office/powerpoint/2010/main" val="897234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1DA4CAE9-F5CC-BBAC-4A1A-7A22B693C70F}"/>
              </a:ext>
            </a:extLst>
          </p:cNvPr>
          <p:cNvSpPr>
            <a:spLocks noGrp="1"/>
          </p:cNvSpPr>
          <p:nvPr>
            <p:ph type="ctrTitle"/>
          </p:nvPr>
        </p:nvSpPr>
        <p:spPr>
          <a:xfrm>
            <a:off x="3880430" y="583345"/>
            <a:ext cx="7160357" cy="4164820"/>
          </a:xfrm>
        </p:spPr>
        <p:txBody>
          <a:bodyPr anchor="t">
            <a:normAutofit/>
          </a:bodyPr>
          <a:lstStyle/>
          <a:p>
            <a:pPr algn="r"/>
            <a:r>
              <a:rPr lang="pt-BR" sz="8000">
                <a:solidFill>
                  <a:srgbClr val="FFFFFF"/>
                </a:solidFill>
              </a:rPr>
              <a:t>Android, Kotlin, IOS</a:t>
            </a: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1699524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1D23E65-F672-23AA-D3E3-F2496B359EF0}"/>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ítulo 1">
            <a:extLst>
              <a:ext uri="{FF2B5EF4-FFF2-40B4-BE49-F238E27FC236}">
                <a16:creationId xmlns:a16="http://schemas.microsoft.com/office/drawing/2014/main" id="{82A46A85-D428-9836-2A8E-DBC0BFEB84ED}"/>
              </a:ext>
            </a:extLst>
          </p:cNvPr>
          <p:cNvSpPr>
            <a:spLocks noGrp="1"/>
          </p:cNvSpPr>
          <p:nvPr>
            <p:ph type="title"/>
          </p:nvPr>
        </p:nvSpPr>
        <p:spPr>
          <a:xfrm>
            <a:off x="838200" y="669925"/>
            <a:ext cx="4508946" cy="1325563"/>
          </a:xfrm>
        </p:spPr>
        <p:txBody>
          <a:bodyPr anchor="b">
            <a:normAutofit/>
          </a:bodyPr>
          <a:lstStyle/>
          <a:p>
            <a:pPr algn="r"/>
            <a:r>
              <a:rPr lang="pt-BR">
                <a:solidFill>
                  <a:schemeClr val="bg1"/>
                </a:solidFill>
              </a:rPr>
              <a:t>Kotlin</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F9B68716-ADC4-4B87-67A1-825BA22BD1B9}"/>
              </a:ext>
            </a:extLst>
          </p:cNvPr>
          <p:cNvSpPr>
            <a:spLocks noGrp="1"/>
          </p:cNvSpPr>
          <p:nvPr>
            <p:ph idx="1"/>
          </p:nvPr>
        </p:nvSpPr>
        <p:spPr>
          <a:xfrm>
            <a:off x="1392667" y="2398957"/>
            <a:ext cx="9406666" cy="3526144"/>
          </a:xfrm>
        </p:spPr>
        <p:txBody>
          <a:bodyPr>
            <a:normAutofit/>
          </a:bodyPr>
          <a:lstStyle/>
          <a:p>
            <a:r>
              <a:rPr lang="pt-BR" sz="2000" b="1" i="0" dirty="0">
                <a:solidFill>
                  <a:schemeClr val="bg1"/>
                </a:solidFill>
                <a:effectLst/>
                <a:latin typeface="Söhne"/>
              </a:rPr>
              <a:t>Compatibilidade com Java:</a:t>
            </a:r>
            <a:endParaRPr lang="pt-BR" sz="2000" b="0" i="0" dirty="0">
              <a:solidFill>
                <a:schemeClr val="bg1"/>
              </a:solidFill>
              <a:effectLst/>
              <a:latin typeface="Söhne"/>
            </a:endParaRPr>
          </a:p>
          <a:p>
            <a:pPr>
              <a:buFont typeface="Arial" panose="020B0604020202020204" pitchFamily="34" charset="0"/>
              <a:buChar char="•"/>
            </a:pPr>
            <a:r>
              <a:rPr lang="pt-BR" sz="2000" b="0" i="0" dirty="0">
                <a:solidFill>
                  <a:schemeClr val="bg1"/>
                </a:solidFill>
                <a:effectLst/>
                <a:latin typeface="Söhne"/>
              </a:rPr>
              <a:t>Uma das características mais notáveis ​​do </a:t>
            </a:r>
            <a:r>
              <a:rPr lang="pt-BR" sz="2000" b="0" i="0" dirty="0" err="1">
                <a:solidFill>
                  <a:schemeClr val="bg1"/>
                </a:solidFill>
                <a:effectLst/>
                <a:latin typeface="Söhne"/>
              </a:rPr>
              <a:t>Kotlin</a:t>
            </a:r>
            <a:r>
              <a:rPr lang="pt-BR" sz="2000" b="0" i="0" dirty="0">
                <a:solidFill>
                  <a:schemeClr val="bg1"/>
                </a:solidFill>
                <a:effectLst/>
                <a:latin typeface="Söhne"/>
              </a:rPr>
              <a:t> é sua interoperabilidade total com Java. Isso significa que os desenvolvedores podem usar </a:t>
            </a:r>
            <a:r>
              <a:rPr lang="pt-BR" sz="2000" b="0" i="0" dirty="0" err="1">
                <a:solidFill>
                  <a:schemeClr val="bg1"/>
                </a:solidFill>
                <a:effectLst/>
                <a:latin typeface="Söhne"/>
              </a:rPr>
              <a:t>Kotlin</a:t>
            </a:r>
            <a:r>
              <a:rPr lang="pt-BR" sz="2000" b="0" i="0" dirty="0">
                <a:solidFill>
                  <a:schemeClr val="bg1"/>
                </a:solidFill>
                <a:effectLst/>
                <a:latin typeface="Söhne"/>
              </a:rPr>
              <a:t> e Java juntos em um mesmo projeto, aproveitando as bibliotecas e o código existente em Java.</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6637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CDF511-DADE-8AD7-EFA9-8227C4D2C091}"/>
            </a:ext>
          </a:extLst>
        </p:cNvPr>
        <p:cNvGrpSpPr/>
        <p:nvPr/>
      </p:nvGrpSpPr>
      <p:grpSpPr>
        <a:xfrm>
          <a:off x="0" y="0"/>
          <a:ext cx="0" cy="0"/>
          <a:chOff x="0" y="0"/>
          <a:chExt cx="0" cy="0"/>
        </a:xfrm>
      </p:grpSpPr>
      <p:sp>
        <p:nvSpPr>
          <p:cNvPr id="14"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ítulo 1">
            <a:extLst>
              <a:ext uri="{FF2B5EF4-FFF2-40B4-BE49-F238E27FC236}">
                <a16:creationId xmlns:a16="http://schemas.microsoft.com/office/drawing/2014/main" id="{B23FBD3C-4D58-0784-B7C0-5AD134791598}"/>
              </a:ext>
            </a:extLst>
          </p:cNvPr>
          <p:cNvSpPr>
            <a:spLocks noGrp="1"/>
          </p:cNvSpPr>
          <p:nvPr>
            <p:ph type="title"/>
          </p:nvPr>
        </p:nvSpPr>
        <p:spPr>
          <a:xfrm>
            <a:off x="1014141" y="1450655"/>
            <a:ext cx="3932030" cy="3956690"/>
          </a:xfrm>
        </p:spPr>
        <p:txBody>
          <a:bodyPr anchor="ctr">
            <a:normAutofit/>
          </a:bodyPr>
          <a:lstStyle/>
          <a:p>
            <a:r>
              <a:rPr lang="pt-BR" sz="8000">
                <a:solidFill>
                  <a:schemeClr val="bg1"/>
                </a:solidFill>
              </a:rPr>
              <a:t>Kotlin</a:t>
            </a:r>
          </a:p>
        </p:txBody>
      </p:sp>
      <p:cxnSp>
        <p:nvCxnSpPr>
          <p:cNvPr id="15"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B09B1032-05F2-B8AE-851C-A1188CBC6154}"/>
              </a:ext>
            </a:extLst>
          </p:cNvPr>
          <p:cNvSpPr>
            <a:spLocks noGrp="1"/>
          </p:cNvSpPr>
          <p:nvPr>
            <p:ph idx="1"/>
          </p:nvPr>
        </p:nvSpPr>
        <p:spPr>
          <a:xfrm>
            <a:off x="6096000" y="1108061"/>
            <a:ext cx="5008901" cy="4571972"/>
          </a:xfrm>
        </p:spPr>
        <p:txBody>
          <a:bodyPr anchor="ctr">
            <a:normAutofit/>
          </a:bodyPr>
          <a:lstStyle/>
          <a:p>
            <a:r>
              <a:rPr lang="pt-BR" sz="2000" b="1" i="0" dirty="0">
                <a:solidFill>
                  <a:schemeClr val="bg1"/>
                </a:solidFill>
                <a:effectLst/>
                <a:latin typeface="Söhne"/>
              </a:rPr>
              <a:t>Características Principais:</a:t>
            </a:r>
            <a:endParaRPr lang="pt-BR" sz="2000" b="0" i="0" dirty="0">
              <a:solidFill>
                <a:schemeClr val="bg1"/>
              </a:solidFill>
              <a:effectLst/>
              <a:latin typeface="Söhne"/>
            </a:endParaRPr>
          </a:p>
          <a:p>
            <a:pPr>
              <a:buFont typeface="Arial" panose="020B0604020202020204" pitchFamily="34" charset="0"/>
              <a:buChar char="•"/>
            </a:pPr>
            <a:r>
              <a:rPr lang="pt-BR" sz="2000" b="1" i="0" dirty="0">
                <a:solidFill>
                  <a:schemeClr val="bg1"/>
                </a:solidFill>
                <a:effectLst/>
                <a:latin typeface="Söhne"/>
              </a:rPr>
              <a:t>Concisa e Expressiva:</a:t>
            </a:r>
            <a:r>
              <a:rPr lang="pt-BR" sz="2000" b="0" i="0" dirty="0">
                <a:solidFill>
                  <a:schemeClr val="bg1"/>
                </a:solidFill>
                <a:effectLst/>
                <a:latin typeface="Söhne"/>
              </a:rPr>
              <a:t> </a:t>
            </a:r>
            <a:r>
              <a:rPr lang="pt-BR" sz="2000" b="0" i="0" dirty="0" err="1">
                <a:solidFill>
                  <a:schemeClr val="bg1"/>
                </a:solidFill>
                <a:effectLst/>
                <a:latin typeface="Söhne"/>
              </a:rPr>
              <a:t>Kotlin</a:t>
            </a:r>
            <a:r>
              <a:rPr lang="pt-BR" sz="2000" b="0" i="0" dirty="0">
                <a:solidFill>
                  <a:schemeClr val="bg1"/>
                </a:solidFill>
                <a:effectLst/>
                <a:latin typeface="Söhne"/>
              </a:rPr>
              <a:t> oferece uma sintaxe concisa e expressiva, o que significa que os desenvolvedores podem escrever menos código para realizar as mesmas tarefas em comparação com outras linguagens.</a:t>
            </a:r>
          </a:p>
          <a:p>
            <a:pPr>
              <a:buFont typeface="Arial" panose="020B0604020202020204" pitchFamily="34" charset="0"/>
              <a:buChar char="•"/>
            </a:pPr>
            <a:r>
              <a:rPr lang="pt-BR" sz="2000" b="1" i="0" dirty="0">
                <a:solidFill>
                  <a:schemeClr val="bg1"/>
                </a:solidFill>
                <a:effectLst/>
                <a:latin typeface="Söhne"/>
              </a:rPr>
              <a:t>Segurança de Tipos:</a:t>
            </a:r>
            <a:r>
              <a:rPr lang="pt-BR" sz="2000" b="0" i="0" dirty="0">
                <a:solidFill>
                  <a:schemeClr val="bg1"/>
                </a:solidFill>
                <a:effectLst/>
                <a:latin typeface="Söhne"/>
              </a:rPr>
              <a:t> </a:t>
            </a:r>
            <a:r>
              <a:rPr lang="pt-BR" sz="2000" b="0" i="0" dirty="0" err="1">
                <a:solidFill>
                  <a:schemeClr val="bg1"/>
                </a:solidFill>
                <a:effectLst/>
                <a:latin typeface="Söhne"/>
              </a:rPr>
              <a:t>Kotlin</a:t>
            </a:r>
            <a:r>
              <a:rPr lang="pt-BR" sz="2000" b="0" i="0" dirty="0">
                <a:solidFill>
                  <a:schemeClr val="bg1"/>
                </a:solidFill>
                <a:effectLst/>
                <a:latin typeface="Söhne"/>
              </a:rPr>
              <a:t> é uma linguagem fortemente </a:t>
            </a:r>
            <a:r>
              <a:rPr lang="pt-BR" sz="2000" b="0" i="0" dirty="0" err="1">
                <a:solidFill>
                  <a:schemeClr val="bg1"/>
                </a:solidFill>
                <a:effectLst/>
                <a:latin typeface="Söhne"/>
              </a:rPr>
              <a:t>tipada</a:t>
            </a:r>
            <a:r>
              <a:rPr lang="pt-BR" sz="2000" b="0" i="0" dirty="0">
                <a:solidFill>
                  <a:schemeClr val="bg1"/>
                </a:solidFill>
                <a:effectLst/>
                <a:latin typeface="Söhne"/>
              </a:rPr>
              <a:t>, o que ajuda a evitar erros de tipo durante a compilação do código, tornando-o mais robusto e seguro.</a:t>
            </a:r>
          </a:p>
        </p:txBody>
      </p:sp>
    </p:spTree>
    <p:extLst>
      <p:ext uri="{BB962C8B-B14F-4D97-AF65-F5344CB8AC3E}">
        <p14:creationId xmlns:p14="http://schemas.microsoft.com/office/powerpoint/2010/main" val="641531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C5C520-A34D-62A8-3BC3-5790BB939F92}"/>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ítulo 1">
            <a:extLst>
              <a:ext uri="{FF2B5EF4-FFF2-40B4-BE49-F238E27FC236}">
                <a16:creationId xmlns:a16="http://schemas.microsoft.com/office/drawing/2014/main" id="{E618AB54-BBEA-BAE9-F41F-E8BD8191DC0B}"/>
              </a:ext>
            </a:extLst>
          </p:cNvPr>
          <p:cNvSpPr>
            <a:spLocks noGrp="1"/>
          </p:cNvSpPr>
          <p:nvPr>
            <p:ph type="title"/>
          </p:nvPr>
        </p:nvSpPr>
        <p:spPr>
          <a:xfrm>
            <a:off x="1014141" y="1450655"/>
            <a:ext cx="3932030" cy="3956690"/>
          </a:xfrm>
        </p:spPr>
        <p:txBody>
          <a:bodyPr anchor="ctr">
            <a:normAutofit/>
          </a:bodyPr>
          <a:lstStyle/>
          <a:p>
            <a:r>
              <a:rPr lang="pt-BR" sz="8000">
                <a:solidFill>
                  <a:schemeClr val="bg1"/>
                </a:solidFill>
              </a:rPr>
              <a:t>Kotlin</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E94A0E78-3DAE-282E-A0E6-30532E818107}"/>
              </a:ext>
            </a:extLst>
          </p:cNvPr>
          <p:cNvSpPr>
            <a:spLocks noGrp="1"/>
          </p:cNvSpPr>
          <p:nvPr>
            <p:ph idx="1"/>
          </p:nvPr>
        </p:nvSpPr>
        <p:spPr>
          <a:xfrm>
            <a:off x="6096000" y="1108061"/>
            <a:ext cx="5008901" cy="4571972"/>
          </a:xfrm>
        </p:spPr>
        <p:txBody>
          <a:bodyPr anchor="ctr">
            <a:normAutofit/>
          </a:bodyPr>
          <a:lstStyle/>
          <a:p>
            <a:pPr>
              <a:buFont typeface="Arial" panose="020B0604020202020204" pitchFamily="34" charset="0"/>
              <a:buChar char="•"/>
            </a:pPr>
            <a:r>
              <a:rPr lang="pt-BR" sz="2000" b="1" i="0" dirty="0" err="1">
                <a:solidFill>
                  <a:schemeClr val="bg1"/>
                </a:solidFill>
                <a:effectLst/>
                <a:latin typeface="Söhne"/>
              </a:rPr>
              <a:t>Nulabilidade</a:t>
            </a:r>
            <a:r>
              <a:rPr lang="pt-BR" sz="2000" b="1" i="0" dirty="0">
                <a:solidFill>
                  <a:schemeClr val="bg1"/>
                </a:solidFill>
                <a:effectLst/>
                <a:latin typeface="Söhne"/>
              </a:rPr>
              <a:t> Segura:</a:t>
            </a:r>
            <a:r>
              <a:rPr lang="pt-BR" sz="2000" b="0" i="0" dirty="0">
                <a:solidFill>
                  <a:schemeClr val="bg1"/>
                </a:solidFill>
                <a:effectLst/>
                <a:latin typeface="Söhne"/>
              </a:rPr>
              <a:t> </a:t>
            </a:r>
            <a:r>
              <a:rPr lang="pt-BR" sz="2000" b="0" i="0" dirty="0" err="1">
                <a:solidFill>
                  <a:schemeClr val="bg1"/>
                </a:solidFill>
                <a:effectLst/>
                <a:latin typeface="Söhne"/>
              </a:rPr>
              <a:t>Kotlin</a:t>
            </a:r>
            <a:r>
              <a:rPr lang="pt-BR" sz="2000" b="0" i="0" dirty="0">
                <a:solidFill>
                  <a:schemeClr val="bg1"/>
                </a:solidFill>
                <a:effectLst/>
                <a:latin typeface="Söhne"/>
              </a:rPr>
              <a:t> oferece suporte para </a:t>
            </a:r>
            <a:r>
              <a:rPr lang="pt-BR" sz="2000" b="0" i="0" dirty="0" err="1">
                <a:solidFill>
                  <a:schemeClr val="bg1"/>
                </a:solidFill>
                <a:effectLst/>
                <a:latin typeface="Söhne"/>
              </a:rPr>
              <a:t>nulabilidade</a:t>
            </a:r>
            <a:r>
              <a:rPr lang="pt-BR" sz="2000" b="0" i="0" dirty="0">
                <a:solidFill>
                  <a:schemeClr val="bg1"/>
                </a:solidFill>
                <a:effectLst/>
                <a:latin typeface="Söhne"/>
              </a:rPr>
              <a:t> segura, o que significa que o sistema de tipos da linguagem ajuda a evitar </a:t>
            </a:r>
            <a:r>
              <a:rPr lang="pt-BR" sz="2000" b="0" i="0" dirty="0" err="1">
                <a:solidFill>
                  <a:schemeClr val="bg1"/>
                </a:solidFill>
                <a:effectLst/>
                <a:latin typeface="Söhne"/>
              </a:rPr>
              <a:t>NullPointerExceptions</a:t>
            </a:r>
            <a:r>
              <a:rPr lang="pt-BR" sz="2000" b="0" i="0" dirty="0">
                <a:solidFill>
                  <a:schemeClr val="bg1"/>
                </a:solidFill>
                <a:effectLst/>
                <a:latin typeface="Söhne"/>
              </a:rPr>
              <a:t>, um problema comum em muitas outras linguagens.</a:t>
            </a:r>
          </a:p>
          <a:p>
            <a:pPr>
              <a:buFont typeface="Arial" panose="020B0604020202020204" pitchFamily="34" charset="0"/>
              <a:buChar char="•"/>
            </a:pPr>
            <a:r>
              <a:rPr lang="pt-BR" sz="2000" b="1" i="0" dirty="0" err="1">
                <a:solidFill>
                  <a:schemeClr val="bg1"/>
                </a:solidFill>
                <a:effectLst/>
                <a:latin typeface="Söhne"/>
              </a:rPr>
              <a:t>Corrotinas</a:t>
            </a:r>
            <a:r>
              <a:rPr lang="pt-BR" sz="2000" b="1" i="0" dirty="0">
                <a:solidFill>
                  <a:schemeClr val="bg1"/>
                </a:solidFill>
                <a:effectLst/>
                <a:latin typeface="Söhne"/>
              </a:rPr>
              <a:t>:</a:t>
            </a:r>
            <a:r>
              <a:rPr lang="pt-BR" sz="2000" b="0" i="0" dirty="0">
                <a:solidFill>
                  <a:schemeClr val="bg1"/>
                </a:solidFill>
                <a:effectLst/>
                <a:latin typeface="Söhne"/>
              </a:rPr>
              <a:t> </a:t>
            </a:r>
            <a:r>
              <a:rPr lang="pt-BR" sz="2000" b="0" i="0" dirty="0" err="1">
                <a:solidFill>
                  <a:schemeClr val="bg1"/>
                </a:solidFill>
                <a:effectLst/>
                <a:latin typeface="Söhne"/>
              </a:rPr>
              <a:t>Kotlin</a:t>
            </a:r>
            <a:r>
              <a:rPr lang="pt-BR" sz="2000" b="0" i="0" dirty="0">
                <a:solidFill>
                  <a:schemeClr val="bg1"/>
                </a:solidFill>
                <a:effectLst/>
                <a:latin typeface="Söhne"/>
              </a:rPr>
              <a:t> oferece suporte para </a:t>
            </a:r>
            <a:r>
              <a:rPr lang="pt-BR" sz="2000" b="0" i="0" dirty="0" err="1">
                <a:solidFill>
                  <a:schemeClr val="bg1"/>
                </a:solidFill>
                <a:effectLst/>
                <a:latin typeface="Söhne"/>
              </a:rPr>
              <a:t>corrotinas</a:t>
            </a:r>
            <a:r>
              <a:rPr lang="pt-BR" sz="2000" b="0" i="0" dirty="0">
                <a:solidFill>
                  <a:schemeClr val="bg1"/>
                </a:solidFill>
                <a:effectLst/>
                <a:latin typeface="Söhne"/>
              </a:rPr>
              <a:t>, uma forma leve de concorrência que simplifica a escrita de código assíncrono e reativo.</a:t>
            </a:r>
          </a:p>
        </p:txBody>
      </p:sp>
    </p:spTree>
    <p:extLst>
      <p:ext uri="{BB962C8B-B14F-4D97-AF65-F5344CB8AC3E}">
        <p14:creationId xmlns:p14="http://schemas.microsoft.com/office/powerpoint/2010/main" val="2340453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527BC1E-5EFD-C08E-AA9E-AB89D99FF969}"/>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ítulo 1">
            <a:extLst>
              <a:ext uri="{FF2B5EF4-FFF2-40B4-BE49-F238E27FC236}">
                <a16:creationId xmlns:a16="http://schemas.microsoft.com/office/drawing/2014/main" id="{2AADD2C6-D2D4-FB62-1679-01A419503605}"/>
              </a:ext>
            </a:extLst>
          </p:cNvPr>
          <p:cNvSpPr>
            <a:spLocks noGrp="1"/>
          </p:cNvSpPr>
          <p:nvPr>
            <p:ph type="title"/>
          </p:nvPr>
        </p:nvSpPr>
        <p:spPr>
          <a:xfrm>
            <a:off x="838200" y="669925"/>
            <a:ext cx="4508946" cy="1325563"/>
          </a:xfrm>
        </p:spPr>
        <p:txBody>
          <a:bodyPr anchor="b">
            <a:normAutofit/>
          </a:bodyPr>
          <a:lstStyle/>
          <a:p>
            <a:pPr algn="r"/>
            <a:r>
              <a:rPr lang="pt-BR">
                <a:solidFill>
                  <a:schemeClr val="bg1"/>
                </a:solidFill>
              </a:rPr>
              <a:t>Kotlin</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5E7E155D-7794-87D0-CE93-0BB55C52AC9C}"/>
              </a:ext>
            </a:extLst>
          </p:cNvPr>
          <p:cNvSpPr>
            <a:spLocks noGrp="1"/>
          </p:cNvSpPr>
          <p:nvPr>
            <p:ph idx="1"/>
          </p:nvPr>
        </p:nvSpPr>
        <p:spPr>
          <a:xfrm>
            <a:off x="1392667" y="2398957"/>
            <a:ext cx="9406666" cy="3526144"/>
          </a:xfrm>
        </p:spPr>
        <p:txBody>
          <a:bodyPr>
            <a:normAutofit/>
          </a:bodyPr>
          <a:lstStyle/>
          <a:p>
            <a:r>
              <a:rPr lang="pt-BR" sz="2000" b="1" i="0">
                <a:solidFill>
                  <a:schemeClr val="bg1"/>
                </a:solidFill>
                <a:effectLst/>
                <a:latin typeface="Söhne"/>
              </a:rPr>
              <a:t>Adoção e Popularidade:</a:t>
            </a:r>
            <a:endParaRPr lang="pt-BR" sz="2000" b="0" i="0">
              <a:solidFill>
                <a:schemeClr val="bg1"/>
              </a:solidFill>
              <a:effectLst/>
              <a:latin typeface="Söhne"/>
            </a:endParaRPr>
          </a:p>
          <a:p>
            <a:pPr>
              <a:buFont typeface="Arial" panose="020B0604020202020204" pitchFamily="34" charset="0"/>
              <a:buChar char="•"/>
            </a:pPr>
            <a:r>
              <a:rPr lang="pt-BR" sz="2000" b="0" i="0">
                <a:solidFill>
                  <a:schemeClr val="bg1"/>
                </a:solidFill>
                <a:effectLst/>
                <a:latin typeface="Söhne"/>
              </a:rPr>
              <a:t>Desde seu lançamento, Kotlin tem ganhado rápida adoção e popularidade, especialmente no desenvolvimento Android. Em 2017, o Google anunciou o suporte oficial para Kotlin no desenvolvimento Android, o que impulsionou ainda mais sua aceitação pela comunidade de desenvolvedores.</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1224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A6FBDC8-7BC9-BC8B-0057-2C2852FCCAD2}"/>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ítulo 1">
            <a:extLst>
              <a:ext uri="{FF2B5EF4-FFF2-40B4-BE49-F238E27FC236}">
                <a16:creationId xmlns:a16="http://schemas.microsoft.com/office/drawing/2014/main" id="{5725910D-581E-A461-F9A7-26DF97F6688E}"/>
              </a:ext>
            </a:extLst>
          </p:cNvPr>
          <p:cNvSpPr>
            <a:spLocks noGrp="1"/>
          </p:cNvSpPr>
          <p:nvPr>
            <p:ph type="title"/>
          </p:nvPr>
        </p:nvSpPr>
        <p:spPr>
          <a:xfrm>
            <a:off x="838200" y="669925"/>
            <a:ext cx="4508946" cy="1325563"/>
          </a:xfrm>
        </p:spPr>
        <p:txBody>
          <a:bodyPr anchor="b">
            <a:normAutofit/>
          </a:bodyPr>
          <a:lstStyle/>
          <a:p>
            <a:pPr algn="r"/>
            <a:r>
              <a:rPr lang="pt-BR">
                <a:solidFill>
                  <a:schemeClr val="bg1"/>
                </a:solidFill>
              </a:rPr>
              <a:t>Kotlin</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C3E7CDA8-A9A7-514D-6FE2-98C44029BF43}"/>
              </a:ext>
            </a:extLst>
          </p:cNvPr>
          <p:cNvSpPr>
            <a:spLocks noGrp="1"/>
          </p:cNvSpPr>
          <p:nvPr>
            <p:ph idx="1"/>
          </p:nvPr>
        </p:nvSpPr>
        <p:spPr>
          <a:xfrm>
            <a:off x="1392667" y="2398957"/>
            <a:ext cx="9406666" cy="3526144"/>
          </a:xfrm>
        </p:spPr>
        <p:txBody>
          <a:bodyPr>
            <a:normAutofit/>
          </a:bodyPr>
          <a:lstStyle/>
          <a:p>
            <a:r>
              <a:rPr lang="pt-BR" sz="2000" b="1" i="0">
                <a:solidFill>
                  <a:schemeClr val="bg1"/>
                </a:solidFill>
                <a:effectLst/>
                <a:latin typeface="Söhne"/>
              </a:rPr>
              <a:t>Comunidade e Ecossistema:</a:t>
            </a:r>
            <a:endParaRPr lang="pt-BR" sz="2000" b="0" i="0">
              <a:solidFill>
                <a:schemeClr val="bg1"/>
              </a:solidFill>
              <a:effectLst/>
              <a:latin typeface="Söhne"/>
            </a:endParaRPr>
          </a:p>
          <a:p>
            <a:pPr>
              <a:buFont typeface="Arial" panose="020B0604020202020204" pitchFamily="34" charset="0"/>
              <a:buChar char="•"/>
            </a:pPr>
            <a:r>
              <a:rPr lang="pt-BR" sz="2000" b="0" i="0">
                <a:solidFill>
                  <a:schemeClr val="bg1"/>
                </a:solidFill>
                <a:effectLst/>
                <a:latin typeface="Söhne"/>
              </a:rPr>
              <a:t>Kotlin possui uma comunidade ativa de desenvolvedores e uma variedade de recursos disponíveis, incluindo documentação abrangente, tutoriais, bibliotecas de código aberto e suporte contínuo da JetBrains e do Google.</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9104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1B3F26-BF57-EDF1-8978-02F245F55E41}"/>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ítulo 1">
            <a:extLst>
              <a:ext uri="{FF2B5EF4-FFF2-40B4-BE49-F238E27FC236}">
                <a16:creationId xmlns:a16="http://schemas.microsoft.com/office/drawing/2014/main" id="{06F00866-5886-AAFC-B260-6B9D3A4AC78D}"/>
              </a:ext>
            </a:extLst>
          </p:cNvPr>
          <p:cNvSpPr>
            <a:spLocks noGrp="1"/>
          </p:cNvSpPr>
          <p:nvPr>
            <p:ph type="title"/>
          </p:nvPr>
        </p:nvSpPr>
        <p:spPr>
          <a:xfrm>
            <a:off x="838200" y="669925"/>
            <a:ext cx="4508946" cy="1325563"/>
          </a:xfrm>
        </p:spPr>
        <p:txBody>
          <a:bodyPr anchor="b">
            <a:normAutofit/>
          </a:bodyPr>
          <a:lstStyle/>
          <a:p>
            <a:pPr algn="r"/>
            <a:r>
              <a:rPr lang="pt-BR" sz="3400">
                <a:solidFill>
                  <a:schemeClr val="bg1"/>
                </a:solidFill>
              </a:rPr>
              <a:t>Kotlin: </a:t>
            </a:r>
            <a:r>
              <a:rPr lang="pt-BR" sz="3400" b="1" i="0">
                <a:solidFill>
                  <a:schemeClr val="bg1"/>
                </a:solidFill>
                <a:effectLst/>
                <a:latin typeface="Söhne"/>
              </a:rPr>
              <a:t>Desenvolvimento Multiplataforma</a:t>
            </a:r>
            <a:endParaRPr lang="pt-BR" sz="3400">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CB767258-E367-5C8B-D76E-8660B697D94B}"/>
              </a:ext>
            </a:extLst>
          </p:cNvPr>
          <p:cNvSpPr>
            <a:spLocks noGrp="1"/>
          </p:cNvSpPr>
          <p:nvPr>
            <p:ph idx="1"/>
          </p:nvPr>
        </p:nvSpPr>
        <p:spPr>
          <a:xfrm>
            <a:off x="1392667" y="2398957"/>
            <a:ext cx="9406666" cy="3526144"/>
          </a:xfrm>
        </p:spPr>
        <p:txBody>
          <a:bodyPr>
            <a:normAutofit/>
          </a:bodyPr>
          <a:lstStyle/>
          <a:p>
            <a:pPr>
              <a:buFont typeface="Arial" panose="020B0604020202020204" pitchFamily="34" charset="0"/>
              <a:buChar char="•"/>
            </a:pPr>
            <a:r>
              <a:rPr lang="pt-BR" sz="2000" b="0" i="0">
                <a:solidFill>
                  <a:schemeClr val="bg1"/>
                </a:solidFill>
                <a:effectLst/>
                <a:latin typeface="Söhne"/>
              </a:rPr>
              <a:t>Kotlin é uma linguagem que suporta o desenvolvimento multiplataforma, o que significa que você pode escrever código uma vez e executá-lo em diferentes plataformas, como Android, iOS, web e desktop.</a:t>
            </a:r>
          </a:p>
          <a:p>
            <a:pPr>
              <a:buFont typeface="Arial" panose="020B0604020202020204" pitchFamily="34" charset="0"/>
              <a:buChar char="•"/>
            </a:pPr>
            <a:r>
              <a:rPr lang="pt-BR" sz="2000" b="0" i="0">
                <a:solidFill>
                  <a:schemeClr val="bg1"/>
                </a:solidFill>
                <a:effectLst/>
                <a:latin typeface="Söhne"/>
              </a:rPr>
              <a:t>Isso é possível devido à capacidade do Kotlin de compilar para bytecode Java ou JavaScript, bem como sua integração com frameworks de desenvolvimento multiplataforma, como o Kotlin Multiplatform.</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8281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BE392A-5318-A70B-3532-F3DCD785E789}"/>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ítulo 1">
            <a:extLst>
              <a:ext uri="{FF2B5EF4-FFF2-40B4-BE49-F238E27FC236}">
                <a16:creationId xmlns:a16="http://schemas.microsoft.com/office/drawing/2014/main" id="{4467DB06-2E8A-5793-4478-4A5A6B5E57BA}"/>
              </a:ext>
            </a:extLst>
          </p:cNvPr>
          <p:cNvSpPr>
            <a:spLocks noGrp="1"/>
          </p:cNvSpPr>
          <p:nvPr>
            <p:ph type="title"/>
          </p:nvPr>
        </p:nvSpPr>
        <p:spPr>
          <a:xfrm>
            <a:off x="838200" y="669925"/>
            <a:ext cx="4508946" cy="1325563"/>
          </a:xfrm>
        </p:spPr>
        <p:txBody>
          <a:bodyPr anchor="b">
            <a:normAutofit/>
          </a:bodyPr>
          <a:lstStyle/>
          <a:p>
            <a:pPr algn="r"/>
            <a:r>
              <a:rPr lang="pt-BR" sz="3100">
                <a:solidFill>
                  <a:schemeClr val="bg1"/>
                </a:solidFill>
              </a:rPr>
              <a:t>Kotlin: </a:t>
            </a:r>
            <a:r>
              <a:rPr lang="pt-BR" sz="3100" b="1" i="0">
                <a:solidFill>
                  <a:schemeClr val="bg1"/>
                </a:solidFill>
                <a:effectLst/>
                <a:latin typeface="Söhne"/>
              </a:rPr>
              <a:t>Interoperabilidade com Java</a:t>
            </a:r>
            <a:endParaRPr lang="pt-BR" sz="3100">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83235E92-939A-4522-4D78-C9644ED7BD9F}"/>
              </a:ext>
            </a:extLst>
          </p:cNvPr>
          <p:cNvSpPr>
            <a:spLocks noGrp="1"/>
          </p:cNvSpPr>
          <p:nvPr>
            <p:ph idx="1"/>
          </p:nvPr>
        </p:nvSpPr>
        <p:spPr>
          <a:xfrm>
            <a:off x="1392667" y="2398957"/>
            <a:ext cx="9406666" cy="3526144"/>
          </a:xfrm>
        </p:spPr>
        <p:txBody>
          <a:bodyPr>
            <a:normAutofit/>
          </a:bodyPr>
          <a:lstStyle/>
          <a:p>
            <a:pPr>
              <a:buFont typeface="Arial" panose="020B0604020202020204" pitchFamily="34" charset="0"/>
              <a:buChar char="•"/>
            </a:pPr>
            <a:r>
              <a:rPr lang="pt-BR" sz="2000" b="0" i="0">
                <a:solidFill>
                  <a:schemeClr val="bg1"/>
                </a:solidFill>
                <a:effectLst/>
                <a:latin typeface="Söhne"/>
              </a:rPr>
              <a:t>Uma das principais vantagens do Kotlin é sua total interoperabilidade com Java. Isso significa que você pode usar código Java existente em projetos Kotlin e vice-versa, sem a necessidade de conversões complicadas ou wrappers.</a:t>
            </a:r>
          </a:p>
          <a:p>
            <a:pPr>
              <a:buFont typeface="Arial" panose="020B0604020202020204" pitchFamily="34" charset="0"/>
              <a:buChar char="•"/>
            </a:pPr>
            <a:r>
              <a:rPr lang="pt-BR" sz="2000" b="0" i="0">
                <a:solidFill>
                  <a:schemeClr val="bg1"/>
                </a:solidFill>
                <a:effectLst/>
                <a:latin typeface="Söhne"/>
              </a:rPr>
              <a:t>Isso é extremamente útil para desenvolvedores que estão migrando gradualmente seus projetos de Java para Kotlin, pois podem continuar a aproveitar o código Java legado enquanto introduzem novos componentes em Kotlin.</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4141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81B95D8-F15A-5AA1-D697-B17D42788CC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ítulo 1">
            <a:extLst>
              <a:ext uri="{FF2B5EF4-FFF2-40B4-BE49-F238E27FC236}">
                <a16:creationId xmlns:a16="http://schemas.microsoft.com/office/drawing/2014/main" id="{F4F96C1E-DDF6-1D54-8B58-EE4182E59AF5}"/>
              </a:ext>
            </a:extLst>
          </p:cNvPr>
          <p:cNvSpPr>
            <a:spLocks noGrp="1"/>
          </p:cNvSpPr>
          <p:nvPr>
            <p:ph type="title"/>
          </p:nvPr>
        </p:nvSpPr>
        <p:spPr>
          <a:xfrm>
            <a:off x="838200" y="669925"/>
            <a:ext cx="4508946" cy="1325563"/>
          </a:xfrm>
        </p:spPr>
        <p:txBody>
          <a:bodyPr anchor="b">
            <a:normAutofit/>
          </a:bodyPr>
          <a:lstStyle/>
          <a:p>
            <a:pPr algn="r"/>
            <a:r>
              <a:rPr lang="pt-BR" sz="3700">
                <a:solidFill>
                  <a:schemeClr val="bg1"/>
                </a:solidFill>
              </a:rPr>
              <a:t>Kotlin: </a:t>
            </a:r>
            <a:r>
              <a:rPr lang="pt-BR" sz="3700" b="1" i="0">
                <a:solidFill>
                  <a:schemeClr val="bg1"/>
                </a:solidFill>
                <a:effectLst/>
                <a:latin typeface="Söhne"/>
              </a:rPr>
              <a:t>Sintaxe Concisa e Expressiva</a:t>
            </a:r>
            <a:endParaRPr lang="pt-BR" sz="3700">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DB36C01F-9E8F-5BAE-BB0D-DC997A580488}"/>
              </a:ext>
            </a:extLst>
          </p:cNvPr>
          <p:cNvSpPr>
            <a:spLocks noGrp="1"/>
          </p:cNvSpPr>
          <p:nvPr>
            <p:ph idx="1"/>
          </p:nvPr>
        </p:nvSpPr>
        <p:spPr>
          <a:xfrm>
            <a:off x="1392667" y="2398957"/>
            <a:ext cx="9406666" cy="3526144"/>
          </a:xfrm>
        </p:spPr>
        <p:txBody>
          <a:bodyPr>
            <a:normAutofit/>
          </a:bodyPr>
          <a:lstStyle/>
          <a:p>
            <a:pPr>
              <a:buFont typeface="Arial" panose="020B0604020202020204" pitchFamily="34" charset="0"/>
              <a:buChar char="•"/>
            </a:pPr>
            <a:r>
              <a:rPr lang="pt-BR" sz="2000" b="0" i="0">
                <a:solidFill>
                  <a:schemeClr val="bg1"/>
                </a:solidFill>
                <a:effectLst/>
                <a:latin typeface="Söhne"/>
              </a:rPr>
              <a:t>A sintaxe do Kotlin é projetada para ser concisa e expressiva, o que significa que você pode escrever menos código para realizar as mesmas tarefas em comparação com outras linguagens, como Java.</a:t>
            </a:r>
          </a:p>
          <a:p>
            <a:pPr>
              <a:buFont typeface="Arial" panose="020B0604020202020204" pitchFamily="34" charset="0"/>
              <a:buChar char="•"/>
            </a:pPr>
            <a:r>
              <a:rPr lang="pt-BR" sz="2000" b="0" i="0">
                <a:solidFill>
                  <a:schemeClr val="bg1"/>
                </a:solidFill>
                <a:effectLst/>
                <a:latin typeface="Söhne"/>
              </a:rPr>
              <a:t>Isso não apenas torna o código mais legível e fácil de entender, mas também aumenta a produtividade do desenvolvedor, permitindo que eles se concentrem mais na lógica do aplicativo e menos na escrita de código repetitivo e boilerplate.</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9258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460149-8D5C-02A1-2E41-43833E33B47C}"/>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C6071C6-0334-C94A-D0D8-931A5F33D667}"/>
              </a:ext>
            </a:extLst>
          </p:cNvPr>
          <p:cNvSpPr>
            <a:spLocks noGrp="1"/>
          </p:cNvSpPr>
          <p:nvPr>
            <p:ph type="title"/>
          </p:nvPr>
        </p:nvSpPr>
        <p:spPr>
          <a:xfrm>
            <a:off x="1616054" y="1261138"/>
            <a:ext cx="8959893" cy="888360"/>
          </a:xfrm>
        </p:spPr>
        <p:txBody>
          <a:bodyPr anchor="b">
            <a:normAutofit/>
          </a:bodyPr>
          <a:lstStyle/>
          <a:p>
            <a:pPr algn="ctr"/>
            <a:r>
              <a:rPr lang="pt-BR" sz="3000">
                <a:solidFill>
                  <a:schemeClr val="bg1">
                    <a:alpha val="60000"/>
                  </a:schemeClr>
                </a:solidFill>
              </a:rPr>
              <a:t>Kotlin: </a:t>
            </a:r>
            <a:r>
              <a:rPr lang="pt-BR" sz="3000" b="1" i="0">
                <a:solidFill>
                  <a:schemeClr val="bg1">
                    <a:alpha val="60000"/>
                  </a:schemeClr>
                </a:solidFill>
                <a:effectLst/>
                <a:latin typeface="Söhne"/>
              </a:rPr>
              <a:t>Arquitetura de Aplicativos Android com Kotlin</a:t>
            </a:r>
            <a:endParaRPr lang="pt-BR" sz="3000">
              <a:solidFill>
                <a:schemeClr val="bg1">
                  <a:alpha val="60000"/>
                </a:schemeClr>
              </a:solidFill>
            </a:endParaRPr>
          </a:p>
        </p:txBody>
      </p:sp>
      <p:sp>
        <p:nvSpPr>
          <p:cNvPr id="3" name="Espaço Reservado para Conteúdo 2">
            <a:extLst>
              <a:ext uri="{FF2B5EF4-FFF2-40B4-BE49-F238E27FC236}">
                <a16:creationId xmlns:a16="http://schemas.microsoft.com/office/drawing/2014/main" id="{0831A6E0-38B7-B53C-39DD-EBB3B199B2C5}"/>
              </a:ext>
            </a:extLst>
          </p:cNvPr>
          <p:cNvSpPr>
            <a:spLocks noGrp="1"/>
          </p:cNvSpPr>
          <p:nvPr>
            <p:ph idx="1"/>
          </p:nvPr>
        </p:nvSpPr>
        <p:spPr>
          <a:xfrm>
            <a:off x="1616054" y="2427383"/>
            <a:ext cx="8959892" cy="3169482"/>
          </a:xfrm>
        </p:spPr>
        <p:txBody>
          <a:bodyPr anchor="t">
            <a:normAutofit/>
          </a:bodyPr>
          <a:lstStyle/>
          <a:p>
            <a:pPr>
              <a:buFont typeface="Arial" panose="020B0604020202020204" pitchFamily="34" charset="0"/>
              <a:buChar char="•"/>
            </a:pPr>
            <a:r>
              <a:rPr lang="pt-BR" sz="2000" b="0" i="0" dirty="0">
                <a:solidFill>
                  <a:schemeClr val="bg1"/>
                </a:solidFill>
                <a:effectLst/>
                <a:latin typeface="Söhne"/>
              </a:rPr>
              <a:t>No MVVM, a </a:t>
            </a:r>
            <a:r>
              <a:rPr lang="pt-BR" sz="2000" b="0" i="0" dirty="0" err="1">
                <a:solidFill>
                  <a:schemeClr val="bg1"/>
                </a:solidFill>
                <a:effectLst/>
                <a:latin typeface="Söhne"/>
              </a:rPr>
              <a:t>Activity</a:t>
            </a:r>
            <a:r>
              <a:rPr lang="pt-BR" sz="2000" b="0" i="0" dirty="0">
                <a:solidFill>
                  <a:schemeClr val="bg1"/>
                </a:solidFill>
                <a:effectLst/>
                <a:latin typeface="Söhne"/>
              </a:rPr>
              <a:t> ou </a:t>
            </a:r>
            <a:r>
              <a:rPr lang="pt-BR" sz="2000" b="0" i="0" dirty="0" err="1">
                <a:solidFill>
                  <a:schemeClr val="bg1"/>
                </a:solidFill>
                <a:effectLst/>
                <a:latin typeface="Söhne"/>
              </a:rPr>
              <a:t>Fragment</a:t>
            </a:r>
            <a:r>
              <a:rPr lang="pt-BR" sz="2000" b="0" i="0" dirty="0">
                <a:solidFill>
                  <a:schemeClr val="bg1"/>
                </a:solidFill>
                <a:effectLst/>
                <a:latin typeface="Söhne"/>
              </a:rPr>
              <a:t> atua como a camada de Visão (</a:t>
            </a:r>
            <a:r>
              <a:rPr lang="pt-BR" sz="2000" b="0" i="0" dirty="0" err="1">
                <a:solidFill>
                  <a:schemeClr val="bg1"/>
                </a:solidFill>
                <a:effectLst/>
                <a:latin typeface="Söhne"/>
              </a:rPr>
              <a:t>View</a:t>
            </a:r>
            <a:r>
              <a:rPr lang="pt-BR" sz="2000" b="0" i="0" dirty="0">
                <a:solidFill>
                  <a:schemeClr val="bg1"/>
                </a:solidFill>
                <a:effectLst/>
                <a:latin typeface="Söhne"/>
              </a:rPr>
              <a:t>), responsável pela exibição da interface do usuário e pela interação com o usuário.</a:t>
            </a:r>
          </a:p>
          <a:p>
            <a:pPr>
              <a:buFont typeface="Arial" panose="020B0604020202020204" pitchFamily="34" charset="0"/>
              <a:buChar char="•"/>
            </a:pPr>
            <a:r>
              <a:rPr lang="pt-BR" sz="2000" b="0" i="0" dirty="0">
                <a:solidFill>
                  <a:schemeClr val="bg1"/>
                </a:solidFill>
                <a:effectLst/>
                <a:latin typeface="Söhne"/>
              </a:rPr>
              <a:t>O Modelo (Model) é responsável por representar os dados e a lógica de negócios do aplicativo. Ele pode incluir classes de entidades, repositórios de dados e serviços de acesso a dados.</a:t>
            </a:r>
          </a:p>
        </p:txBody>
      </p:sp>
    </p:spTree>
    <p:extLst>
      <p:ext uri="{BB962C8B-B14F-4D97-AF65-F5344CB8AC3E}">
        <p14:creationId xmlns:p14="http://schemas.microsoft.com/office/powerpoint/2010/main" val="3539850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16BB7CF-60BB-4475-804D-32BE63724A83}"/>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DCC3131-1A16-1DF0-622A-53E855FF4BB2}"/>
              </a:ext>
            </a:extLst>
          </p:cNvPr>
          <p:cNvSpPr>
            <a:spLocks noGrp="1"/>
          </p:cNvSpPr>
          <p:nvPr>
            <p:ph type="title"/>
          </p:nvPr>
        </p:nvSpPr>
        <p:spPr>
          <a:xfrm>
            <a:off x="1616054" y="1261138"/>
            <a:ext cx="8959893" cy="888360"/>
          </a:xfrm>
        </p:spPr>
        <p:txBody>
          <a:bodyPr anchor="b">
            <a:normAutofit/>
          </a:bodyPr>
          <a:lstStyle/>
          <a:p>
            <a:pPr algn="ctr"/>
            <a:r>
              <a:rPr lang="pt-BR" sz="3000">
                <a:solidFill>
                  <a:schemeClr val="bg1">
                    <a:alpha val="60000"/>
                  </a:schemeClr>
                </a:solidFill>
              </a:rPr>
              <a:t>Kotlin: </a:t>
            </a:r>
            <a:r>
              <a:rPr lang="pt-BR" sz="3000" b="1" i="0">
                <a:solidFill>
                  <a:schemeClr val="bg1">
                    <a:alpha val="60000"/>
                  </a:schemeClr>
                </a:solidFill>
                <a:effectLst/>
                <a:latin typeface="Söhne"/>
              </a:rPr>
              <a:t>Arquitetura de Aplicativos Android com Kotlin</a:t>
            </a:r>
            <a:endParaRPr lang="pt-BR" sz="3000">
              <a:solidFill>
                <a:schemeClr val="bg1">
                  <a:alpha val="60000"/>
                </a:schemeClr>
              </a:solidFill>
            </a:endParaRPr>
          </a:p>
        </p:txBody>
      </p:sp>
      <p:sp>
        <p:nvSpPr>
          <p:cNvPr id="3" name="Espaço Reservado para Conteúdo 2">
            <a:extLst>
              <a:ext uri="{FF2B5EF4-FFF2-40B4-BE49-F238E27FC236}">
                <a16:creationId xmlns:a16="http://schemas.microsoft.com/office/drawing/2014/main" id="{E5519C3E-4B20-93F1-B7A8-1DE96E175E7E}"/>
              </a:ext>
            </a:extLst>
          </p:cNvPr>
          <p:cNvSpPr>
            <a:spLocks noGrp="1"/>
          </p:cNvSpPr>
          <p:nvPr>
            <p:ph idx="1"/>
          </p:nvPr>
        </p:nvSpPr>
        <p:spPr>
          <a:xfrm>
            <a:off x="1616054" y="2427383"/>
            <a:ext cx="8959892" cy="3169482"/>
          </a:xfrm>
        </p:spPr>
        <p:txBody>
          <a:bodyPr anchor="t">
            <a:normAutofit/>
          </a:bodyPr>
          <a:lstStyle/>
          <a:p>
            <a:pPr>
              <a:buFont typeface="Arial" panose="020B0604020202020204" pitchFamily="34" charset="0"/>
              <a:buChar char="•"/>
            </a:pPr>
            <a:r>
              <a:rPr lang="pt-BR" sz="2000" b="0" i="0" dirty="0">
                <a:solidFill>
                  <a:schemeClr val="bg1"/>
                </a:solidFill>
                <a:effectLst/>
                <a:latin typeface="Söhne"/>
              </a:rPr>
              <a:t>O </a:t>
            </a:r>
            <a:r>
              <a:rPr lang="pt-BR" sz="2000" b="0" i="0" dirty="0" err="1">
                <a:solidFill>
                  <a:schemeClr val="bg1"/>
                </a:solidFill>
                <a:effectLst/>
                <a:latin typeface="Söhne"/>
              </a:rPr>
              <a:t>ViewModel</a:t>
            </a:r>
            <a:r>
              <a:rPr lang="pt-BR" sz="2000" b="0" i="0" dirty="0">
                <a:solidFill>
                  <a:schemeClr val="bg1"/>
                </a:solidFill>
                <a:effectLst/>
                <a:latin typeface="Söhne"/>
              </a:rPr>
              <a:t> é uma camada intermediária entre a Visão e o Modelo, responsável por expor os dados e a lógica de apresentação para a Visão e por gerenciar o ciclo de vida dos componentes da Visão.</a:t>
            </a:r>
          </a:p>
          <a:p>
            <a:pPr>
              <a:buFont typeface="Arial" panose="020B0604020202020204" pitchFamily="34" charset="0"/>
              <a:buChar char="•"/>
            </a:pPr>
            <a:r>
              <a:rPr lang="pt-BR" sz="2000" b="0" i="0" dirty="0">
                <a:solidFill>
                  <a:schemeClr val="bg1"/>
                </a:solidFill>
                <a:effectLst/>
                <a:latin typeface="Söhne"/>
              </a:rPr>
              <a:t>O </a:t>
            </a:r>
            <a:r>
              <a:rPr lang="pt-BR" sz="2000" b="0" i="0" dirty="0" err="1">
                <a:solidFill>
                  <a:schemeClr val="bg1"/>
                </a:solidFill>
                <a:effectLst/>
                <a:latin typeface="Söhne"/>
              </a:rPr>
              <a:t>Kotlin</a:t>
            </a:r>
            <a:r>
              <a:rPr lang="pt-BR" sz="2000" b="0" i="0" dirty="0">
                <a:solidFill>
                  <a:schemeClr val="bg1"/>
                </a:solidFill>
                <a:effectLst/>
                <a:latin typeface="Söhne"/>
              </a:rPr>
              <a:t> oferece recursos que facilitam a implementação desses padrões arquiteturais, como classes de dados imutáveis, funções de extensão, propriedades observáveis e injeção de dependência.</a:t>
            </a:r>
          </a:p>
        </p:txBody>
      </p:sp>
    </p:spTree>
    <p:extLst>
      <p:ext uri="{BB962C8B-B14F-4D97-AF65-F5344CB8AC3E}">
        <p14:creationId xmlns:p14="http://schemas.microsoft.com/office/powerpoint/2010/main" val="3155861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5B30295-D5B7-306E-BCBC-6059944125D3}"/>
              </a:ext>
            </a:extLst>
          </p:cNvPr>
          <p:cNvSpPr>
            <a:spLocks noGrp="1"/>
          </p:cNvSpPr>
          <p:nvPr>
            <p:ph type="title"/>
          </p:nvPr>
        </p:nvSpPr>
        <p:spPr>
          <a:xfrm>
            <a:off x="838200" y="459863"/>
            <a:ext cx="10515600" cy="1004594"/>
          </a:xfrm>
        </p:spPr>
        <p:txBody>
          <a:bodyPr>
            <a:normAutofit/>
          </a:bodyPr>
          <a:lstStyle/>
          <a:p>
            <a:pPr algn="ctr"/>
            <a:r>
              <a:rPr lang="pt-BR">
                <a:solidFill>
                  <a:srgbClr val="FFFFFF"/>
                </a:solidFill>
              </a:rPr>
              <a:t>Android</a:t>
            </a:r>
          </a:p>
        </p:txBody>
      </p:sp>
      <p:sp>
        <p:nvSpPr>
          <p:cNvPr id="30" name="Rectangle: Rounded Corners 29">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Espaço Reservado para Conteúdo 2">
            <a:extLst>
              <a:ext uri="{FF2B5EF4-FFF2-40B4-BE49-F238E27FC236}">
                <a16:creationId xmlns:a16="http://schemas.microsoft.com/office/drawing/2014/main" id="{16DC05A9-EEC8-3D62-6868-4891AC23F080}"/>
              </a:ext>
            </a:extLst>
          </p:cNvPr>
          <p:cNvGraphicFramePr>
            <a:graphicFrameLocks noGrp="1"/>
          </p:cNvGraphicFramePr>
          <p:nvPr>
            <p:ph idx="1"/>
            <p:extLst>
              <p:ext uri="{D42A27DB-BD31-4B8C-83A1-F6EECF244321}">
                <p14:modId xmlns:p14="http://schemas.microsoft.com/office/powerpoint/2010/main" val="3236399988"/>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slz="http://schemas.microsoft.com/office/powerpoint/2016/slidezoom">
        <mc:Choice Requires="pslz">
          <p:graphicFrame>
            <p:nvGraphicFramePr>
              <p:cNvPr id="4" name="Zoom de Slide 3">
                <a:extLst>
                  <a:ext uri="{FF2B5EF4-FFF2-40B4-BE49-F238E27FC236}">
                    <a16:creationId xmlns:a16="http://schemas.microsoft.com/office/drawing/2014/main" id="{91FB60C9-A43D-7192-D783-A0C8826C21BE}"/>
                  </a:ext>
                </a:extLst>
              </p:cNvPr>
              <p:cNvGraphicFramePr>
                <a:graphicFrameLocks noChangeAspect="1"/>
              </p:cNvGraphicFramePr>
              <p:nvPr>
                <p:extLst>
                  <p:ext uri="{D42A27DB-BD31-4B8C-83A1-F6EECF244321}">
                    <p14:modId xmlns:p14="http://schemas.microsoft.com/office/powerpoint/2010/main" val="3881116780"/>
                  </p:ext>
                </p:extLst>
              </p:nvPr>
            </p:nvGraphicFramePr>
            <p:xfrm>
              <a:off x="-3311236" y="2523259"/>
              <a:ext cx="3048000" cy="1714500"/>
            </p:xfrm>
            <a:graphic>
              <a:graphicData uri="http://schemas.microsoft.com/office/powerpoint/2016/slidezoom">
                <pslz:sldZm>
                  <pslz:sldZmObj sldId="258" cId="4264439924">
                    <pslz:zmPr id="{032CBFFD-0076-4E75-9254-57237C429717}" returnToParent="0" transitionDur="1000">
                      <p166:blipFill xmlns:p166="http://schemas.microsoft.com/office/powerpoint/2016/6/main">
                        <a:blip r:embed="rId7"/>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4" name="Zoom de Slide 3">
                <a:hlinkClick r:id="rId8" action="ppaction://hlinksldjump"/>
                <a:extLst>
                  <a:ext uri="{FF2B5EF4-FFF2-40B4-BE49-F238E27FC236}">
                    <a16:creationId xmlns:a16="http://schemas.microsoft.com/office/drawing/2014/main" id="{91FB60C9-A43D-7192-D783-A0C8826C21BE}"/>
                  </a:ext>
                </a:extLst>
              </p:cNvPr>
              <p:cNvPicPr>
                <a:picLocks noGrp="1" noRot="1" noChangeAspect="1" noMove="1" noResize="1" noEditPoints="1" noAdjustHandles="1" noChangeArrowheads="1" noChangeShapeType="1"/>
              </p:cNvPicPr>
              <p:nvPr/>
            </p:nvPicPr>
            <p:blipFill>
              <a:blip r:embed="rId9"/>
              <a:stretch>
                <a:fillRect/>
              </a:stretch>
            </p:blipFill>
            <p:spPr>
              <a:xfrm>
                <a:off x="-3311236" y="2523259"/>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2294446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B198B7-AD83-A971-89AC-4A954604C1B3}"/>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AB0CF3F-F603-5F5F-F553-A36C14CC8E1A}"/>
              </a:ext>
            </a:extLst>
          </p:cNvPr>
          <p:cNvSpPr>
            <a:spLocks noGrp="1"/>
          </p:cNvSpPr>
          <p:nvPr>
            <p:ph type="title"/>
          </p:nvPr>
        </p:nvSpPr>
        <p:spPr>
          <a:xfrm>
            <a:off x="1616054" y="1261138"/>
            <a:ext cx="8959893" cy="888360"/>
          </a:xfrm>
        </p:spPr>
        <p:txBody>
          <a:bodyPr anchor="b">
            <a:normAutofit/>
          </a:bodyPr>
          <a:lstStyle/>
          <a:p>
            <a:pPr algn="ctr"/>
            <a:r>
              <a:rPr lang="pt-BR" sz="3200">
                <a:solidFill>
                  <a:schemeClr val="bg1">
                    <a:alpha val="60000"/>
                  </a:schemeClr>
                </a:solidFill>
              </a:rPr>
              <a:t>Kotlin: </a:t>
            </a:r>
            <a:r>
              <a:rPr lang="pt-BR" sz="3200" b="1" i="0">
                <a:solidFill>
                  <a:schemeClr val="bg1">
                    <a:alpha val="60000"/>
                  </a:schemeClr>
                </a:solidFill>
                <a:effectLst/>
                <a:latin typeface="Söhne"/>
              </a:rPr>
              <a:t>Componentes Android</a:t>
            </a:r>
            <a:endParaRPr lang="pt-BR" sz="3200">
              <a:solidFill>
                <a:schemeClr val="bg1">
                  <a:alpha val="60000"/>
                </a:schemeClr>
              </a:solidFill>
            </a:endParaRPr>
          </a:p>
        </p:txBody>
      </p:sp>
      <p:sp>
        <p:nvSpPr>
          <p:cNvPr id="3" name="Espaço Reservado para Conteúdo 2">
            <a:extLst>
              <a:ext uri="{FF2B5EF4-FFF2-40B4-BE49-F238E27FC236}">
                <a16:creationId xmlns:a16="http://schemas.microsoft.com/office/drawing/2014/main" id="{65B6EA30-15C1-189C-DD81-D76F1D4CE535}"/>
              </a:ext>
            </a:extLst>
          </p:cNvPr>
          <p:cNvSpPr>
            <a:spLocks noGrp="1"/>
          </p:cNvSpPr>
          <p:nvPr>
            <p:ph idx="1"/>
          </p:nvPr>
        </p:nvSpPr>
        <p:spPr>
          <a:xfrm>
            <a:off x="1616054" y="2427383"/>
            <a:ext cx="8959892" cy="3169482"/>
          </a:xfrm>
        </p:spPr>
        <p:txBody>
          <a:bodyPr anchor="t">
            <a:normAutofit/>
          </a:bodyPr>
          <a:lstStyle/>
          <a:p>
            <a:pPr>
              <a:buFont typeface="Arial" panose="020B0604020202020204" pitchFamily="34" charset="0"/>
              <a:buChar char="•"/>
            </a:pPr>
            <a:r>
              <a:rPr lang="pt-BR" sz="2000" b="0" i="0" dirty="0">
                <a:solidFill>
                  <a:schemeClr val="bg1"/>
                </a:solidFill>
                <a:effectLst/>
                <a:latin typeface="Söhne"/>
              </a:rPr>
              <a:t>Além da arquitetura de software, a estrutura de uma aplicação Android em </a:t>
            </a:r>
            <a:r>
              <a:rPr lang="pt-BR" sz="2000" b="0" i="0" dirty="0" err="1">
                <a:solidFill>
                  <a:schemeClr val="bg1"/>
                </a:solidFill>
                <a:effectLst/>
                <a:latin typeface="Söhne"/>
              </a:rPr>
              <a:t>Kotlin</a:t>
            </a:r>
            <a:r>
              <a:rPr lang="pt-BR" sz="2000" b="0" i="0" dirty="0">
                <a:solidFill>
                  <a:schemeClr val="bg1"/>
                </a:solidFill>
                <a:effectLst/>
                <a:latin typeface="Söhne"/>
              </a:rPr>
              <a:t> também se baseia nos componentes Android fundamentais, como </a:t>
            </a:r>
            <a:r>
              <a:rPr lang="pt-BR" sz="2000" b="0" i="0" dirty="0" err="1">
                <a:solidFill>
                  <a:schemeClr val="bg1"/>
                </a:solidFill>
                <a:effectLst/>
                <a:latin typeface="Söhne"/>
              </a:rPr>
              <a:t>Activities</a:t>
            </a:r>
            <a:r>
              <a:rPr lang="pt-BR" sz="2000" b="0" i="0" dirty="0">
                <a:solidFill>
                  <a:schemeClr val="bg1"/>
                </a:solidFill>
                <a:effectLst/>
                <a:latin typeface="Söhne"/>
              </a:rPr>
              <a:t>, </a:t>
            </a:r>
            <a:r>
              <a:rPr lang="pt-BR" sz="2000" b="0" i="0" dirty="0" err="1">
                <a:solidFill>
                  <a:schemeClr val="bg1"/>
                </a:solidFill>
                <a:effectLst/>
                <a:latin typeface="Söhne"/>
              </a:rPr>
              <a:t>Fragments</a:t>
            </a:r>
            <a:r>
              <a:rPr lang="pt-BR" sz="2000" b="0" i="0" dirty="0">
                <a:solidFill>
                  <a:schemeClr val="bg1"/>
                </a:solidFill>
                <a:effectLst/>
                <a:latin typeface="Söhne"/>
              </a:rPr>
              <a:t>, Services, Broadcast </a:t>
            </a:r>
            <a:r>
              <a:rPr lang="pt-BR" sz="2000" b="0" i="0" dirty="0" err="1">
                <a:solidFill>
                  <a:schemeClr val="bg1"/>
                </a:solidFill>
                <a:effectLst/>
                <a:latin typeface="Söhne"/>
              </a:rPr>
              <a:t>Receivers</a:t>
            </a:r>
            <a:r>
              <a:rPr lang="pt-BR" sz="2000" b="0" i="0" dirty="0">
                <a:solidFill>
                  <a:schemeClr val="bg1"/>
                </a:solidFill>
                <a:effectLst/>
                <a:latin typeface="Söhne"/>
              </a:rPr>
              <a:t> e </a:t>
            </a:r>
            <a:r>
              <a:rPr lang="pt-BR" sz="2000" b="0" i="0" dirty="0" err="1">
                <a:solidFill>
                  <a:schemeClr val="bg1"/>
                </a:solidFill>
                <a:effectLst/>
                <a:latin typeface="Söhne"/>
              </a:rPr>
              <a:t>Content</a:t>
            </a:r>
            <a:r>
              <a:rPr lang="pt-BR" sz="2000" b="0" i="0" dirty="0">
                <a:solidFill>
                  <a:schemeClr val="bg1"/>
                </a:solidFill>
                <a:effectLst/>
                <a:latin typeface="Söhne"/>
              </a:rPr>
              <a:t> </a:t>
            </a:r>
            <a:r>
              <a:rPr lang="pt-BR" sz="2000" b="0" i="0" dirty="0" err="1">
                <a:solidFill>
                  <a:schemeClr val="bg1"/>
                </a:solidFill>
                <a:effectLst/>
                <a:latin typeface="Söhne"/>
              </a:rPr>
              <a:t>Providers</a:t>
            </a:r>
            <a:r>
              <a:rPr lang="pt-BR" sz="2000" b="0" i="0" dirty="0">
                <a:solidFill>
                  <a:schemeClr val="bg1"/>
                </a:solidFill>
                <a:effectLst/>
                <a:latin typeface="Söhne"/>
              </a:rPr>
              <a:t>.</a:t>
            </a:r>
          </a:p>
          <a:p>
            <a:pPr>
              <a:buFont typeface="Arial" panose="020B0604020202020204" pitchFamily="34" charset="0"/>
              <a:buChar char="•"/>
            </a:pPr>
            <a:r>
              <a:rPr lang="pt-BR" sz="2000" b="0" i="0" dirty="0" err="1">
                <a:solidFill>
                  <a:schemeClr val="bg1"/>
                </a:solidFill>
                <a:effectLst/>
                <a:latin typeface="Söhne"/>
              </a:rPr>
              <a:t>Activities</a:t>
            </a:r>
            <a:r>
              <a:rPr lang="pt-BR" sz="2000" b="0" i="0" dirty="0">
                <a:solidFill>
                  <a:schemeClr val="bg1"/>
                </a:solidFill>
                <a:effectLst/>
                <a:latin typeface="Söhne"/>
              </a:rPr>
              <a:t> representam as diferentes telas ou janelas do aplicativo, enquanto </a:t>
            </a:r>
            <a:r>
              <a:rPr lang="pt-BR" sz="2000" b="0" i="0" dirty="0" err="1">
                <a:solidFill>
                  <a:schemeClr val="bg1"/>
                </a:solidFill>
                <a:effectLst/>
                <a:latin typeface="Söhne"/>
              </a:rPr>
              <a:t>Fragments</a:t>
            </a:r>
            <a:r>
              <a:rPr lang="pt-BR" sz="2000" b="0" i="0" dirty="0">
                <a:solidFill>
                  <a:schemeClr val="bg1"/>
                </a:solidFill>
                <a:effectLst/>
                <a:latin typeface="Söhne"/>
              </a:rPr>
              <a:t> são componentes modulares que podem ser reutilizados em várias </a:t>
            </a:r>
            <a:r>
              <a:rPr lang="pt-BR" sz="2000" b="0" i="0" dirty="0" err="1">
                <a:solidFill>
                  <a:schemeClr val="bg1"/>
                </a:solidFill>
                <a:effectLst/>
                <a:latin typeface="Söhne"/>
              </a:rPr>
              <a:t>Activities</a:t>
            </a:r>
            <a:r>
              <a:rPr lang="pt-BR" sz="2000" b="0" i="0" dirty="0">
                <a:solidFill>
                  <a:schemeClr val="bg1"/>
                </a:solidFill>
                <a:effectLst/>
                <a:latin typeface="Söhne"/>
              </a:rPr>
              <a:t> para criar interfaces de usuário flexíveis e responsivas.</a:t>
            </a:r>
          </a:p>
        </p:txBody>
      </p:sp>
    </p:spTree>
    <p:extLst>
      <p:ext uri="{BB962C8B-B14F-4D97-AF65-F5344CB8AC3E}">
        <p14:creationId xmlns:p14="http://schemas.microsoft.com/office/powerpoint/2010/main" val="3564660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F46C37B-29DC-ED7A-8C6F-54221200C7BD}"/>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521767D-3725-F74F-D701-DB0755DB3A5F}"/>
              </a:ext>
            </a:extLst>
          </p:cNvPr>
          <p:cNvSpPr>
            <a:spLocks noGrp="1"/>
          </p:cNvSpPr>
          <p:nvPr>
            <p:ph type="title"/>
          </p:nvPr>
        </p:nvSpPr>
        <p:spPr>
          <a:xfrm>
            <a:off x="1616054" y="1261138"/>
            <a:ext cx="8959893" cy="888360"/>
          </a:xfrm>
        </p:spPr>
        <p:txBody>
          <a:bodyPr anchor="b">
            <a:normAutofit/>
          </a:bodyPr>
          <a:lstStyle/>
          <a:p>
            <a:pPr algn="ctr"/>
            <a:r>
              <a:rPr lang="pt-BR" sz="3200">
                <a:solidFill>
                  <a:schemeClr val="bg1">
                    <a:alpha val="60000"/>
                  </a:schemeClr>
                </a:solidFill>
              </a:rPr>
              <a:t>Kotlin: </a:t>
            </a:r>
            <a:r>
              <a:rPr lang="pt-BR" sz="3200" b="1" i="0">
                <a:solidFill>
                  <a:schemeClr val="bg1">
                    <a:alpha val="60000"/>
                  </a:schemeClr>
                </a:solidFill>
                <a:effectLst/>
                <a:latin typeface="Söhne"/>
              </a:rPr>
              <a:t>Componentes Android</a:t>
            </a:r>
            <a:endParaRPr lang="pt-BR" sz="3200">
              <a:solidFill>
                <a:schemeClr val="bg1">
                  <a:alpha val="60000"/>
                </a:schemeClr>
              </a:solidFill>
            </a:endParaRPr>
          </a:p>
        </p:txBody>
      </p:sp>
      <p:sp>
        <p:nvSpPr>
          <p:cNvPr id="3" name="Espaço Reservado para Conteúdo 2">
            <a:extLst>
              <a:ext uri="{FF2B5EF4-FFF2-40B4-BE49-F238E27FC236}">
                <a16:creationId xmlns:a16="http://schemas.microsoft.com/office/drawing/2014/main" id="{BD484338-0E52-CC59-B4EF-102402F4BC5E}"/>
              </a:ext>
            </a:extLst>
          </p:cNvPr>
          <p:cNvSpPr>
            <a:spLocks noGrp="1"/>
          </p:cNvSpPr>
          <p:nvPr>
            <p:ph idx="1"/>
          </p:nvPr>
        </p:nvSpPr>
        <p:spPr>
          <a:xfrm>
            <a:off x="1616054" y="2427383"/>
            <a:ext cx="8959892" cy="3169482"/>
          </a:xfrm>
        </p:spPr>
        <p:txBody>
          <a:bodyPr anchor="t">
            <a:normAutofit/>
          </a:bodyPr>
          <a:lstStyle/>
          <a:p>
            <a:pPr>
              <a:buFont typeface="Arial" panose="020B0604020202020204" pitchFamily="34" charset="0"/>
              <a:buChar char="•"/>
            </a:pPr>
            <a:r>
              <a:rPr lang="pt-BR" sz="2000" b="0" i="0" dirty="0">
                <a:solidFill>
                  <a:schemeClr val="bg1"/>
                </a:solidFill>
                <a:effectLst/>
                <a:latin typeface="Söhne"/>
              </a:rPr>
              <a:t>Services são componentes que executam operações em segundo plano, independentemente da interface do usuário, como reprodução de música, atualizações de localização e sincronização de dados.</a:t>
            </a:r>
          </a:p>
          <a:p>
            <a:pPr>
              <a:buFont typeface="Arial" panose="020B0604020202020204" pitchFamily="34" charset="0"/>
              <a:buChar char="•"/>
            </a:pPr>
            <a:r>
              <a:rPr lang="pt-BR" sz="2000" b="0" i="0" dirty="0">
                <a:solidFill>
                  <a:schemeClr val="bg1"/>
                </a:solidFill>
                <a:effectLst/>
                <a:latin typeface="Söhne"/>
              </a:rPr>
              <a:t>Broadcast </a:t>
            </a:r>
            <a:r>
              <a:rPr lang="pt-BR" sz="2000" b="0" i="0" dirty="0" err="1">
                <a:solidFill>
                  <a:schemeClr val="bg1"/>
                </a:solidFill>
                <a:effectLst/>
                <a:latin typeface="Söhne"/>
              </a:rPr>
              <a:t>Receivers</a:t>
            </a:r>
            <a:r>
              <a:rPr lang="pt-BR" sz="2000" b="0" i="0" dirty="0">
                <a:solidFill>
                  <a:schemeClr val="bg1"/>
                </a:solidFill>
                <a:effectLst/>
                <a:latin typeface="Söhne"/>
              </a:rPr>
              <a:t> permitem que o aplicativo receba e responda a transmissões de </a:t>
            </a:r>
            <a:r>
              <a:rPr lang="pt-BR" sz="2000" b="0" i="0" dirty="0" err="1">
                <a:solidFill>
                  <a:schemeClr val="bg1"/>
                </a:solidFill>
                <a:effectLst/>
                <a:latin typeface="Söhne"/>
              </a:rPr>
              <a:t>event</a:t>
            </a:r>
            <a:endParaRPr lang="pt-BR" sz="2000" b="0" i="0" dirty="0">
              <a:solidFill>
                <a:schemeClr val="bg1"/>
              </a:solidFill>
              <a:effectLst/>
              <a:latin typeface="Söhne"/>
            </a:endParaRPr>
          </a:p>
          <a:p>
            <a:pPr>
              <a:buFont typeface="Arial" panose="020B0604020202020204" pitchFamily="34" charset="0"/>
              <a:buChar char="•"/>
            </a:pPr>
            <a:r>
              <a:rPr lang="pt-BR" sz="2000" b="0" i="0" dirty="0" err="1">
                <a:solidFill>
                  <a:schemeClr val="bg1"/>
                </a:solidFill>
                <a:effectLst/>
                <a:latin typeface="Söhne"/>
              </a:rPr>
              <a:t>Content</a:t>
            </a:r>
            <a:r>
              <a:rPr lang="pt-BR" sz="2000" b="0" i="0" dirty="0">
                <a:solidFill>
                  <a:schemeClr val="bg1"/>
                </a:solidFill>
                <a:effectLst/>
                <a:latin typeface="Söhne"/>
              </a:rPr>
              <a:t> </a:t>
            </a:r>
            <a:r>
              <a:rPr lang="pt-BR" sz="2000" b="0" i="0" dirty="0" err="1">
                <a:solidFill>
                  <a:schemeClr val="bg1"/>
                </a:solidFill>
                <a:effectLst/>
                <a:latin typeface="Söhne"/>
              </a:rPr>
              <a:t>Providers</a:t>
            </a:r>
            <a:r>
              <a:rPr lang="pt-BR" sz="2000" b="0" i="0" dirty="0">
                <a:solidFill>
                  <a:schemeClr val="bg1"/>
                </a:solidFill>
                <a:effectLst/>
                <a:latin typeface="Söhne"/>
              </a:rPr>
              <a:t> são componentes que gerenciam o acesso a um conjunto compartilhado de dados, como contatos, mídia e preferências do usuário, os do sistema ou de outros aplicativos.</a:t>
            </a:r>
          </a:p>
        </p:txBody>
      </p:sp>
    </p:spTree>
    <p:extLst>
      <p:ext uri="{BB962C8B-B14F-4D97-AF65-F5344CB8AC3E}">
        <p14:creationId xmlns:p14="http://schemas.microsoft.com/office/powerpoint/2010/main" val="1948125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ítulo 1">
            <a:extLst>
              <a:ext uri="{FF2B5EF4-FFF2-40B4-BE49-F238E27FC236}">
                <a16:creationId xmlns:a16="http://schemas.microsoft.com/office/drawing/2014/main" id="{60034D26-C076-EF1B-B773-897767278CB0}"/>
              </a:ext>
            </a:extLst>
          </p:cNvPr>
          <p:cNvSpPr>
            <a:spLocks noGrp="1"/>
          </p:cNvSpPr>
          <p:nvPr>
            <p:ph type="title"/>
          </p:nvPr>
        </p:nvSpPr>
        <p:spPr>
          <a:xfrm>
            <a:off x="838200" y="669925"/>
            <a:ext cx="4508946" cy="1325563"/>
          </a:xfrm>
        </p:spPr>
        <p:txBody>
          <a:bodyPr anchor="b">
            <a:normAutofit/>
          </a:bodyPr>
          <a:lstStyle/>
          <a:p>
            <a:pPr algn="r"/>
            <a:r>
              <a:rPr lang="pt-BR" b="1" i="0">
                <a:solidFill>
                  <a:schemeClr val="bg1"/>
                </a:solidFill>
                <a:effectLst/>
                <a:latin typeface="Söhne"/>
              </a:rPr>
              <a:t>Origem da Linguagem Swift</a:t>
            </a:r>
            <a:endParaRPr lang="pt-BR">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9DDED876-4D69-2541-89EC-CDABEFCBC839}"/>
              </a:ext>
            </a:extLst>
          </p:cNvPr>
          <p:cNvSpPr>
            <a:spLocks noGrp="1"/>
          </p:cNvSpPr>
          <p:nvPr>
            <p:ph idx="1"/>
          </p:nvPr>
        </p:nvSpPr>
        <p:spPr>
          <a:xfrm>
            <a:off x="1392667" y="2398957"/>
            <a:ext cx="9406666" cy="3526144"/>
          </a:xfrm>
        </p:spPr>
        <p:txBody>
          <a:bodyPr>
            <a:normAutofit/>
          </a:bodyPr>
          <a:lstStyle/>
          <a:p>
            <a:pPr>
              <a:buFont typeface="Arial" panose="020B0604020202020204" pitchFamily="34" charset="0"/>
              <a:buChar char="•"/>
            </a:pPr>
            <a:r>
              <a:rPr lang="pt-BR" sz="2000" b="0" i="0" dirty="0">
                <a:solidFill>
                  <a:schemeClr val="bg1"/>
                </a:solidFill>
                <a:effectLst/>
                <a:latin typeface="Söhne"/>
              </a:rPr>
              <a:t>Swift é uma linguagem de programação desenvolvida pela Apple Inc. e lançada em 2014 durante a </a:t>
            </a:r>
            <a:r>
              <a:rPr lang="pt-BR" sz="2000" b="0" i="0" dirty="0" err="1">
                <a:solidFill>
                  <a:schemeClr val="bg1"/>
                </a:solidFill>
                <a:effectLst/>
                <a:latin typeface="Söhne"/>
              </a:rPr>
              <a:t>Worldwide</a:t>
            </a:r>
            <a:r>
              <a:rPr lang="pt-BR" sz="2000" b="0" i="0" dirty="0">
                <a:solidFill>
                  <a:schemeClr val="bg1"/>
                </a:solidFill>
                <a:effectLst/>
                <a:latin typeface="Söhne"/>
              </a:rPr>
              <a:t> </a:t>
            </a:r>
            <a:r>
              <a:rPr lang="pt-BR" sz="2000" b="0" i="0" dirty="0" err="1">
                <a:solidFill>
                  <a:schemeClr val="bg1"/>
                </a:solidFill>
                <a:effectLst/>
                <a:latin typeface="Söhne"/>
              </a:rPr>
              <a:t>Developers</a:t>
            </a:r>
            <a:r>
              <a:rPr lang="pt-BR" sz="2000" b="0" i="0" dirty="0">
                <a:solidFill>
                  <a:schemeClr val="bg1"/>
                </a:solidFill>
                <a:effectLst/>
                <a:latin typeface="Söhne"/>
              </a:rPr>
              <a:t> </a:t>
            </a:r>
            <a:r>
              <a:rPr lang="pt-BR" sz="2000" b="0" i="0" dirty="0" err="1">
                <a:solidFill>
                  <a:schemeClr val="bg1"/>
                </a:solidFill>
                <a:effectLst/>
                <a:latin typeface="Söhne"/>
              </a:rPr>
              <a:t>Conference</a:t>
            </a:r>
            <a:r>
              <a:rPr lang="pt-BR" sz="2000" b="0" i="0" dirty="0">
                <a:solidFill>
                  <a:schemeClr val="bg1"/>
                </a:solidFill>
                <a:effectLst/>
                <a:latin typeface="Söhne"/>
              </a:rPr>
              <a:t> (WWDC).</a:t>
            </a:r>
          </a:p>
          <a:p>
            <a:pPr>
              <a:buFont typeface="Arial" panose="020B0604020202020204" pitchFamily="34" charset="0"/>
              <a:buChar char="•"/>
            </a:pPr>
            <a:r>
              <a:rPr lang="pt-BR" sz="2000" b="0" i="0" dirty="0">
                <a:solidFill>
                  <a:schemeClr val="bg1"/>
                </a:solidFill>
                <a:effectLst/>
                <a:latin typeface="Söhne"/>
              </a:rPr>
              <a:t>Ela foi projetada para ser uma linguagem moderna, segura, rápida e fácil de aprender, destinada a substituir o </a:t>
            </a:r>
            <a:r>
              <a:rPr lang="pt-BR" sz="2000" b="0" i="0" dirty="0" err="1">
                <a:solidFill>
                  <a:schemeClr val="bg1"/>
                </a:solidFill>
                <a:effectLst/>
                <a:latin typeface="Söhne"/>
              </a:rPr>
              <a:t>Objective</a:t>
            </a:r>
            <a:r>
              <a:rPr lang="pt-BR" sz="2000" b="0" i="0" dirty="0">
                <a:solidFill>
                  <a:schemeClr val="bg1"/>
                </a:solidFill>
                <a:effectLst/>
                <a:latin typeface="Söhne"/>
              </a:rPr>
              <a:t>-C como a linguagem de programação principal para o desenvolvimento de aplicativos para os ecossistemas da Apple, incluindo iOS, </a:t>
            </a:r>
            <a:r>
              <a:rPr lang="pt-BR" sz="2000" b="0" i="0" dirty="0" err="1">
                <a:solidFill>
                  <a:schemeClr val="bg1"/>
                </a:solidFill>
                <a:effectLst/>
                <a:latin typeface="Söhne"/>
              </a:rPr>
              <a:t>macOS</a:t>
            </a:r>
            <a:r>
              <a:rPr lang="pt-BR" sz="2000" b="0" i="0" dirty="0">
                <a:solidFill>
                  <a:schemeClr val="bg1"/>
                </a:solidFill>
                <a:effectLst/>
                <a:latin typeface="Söhne"/>
              </a:rPr>
              <a:t>, </a:t>
            </a:r>
            <a:r>
              <a:rPr lang="pt-BR" sz="2000" b="0" i="0" dirty="0" err="1">
                <a:solidFill>
                  <a:schemeClr val="bg1"/>
                </a:solidFill>
                <a:effectLst/>
                <a:latin typeface="Söhne"/>
              </a:rPr>
              <a:t>watchOS</a:t>
            </a:r>
            <a:r>
              <a:rPr lang="pt-BR" sz="2000" dirty="0">
                <a:solidFill>
                  <a:schemeClr val="bg1"/>
                </a:solidFill>
                <a:latin typeface="Söhne"/>
              </a:rPr>
              <a:t>.</a:t>
            </a:r>
          </a:p>
          <a:p>
            <a:pPr>
              <a:buFont typeface="Arial" panose="020B0604020202020204" pitchFamily="34" charset="0"/>
              <a:buChar char="•"/>
            </a:pPr>
            <a:endParaRPr lang="pt-BR" sz="2000" b="0" i="0" dirty="0">
              <a:solidFill>
                <a:schemeClr val="bg1"/>
              </a:solidFill>
              <a:effectLst/>
              <a:latin typeface="Söhne"/>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3694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390AFB-5B23-D8DB-58B2-73C27FE559A2}"/>
            </a:ext>
          </a:extLst>
        </p:cNvPr>
        <p:cNvGrpSpPr/>
        <p:nvPr/>
      </p:nvGrpSpPr>
      <p:grpSpPr>
        <a:xfrm>
          <a:off x="0" y="0"/>
          <a:ext cx="0" cy="0"/>
          <a:chOff x="0" y="0"/>
          <a:chExt cx="0" cy="0"/>
        </a:xfrm>
      </p:grpSpPr>
      <p:sp>
        <p:nvSpPr>
          <p:cNvPr id="14"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ítulo 1">
            <a:extLst>
              <a:ext uri="{FF2B5EF4-FFF2-40B4-BE49-F238E27FC236}">
                <a16:creationId xmlns:a16="http://schemas.microsoft.com/office/drawing/2014/main" id="{9CBDD833-3990-1525-F459-CBFA0B273DD7}"/>
              </a:ext>
            </a:extLst>
          </p:cNvPr>
          <p:cNvSpPr>
            <a:spLocks noGrp="1"/>
          </p:cNvSpPr>
          <p:nvPr>
            <p:ph type="title"/>
          </p:nvPr>
        </p:nvSpPr>
        <p:spPr>
          <a:xfrm>
            <a:off x="838200" y="669925"/>
            <a:ext cx="4508946" cy="1325563"/>
          </a:xfrm>
        </p:spPr>
        <p:txBody>
          <a:bodyPr anchor="b">
            <a:normAutofit/>
          </a:bodyPr>
          <a:lstStyle/>
          <a:p>
            <a:pPr algn="r"/>
            <a:r>
              <a:rPr lang="pt-BR" b="1" i="0">
                <a:solidFill>
                  <a:schemeClr val="bg1"/>
                </a:solidFill>
                <a:effectLst/>
                <a:latin typeface="Söhne"/>
              </a:rPr>
              <a:t>Componentes Principais</a:t>
            </a:r>
            <a:endParaRPr lang="pt-BR">
              <a:solidFill>
                <a:schemeClr val="bg1"/>
              </a:solidFill>
            </a:endParaRPr>
          </a:p>
        </p:txBody>
      </p:sp>
      <p:cxnSp>
        <p:nvCxnSpPr>
          <p:cNvPr id="15"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A0AE3304-FD37-CC53-C0BE-7A1B20F834C6}"/>
              </a:ext>
            </a:extLst>
          </p:cNvPr>
          <p:cNvSpPr>
            <a:spLocks noGrp="1"/>
          </p:cNvSpPr>
          <p:nvPr>
            <p:ph idx="1"/>
          </p:nvPr>
        </p:nvSpPr>
        <p:spPr>
          <a:xfrm>
            <a:off x="1392667" y="2398957"/>
            <a:ext cx="9406666" cy="3526144"/>
          </a:xfrm>
        </p:spPr>
        <p:txBody>
          <a:bodyPr>
            <a:normAutofit/>
          </a:bodyPr>
          <a:lstStyle/>
          <a:p>
            <a:pPr>
              <a:buFont typeface="Arial" panose="020B0604020202020204" pitchFamily="34" charset="0"/>
              <a:buChar char="•"/>
            </a:pPr>
            <a:r>
              <a:rPr lang="pt-BR" sz="2000" b="1" i="0" dirty="0" err="1">
                <a:solidFill>
                  <a:schemeClr val="bg1"/>
                </a:solidFill>
                <a:effectLst/>
                <a:latin typeface="Söhne"/>
              </a:rPr>
              <a:t>Xcode</a:t>
            </a:r>
            <a:r>
              <a:rPr lang="pt-BR" sz="2000" b="1" i="0" dirty="0">
                <a:solidFill>
                  <a:schemeClr val="bg1"/>
                </a:solidFill>
                <a:effectLst/>
                <a:latin typeface="Söhne"/>
              </a:rPr>
              <a:t>:</a:t>
            </a:r>
            <a:r>
              <a:rPr lang="pt-BR" sz="2000" b="0" i="0" dirty="0">
                <a:solidFill>
                  <a:schemeClr val="bg1"/>
                </a:solidFill>
                <a:effectLst/>
                <a:latin typeface="Söhne"/>
              </a:rPr>
              <a:t> </a:t>
            </a:r>
            <a:r>
              <a:rPr lang="pt-BR" sz="2000" b="0" i="0" dirty="0" err="1">
                <a:solidFill>
                  <a:schemeClr val="bg1"/>
                </a:solidFill>
                <a:effectLst/>
                <a:latin typeface="Söhne"/>
              </a:rPr>
              <a:t>Xcode</a:t>
            </a:r>
            <a:r>
              <a:rPr lang="pt-BR" sz="2000" b="0" i="0" dirty="0">
                <a:solidFill>
                  <a:schemeClr val="bg1"/>
                </a:solidFill>
                <a:effectLst/>
                <a:latin typeface="Söhne"/>
              </a:rPr>
              <a:t> é o ambiente de desenvolvimento integrado (IDE) oficial da Apple para desenvolvimento de software em suas plataformas. Ele fornece ferramentas para escrever, depurar e distribuir aplicativos Swift, além de oferecer suporte para criação de interfaces gráficas de usuário, depuração de código e gerenciamento de projetos.</a:t>
            </a:r>
          </a:p>
        </p:txBody>
      </p:sp>
      <p:sp>
        <p:nvSpPr>
          <p:cNvPr id="16"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6493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4C0527-90E8-1BA4-FFE9-6D4C0D87FEC3}"/>
            </a:ext>
          </a:extLst>
        </p:cNvPr>
        <p:cNvGrpSpPr/>
        <p:nvPr/>
      </p:nvGrpSpPr>
      <p:grpSpPr>
        <a:xfrm>
          <a:off x="0" y="0"/>
          <a:ext cx="0" cy="0"/>
          <a:chOff x="0" y="0"/>
          <a:chExt cx="0" cy="0"/>
        </a:xfrm>
      </p:grpSpPr>
      <p:sp>
        <p:nvSpPr>
          <p:cNvPr id="14"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ítulo 1">
            <a:extLst>
              <a:ext uri="{FF2B5EF4-FFF2-40B4-BE49-F238E27FC236}">
                <a16:creationId xmlns:a16="http://schemas.microsoft.com/office/drawing/2014/main" id="{D2322966-4083-2F07-619D-D66E09C78381}"/>
              </a:ext>
            </a:extLst>
          </p:cNvPr>
          <p:cNvSpPr>
            <a:spLocks noGrp="1"/>
          </p:cNvSpPr>
          <p:nvPr>
            <p:ph type="title"/>
          </p:nvPr>
        </p:nvSpPr>
        <p:spPr>
          <a:xfrm>
            <a:off x="1014141" y="1450655"/>
            <a:ext cx="3932030" cy="3956690"/>
          </a:xfrm>
        </p:spPr>
        <p:txBody>
          <a:bodyPr anchor="ctr">
            <a:normAutofit/>
          </a:bodyPr>
          <a:lstStyle/>
          <a:p>
            <a:r>
              <a:rPr lang="pt-BR" sz="5000" b="1" i="0">
                <a:solidFill>
                  <a:schemeClr val="bg1"/>
                </a:solidFill>
                <a:effectLst/>
                <a:latin typeface="Söhne"/>
              </a:rPr>
              <a:t>Componentes Principais</a:t>
            </a:r>
            <a:endParaRPr lang="pt-BR" sz="5000">
              <a:solidFill>
                <a:schemeClr val="bg1"/>
              </a:solidFill>
            </a:endParaRPr>
          </a:p>
        </p:txBody>
      </p:sp>
      <p:cxnSp>
        <p:nvCxnSpPr>
          <p:cNvPr id="15"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A6A0494E-89F6-BEB2-7C21-97EBE2CA226D}"/>
              </a:ext>
            </a:extLst>
          </p:cNvPr>
          <p:cNvSpPr>
            <a:spLocks noGrp="1"/>
          </p:cNvSpPr>
          <p:nvPr>
            <p:ph idx="1"/>
          </p:nvPr>
        </p:nvSpPr>
        <p:spPr>
          <a:xfrm>
            <a:off x="6096000" y="1108061"/>
            <a:ext cx="5008901" cy="4571972"/>
          </a:xfrm>
        </p:spPr>
        <p:txBody>
          <a:bodyPr anchor="ctr">
            <a:normAutofit/>
          </a:bodyPr>
          <a:lstStyle/>
          <a:p>
            <a:pPr>
              <a:buFont typeface="Arial" panose="020B0604020202020204" pitchFamily="34" charset="0"/>
              <a:buChar char="•"/>
            </a:pPr>
            <a:r>
              <a:rPr lang="pt-BR" sz="2000" b="1" i="0" dirty="0">
                <a:solidFill>
                  <a:schemeClr val="bg1"/>
                </a:solidFill>
                <a:effectLst/>
                <a:latin typeface="Söhne"/>
              </a:rPr>
              <a:t>Swift Playground:</a:t>
            </a:r>
            <a:r>
              <a:rPr lang="pt-BR" sz="2000" b="0" i="0" dirty="0">
                <a:solidFill>
                  <a:schemeClr val="bg1"/>
                </a:solidFill>
                <a:effectLst/>
                <a:latin typeface="Söhne"/>
              </a:rPr>
              <a:t> Swift Playground é uma ferramenta interativa que permite aos desenvolvedores experimentar e testar o código Swift em tempo real, sem a necessidade de criar um projeto completo no </a:t>
            </a:r>
            <a:r>
              <a:rPr lang="pt-BR" sz="2000" b="0" i="0" dirty="0" err="1">
                <a:solidFill>
                  <a:schemeClr val="bg1"/>
                </a:solidFill>
                <a:effectLst/>
                <a:latin typeface="Söhne"/>
              </a:rPr>
              <a:t>Xcode</a:t>
            </a:r>
            <a:r>
              <a:rPr lang="pt-BR" sz="2000" b="0" i="0" dirty="0">
                <a:solidFill>
                  <a:schemeClr val="bg1"/>
                </a:solidFill>
                <a:effectLst/>
                <a:latin typeface="Söhne"/>
              </a:rPr>
              <a:t>. É uma ótima maneira de aprender Swift e explorar seus recursos de forma interativa.</a:t>
            </a:r>
          </a:p>
        </p:txBody>
      </p:sp>
    </p:spTree>
    <p:extLst>
      <p:ext uri="{BB962C8B-B14F-4D97-AF65-F5344CB8AC3E}">
        <p14:creationId xmlns:p14="http://schemas.microsoft.com/office/powerpoint/2010/main" val="2155805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6711B23-11A7-7872-128B-F55706B188A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ítulo 1">
            <a:extLst>
              <a:ext uri="{FF2B5EF4-FFF2-40B4-BE49-F238E27FC236}">
                <a16:creationId xmlns:a16="http://schemas.microsoft.com/office/drawing/2014/main" id="{9124D4BB-5F88-3C90-31A4-BEFC04F7535C}"/>
              </a:ext>
            </a:extLst>
          </p:cNvPr>
          <p:cNvSpPr>
            <a:spLocks noGrp="1"/>
          </p:cNvSpPr>
          <p:nvPr>
            <p:ph type="title"/>
          </p:nvPr>
        </p:nvSpPr>
        <p:spPr>
          <a:xfrm>
            <a:off x="1014141" y="1450655"/>
            <a:ext cx="3932030" cy="3956690"/>
          </a:xfrm>
        </p:spPr>
        <p:txBody>
          <a:bodyPr anchor="ctr">
            <a:normAutofit/>
          </a:bodyPr>
          <a:lstStyle/>
          <a:p>
            <a:r>
              <a:rPr lang="pt-BR" sz="5000" b="1" i="0">
                <a:solidFill>
                  <a:schemeClr val="bg1"/>
                </a:solidFill>
                <a:effectLst/>
                <a:latin typeface="Söhne"/>
              </a:rPr>
              <a:t>Componentes Principais</a:t>
            </a:r>
            <a:endParaRPr lang="pt-BR" sz="50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D2205F43-AB43-7F15-8F5D-606C0C428CA9}"/>
              </a:ext>
            </a:extLst>
          </p:cNvPr>
          <p:cNvSpPr>
            <a:spLocks noGrp="1"/>
          </p:cNvSpPr>
          <p:nvPr>
            <p:ph idx="1"/>
          </p:nvPr>
        </p:nvSpPr>
        <p:spPr>
          <a:xfrm>
            <a:off x="6096000" y="1108061"/>
            <a:ext cx="5008901" cy="4571972"/>
          </a:xfrm>
        </p:spPr>
        <p:txBody>
          <a:bodyPr anchor="ctr">
            <a:normAutofit/>
          </a:bodyPr>
          <a:lstStyle/>
          <a:p>
            <a:pPr>
              <a:buFont typeface="Arial" panose="020B0604020202020204" pitchFamily="34" charset="0"/>
              <a:buChar char="•"/>
            </a:pPr>
            <a:r>
              <a:rPr lang="pt-BR" sz="2000" b="1" i="0">
                <a:solidFill>
                  <a:schemeClr val="bg1"/>
                </a:solidFill>
                <a:effectLst/>
                <a:latin typeface="Söhne"/>
              </a:rPr>
              <a:t>Swift Package Manager:</a:t>
            </a:r>
            <a:r>
              <a:rPr lang="pt-BR" sz="2000" b="0" i="0">
                <a:solidFill>
                  <a:schemeClr val="bg1"/>
                </a:solidFill>
                <a:effectLst/>
                <a:latin typeface="Söhne"/>
              </a:rPr>
              <a:t> O Swift Package Manager é uma ferramenta de linha de comando que permite aos desenvolvedores gerenciar as dependências de seus projetos Swift, facilitando a inclusão e atualização de bibliotecas e frameworks de terceiros em seus aplicativos.</a:t>
            </a:r>
          </a:p>
        </p:txBody>
      </p:sp>
    </p:spTree>
    <p:extLst>
      <p:ext uri="{BB962C8B-B14F-4D97-AF65-F5344CB8AC3E}">
        <p14:creationId xmlns:p14="http://schemas.microsoft.com/office/powerpoint/2010/main" val="1762019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F63AE9B-D847-7C7A-E7C4-2507461E0A2E}"/>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ítulo 1">
            <a:extLst>
              <a:ext uri="{FF2B5EF4-FFF2-40B4-BE49-F238E27FC236}">
                <a16:creationId xmlns:a16="http://schemas.microsoft.com/office/drawing/2014/main" id="{40744E0A-C30C-1FB5-CE27-D73EC900C873}"/>
              </a:ext>
            </a:extLst>
          </p:cNvPr>
          <p:cNvSpPr>
            <a:spLocks noGrp="1"/>
          </p:cNvSpPr>
          <p:nvPr>
            <p:ph type="title"/>
          </p:nvPr>
        </p:nvSpPr>
        <p:spPr>
          <a:xfrm>
            <a:off x="1014141" y="1450655"/>
            <a:ext cx="3932030" cy="3956690"/>
          </a:xfrm>
        </p:spPr>
        <p:txBody>
          <a:bodyPr anchor="ctr">
            <a:normAutofit/>
          </a:bodyPr>
          <a:lstStyle/>
          <a:p>
            <a:r>
              <a:rPr lang="pt-BR" sz="5600" b="1" i="0">
                <a:solidFill>
                  <a:schemeClr val="bg1"/>
                </a:solidFill>
                <a:effectLst/>
                <a:latin typeface="Söhne"/>
              </a:rPr>
              <a:t>Arquitetura da Linguagem Swift</a:t>
            </a:r>
            <a:endParaRPr lang="pt-BR" sz="56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C38F2E7F-55B1-E44E-A4BA-D64F46B395D4}"/>
              </a:ext>
            </a:extLst>
          </p:cNvPr>
          <p:cNvSpPr>
            <a:spLocks noGrp="1"/>
          </p:cNvSpPr>
          <p:nvPr>
            <p:ph idx="1"/>
          </p:nvPr>
        </p:nvSpPr>
        <p:spPr>
          <a:xfrm>
            <a:off x="6096000" y="1108061"/>
            <a:ext cx="5008901" cy="4571972"/>
          </a:xfrm>
        </p:spPr>
        <p:txBody>
          <a:bodyPr anchor="ctr">
            <a:normAutofit/>
          </a:bodyPr>
          <a:lstStyle/>
          <a:p>
            <a:pPr>
              <a:buFont typeface="Arial" panose="020B0604020202020204" pitchFamily="34" charset="0"/>
              <a:buChar char="•"/>
            </a:pPr>
            <a:r>
              <a:rPr lang="pt-BR" sz="2000" b="0" i="0" dirty="0">
                <a:solidFill>
                  <a:schemeClr val="bg1"/>
                </a:solidFill>
                <a:effectLst/>
                <a:latin typeface="Söhne"/>
              </a:rPr>
              <a:t>Swift é uma linguagem de programação </a:t>
            </a:r>
            <a:r>
              <a:rPr lang="pt-BR" sz="2000" b="0" i="0" dirty="0" err="1">
                <a:solidFill>
                  <a:schemeClr val="bg1"/>
                </a:solidFill>
                <a:effectLst/>
                <a:latin typeface="Söhne"/>
              </a:rPr>
              <a:t>multiparadigma</a:t>
            </a:r>
            <a:r>
              <a:rPr lang="pt-BR" sz="2000" b="0" i="0" dirty="0">
                <a:solidFill>
                  <a:schemeClr val="bg1"/>
                </a:solidFill>
                <a:effectLst/>
                <a:latin typeface="Söhne"/>
              </a:rPr>
              <a:t> que suporta programação orientada a objetos, programação funcional e programação imperativa.</a:t>
            </a:r>
          </a:p>
          <a:p>
            <a:pPr>
              <a:buFont typeface="Arial" panose="020B0604020202020204" pitchFamily="34" charset="0"/>
              <a:buChar char="•"/>
            </a:pPr>
            <a:r>
              <a:rPr lang="pt-BR" sz="2000" b="0" i="0" dirty="0">
                <a:solidFill>
                  <a:schemeClr val="bg1"/>
                </a:solidFill>
                <a:effectLst/>
                <a:latin typeface="Söhne"/>
              </a:rPr>
              <a:t>Ela foi projetada com foco na segurança, performance e expressividade, oferecendo recursos como tipos opcionais para lidar com valores nulos de forma segura, inferência de tipos para reduzir a redundância no código, e manipulação de memória automática através do ARC (</a:t>
            </a:r>
            <a:r>
              <a:rPr lang="pt-BR" sz="2000" b="0" i="0" dirty="0" err="1">
                <a:solidFill>
                  <a:schemeClr val="bg1"/>
                </a:solidFill>
                <a:effectLst/>
                <a:latin typeface="Söhne"/>
              </a:rPr>
              <a:t>Automatic</a:t>
            </a:r>
            <a:r>
              <a:rPr lang="pt-BR" sz="2000" b="0" i="0" dirty="0">
                <a:solidFill>
                  <a:schemeClr val="bg1"/>
                </a:solidFill>
                <a:effectLst/>
                <a:latin typeface="Söhne"/>
              </a:rPr>
              <a:t> </a:t>
            </a:r>
            <a:r>
              <a:rPr lang="pt-BR" sz="2000" b="0" i="0" dirty="0" err="1">
                <a:solidFill>
                  <a:schemeClr val="bg1"/>
                </a:solidFill>
                <a:effectLst/>
                <a:latin typeface="Söhne"/>
              </a:rPr>
              <a:t>Reference</a:t>
            </a:r>
            <a:r>
              <a:rPr lang="pt-BR" sz="2000" b="0" i="0" dirty="0">
                <a:solidFill>
                  <a:schemeClr val="bg1"/>
                </a:solidFill>
                <a:effectLst/>
                <a:latin typeface="Söhne"/>
              </a:rPr>
              <a:t> </a:t>
            </a:r>
            <a:r>
              <a:rPr lang="pt-BR" sz="2000" b="0" i="0" dirty="0" err="1">
                <a:solidFill>
                  <a:schemeClr val="bg1"/>
                </a:solidFill>
                <a:effectLst/>
                <a:latin typeface="Söhne"/>
              </a:rPr>
              <a:t>Counting</a:t>
            </a:r>
            <a:r>
              <a:rPr lang="pt-BR" sz="2000" b="0" i="0" dirty="0">
                <a:solidFill>
                  <a:schemeClr val="bg1"/>
                </a:solidFill>
                <a:effectLst/>
                <a:latin typeface="Söhne"/>
              </a:rPr>
              <a:t>) para gerenciar a alocação e liberação de memória de forma eficiente.</a:t>
            </a:r>
          </a:p>
        </p:txBody>
      </p:sp>
    </p:spTree>
    <p:extLst>
      <p:ext uri="{BB962C8B-B14F-4D97-AF65-F5344CB8AC3E}">
        <p14:creationId xmlns:p14="http://schemas.microsoft.com/office/powerpoint/2010/main" val="642388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AA52B96-A998-660E-8536-612A665B6692}"/>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ítulo 1">
            <a:extLst>
              <a:ext uri="{FF2B5EF4-FFF2-40B4-BE49-F238E27FC236}">
                <a16:creationId xmlns:a16="http://schemas.microsoft.com/office/drawing/2014/main" id="{82352110-013E-B144-EABE-3A3D78EAF13B}"/>
              </a:ext>
            </a:extLst>
          </p:cNvPr>
          <p:cNvSpPr>
            <a:spLocks noGrp="1"/>
          </p:cNvSpPr>
          <p:nvPr>
            <p:ph type="title"/>
          </p:nvPr>
        </p:nvSpPr>
        <p:spPr>
          <a:xfrm>
            <a:off x="1014141" y="1450655"/>
            <a:ext cx="3932030" cy="3956690"/>
          </a:xfrm>
        </p:spPr>
        <p:txBody>
          <a:bodyPr anchor="ctr">
            <a:normAutofit/>
          </a:bodyPr>
          <a:lstStyle/>
          <a:p>
            <a:r>
              <a:rPr lang="pt-BR" sz="5600" b="1" i="0">
                <a:solidFill>
                  <a:schemeClr val="bg1"/>
                </a:solidFill>
                <a:effectLst/>
                <a:latin typeface="Söhne"/>
              </a:rPr>
              <a:t>Arquitetura da Linguagem Swift</a:t>
            </a:r>
            <a:endParaRPr lang="pt-BR" sz="56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BD7ED671-01F8-4096-78D4-1E10544A18B5}"/>
              </a:ext>
            </a:extLst>
          </p:cNvPr>
          <p:cNvSpPr>
            <a:spLocks noGrp="1"/>
          </p:cNvSpPr>
          <p:nvPr>
            <p:ph idx="1"/>
          </p:nvPr>
        </p:nvSpPr>
        <p:spPr>
          <a:xfrm>
            <a:off x="6096000" y="1108061"/>
            <a:ext cx="5008901" cy="4571972"/>
          </a:xfrm>
        </p:spPr>
        <p:txBody>
          <a:bodyPr anchor="ctr">
            <a:normAutofit/>
          </a:bodyPr>
          <a:lstStyle/>
          <a:p>
            <a:pPr>
              <a:buFont typeface="Arial" panose="020B0604020202020204" pitchFamily="34" charset="0"/>
              <a:buChar char="•"/>
            </a:pPr>
            <a:r>
              <a:rPr lang="pt-BR" sz="2000" b="0" i="0">
                <a:solidFill>
                  <a:schemeClr val="bg1"/>
                </a:solidFill>
                <a:effectLst/>
                <a:latin typeface="Söhne"/>
              </a:rPr>
              <a:t>A arquitetura de um aplicativo iOS ou macOS em Swift geralmente segue os padrões de design recomendados pela Apple, como o Modelo-Visão-Controlador (MVC) ou o Modelo-Visão-ViewModel (MVVM), para separar as preocupações de apresentação da lógica de negócios e dos dados.</a:t>
            </a:r>
          </a:p>
          <a:p>
            <a:pPr>
              <a:buFont typeface="Arial" panose="020B0604020202020204" pitchFamily="34" charset="0"/>
              <a:buChar char="•"/>
            </a:pPr>
            <a:r>
              <a:rPr lang="pt-BR" sz="2000" b="0" i="0">
                <a:solidFill>
                  <a:schemeClr val="bg1"/>
                </a:solidFill>
                <a:effectLst/>
                <a:latin typeface="Söhne"/>
              </a:rPr>
              <a:t>Os componentes principais de um aplicativo Swift incluem ViewControllers, Views, Models, e Serviços, que são organizados e conectados de acordo com o padrão arquitetural escolhido, para criar uma aplicação modular, escalável e fácil de manter.</a:t>
            </a:r>
          </a:p>
        </p:txBody>
      </p:sp>
    </p:spTree>
    <p:extLst>
      <p:ext uri="{BB962C8B-B14F-4D97-AF65-F5344CB8AC3E}">
        <p14:creationId xmlns:p14="http://schemas.microsoft.com/office/powerpoint/2010/main" val="929243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5F3453-BE28-CBFC-48A7-44742A789F44}"/>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ítulo 1">
            <a:extLst>
              <a:ext uri="{FF2B5EF4-FFF2-40B4-BE49-F238E27FC236}">
                <a16:creationId xmlns:a16="http://schemas.microsoft.com/office/drawing/2014/main" id="{214492D8-E2A9-6ADD-C45A-2DA3341531BB}"/>
              </a:ext>
            </a:extLst>
          </p:cNvPr>
          <p:cNvSpPr>
            <a:spLocks noGrp="1"/>
          </p:cNvSpPr>
          <p:nvPr>
            <p:ph type="title"/>
          </p:nvPr>
        </p:nvSpPr>
        <p:spPr>
          <a:xfrm>
            <a:off x="1014141" y="1450655"/>
            <a:ext cx="3932030" cy="3956690"/>
          </a:xfrm>
        </p:spPr>
        <p:txBody>
          <a:bodyPr anchor="ctr">
            <a:normAutofit/>
          </a:bodyPr>
          <a:lstStyle/>
          <a:p>
            <a:r>
              <a:rPr lang="pt-BR" sz="5600" b="1" i="0">
                <a:solidFill>
                  <a:schemeClr val="bg1"/>
                </a:solidFill>
                <a:effectLst/>
                <a:latin typeface="Söhne"/>
              </a:rPr>
              <a:t>Interface do Usuário (UI): Interface Builder e Storyboards </a:t>
            </a:r>
            <a:endParaRPr lang="pt-BR" sz="56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F7D9206C-472F-FE6B-C346-EA7750092251}"/>
              </a:ext>
            </a:extLst>
          </p:cNvPr>
          <p:cNvSpPr>
            <a:spLocks noGrp="1"/>
          </p:cNvSpPr>
          <p:nvPr>
            <p:ph idx="1"/>
          </p:nvPr>
        </p:nvSpPr>
        <p:spPr>
          <a:xfrm>
            <a:off x="6096000" y="1108061"/>
            <a:ext cx="5008901" cy="4571972"/>
          </a:xfrm>
        </p:spPr>
        <p:txBody>
          <a:bodyPr anchor="ctr">
            <a:normAutofit/>
          </a:bodyPr>
          <a:lstStyle/>
          <a:p>
            <a:pPr>
              <a:buFont typeface="Arial" panose="020B0604020202020204" pitchFamily="34" charset="0"/>
              <a:buChar char="•"/>
            </a:pPr>
            <a:r>
              <a:rPr lang="pt-BR" sz="2000" b="0" i="0">
                <a:solidFill>
                  <a:schemeClr val="bg1"/>
                </a:solidFill>
                <a:effectLst/>
                <a:latin typeface="Söhne"/>
              </a:rPr>
              <a:t>Interface Builder é uma ferramenta visual integrada ao Xcode, o ambiente de desenvolvimento oficial da Apple, que permite aos desenvolvedores criar interfaces gráficas de usuário para aplicativos iOS, macOS, watchOS e tvOS de forma intuitiva e eficiente.</a:t>
            </a:r>
          </a:p>
          <a:p>
            <a:pPr>
              <a:buFont typeface="Arial" panose="020B0604020202020204" pitchFamily="34" charset="0"/>
              <a:buChar char="•"/>
            </a:pPr>
            <a:r>
              <a:rPr lang="pt-BR" sz="2000" b="0" i="0">
                <a:solidFill>
                  <a:schemeClr val="bg1"/>
                </a:solidFill>
                <a:effectLst/>
                <a:latin typeface="Söhne"/>
              </a:rPr>
              <a:t>Storyboards são arquivos visuais que representam a estrutura de navegação e as interfaces de usuário de um aplicativo iOS em uma única tela. Eles permitem que os desenvolvedores visualizem e projetem as diferentes telas e conexões entre elas, incluindo transições, segues e fluxos de navegação.</a:t>
            </a:r>
          </a:p>
        </p:txBody>
      </p:sp>
    </p:spTree>
    <p:extLst>
      <p:ext uri="{BB962C8B-B14F-4D97-AF65-F5344CB8AC3E}">
        <p14:creationId xmlns:p14="http://schemas.microsoft.com/office/powerpoint/2010/main" val="2914176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5D46A7-0FB4-444B-B7DA-887B84F0AEF2}"/>
            </a:ext>
          </a:extLst>
        </p:cNvPr>
        <p:cNvGrpSpPr/>
        <p:nvPr/>
      </p:nvGrpSpPr>
      <p:grpSpPr>
        <a:xfrm>
          <a:off x="0" y="0"/>
          <a:ext cx="0" cy="0"/>
          <a:chOff x="0" y="0"/>
          <a:chExt cx="0" cy="0"/>
        </a:xfrm>
      </p:grpSpPr>
      <p:sp>
        <p:nvSpPr>
          <p:cNvPr id="14"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ítulo 1">
            <a:extLst>
              <a:ext uri="{FF2B5EF4-FFF2-40B4-BE49-F238E27FC236}">
                <a16:creationId xmlns:a16="http://schemas.microsoft.com/office/drawing/2014/main" id="{29C2E96E-DB52-4594-1B32-FA3DFC89B077}"/>
              </a:ext>
            </a:extLst>
          </p:cNvPr>
          <p:cNvSpPr>
            <a:spLocks noGrp="1"/>
          </p:cNvSpPr>
          <p:nvPr>
            <p:ph type="title"/>
          </p:nvPr>
        </p:nvSpPr>
        <p:spPr>
          <a:xfrm>
            <a:off x="838200" y="669925"/>
            <a:ext cx="4508946" cy="1325563"/>
          </a:xfrm>
        </p:spPr>
        <p:txBody>
          <a:bodyPr anchor="b">
            <a:normAutofit/>
          </a:bodyPr>
          <a:lstStyle/>
          <a:p>
            <a:pPr algn="r"/>
            <a:r>
              <a:rPr lang="pt-BR" sz="3400" b="1" i="0">
                <a:solidFill>
                  <a:schemeClr val="bg1"/>
                </a:solidFill>
                <a:effectLst/>
                <a:latin typeface="Söhne"/>
              </a:rPr>
              <a:t>Modelo de Distribuição: App Store</a:t>
            </a:r>
            <a:endParaRPr lang="pt-BR" sz="3400">
              <a:solidFill>
                <a:schemeClr val="bg1"/>
              </a:solidFill>
            </a:endParaRPr>
          </a:p>
        </p:txBody>
      </p:sp>
      <p:cxnSp>
        <p:nvCxnSpPr>
          <p:cNvPr id="15"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70A48810-9AD0-9BA0-9CE3-6E12FDF1BFB3}"/>
              </a:ext>
            </a:extLst>
          </p:cNvPr>
          <p:cNvSpPr>
            <a:spLocks noGrp="1"/>
          </p:cNvSpPr>
          <p:nvPr>
            <p:ph idx="1"/>
          </p:nvPr>
        </p:nvSpPr>
        <p:spPr>
          <a:xfrm>
            <a:off x="1392667" y="2398957"/>
            <a:ext cx="9406666" cy="3526144"/>
          </a:xfrm>
        </p:spPr>
        <p:txBody>
          <a:bodyPr>
            <a:normAutofit/>
          </a:bodyPr>
          <a:lstStyle/>
          <a:p>
            <a:pPr>
              <a:buFont typeface="Arial" panose="020B0604020202020204" pitchFamily="34" charset="0"/>
              <a:buChar char="•"/>
            </a:pPr>
            <a:r>
              <a:rPr lang="pt-BR" sz="2000" b="0" i="0">
                <a:solidFill>
                  <a:schemeClr val="bg1"/>
                </a:solidFill>
                <a:effectLst/>
                <a:latin typeface="Söhne"/>
              </a:rPr>
              <a:t>A App Store é a plataforma oficial de distribuição de aplicativos para dispositivos Apple, mantida pela Apple Inc.</a:t>
            </a:r>
          </a:p>
          <a:p>
            <a:pPr>
              <a:buFont typeface="Arial" panose="020B0604020202020204" pitchFamily="34" charset="0"/>
              <a:buChar char="•"/>
            </a:pPr>
            <a:r>
              <a:rPr lang="pt-BR" sz="2000" b="0" i="0">
                <a:solidFill>
                  <a:schemeClr val="bg1"/>
                </a:solidFill>
                <a:effectLst/>
                <a:latin typeface="Söhne"/>
              </a:rPr>
              <a:t>Desenvolvedores podem publicar seus aplicativos na App Store para disponibilizá-los para milhões de usuários em todo o mundo, onde podem ser encontrados, baixados e instalados facilmente em iPhones, iPads, Macs, Apple Watches e Apple TVs.</a:t>
            </a:r>
          </a:p>
          <a:p>
            <a:pPr>
              <a:buFont typeface="Arial" panose="020B0604020202020204" pitchFamily="34" charset="0"/>
              <a:buChar char="•"/>
            </a:pPr>
            <a:r>
              <a:rPr lang="pt-BR" sz="2000" b="0" i="0">
                <a:solidFill>
                  <a:schemeClr val="bg1"/>
                </a:solidFill>
                <a:effectLst/>
                <a:latin typeface="Söhne"/>
              </a:rPr>
              <a:t>A App Store oferece recursos como avaliações e avaliações de usuários, atualizações automáticas, análises de desempenho e métricas de uso, além de ferramentas de monetização, como compras no aplicativo e publicidade.</a:t>
            </a:r>
          </a:p>
        </p:txBody>
      </p:sp>
      <p:sp>
        <p:nvSpPr>
          <p:cNvPr id="16"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4297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CBEA31-C151-D731-E33A-86F61433EE42}"/>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2411B63-9AEC-1D43-DBFA-5E0815F93EEC}"/>
              </a:ext>
            </a:extLst>
          </p:cNvPr>
          <p:cNvSpPr>
            <a:spLocks noGrp="1"/>
          </p:cNvSpPr>
          <p:nvPr>
            <p:ph type="title"/>
          </p:nvPr>
        </p:nvSpPr>
        <p:spPr>
          <a:xfrm>
            <a:off x="838200" y="459863"/>
            <a:ext cx="10515600" cy="1004594"/>
          </a:xfrm>
        </p:spPr>
        <p:txBody>
          <a:bodyPr>
            <a:normAutofit/>
          </a:bodyPr>
          <a:lstStyle/>
          <a:p>
            <a:pPr algn="ctr"/>
            <a:r>
              <a:rPr lang="pt-BR">
                <a:solidFill>
                  <a:srgbClr val="FFFFFF"/>
                </a:solidFill>
              </a:rPr>
              <a:t>Android</a:t>
            </a:r>
          </a:p>
        </p:txBody>
      </p:sp>
      <p:sp>
        <p:nvSpPr>
          <p:cNvPr id="18" name="Rectangle: Rounded Corners 17">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ço Reservado para Conteúdo 2">
            <a:extLst>
              <a:ext uri="{FF2B5EF4-FFF2-40B4-BE49-F238E27FC236}">
                <a16:creationId xmlns:a16="http://schemas.microsoft.com/office/drawing/2014/main" id="{B2FA511F-0543-A2D2-D155-39C2C12FFE8B}"/>
              </a:ext>
            </a:extLst>
          </p:cNvPr>
          <p:cNvGraphicFramePr>
            <a:graphicFrameLocks noGrp="1"/>
          </p:cNvGraphicFramePr>
          <p:nvPr>
            <p:ph idx="1"/>
            <p:extLst>
              <p:ext uri="{D42A27DB-BD31-4B8C-83A1-F6EECF244321}">
                <p14:modId xmlns:p14="http://schemas.microsoft.com/office/powerpoint/2010/main" val="3189087313"/>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4439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DC3977F-5318-56B1-3EFF-0204DDFB51D1}"/>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ítulo 1">
            <a:extLst>
              <a:ext uri="{FF2B5EF4-FFF2-40B4-BE49-F238E27FC236}">
                <a16:creationId xmlns:a16="http://schemas.microsoft.com/office/drawing/2014/main" id="{19C98F2B-584F-0429-1D4F-A17486FD9587}"/>
              </a:ext>
            </a:extLst>
          </p:cNvPr>
          <p:cNvSpPr>
            <a:spLocks noGrp="1"/>
          </p:cNvSpPr>
          <p:nvPr>
            <p:ph type="title"/>
          </p:nvPr>
        </p:nvSpPr>
        <p:spPr>
          <a:xfrm>
            <a:off x="838200" y="669925"/>
            <a:ext cx="4508946" cy="1325563"/>
          </a:xfrm>
        </p:spPr>
        <p:txBody>
          <a:bodyPr anchor="b">
            <a:normAutofit/>
          </a:bodyPr>
          <a:lstStyle/>
          <a:p>
            <a:pPr algn="r"/>
            <a:r>
              <a:rPr lang="pt-BR" b="1" i="0">
                <a:solidFill>
                  <a:schemeClr val="bg1"/>
                </a:solidFill>
                <a:effectLst/>
                <a:latin typeface="Söhne"/>
              </a:rPr>
              <a:t>Fragmentação</a:t>
            </a:r>
            <a:endParaRPr lang="pt-BR">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D81F01C6-17B5-2F13-F7E6-A7A419FD16F3}"/>
              </a:ext>
            </a:extLst>
          </p:cNvPr>
          <p:cNvSpPr>
            <a:spLocks noGrp="1"/>
          </p:cNvSpPr>
          <p:nvPr>
            <p:ph idx="1"/>
          </p:nvPr>
        </p:nvSpPr>
        <p:spPr>
          <a:xfrm>
            <a:off x="1392667" y="2398957"/>
            <a:ext cx="9406666" cy="3526144"/>
          </a:xfrm>
        </p:spPr>
        <p:txBody>
          <a:bodyPr>
            <a:normAutofit/>
          </a:bodyPr>
          <a:lstStyle/>
          <a:p>
            <a:pPr>
              <a:buFont typeface="Arial" panose="020B0604020202020204" pitchFamily="34" charset="0"/>
              <a:buChar char="•"/>
            </a:pPr>
            <a:r>
              <a:rPr lang="pt-BR" sz="2000" b="0" i="0">
                <a:solidFill>
                  <a:schemeClr val="bg1"/>
                </a:solidFill>
                <a:effectLst/>
                <a:latin typeface="Söhne"/>
              </a:rPr>
              <a:t>Em comparação com o Android, o ecossistema iOS geralmente apresenta uma menor fragmentação de dispositivos e versões do sistema operacional.</a:t>
            </a:r>
          </a:p>
          <a:p>
            <a:pPr>
              <a:buFont typeface="Arial" panose="020B0604020202020204" pitchFamily="34" charset="0"/>
              <a:buChar char="•"/>
            </a:pPr>
            <a:r>
              <a:rPr lang="pt-BR" sz="2000" b="0" i="0">
                <a:solidFill>
                  <a:schemeClr val="bg1"/>
                </a:solidFill>
                <a:effectLst/>
                <a:latin typeface="Söhne"/>
              </a:rPr>
              <a:t>Isso significa que os desenvolvedores enfrentam menos desafios relacionados à compatibilidade de dispositivos e à adaptação do aplicativo a diferentes versões do sistema operacional iOS.</a:t>
            </a:r>
          </a:p>
          <a:p>
            <a:pPr>
              <a:buFont typeface="Arial" panose="020B0604020202020204" pitchFamily="34" charset="0"/>
              <a:buChar char="•"/>
            </a:pPr>
            <a:r>
              <a:rPr lang="pt-BR" sz="2000" b="0" i="0">
                <a:solidFill>
                  <a:schemeClr val="bg1"/>
                </a:solidFill>
                <a:effectLst/>
                <a:latin typeface="Söhne"/>
              </a:rPr>
              <a:t>Embora ainda existam variações entre os dispositivos Apple, como diferentes tamanhos de tela e capacidades de hardware, a fragmentação geralmente é menos significativa do que no ecossistema Android, facilitando o desenvolvimento e o teste de aplicativos para iOS.</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3787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85D3ED8-467F-F152-8DFC-9AFA71A676A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ítulo 1">
            <a:extLst>
              <a:ext uri="{FF2B5EF4-FFF2-40B4-BE49-F238E27FC236}">
                <a16:creationId xmlns:a16="http://schemas.microsoft.com/office/drawing/2014/main" id="{3F2D7A96-CE17-2736-7B90-9A56C306539A}"/>
              </a:ext>
            </a:extLst>
          </p:cNvPr>
          <p:cNvSpPr>
            <a:spLocks noGrp="1"/>
          </p:cNvSpPr>
          <p:nvPr>
            <p:ph type="title"/>
          </p:nvPr>
        </p:nvSpPr>
        <p:spPr>
          <a:xfrm>
            <a:off x="838200" y="669925"/>
            <a:ext cx="4508946" cy="1325563"/>
          </a:xfrm>
        </p:spPr>
        <p:txBody>
          <a:bodyPr anchor="b">
            <a:normAutofit/>
          </a:bodyPr>
          <a:lstStyle/>
          <a:p>
            <a:pPr algn="r"/>
            <a:r>
              <a:rPr lang="pt-BR" b="1" i="0">
                <a:solidFill>
                  <a:schemeClr val="bg1"/>
                </a:solidFill>
                <a:effectLst/>
                <a:latin typeface="Söhne"/>
              </a:rPr>
              <a:t>Fragmentação</a:t>
            </a:r>
            <a:endParaRPr lang="pt-BR">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08211405-5836-89D8-7EE1-D47D67A27BE0}"/>
              </a:ext>
            </a:extLst>
          </p:cNvPr>
          <p:cNvSpPr>
            <a:spLocks noGrp="1"/>
          </p:cNvSpPr>
          <p:nvPr>
            <p:ph idx="1"/>
          </p:nvPr>
        </p:nvSpPr>
        <p:spPr>
          <a:xfrm>
            <a:off x="1392667" y="2398957"/>
            <a:ext cx="9406666" cy="3526144"/>
          </a:xfrm>
        </p:spPr>
        <p:txBody>
          <a:bodyPr>
            <a:normAutofit/>
          </a:bodyPr>
          <a:lstStyle/>
          <a:p>
            <a:pPr>
              <a:buFont typeface="Arial" panose="020B0604020202020204" pitchFamily="34" charset="0"/>
              <a:buChar char="•"/>
            </a:pPr>
            <a:r>
              <a:rPr lang="pt-BR" sz="2000" b="0" i="0">
                <a:solidFill>
                  <a:schemeClr val="bg1"/>
                </a:solidFill>
                <a:effectLst/>
                <a:latin typeface="Söhne"/>
              </a:rPr>
              <a:t>Em comparação com o Android, o ecossistema iOS geralmente apresenta uma menor fragmentação de dispositivos e versões do sistema operacional.</a:t>
            </a:r>
          </a:p>
          <a:p>
            <a:pPr>
              <a:buFont typeface="Arial" panose="020B0604020202020204" pitchFamily="34" charset="0"/>
              <a:buChar char="•"/>
            </a:pPr>
            <a:r>
              <a:rPr lang="pt-BR" sz="2000" b="0" i="0">
                <a:solidFill>
                  <a:schemeClr val="bg1"/>
                </a:solidFill>
                <a:effectLst/>
                <a:latin typeface="Söhne"/>
              </a:rPr>
              <a:t>Isso significa que os desenvolvedores enfrentam menos desafios relacionados à compatibilidade de dispositivos e à adaptação do aplicativo a diferentes versões do sistema operacional iOS.</a:t>
            </a:r>
          </a:p>
          <a:p>
            <a:pPr>
              <a:buFont typeface="Arial" panose="020B0604020202020204" pitchFamily="34" charset="0"/>
              <a:buChar char="•"/>
            </a:pPr>
            <a:r>
              <a:rPr lang="pt-BR" sz="2000" b="0" i="0">
                <a:solidFill>
                  <a:schemeClr val="bg1"/>
                </a:solidFill>
                <a:effectLst/>
                <a:latin typeface="Söhne"/>
              </a:rPr>
              <a:t>Embora ainda existam variações entre os dispositivos Apple, como diferentes tamanhos de tela e capacidades de hardware, a fragmentação geralmente é menos significativa do que no ecossistema Android, facilitando o desenvolvimento e o teste de aplicativos para iOS.</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7625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7CB2DC-038C-F979-D6AA-C88A7207A2E9}"/>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347E6EC-DC21-07B0-8664-2965C9F3BF26}"/>
              </a:ext>
            </a:extLst>
          </p:cNvPr>
          <p:cNvSpPr>
            <a:spLocks noGrp="1"/>
          </p:cNvSpPr>
          <p:nvPr>
            <p:ph type="title"/>
          </p:nvPr>
        </p:nvSpPr>
        <p:spPr>
          <a:xfrm>
            <a:off x="838200" y="459863"/>
            <a:ext cx="10515600" cy="1004594"/>
          </a:xfrm>
        </p:spPr>
        <p:txBody>
          <a:bodyPr>
            <a:normAutofit/>
          </a:bodyPr>
          <a:lstStyle/>
          <a:p>
            <a:pPr algn="ctr"/>
            <a:r>
              <a:rPr lang="pt-BR">
                <a:solidFill>
                  <a:srgbClr val="FFFFFF"/>
                </a:solidFill>
              </a:rPr>
              <a:t>Android</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ço Reservado para Conteúdo 2">
            <a:extLst>
              <a:ext uri="{FF2B5EF4-FFF2-40B4-BE49-F238E27FC236}">
                <a16:creationId xmlns:a16="http://schemas.microsoft.com/office/drawing/2014/main" id="{ED52A753-3DE9-BF61-A9BF-44229B69B30C}"/>
              </a:ext>
            </a:extLst>
          </p:cNvPr>
          <p:cNvGraphicFramePr>
            <a:graphicFrameLocks noGrp="1"/>
          </p:cNvGraphicFramePr>
          <p:nvPr>
            <p:ph idx="1"/>
            <p:extLst>
              <p:ext uri="{D42A27DB-BD31-4B8C-83A1-F6EECF244321}">
                <p14:modId xmlns:p14="http://schemas.microsoft.com/office/powerpoint/2010/main" val="2952787257"/>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6028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C07959-47BC-7CF3-FEA5-2FE1CBCEF847}"/>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53A9A1D-5CF5-0DEF-4F4D-72AA18EA9FF2}"/>
              </a:ext>
            </a:extLst>
          </p:cNvPr>
          <p:cNvSpPr>
            <a:spLocks noGrp="1"/>
          </p:cNvSpPr>
          <p:nvPr>
            <p:ph type="title"/>
          </p:nvPr>
        </p:nvSpPr>
        <p:spPr>
          <a:xfrm>
            <a:off x="838200" y="459863"/>
            <a:ext cx="10515600" cy="1004594"/>
          </a:xfrm>
        </p:spPr>
        <p:txBody>
          <a:bodyPr>
            <a:normAutofit/>
          </a:bodyPr>
          <a:lstStyle/>
          <a:p>
            <a:pPr algn="ctr"/>
            <a:r>
              <a:rPr lang="pt-BR" sz="3100" dirty="0">
                <a:solidFill>
                  <a:srgbClr val="FFFFFF"/>
                </a:solidFill>
              </a:rPr>
              <a:t>Android: </a:t>
            </a:r>
            <a:r>
              <a:rPr lang="pt-BR" sz="3100" b="1" i="0" dirty="0">
                <a:solidFill>
                  <a:srgbClr val="FFFFFF"/>
                </a:solidFill>
                <a:effectLst/>
                <a:latin typeface="Söhne"/>
              </a:rPr>
              <a:t>Interface do Usuário (UI): XML para Design de Layout</a:t>
            </a:r>
            <a:endParaRPr lang="pt-BR" sz="3100" dirty="0">
              <a:solidFill>
                <a:srgbClr val="FFFFFF"/>
              </a:solidFill>
            </a:endParaRP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ço Reservado para Conteúdo 2">
            <a:extLst>
              <a:ext uri="{FF2B5EF4-FFF2-40B4-BE49-F238E27FC236}">
                <a16:creationId xmlns:a16="http://schemas.microsoft.com/office/drawing/2014/main" id="{8CFAF5A2-0480-8F01-D08E-D5C8F72C4D3E}"/>
              </a:ext>
            </a:extLst>
          </p:cNvPr>
          <p:cNvGraphicFramePr>
            <a:graphicFrameLocks noGrp="1"/>
          </p:cNvGraphicFramePr>
          <p:nvPr>
            <p:ph idx="1"/>
            <p:extLst>
              <p:ext uri="{D42A27DB-BD31-4B8C-83A1-F6EECF244321}">
                <p14:modId xmlns:p14="http://schemas.microsoft.com/office/powerpoint/2010/main" val="3989689407"/>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0706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16AE4D-0DCF-B4CE-DA1D-2BF90BFBDEA7}"/>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81C5EAC4-8F50-E66D-27EC-235F38EE7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4AC2132-EB3C-E672-0B56-A38F6D0A32B1}"/>
              </a:ext>
            </a:extLst>
          </p:cNvPr>
          <p:cNvSpPr>
            <a:spLocks noGrp="1"/>
          </p:cNvSpPr>
          <p:nvPr>
            <p:ph type="title"/>
          </p:nvPr>
        </p:nvSpPr>
        <p:spPr>
          <a:xfrm>
            <a:off x="838200" y="459863"/>
            <a:ext cx="10515600" cy="1004594"/>
          </a:xfrm>
        </p:spPr>
        <p:txBody>
          <a:bodyPr>
            <a:normAutofit/>
          </a:bodyPr>
          <a:lstStyle/>
          <a:p>
            <a:pPr algn="ctr"/>
            <a:r>
              <a:rPr lang="pt-BR" sz="3100" dirty="0">
                <a:solidFill>
                  <a:srgbClr val="FFFFFF"/>
                </a:solidFill>
              </a:rPr>
              <a:t>Android: </a:t>
            </a:r>
            <a:r>
              <a:rPr lang="pt-BR" sz="3100" b="1" i="0" dirty="0">
                <a:solidFill>
                  <a:srgbClr val="FFFFFF"/>
                </a:solidFill>
                <a:effectLst/>
                <a:latin typeface="Söhne"/>
              </a:rPr>
              <a:t>Interface do Usuário (UI): XML para Design de Layout</a:t>
            </a:r>
            <a:endParaRPr lang="pt-BR" sz="3100" dirty="0">
              <a:solidFill>
                <a:srgbClr val="FFFFFF"/>
              </a:solidFill>
            </a:endParaRPr>
          </a:p>
        </p:txBody>
      </p:sp>
      <p:sp>
        <p:nvSpPr>
          <p:cNvPr id="11" name="Rectangle: Rounded Corners 10">
            <a:extLst>
              <a:ext uri="{FF2B5EF4-FFF2-40B4-BE49-F238E27FC236}">
                <a16:creationId xmlns:a16="http://schemas.microsoft.com/office/drawing/2014/main" id="{6551A2D2-C6CE-5155-B665-241FD486B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ço Reservado para Conteúdo 2">
            <a:extLst>
              <a:ext uri="{FF2B5EF4-FFF2-40B4-BE49-F238E27FC236}">
                <a16:creationId xmlns:a16="http://schemas.microsoft.com/office/drawing/2014/main" id="{A1E4502D-7675-C55B-A705-65B75B600FDA}"/>
              </a:ext>
            </a:extLst>
          </p:cNvPr>
          <p:cNvGraphicFramePr>
            <a:graphicFrameLocks noGrp="1"/>
          </p:cNvGraphicFramePr>
          <p:nvPr>
            <p:ph idx="1"/>
            <p:extLst>
              <p:ext uri="{D42A27DB-BD31-4B8C-83A1-F6EECF244321}">
                <p14:modId xmlns:p14="http://schemas.microsoft.com/office/powerpoint/2010/main" val="2301393883"/>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5868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D0516DC-EF23-9184-05FF-8A878C364A7F}"/>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60B476C-2EF1-D21A-7B32-60BECAC11324}"/>
              </a:ext>
            </a:extLst>
          </p:cNvPr>
          <p:cNvSpPr>
            <a:spLocks noGrp="1"/>
          </p:cNvSpPr>
          <p:nvPr>
            <p:ph type="title"/>
          </p:nvPr>
        </p:nvSpPr>
        <p:spPr>
          <a:xfrm>
            <a:off x="838200" y="459863"/>
            <a:ext cx="10515600" cy="1004594"/>
          </a:xfrm>
        </p:spPr>
        <p:txBody>
          <a:bodyPr>
            <a:normAutofit/>
          </a:bodyPr>
          <a:lstStyle/>
          <a:p>
            <a:pPr algn="ctr"/>
            <a:r>
              <a:rPr lang="pt-BR" sz="3100">
                <a:solidFill>
                  <a:srgbClr val="FFFFFF"/>
                </a:solidFill>
              </a:rPr>
              <a:t>Android: </a:t>
            </a:r>
            <a:r>
              <a:rPr lang="pt-BR" sz="3100" b="1" i="0">
                <a:solidFill>
                  <a:srgbClr val="FFFFFF"/>
                </a:solidFill>
                <a:effectLst/>
                <a:latin typeface="Söhne"/>
              </a:rPr>
              <a:t>Arquitetura Baseada em Componentes: Activities, Fragments e Services:</a:t>
            </a:r>
            <a:endParaRPr lang="pt-BR" sz="3100">
              <a:solidFill>
                <a:srgbClr val="FFFFFF"/>
              </a:solidFill>
            </a:endParaRP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ço Reservado para Conteúdo 2">
            <a:extLst>
              <a:ext uri="{FF2B5EF4-FFF2-40B4-BE49-F238E27FC236}">
                <a16:creationId xmlns:a16="http://schemas.microsoft.com/office/drawing/2014/main" id="{67774588-11F2-5E82-0BA4-F02E117ECD3D}"/>
              </a:ext>
            </a:extLst>
          </p:cNvPr>
          <p:cNvGraphicFramePr>
            <a:graphicFrameLocks noGrp="1"/>
          </p:cNvGraphicFramePr>
          <p:nvPr>
            <p:ph idx="1"/>
            <p:extLst>
              <p:ext uri="{D42A27DB-BD31-4B8C-83A1-F6EECF244321}">
                <p14:modId xmlns:p14="http://schemas.microsoft.com/office/powerpoint/2010/main" val="202565784"/>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716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90432C-9711-676D-7268-18F7E76B42CA}"/>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6549A656-ED8A-D1AA-F559-6E69B52C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A5C0A3B-FBE9-171C-7E5D-EEEE79564D9C}"/>
              </a:ext>
            </a:extLst>
          </p:cNvPr>
          <p:cNvSpPr>
            <a:spLocks noGrp="1"/>
          </p:cNvSpPr>
          <p:nvPr>
            <p:ph type="title"/>
          </p:nvPr>
        </p:nvSpPr>
        <p:spPr>
          <a:xfrm>
            <a:off x="838200" y="459863"/>
            <a:ext cx="10515600" cy="1004594"/>
          </a:xfrm>
        </p:spPr>
        <p:txBody>
          <a:bodyPr>
            <a:normAutofit/>
          </a:bodyPr>
          <a:lstStyle/>
          <a:p>
            <a:pPr algn="ctr"/>
            <a:r>
              <a:rPr lang="pt-BR" sz="3100" dirty="0">
                <a:solidFill>
                  <a:srgbClr val="FFFFFF"/>
                </a:solidFill>
              </a:rPr>
              <a:t>Android: </a:t>
            </a:r>
            <a:r>
              <a:rPr lang="pt-BR" sz="3100" b="1" i="0" dirty="0">
                <a:solidFill>
                  <a:srgbClr val="FFFFFF"/>
                </a:solidFill>
                <a:effectLst/>
                <a:latin typeface="Söhne"/>
              </a:rPr>
              <a:t>Arquitetura Baseada em Componentes: </a:t>
            </a:r>
            <a:r>
              <a:rPr lang="pt-BR" sz="3100" b="1" i="0" dirty="0" err="1">
                <a:solidFill>
                  <a:srgbClr val="FFFFFF"/>
                </a:solidFill>
                <a:effectLst/>
                <a:latin typeface="Söhne"/>
              </a:rPr>
              <a:t>Activities</a:t>
            </a:r>
            <a:r>
              <a:rPr lang="pt-BR" sz="3100" b="1" i="0" dirty="0">
                <a:solidFill>
                  <a:srgbClr val="FFFFFF"/>
                </a:solidFill>
                <a:effectLst/>
                <a:latin typeface="Söhne"/>
              </a:rPr>
              <a:t>, </a:t>
            </a:r>
            <a:r>
              <a:rPr lang="pt-BR" sz="3100" b="1" i="0" dirty="0" err="1">
                <a:solidFill>
                  <a:srgbClr val="FFFFFF"/>
                </a:solidFill>
                <a:effectLst/>
                <a:latin typeface="Söhne"/>
              </a:rPr>
              <a:t>Fragments</a:t>
            </a:r>
            <a:r>
              <a:rPr lang="pt-BR" sz="3100" b="1" i="0" dirty="0">
                <a:solidFill>
                  <a:srgbClr val="FFFFFF"/>
                </a:solidFill>
                <a:effectLst/>
                <a:latin typeface="Söhne"/>
              </a:rPr>
              <a:t> e Services:</a:t>
            </a:r>
            <a:endParaRPr lang="pt-BR" sz="3100" dirty="0">
              <a:solidFill>
                <a:srgbClr val="FFFFFF"/>
              </a:solidFill>
            </a:endParaRPr>
          </a:p>
        </p:txBody>
      </p:sp>
      <p:sp>
        <p:nvSpPr>
          <p:cNvPr id="11" name="Rectangle: Rounded Corners 10">
            <a:extLst>
              <a:ext uri="{FF2B5EF4-FFF2-40B4-BE49-F238E27FC236}">
                <a16:creationId xmlns:a16="http://schemas.microsoft.com/office/drawing/2014/main" id="{262A7A0B-9F2A-23F4-1F75-33D649D0E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ço Reservado para Conteúdo 2">
            <a:extLst>
              <a:ext uri="{FF2B5EF4-FFF2-40B4-BE49-F238E27FC236}">
                <a16:creationId xmlns:a16="http://schemas.microsoft.com/office/drawing/2014/main" id="{A09523F7-439C-CA6C-0741-B16930DDED64}"/>
              </a:ext>
            </a:extLst>
          </p:cNvPr>
          <p:cNvGraphicFramePr>
            <a:graphicFrameLocks noGrp="1"/>
          </p:cNvGraphicFramePr>
          <p:nvPr>
            <p:ph idx="1"/>
            <p:extLst>
              <p:ext uri="{D42A27DB-BD31-4B8C-83A1-F6EECF244321}">
                <p14:modId xmlns:p14="http://schemas.microsoft.com/office/powerpoint/2010/main" val="3029100546"/>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4713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539B773-2D6A-3E5E-E81A-7F90B1FCB01D}"/>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99744DF-EA04-8B6B-5D23-E56C7F7E944E}"/>
              </a:ext>
            </a:extLst>
          </p:cNvPr>
          <p:cNvSpPr>
            <a:spLocks noGrp="1"/>
          </p:cNvSpPr>
          <p:nvPr>
            <p:ph type="title"/>
          </p:nvPr>
        </p:nvSpPr>
        <p:spPr>
          <a:xfrm>
            <a:off x="838200" y="459863"/>
            <a:ext cx="10515600" cy="1004594"/>
          </a:xfrm>
        </p:spPr>
        <p:txBody>
          <a:bodyPr>
            <a:normAutofit/>
          </a:bodyPr>
          <a:lstStyle/>
          <a:p>
            <a:pPr algn="ctr"/>
            <a:r>
              <a:rPr lang="pt-BR">
                <a:solidFill>
                  <a:srgbClr val="FFFFFF"/>
                </a:solidFill>
              </a:rPr>
              <a:t>Kotlin</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ço Reservado para Conteúdo 2">
            <a:extLst>
              <a:ext uri="{FF2B5EF4-FFF2-40B4-BE49-F238E27FC236}">
                <a16:creationId xmlns:a16="http://schemas.microsoft.com/office/drawing/2014/main" id="{05906CCF-1D3A-AC16-9181-C1BCCBF1E7E3}"/>
              </a:ext>
            </a:extLst>
          </p:cNvPr>
          <p:cNvGraphicFramePr>
            <a:graphicFrameLocks noGrp="1"/>
          </p:cNvGraphicFramePr>
          <p:nvPr>
            <p:ph idx="1"/>
            <p:extLst>
              <p:ext uri="{D42A27DB-BD31-4B8C-83A1-F6EECF244321}">
                <p14:modId xmlns:p14="http://schemas.microsoft.com/office/powerpoint/2010/main" val="2093919461"/>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1632688"/>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82</TotalTime>
  <Words>2280</Words>
  <Application>Microsoft Office PowerPoint</Application>
  <PresentationFormat>Widescreen</PresentationFormat>
  <Paragraphs>102</Paragraphs>
  <Slides>31</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31</vt:i4>
      </vt:variant>
    </vt:vector>
  </HeadingPairs>
  <TitlesOfParts>
    <vt:vector size="36" baseType="lpstr">
      <vt:lpstr>Aptos</vt:lpstr>
      <vt:lpstr>Aptos Display</vt:lpstr>
      <vt:lpstr>Arial</vt:lpstr>
      <vt:lpstr>Söhne</vt:lpstr>
      <vt:lpstr>Tema do Office</vt:lpstr>
      <vt:lpstr>Android, Kotlin, IOS</vt:lpstr>
      <vt:lpstr>Android</vt:lpstr>
      <vt:lpstr>Android</vt:lpstr>
      <vt:lpstr>Android</vt:lpstr>
      <vt:lpstr>Android: Interface do Usuário (UI): XML para Design de Layout</vt:lpstr>
      <vt:lpstr>Android: Interface do Usuário (UI): XML para Design de Layout</vt:lpstr>
      <vt:lpstr>Android: Arquitetura Baseada em Componentes: Activities, Fragments e Services:</vt:lpstr>
      <vt:lpstr>Android: Arquitetura Baseada em Componentes: Activities, Fragments e Services:</vt:lpstr>
      <vt:lpstr>Kotlin</vt:lpstr>
      <vt:lpstr>Kotlin</vt:lpstr>
      <vt:lpstr>Kotlin</vt:lpstr>
      <vt:lpstr>Kotlin</vt:lpstr>
      <vt:lpstr>Kotlin</vt:lpstr>
      <vt:lpstr>Kotlin</vt:lpstr>
      <vt:lpstr>Kotlin: Desenvolvimento Multiplataforma</vt:lpstr>
      <vt:lpstr>Kotlin: Interoperabilidade com Java</vt:lpstr>
      <vt:lpstr>Kotlin: Sintaxe Concisa e Expressiva</vt:lpstr>
      <vt:lpstr>Kotlin: Arquitetura de Aplicativos Android com Kotlin</vt:lpstr>
      <vt:lpstr>Kotlin: Arquitetura de Aplicativos Android com Kotlin</vt:lpstr>
      <vt:lpstr>Kotlin: Componentes Android</vt:lpstr>
      <vt:lpstr>Kotlin: Componentes Android</vt:lpstr>
      <vt:lpstr>Origem da Linguagem Swift</vt:lpstr>
      <vt:lpstr>Componentes Principais</vt:lpstr>
      <vt:lpstr>Componentes Principais</vt:lpstr>
      <vt:lpstr>Componentes Principais</vt:lpstr>
      <vt:lpstr>Arquitetura da Linguagem Swift</vt:lpstr>
      <vt:lpstr>Arquitetura da Linguagem Swift</vt:lpstr>
      <vt:lpstr>Interface do Usuário (UI): Interface Builder e Storyboards </vt:lpstr>
      <vt:lpstr>Modelo de Distribuição: App Store</vt:lpstr>
      <vt:lpstr>Fragmentação</vt:lpstr>
      <vt:lpstr>Fragmentação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Kotlin, IOS</dc:title>
  <dc:creator>Ítalo Nunes Pereira</dc:creator>
  <cp:lastModifiedBy>Ítalo Nunes Pereira</cp:lastModifiedBy>
  <cp:revision>3</cp:revision>
  <dcterms:created xsi:type="dcterms:W3CDTF">2024-03-10T13:34:44Z</dcterms:created>
  <dcterms:modified xsi:type="dcterms:W3CDTF">2024-03-11T21:46:24Z</dcterms:modified>
</cp:coreProperties>
</file>