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6" r:id="rId20"/>
    <p:sldId id="274" r:id="rId21"/>
    <p:sldId id="275" r:id="rId22"/>
    <p:sldId id="277" r:id="rId23"/>
    <p:sldId id="289" r:id="rId24"/>
    <p:sldId id="29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8078A7-E545-79B3-F98F-D5EF0136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pt-BR" sz="4100" b="1" i="0" dirty="0">
                <a:effectLst/>
                <a:latin typeface="Söhne"/>
              </a:rPr>
              <a:t>Comparando Elementos Widgets do </a:t>
            </a:r>
            <a:r>
              <a:rPr lang="pt-BR" sz="4100" b="1" i="0" dirty="0" err="1">
                <a:effectLst/>
                <a:latin typeface="Söhne"/>
              </a:rPr>
              <a:t>Flutter</a:t>
            </a:r>
            <a:r>
              <a:rPr lang="pt-BR" sz="4100" b="1" i="0" dirty="0">
                <a:effectLst/>
                <a:latin typeface="Söhne"/>
              </a:rPr>
              <a:t> com HTML</a:t>
            </a:r>
            <a:br>
              <a:rPr lang="pt-BR" sz="4100" b="1" i="0" dirty="0">
                <a:effectLst/>
                <a:latin typeface="Söhne"/>
              </a:rPr>
            </a:br>
            <a:endParaRPr lang="pt-BR" sz="4100" dirty="0"/>
          </a:p>
        </p:txBody>
      </p:sp>
      <p:pic>
        <p:nvPicPr>
          <p:cNvPr id="4" name="Picture 2" descr="Script de computador em uma tela">
            <a:extLst>
              <a:ext uri="{FF2B5EF4-FFF2-40B4-BE49-F238E27FC236}">
                <a16:creationId xmlns:a16="http://schemas.microsoft.com/office/drawing/2014/main" id="{59FBE26C-7F36-A3C6-68A8-048052A50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77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HTML (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div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): As &lt;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div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&gt; são usadas para criar blocos de conteúdo em uma página web. Elas são versáteis e podem ser estilizadas e posicionadas usando CSS para criar layouts complexos.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 (Container): O componente Container no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 é semelhante à &lt;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div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&gt; em termos de funcionalidade. Ele é usado para envolver outros widgets e controlar seu posicionamento, tamanho e estilo. Assim como as &lt;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div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&gt; podem ser estilizadas com CSS, os Containers podem receber atributos de estilo no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079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Container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FF2908-9328-D314-5E4B-3C857FCC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2" y="2146731"/>
            <a:ext cx="11553216" cy="43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Container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3CADEF-D865-7068-9319-F18417F2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0" y="2106532"/>
            <a:ext cx="6173061" cy="41439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1F1594-177E-D7A2-E0A9-D212FF63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46" y="1020530"/>
            <a:ext cx="496321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Card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9553A7-84C6-8F72-E66F-9CEA6D05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0" y="2280048"/>
            <a:ext cx="10925140" cy="39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Card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CA64A6-1256-05AB-3787-6C9CF732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2" y="2094485"/>
            <a:ext cx="5982535" cy="42011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9C6C6C-5479-F93F-FC63-F63F4CB4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39" y="1268490"/>
            <a:ext cx="540142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</a:t>
            </a:r>
            <a:r>
              <a:rPr lang="pt-BR" b="0" i="0" dirty="0" err="1">
                <a:effectLst/>
                <a:latin typeface="Söhne"/>
              </a:rPr>
              <a:t>Scaffold</a:t>
            </a:r>
            <a:r>
              <a:rPr lang="pt-BR" b="0" i="0" dirty="0">
                <a:effectLst/>
                <a:latin typeface="Söhne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8468CD-3B05-72C1-678F-6C7B2E89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4" y="2286000"/>
            <a:ext cx="11453871" cy="39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Söhne"/>
              </a:rPr>
              <a:t>Divs</a:t>
            </a:r>
            <a:r>
              <a:rPr lang="pt-BR" b="0" i="0" dirty="0">
                <a:effectLst/>
                <a:latin typeface="Söhne"/>
              </a:rPr>
              <a:t> vs. </a:t>
            </a:r>
            <a:r>
              <a:rPr lang="pt-BR" b="0" i="0" dirty="0" err="1">
                <a:effectLst/>
                <a:latin typeface="Söhne"/>
              </a:rPr>
              <a:t>Scaffold</a:t>
            </a:r>
            <a:r>
              <a:rPr lang="pt-BR" b="0" i="0" dirty="0">
                <a:effectLst/>
                <a:latin typeface="Söhne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1F1734-9B40-802C-314A-CA32D1AA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3" y="2004544"/>
            <a:ext cx="5982535" cy="42011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7DA18C-0858-2EB7-6490-F73279BA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63" y="762000"/>
            <a:ext cx="433448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&lt;</a:t>
            </a:r>
            <a:r>
              <a:rPr lang="pt-BR" b="0" i="0" dirty="0" err="1">
                <a:effectLst/>
                <a:latin typeface="Söhne"/>
              </a:rPr>
              <a:t>img</a:t>
            </a:r>
            <a:r>
              <a:rPr lang="pt-BR" b="0" i="0" dirty="0">
                <a:effectLst/>
                <a:latin typeface="Söhne"/>
              </a:rPr>
              <a:t>&gt; vs. </a:t>
            </a:r>
            <a:r>
              <a:rPr lang="pt-BR" b="0" i="0" dirty="0" err="1">
                <a:effectLst/>
                <a:latin typeface="Söhne"/>
              </a:rPr>
              <a:t>Image</a:t>
            </a:r>
            <a:endParaRPr lang="pt-BR" b="0" i="0" dirty="0"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5336EC-FFCE-8A91-0DEC-A42AA8F4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0" y="2385238"/>
            <a:ext cx="11984060" cy="29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6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&lt;</a:t>
            </a:r>
            <a:r>
              <a:rPr lang="pt-BR" b="0" i="0" dirty="0" err="1">
                <a:effectLst/>
                <a:latin typeface="Söhne"/>
              </a:rPr>
              <a:t>img</a:t>
            </a:r>
            <a:r>
              <a:rPr lang="pt-BR" b="0" i="0" dirty="0">
                <a:effectLst/>
                <a:latin typeface="Söhne"/>
              </a:rPr>
              <a:t>&gt; vs. </a:t>
            </a:r>
            <a:r>
              <a:rPr lang="pt-BR" b="0" i="0" dirty="0" err="1">
                <a:effectLst/>
                <a:latin typeface="Söhne"/>
              </a:rPr>
              <a:t>Image</a:t>
            </a:r>
            <a:endParaRPr lang="pt-BR" b="0" i="0" dirty="0"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CE6F9A-AF0E-140E-BA79-DFE543DF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4" y="2066311"/>
            <a:ext cx="6486170" cy="2229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43E06-7C92-61FD-AFCE-8998AAA0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98" y="762000"/>
            <a:ext cx="4698218" cy="54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&lt;</a:t>
            </a:r>
            <a:r>
              <a:rPr lang="pt-BR" b="0" i="0" dirty="0" err="1">
                <a:effectLst/>
                <a:latin typeface="Söhne"/>
              </a:rPr>
              <a:t>button</a:t>
            </a:r>
            <a:r>
              <a:rPr lang="pt-BR" b="0" i="0" dirty="0">
                <a:effectLst/>
                <a:latin typeface="Söhne"/>
              </a:rPr>
              <a:t>&gt; vs. </a:t>
            </a:r>
            <a:r>
              <a:rPr lang="pt-BR" b="0" i="0" dirty="0" err="1">
                <a:effectLst/>
                <a:latin typeface="Söhne"/>
              </a:rPr>
              <a:t>ElevatedButton</a:t>
            </a:r>
            <a:r>
              <a:rPr lang="pt-BR" b="0" i="0" dirty="0">
                <a:effectLst/>
                <a:latin typeface="Söhne"/>
              </a:rPr>
              <a:t> ou </a:t>
            </a:r>
            <a:r>
              <a:rPr lang="pt-BR" b="0" i="0" dirty="0" err="1">
                <a:effectLst/>
                <a:latin typeface="Söhne"/>
              </a:rPr>
              <a:t>TextButton</a:t>
            </a:r>
            <a:endParaRPr lang="pt-BR" b="0" i="0" dirty="0"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7E7BE9-A361-B002-46F1-63226FC5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1" y="2119547"/>
            <a:ext cx="11804189" cy="30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r>
              <a:rPr lang="pt-BR" dirty="0"/>
              <a:t> x HTML5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e o HTML são duas tecnologias amplamente utilizadas para desenvolvimento de interfaces de usuário em aplicativos e páginas da web, respectivamente. Ambas as plataformas oferecem uma variedade de elementos para criação de interfaces, mas suas abordagens e implementações são diferentes.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49" y="187286"/>
            <a:ext cx="10811462" cy="883240"/>
          </a:xfrm>
        </p:spPr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&lt;</a:t>
            </a:r>
            <a:r>
              <a:rPr lang="pt-BR" b="0" i="0" dirty="0" err="1">
                <a:effectLst/>
                <a:latin typeface="Söhne"/>
              </a:rPr>
              <a:t>button</a:t>
            </a:r>
            <a:r>
              <a:rPr lang="pt-BR" b="0" i="0" dirty="0">
                <a:effectLst/>
                <a:latin typeface="Söhne"/>
              </a:rPr>
              <a:t>&gt; vs. </a:t>
            </a:r>
            <a:r>
              <a:rPr lang="pt-BR" b="0" i="0" dirty="0" err="1">
                <a:effectLst/>
                <a:latin typeface="Söhne"/>
              </a:rPr>
              <a:t>ElevatedButton</a:t>
            </a:r>
            <a:r>
              <a:rPr lang="pt-BR" b="0" i="0" dirty="0">
                <a:effectLst/>
                <a:latin typeface="Söhne"/>
              </a:rPr>
              <a:t> ou </a:t>
            </a:r>
            <a:r>
              <a:rPr lang="pt-BR" b="0" i="0" dirty="0" err="1">
                <a:effectLst/>
                <a:latin typeface="Söhne"/>
              </a:rPr>
              <a:t>TextButton</a:t>
            </a:r>
            <a:endParaRPr lang="pt-BR" b="0" i="0" dirty="0"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D48B5-D5B1-CA49-DC29-19537D65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9" y="2119837"/>
            <a:ext cx="6173061" cy="36676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C74E42-83B9-5366-9426-C5BD73B7D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99" y="1075570"/>
            <a:ext cx="5269865" cy="56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7226"/>
            <a:ext cx="10668000" cy="152400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&lt;input&gt; vs. </a:t>
            </a:r>
            <a:r>
              <a:rPr lang="en-US" b="0" i="0" dirty="0" err="1">
                <a:effectLst/>
                <a:latin typeface="Söhne"/>
              </a:rPr>
              <a:t>TextField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TextFormField</a:t>
            </a:r>
            <a:endParaRPr lang="pt-BR" b="0" i="0" dirty="0"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D87E73-998A-A27C-6379-08EE707C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2" y="2286000"/>
            <a:ext cx="11589356" cy="30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66" y="0"/>
            <a:ext cx="10425659" cy="100684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&lt;input&gt; vs. </a:t>
            </a:r>
            <a:r>
              <a:rPr lang="en-US" b="0" i="0" dirty="0" err="1">
                <a:effectLst/>
                <a:latin typeface="Söhne"/>
              </a:rPr>
              <a:t>TextField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TextFormField</a:t>
            </a:r>
            <a:endParaRPr lang="pt-BR" b="0" i="0" dirty="0">
              <a:effectLst/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BD2324-109F-C0EA-3D10-950DDF8C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57" y="791981"/>
            <a:ext cx="5999667" cy="5938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F94301-4830-33C0-908E-9C8AFF95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" y="1999625"/>
            <a:ext cx="604921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D64A-3FAF-78B8-0B83-6F562480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x 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35AC6-4625-A3C5-3C90-160A09DC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24" y="2551111"/>
            <a:ext cx="11703569" cy="3280063"/>
          </a:xfrm>
        </p:spPr>
      </p:pic>
    </p:spTree>
    <p:extLst>
      <p:ext uri="{BB962C8B-B14F-4D97-AF65-F5344CB8AC3E}">
        <p14:creationId xmlns:p14="http://schemas.microsoft.com/office/powerpoint/2010/main" val="198384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D64A-3FAF-78B8-0B83-6F562480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x 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42A219-E430-ED59-001D-63031B25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7" y="2104840"/>
            <a:ext cx="11908941" cy="36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4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1) Qual é o objetivo do widget </a:t>
            </a:r>
            <a:r>
              <a:rPr lang="pt-BR" dirty="0" err="1"/>
              <a:t>Drawer</a:t>
            </a:r>
            <a:r>
              <a:rPr lang="pt-BR" dirty="0"/>
              <a:t> no </a:t>
            </a:r>
            <a:r>
              <a:rPr lang="pt-BR" dirty="0" err="1"/>
              <a:t>Flutter</a:t>
            </a:r>
            <a:r>
              <a:rPr lang="pt-BR" dirty="0"/>
              <a:t>?</a:t>
            </a:r>
          </a:p>
          <a:p>
            <a:r>
              <a:rPr lang="pt-BR" dirty="0"/>
              <a:t>   - A) Exibir uma lista de opções de navegação.</a:t>
            </a:r>
          </a:p>
          <a:p>
            <a:r>
              <a:rPr lang="pt-BR" dirty="0"/>
              <a:t>   - B) Criar um menu suspenso.</a:t>
            </a:r>
          </a:p>
          <a:p>
            <a:r>
              <a:rPr lang="pt-BR" dirty="0"/>
              <a:t>   - C) Exibir informações do usuário.</a:t>
            </a:r>
          </a:p>
          <a:p>
            <a:r>
              <a:rPr lang="pt-BR" dirty="0"/>
              <a:t>   - D) Mostrar uma barra de pesquisa.</a:t>
            </a:r>
          </a:p>
          <a:p>
            <a:r>
              <a:rPr lang="pt-BR" dirty="0"/>
              <a:t>   - E) Exibir uma lista de itens em uma gaveta lateral. </a:t>
            </a:r>
          </a:p>
        </p:txBody>
      </p:sp>
    </p:spTree>
    <p:extLst>
      <p:ext uri="{BB962C8B-B14F-4D97-AF65-F5344CB8AC3E}">
        <p14:creationId xmlns:p14="http://schemas.microsoft.com/office/powerpoint/2010/main" val="431549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2) O que o widget </a:t>
            </a:r>
            <a:r>
              <a:rPr lang="pt-BR" dirty="0" err="1"/>
              <a:t>UserAccountsDrawerHeader</a:t>
            </a:r>
            <a:r>
              <a:rPr lang="pt-BR" dirty="0"/>
              <a:t> faz?</a:t>
            </a:r>
          </a:p>
          <a:p>
            <a:r>
              <a:rPr lang="pt-BR" dirty="0"/>
              <a:t>   - A) Exibe uma imagem de perfil do usuário.</a:t>
            </a:r>
          </a:p>
          <a:p>
            <a:r>
              <a:rPr lang="pt-BR" dirty="0"/>
              <a:t>   - B) Mostra o nome do usuário.</a:t>
            </a:r>
          </a:p>
          <a:p>
            <a:r>
              <a:rPr lang="pt-BR" dirty="0"/>
              <a:t>   - C) Cria um cabeçalho personalizado para a gaveta.</a:t>
            </a:r>
          </a:p>
          <a:p>
            <a:r>
              <a:rPr lang="pt-BR" dirty="0"/>
              <a:t>   - D) Exibe informações de contato do usuário.</a:t>
            </a:r>
          </a:p>
          <a:p>
            <a:r>
              <a:rPr lang="pt-BR" dirty="0"/>
              <a:t>   - E) Cria um botão de logout.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42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3) Qual é a função do widget </a:t>
            </a:r>
            <a:r>
              <a:rPr lang="pt-BR" dirty="0" err="1"/>
              <a:t>ListTile</a:t>
            </a:r>
            <a:r>
              <a:rPr lang="pt-BR" dirty="0"/>
              <a:t> dentro do </a:t>
            </a:r>
            <a:r>
              <a:rPr lang="pt-BR" dirty="0" err="1"/>
              <a:t>Drawer</a:t>
            </a:r>
            <a:r>
              <a:rPr lang="pt-BR" dirty="0"/>
              <a:t>?</a:t>
            </a:r>
          </a:p>
          <a:p>
            <a:r>
              <a:rPr lang="pt-BR" dirty="0"/>
              <a:t>   - A) Exibir um ícone.</a:t>
            </a:r>
          </a:p>
          <a:p>
            <a:r>
              <a:rPr lang="pt-BR" dirty="0"/>
              <a:t>   - B) Criar um item de menu.</a:t>
            </a:r>
          </a:p>
          <a:p>
            <a:r>
              <a:rPr lang="pt-BR" dirty="0"/>
              <a:t>   - C) Mostrar um título.</a:t>
            </a:r>
          </a:p>
          <a:p>
            <a:r>
              <a:rPr lang="pt-BR" dirty="0"/>
              <a:t>   - D) Exibir uma descrição.</a:t>
            </a:r>
          </a:p>
          <a:p>
            <a:r>
              <a:rPr lang="pt-BR" dirty="0"/>
              <a:t>   - E) Criar um botão de ação.</a:t>
            </a:r>
          </a:p>
        </p:txBody>
      </p:sp>
    </p:spTree>
    <p:extLst>
      <p:ext uri="{BB962C8B-B14F-4D97-AF65-F5344CB8AC3E}">
        <p14:creationId xmlns:p14="http://schemas.microsoft.com/office/powerpoint/2010/main" val="370013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4) O que o widget </a:t>
            </a:r>
            <a:r>
              <a:rPr lang="pt-BR" dirty="0" err="1"/>
              <a:t>CircleAvatar</a:t>
            </a:r>
            <a:r>
              <a:rPr lang="pt-BR" dirty="0"/>
              <a:t> representa?</a:t>
            </a:r>
          </a:p>
          <a:p>
            <a:r>
              <a:rPr lang="pt-BR" dirty="0"/>
              <a:t>   - A) Uma imagem de perfil circular.</a:t>
            </a:r>
          </a:p>
          <a:p>
            <a:r>
              <a:rPr lang="pt-BR" dirty="0"/>
              <a:t>   - B) Um ícone circular.</a:t>
            </a:r>
          </a:p>
          <a:p>
            <a:r>
              <a:rPr lang="pt-BR" dirty="0"/>
              <a:t>   - C) Um botão circular.</a:t>
            </a:r>
          </a:p>
          <a:p>
            <a:r>
              <a:rPr lang="pt-BR" dirty="0"/>
              <a:t>   - D) Uma caixa de seleção circular.</a:t>
            </a:r>
          </a:p>
          <a:p>
            <a:r>
              <a:rPr lang="pt-BR" dirty="0"/>
              <a:t>   - E) Uma seta circular.</a:t>
            </a:r>
          </a:p>
        </p:txBody>
      </p:sp>
    </p:spTree>
    <p:extLst>
      <p:ext uri="{BB962C8B-B14F-4D97-AF65-F5344CB8AC3E}">
        <p14:creationId xmlns:p14="http://schemas.microsoft.com/office/powerpoint/2010/main" val="71737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5) Qual é a finalidade do widget  </a:t>
            </a:r>
            <a:r>
              <a:rPr lang="pt-BR" dirty="0" err="1"/>
              <a:t>AppBar</a:t>
            </a:r>
            <a:r>
              <a:rPr lang="pt-BR" dirty="0"/>
              <a:t>?</a:t>
            </a:r>
          </a:p>
          <a:p>
            <a:r>
              <a:rPr lang="pt-BR" dirty="0"/>
              <a:t>   - A) Exibir um menu de navegação.</a:t>
            </a:r>
          </a:p>
          <a:p>
            <a:r>
              <a:rPr lang="pt-BR" dirty="0"/>
              <a:t>   - B) Criar uma barra de pesquisa.</a:t>
            </a:r>
          </a:p>
          <a:p>
            <a:r>
              <a:rPr lang="pt-BR" dirty="0"/>
              <a:t>   - C) Mostrar o título da página.</a:t>
            </a:r>
          </a:p>
          <a:p>
            <a:r>
              <a:rPr lang="pt-BR" dirty="0"/>
              <a:t>   - D) Exibir informações do usuário.</a:t>
            </a:r>
          </a:p>
          <a:p>
            <a:r>
              <a:rPr lang="pt-BR" dirty="0"/>
              <a:t>   - E) Criar um botão de 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9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Estrutura de Aplicativo vs. Estrutura de Página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No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, os elementos de interface são organizados em uma hierarquia de widgets, onde cada widget representa um componente visual, como botões, contêineres, textos, etc. Essa hierarquia é definida no código do aplicativo e a interface do usuário é renderizada diretamente na tela do dispositivo.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HTML: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Em HTML, os elementos de interface são estruturados em uma página da web, onde cada elemento HTML representa uma parte da página, como cabeçalho, corpo, parágrafos, etc. A estrutura da página é definida em um arquivo HTML e renderizada pelo navegador da web.</a:t>
            </a:r>
          </a:p>
        </p:txBody>
      </p:sp>
    </p:spTree>
    <p:extLst>
      <p:ext uri="{BB962C8B-B14F-4D97-AF65-F5344CB8AC3E}">
        <p14:creationId xmlns:p14="http://schemas.microsoft.com/office/powerpoint/2010/main" val="262501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6) O que o widget </a:t>
            </a:r>
            <a:r>
              <a:rPr lang="pt-BR" dirty="0" err="1"/>
              <a:t>Text</a:t>
            </a:r>
            <a:r>
              <a:rPr lang="pt-BR" dirty="0"/>
              <a:t> faz?</a:t>
            </a:r>
          </a:p>
          <a:p>
            <a:r>
              <a:rPr lang="pt-BR" dirty="0"/>
              <a:t>   - A) Exibe uma imagem.</a:t>
            </a:r>
          </a:p>
          <a:p>
            <a:r>
              <a:rPr lang="pt-BR" dirty="0"/>
              <a:t>   - B) Cria um botão.</a:t>
            </a:r>
          </a:p>
          <a:p>
            <a:r>
              <a:rPr lang="pt-BR" dirty="0"/>
              <a:t>   - C) Mostra texto na tela.</a:t>
            </a:r>
          </a:p>
          <a:p>
            <a:r>
              <a:rPr lang="pt-BR" dirty="0"/>
              <a:t>   - D) Exibe um ícone.</a:t>
            </a:r>
          </a:p>
          <a:p>
            <a:r>
              <a:rPr lang="pt-BR" dirty="0"/>
              <a:t>   - E) Cria um campo de entrada de texto.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40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7) Qual é a função do widget </a:t>
            </a:r>
            <a:r>
              <a:rPr lang="pt-BR" dirty="0" err="1"/>
              <a:t>Icon</a:t>
            </a:r>
            <a:r>
              <a:rPr lang="pt-BR" dirty="0"/>
              <a:t> ?</a:t>
            </a:r>
          </a:p>
          <a:p>
            <a:r>
              <a:rPr lang="pt-BR" dirty="0"/>
              <a:t>   - A) Exibir uma imagem.</a:t>
            </a:r>
          </a:p>
          <a:p>
            <a:r>
              <a:rPr lang="pt-BR" dirty="0"/>
              <a:t>   - B) Criar um botão.</a:t>
            </a:r>
          </a:p>
          <a:p>
            <a:r>
              <a:rPr lang="pt-BR" dirty="0"/>
              <a:t>   - C) Mostrar um ícone.</a:t>
            </a:r>
          </a:p>
          <a:p>
            <a:r>
              <a:rPr lang="pt-BR" dirty="0"/>
              <a:t>   - D) Exibir texto.</a:t>
            </a:r>
          </a:p>
          <a:p>
            <a:r>
              <a:rPr lang="pt-BR" dirty="0"/>
              <a:t>   - E) Criar um campo de entrada de texto.</a:t>
            </a:r>
          </a:p>
        </p:txBody>
      </p:sp>
    </p:spTree>
    <p:extLst>
      <p:ext uri="{BB962C8B-B14F-4D97-AF65-F5344CB8AC3E}">
        <p14:creationId xmlns:p14="http://schemas.microsoft.com/office/powerpoint/2010/main" val="27830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8) O que o widget </a:t>
            </a:r>
            <a:r>
              <a:rPr lang="pt-BR" dirty="0" err="1"/>
              <a:t>ListView</a:t>
            </a:r>
            <a:r>
              <a:rPr lang="pt-BR" dirty="0"/>
              <a:t> faz?</a:t>
            </a:r>
          </a:p>
          <a:p>
            <a:r>
              <a:rPr lang="pt-BR" dirty="0"/>
              <a:t>   - A) Exibe uma lista de itens </a:t>
            </a:r>
            <a:r>
              <a:rPr lang="pt-BR" dirty="0" err="1"/>
              <a:t>rolável</a:t>
            </a:r>
            <a:r>
              <a:rPr lang="pt-BR" dirty="0"/>
              <a:t> verticalmente.</a:t>
            </a:r>
          </a:p>
          <a:p>
            <a:r>
              <a:rPr lang="pt-BR" dirty="0"/>
              <a:t>   - B) Cria uma lista de opções de seleção.</a:t>
            </a:r>
          </a:p>
          <a:p>
            <a:r>
              <a:rPr lang="pt-BR" dirty="0"/>
              <a:t>   - C) Mostra uma lista de imagens.</a:t>
            </a:r>
          </a:p>
          <a:p>
            <a:r>
              <a:rPr lang="pt-BR" dirty="0"/>
              <a:t>   - D) Exibe uma lista de itens em uma gaveta lateral.</a:t>
            </a:r>
          </a:p>
          <a:p>
            <a:r>
              <a:rPr lang="pt-BR" dirty="0"/>
              <a:t>   - E) Cria uma lista de abas.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58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9) Qual é a finalidade do widget </a:t>
            </a:r>
            <a:r>
              <a:rPr lang="pt-BR" dirty="0" err="1"/>
              <a:t>InkWell</a:t>
            </a:r>
            <a:r>
              <a:rPr lang="pt-BR" dirty="0"/>
              <a:t>?</a:t>
            </a:r>
          </a:p>
          <a:p>
            <a:r>
              <a:rPr lang="pt-BR" dirty="0"/>
              <a:t>   - A) Exibir uma imagem.</a:t>
            </a:r>
          </a:p>
          <a:p>
            <a:r>
              <a:rPr lang="pt-BR" dirty="0"/>
              <a:t>   - B) Criar um botão.</a:t>
            </a:r>
          </a:p>
          <a:p>
            <a:r>
              <a:rPr lang="pt-BR" dirty="0"/>
              <a:t>   - C) Adicionar interatividade, como toque, a um elemento.</a:t>
            </a:r>
          </a:p>
          <a:p>
            <a:r>
              <a:rPr lang="pt-BR" dirty="0"/>
              <a:t>   - D) Exibir texto.</a:t>
            </a:r>
          </a:p>
          <a:p>
            <a:r>
              <a:rPr lang="pt-BR" dirty="0"/>
              <a:t>   - E) Criar um campo de entrada de texto.</a:t>
            </a:r>
          </a:p>
        </p:txBody>
      </p:sp>
    </p:spTree>
    <p:extLst>
      <p:ext uri="{BB962C8B-B14F-4D97-AF65-F5344CB8AC3E}">
        <p14:creationId xmlns:p14="http://schemas.microsoft.com/office/powerpoint/2010/main" val="254934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10) O que o widget </a:t>
            </a:r>
            <a:r>
              <a:rPr lang="pt-BR" dirty="0" err="1"/>
              <a:t>Scaffold</a:t>
            </a:r>
            <a:r>
              <a:rPr lang="pt-BR" dirty="0"/>
              <a:t> faz?</a:t>
            </a:r>
          </a:p>
          <a:p>
            <a:r>
              <a:rPr lang="pt-BR" dirty="0"/>
              <a:t>    - A) Exibe uma imagem.</a:t>
            </a:r>
          </a:p>
          <a:p>
            <a:r>
              <a:rPr lang="pt-BR" dirty="0"/>
              <a:t>    - B) Cria um botão.</a:t>
            </a:r>
          </a:p>
          <a:p>
            <a:r>
              <a:rPr lang="pt-BR" dirty="0"/>
              <a:t>    - C) Define a estrutura básica de uma tela.</a:t>
            </a:r>
          </a:p>
          <a:p>
            <a:r>
              <a:rPr lang="pt-BR" dirty="0"/>
              <a:t>    - D) Exibe texto.</a:t>
            </a:r>
          </a:p>
          <a:p>
            <a:r>
              <a:rPr lang="pt-BR" dirty="0"/>
              <a:t>    - E) Cria um campo de entrada de texto.</a:t>
            </a:r>
          </a:p>
        </p:txBody>
      </p:sp>
    </p:spTree>
    <p:extLst>
      <p:ext uri="{BB962C8B-B14F-4D97-AF65-F5344CB8AC3E}">
        <p14:creationId xmlns:p14="http://schemas.microsoft.com/office/powerpoint/2010/main" val="2060358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4641-34E9-FE56-9055-4EBF7E8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Gabarito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37267-59EE-3591-7E9D-5BD6096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Gabarito: A C B A C </a:t>
            </a:r>
            <a:r>
              <a:rPr lang="pt-BR" dirty="0" err="1"/>
              <a:t>C</a:t>
            </a:r>
            <a:r>
              <a:rPr lang="pt-BR" dirty="0"/>
              <a:t> A </a:t>
            </a:r>
            <a:r>
              <a:rPr lang="pt-BR" dirty="0" err="1"/>
              <a:t>A</a:t>
            </a:r>
            <a:r>
              <a:rPr lang="pt-BR" dirty="0"/>
              <a:t> C </a:t>
            </a:r>
            <a:r>
              <a:rPr lang="pt-BR" dirty="0" err="1"/>
              <a:t>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7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Flexibilidade e Customização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Os widgets do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oferecem uma alta flexibilidade e possibilidade de customização. Os desenvolvedores podem criar widgets personalizados e estilizá-los de acordo com suas necessidades. Além disso,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oferece uma grande variedade de widgets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pré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-construídos e pacotes de design para facilitar o desenvolvimento.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HTML: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Embora o HTML permita a customização de elementos usando CSS (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Sheets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), a flexibilidade é relativamente limitada em comparação com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. A customização detalhada muitas vezes requer conhecimento avançado de CSS e pode ser mais complexa de implementar.</a:t>
            </a:r>
          </a:p>
        </p:txBody>
      </p:sp>
    </p:spTree>
    <p:extLst>
      <p:ext uri="{BB962C8B-B14F-4D97-AF65-F5344CB8AC3E}">
        <p14:creationId xmlns:p14="http://schemas.microsoft.com/office/powerpoint/2010/main" val="231825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Layout e Posicionamento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utiliza um sistema de layout baseado em widgets, onde os elementos são posicionados e dimensionados usando widgets como Row,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Column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, Stack, etc. Isso oferece um controle preciso sobre o layout da interface do usuário e facilita a criação de designs responsivos e adaptáveis.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HTML: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No HTML, o layout e posicionamento dos elementos são controlados principalmente por CSS, usando propriedades como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float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, position, display, etc. Embora seja possível criar layouts complexos com CSS, às vezes pode ser desafiador alcançar o mesmo nível de precisão e controle que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oferece com seus widgets de layout.</a:t>
            </a:r>
          </a:p>
        </p:txBody>
      </p:sp>
    </p:spTree>
    <p:extLst>
      <p:ext uri="{BB962C8B-B14F-4D97-AF65-F5344CB8AC3E}">
        <p14:creationId xmlns:p14="http://schemas.microsoft.com/office/powerpoint/2010/main" val="448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Interatividade e Estado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suporta interatividade e gerenciamento de estado diretamente através de widgets. Os desenvolvedores podem adicionar eventos de toque, animações e gerenciamento de estado aos widgets para criar interfaces dinâmicas e responsivas.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HTML: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Em HTML, a interatividade é geralmente alcançada usando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, que é uma linguagem de programação separada. Embora seja possível adicionar interatividade a elementos HTML usando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, isso adiciona uma camada adicional de complexidade ao desenvolvimento e pode resultar em um código mais fragmentado.</a:t>
            </a:r>
          </a:p>
        </p:txBody>
      </p:sp>
    </p:spTree>
    <p:extLst>
      <p:ext uri="{BB962C8B-B14F-4D97-AF65-F5344CB8AC3E}">
        <p14:creationId xmlns:p14="http://schemas.microsoft.com/office/powerpoint/2010/main" val="295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Desempenho e Renderização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utiliza o mecanismo de renderização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Skia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para renderizar interfaces de usuário, o que resulta em um desempenho rápido e suave, mesmo em dispositivos com recursos limitados. Além disso, 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oferece suporte a compilação AOT (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Ahead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öhne"/>
              </a:rPr>
              <a:t>Of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-Time), o que pode melhorar ainda mais o desempenho do aplicativo.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HTML:</a:t>
            </a:r>
            <a:r>
              <a:rPr lang="pt-BR" b="0" i="0" dirty="0">
                <a:solidFill>
                  <a:schemeClr val="tx1"/>
                </a:solidFill>
                <a:effectLst/>
                <a:latin typeface="Söhne"/>
              </a:rPr>
              <a:t> O desempenho e a renderização em HTML dependem principalmente do navegador da web e do dispositivo em que a página está sendo exibida. Embora os navegadores modernos sejam capazes de renderizar páginas HTML de forma rápida e eficiente, o desempenho pode variar dependendo da complexidade da página e dos recursos do dispositivo</a:t>
            </a:r>
          </a:p>
        </p:txBody>
      </p:sp>
    </p:spTree>
    <p:extLst>
      <p:ext uri="{BB962C8B-B14F-4D97-AF65-F5344CB8AC3E}">
        <p14:creationId xmlns:p14="http://schemas.microsoft.com/office/powerpoint/2010/main" val="32132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33B56F-F821-E25F-0BBB-3D9FDF97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95" y="1676400"/>
            <a:ext cx="9743606" cy="3810000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Comparando Elementos </a:t>
            </a:r>
            <a:r>
              <a:rPr lang="pt-BR" b="1" i="0" dirty="0" err="1">
                <a:effectLst/>
                <a:latin typeface="Söhne"/>
              </a:rPr>
              <a:t>Div</a:t>
            </a:r>
            <a:r>
              <a:rPr lang="pt-BR" b="1" i="0" dirty="0">
                <a:effectLst/>
                <a:latin typeface="Söhne"/>
              </a:rPr>
              <a:t> do HTML com Componentes do </a:t>
            </a:r>
            <a:r>
              <a:rPr lang="pt-BR" b="1" i="0" dirty="0" err="1">
                <a:effectLst/>
                <a:latin typeface="Söhne"/>
              </a:rPr>
              <a:t>Flutter</a:t>
            </a: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45C8-45D7-2ADB-D0C0-558D879C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err="1">
                <a:effectLst/>
                <a:latin typeface="Söhne"/>
              </a:rPr>
              <a:t>Flutter</a:t>
            </a:r>
            <a:r>
              <a:rPr lang="pt-BR" b="1" i="0" dirty="0">
                <a:effectLst/>
                <a:latin typeface="Söhne"/>
              </a:rPr>
              <a:t> x DIV</a:t>
            </a:r>
            <a:endParaRPr lang="pt-BR" b="0" i="0" dirty="0">
              <a:effectLst/>
              <a:latin typeface="Söhne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8F67A-BA7A-BD18-79AB-1FF456DE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No desenvolvimento web, as &lt;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div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&gt; são elementos fundamentais para estruturar e organizar o conteúdo em uma página HTML. No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öhne"/>
              </a:rPr>
              <a:t>Flutter</a:t>
            </a:r>
            <a:r>
              <a:rPr lang="pt-BR" b="1" i="0" dirty="0">
                <a:solidFill>
                  <a:schemeClr val="tx1"/>
                </a:solidFill>
                <a:effectLst/>
                <a:latin typeface="Söhne"/>
              </a:rPr>
              <a:t>, os componentes desempenham um papel semelhante na criação de interfaces de usuário.</a:t>
            </a:r>
            <a:endParaRPr lang="pt-BR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9901591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1441</Words>
  <Application>Microsoft Office PowerPoint</Application>
  <PresentationFormat>Widescreen</PresentationFormat>
  <Paragraphs>110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Avenir Next LT Pro</vt:lpstr>
      <vt:lpstr>Avenir Next LT Pro Light</vt:lpstr>
      <vt:lpstr>Sitka Subheading</vt:lpstr>
      <vt:lpstr>Söhne</vt:lpstr>
      <vt:lpstr>PebbleVTI</vt:lpstr>
      <vt:lpstr>Comparando Elementos Widgets do Flutter com HTML </vt:lpstr>
      <vt:lpstr>Flutter x HTML5</vt:lpstr>
      <vt:lpstr>Estrutura de Aplicativo vs. Estrutura de Página Web</vt:lpstr>
      <vt:lpstr>Flexibilidade e Customização</vt:lpstr>
      <vt:lpstr>Layout e Posicionamento</vt:lpstr>
      <vt:lpstr>Interatividade e Estado</vt:lpstr>
      <vt:lpstr>Desempenho e Renderização</vt:lpstr>
      <vt:lpstr>Comparando Elementos Div do HTML com Componentes do Flutter </vt:lpstr>
      <vt:lpstr>Flutter x DIV</vt:lpstr>
      <vt:lpstr>Divs vs. Container</vt:lpstr>
      <vt:lpstr>Divs vs. Container</vt:lpstr>
      <vt:lpstr>Divs vs. Container</vt:lpstr>
      <vt:lpstr>Divs vs. Card</vt:lpstr>
      <vt:lpstr>Divs vs. Card</vt:lpstr>
      <vt:lpstr>Divs vs. Scaffold:</vt:lpstr>
      <vt:lpstr>Divs vs. Scaffold:</vt:lpstr>
      <vt:lpstr>&lt;img&gt; vs. Image</vt:lpstr>
      <vt:lpstr>&lt;img&gt; vs. Image</vt:lpstr>
      <vt:lpstr>&lt;button&gt; vs. ElevatedButton ou TextButton</vt:lpstr>
      <vt:lpstr>&lt;button&gt; vs. ElevatedButton ou TextButton</vt:lpstr>
      <vt:lpstr>&lt;input&gt; vs. TextField ou TextFormField</vt:lpstr>
      <vt:lpstr>&lt;input&gt; vs. TextField ou TextFormField</vt:lpstr>
      <vt:lpstr>Elementos x HTML</vt:lpstr>
      <vt:lpstr>Elementos x HTML</vt:lpstr>
      <vt:lpstr>Questões: </vt:lpstr>
      <vt:lpstr>Questões: </vt:lpstr>
      <vt:lpstr>Questões: </vt:lpstr>
      <vt:lpstr>Questões: </vt:lpstr>
      <vt:lpstr>Questões: </vt:lpstr>
      <vt:lpstr>Questões: </vt:lpstr>
      <vt:lpstr>Questões: </vt:lpstr>
      <vt:lpstr>Questões: </vt:lpstr>
      <vt:lpstr>Questões: </vt:lpstr>
      <vt:lpstr>Questões: </vt:lpstr>
      <vt:lpstr>Gabarito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Comparando Elementos Widgets do Flutter com HTML </dc:title>
  <dc:creator>Ítalo Nunes Pereira</dc:creator>
  <cp:lastModifiedBy>Ítalo Nunes Pereira</cp:lastModifiedBy>
  <cp:revision>5</cp:revision>
  <dcterms:created xsi:type="dcterms:W3CDTF">2024-03-25T19:02:01Z</dcterms:created>
  <dcterms:modified xsi:type="dcterms:W3CDTF">2024-03-26T23:23:48Z</dcterms:modified>
</cp:coreProperties>
</file>