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71" r:id="rId3"/>
    <p:sldId id="270" r:id="rId4"/>
    <p:sldId id="257" r:id="rId5"/>
    <p:sldId id="258" r:id="rId6"/>
    <p:sldId id="261" r:id="rId7"/>
    <p:sldId id="262" r:id="rId8"/>
    <p:sldId id="259" r:id="rId9"/>
    <p:sldId id="263" r:id="rId10"/>
    <p:sldId id="264" r:id="rId11"/>
    <p:sldId id="260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E20E7F74-8D23-49CE-B34E-725653F7FDD5}">
          <p14:sldIdLst>
            <p14:sldId id="256"/>
            <p14:sldId id="271"/>
            <p14:sldId id="270"/>
          </p14:sldIdLst>
        </p14:section>
        <p14:section name="Mobile" id="{AA3541A5-CC46-42BA-97A6-9D561C8B70A8}">
          <p14:sldIdLst>
            <p14:sldId id="257"/>
          </p14:sldIdLst>
        </p14:section>
        <p14:section name="Widgets" id="{B8B72159-B633-4D9A-8395-14DD61DCF819}">
          <p14:sldIdLst>
            <p14:sldId id="258"/>
            <p14:sldId id="261"/>
            <p14:sldId id="262"/>
          </p14:sldIdLst>
        </p14:section>
        <p14:section name="Media" id="{570C6857-C851-46DF-806C-812BA845CC8E}">
          <p14:sldIdLst>
            <p14:sldId id="259"/>
            <p14:sldId id="263"/>
            <p14:sldId id="264"/>
          </p14:sldIdLst>
        </p14:section>
        <p14:section name="Layout" id="{CDBF6ED9-67B7-4B04-B777-B3197669BE9E}">
          <p14:sldIdLst>
            <p14:sldId id="260"/>
            <p14:sldId id="265"/>
            <p14:sldId id="266"/>
            <p14:sldId id="267"/>
          </p14:sldIdLst>
        </p14:section>
        <p14:section name="Explicações" id="{F1EF2F47-22D4-4234-8E65-5E4CFB62B80A}">
          <p14:sldIdLst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CDF276-0982-43C5-AB2A-86DDE68FF6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D66F01-DBA8-4D13-A3C0-7E9D322B5BC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O widget MediaQuery fornece informações sobre o ambiente atual do aplicativo, como tamanho da tela, orientação e densidade de pixels.</a:t>
          </a:r>
          <a:endParaRPr lang="en-US"/>
        </a:p>
      </dgm:t>
    </dgm:pt>
    <dgm:pt modelId="{07C51375-018C-433B-9242-3F81366FF419}" type="parTrans" cxnId="{3FF7D685-A0FB-498A-94AB-6165FC3AE981}">
      <dgm:prSet/>
      <dgm:spPr/>
      <dgm:t>
        <a:bodyPr/>
        <a:lstStyle/>
        <a:p>
          <a:endParaRPr lang="en-US"/>
        </a:p>
      </dgm:t>
    </dgm:pt>
    <dgm:pt modelId="{C728CBA8-2D61-40E8-9B0A-97D628E17D96}" type="sibTrans" cxnId="{3FF7D685-A0FB-498A-94AB-6165FC3AE981}">
      <dgm:prSet/>
      <dgm:spPr/>
      <dgm:t>
        <a:bodyPr/>
        <a:lstStyle/>
        <a:p>
          <a:endParaRPr lang="en-US"/>
        </a:p>
      </dgm:t>
    </dgm:pt>
    <dgm:pt modelId="{36A0D678-B598-49B3-B2B7-77F60F8B2BB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Você pode usar MediaQuery.of(context) para acessar essas informações em qualquer lugar do seu widget tree.</a:t>
          </a:r>
          <a:endParaRPr lang="en-US"/>
        </a:p>
      </dgm:t>
    </dgm:pt>
    <dgm:pt modelId="{168BFA21-9B3D-4032-99B2-600C555A8025}" type="parTrans" cxnId="{61E88977-CCD4-4C15-8028-FF48805575DB}">
      <dgm:prSet/>
      <dgm:spPr/>
      <dgm:t>
        <a:bodyPr/>
        <a:lstStyle/>
        <a:p>
          <a:endParaRPr lang="en-US"/>
        </a:p>
      </dgm:t>
    </dgm:pt>
    <dgm:pt modelId="{6450C83A-9CA9-40C0-8B7B-A570EC697451}" type="sibTrans" cxnId="{61E88977-CCD4-4C15-8028-FF48805575DB}">
      <dgm:prSet/>
      <dgm:spPr/>
      <dgm:t>
        <a:bodyPr/>
        <a:lstStyle/>
        <a:p>
          <a:endParaRPr lang="en-US"/>
        </a:p>
      </dgm:t>
    </dgm:pt>
    <dgm:pt modelId="{BD8FB600-43A5-4B8A-AFC8-86762A15860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0" i="0"/>
            <a:t>Por exemplo, você pode usar MediaQuery para determinar o tamanho da tela e ajustar dinamicamente o layout com base nesse tamanho</a:t>
          </a:r>
          <a:endParaRPr lang="en-US"/>
        </a:p>
      </dgm:t>
    </dgm:pt>
    <dgm:pt modelId="{4E08C155-BFFC-4F0C-A7CF-F2104132E246}" type="parTrans" cxnId="{ECE95979-6CAE-4ACB-A701-AE7A9263B5E7}">
      <dgm:prSet/>
      <dgm:spPr/>
      <dgm:t>
        <a:bodyPr/>
        <a:lstStyle/>
        <a:p>
          <a:endParaRPr lang="en-US"/>
        </a:p>
      </dgm:t>
    </dgm:pt>
    <dgm:pt modelId="{D563C9B0-9EBD-49BC-825C-A8274B5B598C}" type="sibTrans" cxnId="{ECE95979-6CAE-4ACB-A701-AE7A9263B5E7}">
      <dgm:prSet/>
      <dgm:spPr/>
      <dgm:t>
        <a:bodyPr/>
        <a:lstStyle/>
        <a:p>
          <a:endParaRPr lang="en-US"/>
        </a:p>
      </dgm:t>
    </dgm:pt>
    <dgm:pt modelId="{8AFCB5A8-626E-47F2-98E6-B878539C0395}" type="pres">
      <dgm:prSet presAssocID="{B4CDF276-0982-43C5-AB2A-86DDE68FF663}" presName="root" presStyleCnt="0">
        <dgm:presLayoutVars>
          <dgm:dir/>
          <dgm:resizeHandles val="exact"/>
        </dgm:presLayoutVars>
      </dgm:prSet>
      <dgm:spPr/>
    </dgm:pt>
    <dgm:pt modelId="{0E4C615D-950C-46EF-8396-21109198884C}" type="pres">
      <dgm:prSet presAssocID="{41D66F01-DBA8-4D13-A3C0-7E9D322B5BC3}" presName="compNode" presStyleCnt="0"/>
      <dgm:spPr/>
    </dgm:pt>
    <dgm:pt modelId="{8F1F8A37-65FF-4712-AB48-4849950B07AA}" type="pres">
      <dgm:prSet presAssocID="{41D66F01-DBA8-4D13-A3C0-7E9D322B5BC3}" presName="bgRect" presStyleLbl="bgShp" presStyleIdx="0" presStyleCnt="3"/>
      <dgm:spPr/>
    </dgm:pt>
    <dgm:pt modelId="{94849939-CB40-4B80-A0E8-9A37EB49E829}" type="pres">
      <dgm:prSet presAssocID="{41D66F01-DBA8-4D13-A3C0-7E9D322B5B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ABEE2191-4DB6-4D71-A53B-19F54545332E}" type="pres">
      <dgm:prSet presAssocID="{41D66F01-DBA8-4D13-A3C0-7E9D322B5BC3}" presName="spaceRect" presStyleCnt="0"/>
      <dgm:spPr/>
    </dgm:pt>
    <dgm:pt modelId="{A3CE1D51-2D10-42F2-9CF4-73C456AF0DF0}" type="pres">
      <dgm:prSet presAssocID="{41D66F01-DBA8-4D13-A3C0-7E9D322B5BC3}" presName="parTx" presStyleLbl="revTx" presStyleIdx="0" presStyleCnt="3">
        <dgm:presLayoutVars>
          <dgm:chMax val="0"/>
          <dgm:chPref val="0"/>
        </dgm:presLayoutVars>
      </dgm:prSet>
      <dgm:spPr/>
    </dgm:pt>
    <dgm:pt modelId="{963F4931-0C49-4091-8E41-9F593BEC222A}" type="pres">
      <dgm:prSet presAssocID="{C728CBA8-2D61-40E8-9B0A-97D628E17D96}" presName="sibTrans" presStyleCnt="0"/>
      <dgm:spPr/>
    </dgm:pt>
    <dgm:pt modelId="{C205973E-7FC6-4A62-8B19-85B1E152E576}" type="pres">
      <dgm:prSet presAssocID="{36A0D678-B598-49B3-B2B7-77F60F8B2BBC}" presName="compNode" presStyleCnt="0"/>
      <dgm:spPr/>
    </dgm:pt>
    <dgm:pt modelId="{F764EAB9-888F-46AE-A6AB-FF653484E6AB}" type="pres">
      <dgm:prSet presAssocID="{36A0D678-B598-49B3-B2B7-77F60F8B2BBC}" presName="bgRect" presStyleLbl="bgShp" presStyleIdx="1" presStyleCnt="3"/>
      <dgm:spPr/>
    </dgm:pt>
    <dgm:pt modelId="{B0A59232-F99C-4AE2-AA69-D78D044DF59D}" type="pres">
      <dgm:prSet presAssocID="{36A0D678-B598-49B3-B2B7-77F60F8B2B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A18F0A92-6DF0-4D6D-B493-D1507C4ADC0D}" type="pres">
      <dgm:prSet presAssocID="{36A0D678-B598-49B3-B2B7-77F60F8B2BBC}" presName="spaceRect" presStyleCnt="0"/>
      <dgm:spPr/>
    </dgm:pt>
    <dgm:pt modelId="{89B26794-A969-457E-9EFD-57D320C8BD77}" type="pres">
      <dgm:prSet presAssocID="{36A0D678-B598-49B3-B2B7-77F60F8B2BBC}" presName="parTx" presStyleLbl="revTx" presStyleIdx="1" presStyleCnt="3">
        <dgm:presLayoutVars>
          <dgm:chMax val="0"/>
          <dgm:chPref val="0"/>
        </dgm:presLayoutVars>
      </dgm:prSet>
      <dgm:spPr/>
    </dgm:pt>
    <dgm:pt modelId="{74F97310-2000-4996-B6B7-1F1050D96BFA}" type="pres">
      <dgm:prSet presAssocID="{6450C83A-9CA9-40C0-8B7B-A570EC697451}" presName="sibTrans" presStyleCnt="0"/>
      <dgm:spPr/>
    </dgm:pt>
    <dgm:pt modelId="{F4D92C89-D575-458E-9F99-8FEB348E29D9}" type="pres">
      <dgm:prSet presAssocID="{BD8FB600-43A5-4B8A-AFC8-86762A15860B}" presName="compNode" presStyleCnt="0"/>
      <dgm:spPr/>
    </dgm:pt>
    <dgm:pt modelId="{AF4BBF1A-6492-4B72-B0C3-BFEC90807CEC}" type="pres">
      <dgm:prSet presAssocID="{BD8FB600-43A5-4B8A-AFC8-86762A15860B}" presName="bgRect" presStyleLbl="bgShp" presStyleIdx="2" presStyleCnt="3"/>
      <dgm:spPr/>
    </dgm:pt>
    <dgm:pt modelId="{2E17DD8A-C2FF-4D5E-9FE8-03D63913F35E}" type="pres">
      <dgm:prSet presAssocID="{BD8FB600-43A5-4B8A-AFC8-86762A1586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valete"/>
        </a:ext>
      </dgm:extLst>
    </dgm:pt>
    <dgm:pt modelId="{3E5BAC93-55AA-4CB3-94A0-22088C9249C9}" type="pres">
      <dgm:prSet presAssocID="{BD8FB600-43A5-4B8A-AFC8-86762A15860B}" presName="spaceRect" presStyleCnt="0"/>
      <dgm:spPr/>
    </dgm:pt>
    <dgm:pt modelId="{4CF5E8AF-BB0D-4548-90C0-1EE90F207D9C}" type="pres">
      <dgm:prSet presAssocID="{BD8FB600-43A5-4B8A-AFC8-86762A15860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26B138-60ED-4AD2-9CAE-5AEB4C3F2C48}" type="presOf" srcId="{41D66F01-DBA8-4D13-A3C0-7E9D322B5BC3}" destId="{A3CE1D51-2D10-42F2-9CF4-73C456AF0DF0}" srcOrd="0" destOrd="0" presId="urn:microsoft.com/office/officeart/2018/2/layout/IconVerticalSolidList"/>
    <dgm:cxn modelId="{36A08D65-84F0-4632-89AA-2EF627454DB2}" type="presOf" srcId="{B4CDF276-0982-43C5-AB2A-86DDE68FF663}" destId="{8AFCB5A8-626E-47F2-98E6-B878539C0395}" srcOrd="0" destOrd="0" presId="urn:microsoft.com/office/officeart/2018/2/layout/IconVerticalSolidList"/>
    <dgm:cxn modelId="{61E88977-CCD4-4C15-8028-FF48805575DB}" srcId="{B4CDF276-0982-43C5-AB2A-86DDE68FF663}" destId="{36A0D678-B598-49B3-B2B7-77F60F8B2BBC}" srcOrd="1" destOrd="0" parTransId="{168BFA21-9B3D-4032-99B2-600C555A8025}" sibTransId="{6450C83A-9CA9-40C0-8B7B-A570EC697451}"/>
    <dgm:cxn modelId="{ECE95979-6CAE-4ACB-A701-AE7A9263B5E7}" srcId="{B4CDF276-0982-43C5-AB2A-86DDE68FF663}" destId="{BD8FB600-43A5-4B8A-AFC8-86762A15860B}" srcOrd="2" destOrd="0" parTransId="{4E08C155-BFFC-4F0C-A7CF-F2104132E246}" sibTransId="{D563C9B0-9EBD-49BC-825C-A8274B5B598C}"/>
    <dgm:cxn modelId="{3FF7D685-A0FB-498A-94AB-6165FC3AE981}" srcId="{B4CDF276-0982-43C5-AB2A-86DDE68FF663}" destId="{41D66F01-DBA8-4D13-A3C0-7E9D322B5BC3}" srcOrd="0" destOrd="0" parTransId="{07C51375-018C-433B-9242-3F81366FF419}" sibTransId="{C728CBA8-2D61-40E8-9B0A-97D628E17D96}"/>
    <dgm:cxn modelId="{541187CC-A3DD-4D5A-90C9-F7E0E76387E8}" type="presOf" srcId="{BD8FB600-43A5-4B8A-AFC8-86762A15860B}" destId="{4CF5E8AF-BB0D-4548-90C0-1EE90F207D9C}" srcOrd="0" destOrd="0" presId="urn:microsoft.com/office/officeart/2018/2/layout/IconVerticalSolidList"/>
    <dgm:cxn modelId="{78EC76D7-A087-490C-B33A-2C0B94D24D6E}" type="presOf" srcId="{36A0D678-B598-49B3-B2B7-77F60F8B2BBC}" destId="{89B26794-A969-457E-9EFD-57D320C8BD77}" srcOrd="0" destOrd="0" presId="urn:microsoft.com/office/officeart/2018/2/layout/IconVerticalSolidList"/>
    <dgm:cxn modelId="{520F2EE0-6407-4CA4-9220-970CAD4713FC}" type="presParOf" srcId="{8AFCB5A8-626E-47F2-98E6-B878539C0395}" destId="{0E4C615D-950C-46EF-8396-21109198884C}" srcOrd="0" destOrd="0" presId="urn:microsoft.com/office/officeart/2018/2/layout/IconVerticalSolidList"/>
    <dgm:cxn modelId="{5C3C0858-6BFB-485F-8C43-B29344CF9B54}" type="presParOf" srcId="{0E4C615D-950C-46EF-8396-21109198884C}" destId="{8F1F8A37-65FF-4712-AB48-4849950B07AA}" srcOrd="0" destOrd="0" presId="urn:microsoft.com/office/officeart/2018/2/layout/IconVerticalSolidList"/>
    <dgm:cxn modelId="{DEE53ACB-DE67-41D6-8ED7-F9B737A33A0A}" type="presParOf" srcId="{0E4C615D-950C-46EF-8396-21109198884C}" destId="{94849939-CB40-4B80-A0E8-9A37EB49E829}" srcOrd="1" destOrd="0" presId="urn:microsoft.com/office/officeart/2018/2/layout/IconVerticalSolidList"/>
    <dgm:cxn modelId="{6B6E69D1-1E35-41A9-93AA-557AE629ACB1}" type="presParOf" srcId="{0E4C615D-950C-46EF-8396-21109198884C}" destId="{ABEE2191-4DB6-4D71-A53B-19F54545332E}" srcOrd="2" destOrd="0" presId="urn:microsoft.com/office/officeart/2018/2/layout/IconVerticalSolidList"/>
    <dgm:cxn modelId="{C285B6F4-68BA-4E4A-B3F0-6E0B3AEB559C}" type="presParOf" srcId="{0E4C615D-950C-46EF-8396-21109198884C}" destId="{A3CE1D51-2D10-42F2-9CF4-73C456AF0DF0}" srcOrd="3" destOrd="0" presId="urn:microsoft.com/office/officeart/2018/2/layout/IconVerticalSolidList"/>
    <dgm:cxn modelId="{4326E35E-3906-452F-BAF7-3EC7A887AC7A}" type="presParOf" srcId="{8AFCB5A8-626E-47F2-98E6-B878539C0395}" destId="{963F4931-0C49-4091-8E41-9F593BEC222A}" srcOrd="1" destOrd="0" presId="urn:microsoft.com/office/officeart/2018/2/layout/IconVerticalSolidList"/>
    <dgm:cxn modelId="{FD2AD7E6-264C-4A17-9534-1DDD4D00933A}" type="presParOf" srcId="{8AFCB5A8-626E-47F2-98E6-B878539C0395}" destId="{C205973E-7FC6-4A62-8B19-85B1E152E576}" srcOrd="2" destOrd="0" presId="urn:microsoft.com/office/officeart/2018/2/layout/IconVerticalSolidList"/>
    <dgm:cxn modelId="{C4915C7F-3791-44D3-8EAB-BD22E95A59A4}" type="presParOf" srcId="{C205973E-7FC6-4A62-8B19-85B1E152E576}" destId="{F764EAB9-888F-46AE-A6AB-FF653484E6AB}" srcOrd="0" destOrd="0" presId="urn:microsoft.com/office/officeart/2018/2/layout/IconVerticalSolidList"/>
    <dgm:cxn modelId="{382DEA07-B294-403F-9FA7-5795FBCBE1E6}" type="presParOf" srcId="{C205973E-7FC6-4A62-8B19-85B1E152E576}" destId="{B0A59232-F99C-4AE2-AA69-D78D044DF59D}" srcOrd="1" destOrd="0" presId="urn:microsoft.com/office/officeart/2018/2/layout/IconVerticalSolidList"/>
    <dgm:cxn modelId="{4FF3A45F-1F17-486A-8548-3AB253A69466}" type="presParOf" srcId="{C205973E-7FC6-4A62-8B19-85B1E152E576}" destId="{A18F0A92-6DF0-4D6D-B493-D1507C4ADC0D}" srcOrd="2" destOrd="0" presId="urn:microsoft.com/office/officeart/2018/2/layout/IconVerticalSolidList"/>
    <dgm:cxn modelId="{D8BA2AD1-6494-4F99-804C-861C09FBE564}" type="presParOf" srcId="{C205973E-7FC6-4A62-8B19-85B1E152E576}" destId="{89B26794-A969-457E-9EFD-57D320C8BD77}" srcOrd="3" destOrd="0" presId="urn:microsoft.com/office/officeart/2018/2/layout/IconVerticalSolidList"/>
    <dgm:cxn modelId="{E2F6548F-20A9-4906-9F60-943EDF01B2C2}" type="presParOf" srcId="{8AFCB5A8-626E-47F2-98E6-B878539C0395}" destId="{74F97310-2000-4996-B6B7-1F1050D96BFA}" srcOrd="3" destOrd="0" presId="urn:microsoft.com/office/officeart/2018/2/layout/IconVerticalSolidList"/>
    <dgm:cxn modelId="{1F4E52C4-A20B-4E30-A8A1-D3220522566F}" type="presParOf" srcId="{8AFCB5A8-626E-47F2-98E6-B878539C0395}" destId="{F4D92C89-D575-458E-9F99-8FEB348E29D9}" srcOrd="4" destOrd="0" presId="urn:microsoft.com/office/officeart/2018/2/layout/IconVerticalSolidList"/>
    <dgm:cxn modelId="{7161F4AD-DDF9-4D87-8A00-72016E923F3E}" type="presParOf" srcId="{F4D92C89-D575-458E-9F99-8FEB348E29D9}" destId="{AF4BBF1A-6492-4B72-B0C3-BFEC90807CEC}" srcOrd="0" destOrd="0" presId="urn:microsoft.com/office/officeart/2018/2/layout/IconVerticalSolidList"/>
    <dgm:cxn modelId="{466273B8-C157-4A46-B1C3-94C091D6A869}" type="presParOf" srcId="{F4D92C89-D575-458E-9F99-8FEB348E29D9}" destId="{2E17DD8A-C2FF-4D5E-9FE8-03D63913F35E}" srcOrd="1" destOrd="0" presId="urn:microsoft.com/office/officeart/2018/2/layout/IconVerticalSolidList"/>
    <dgm:cxn modelId="{443A850B-FAF8-4705-ABE0-D4C961C48F5E}" type="presParOf" srcId="{F4D92C89-D575-458E-9F99-8FEB348E29D9}" destId="{3E5BAC93-55AA-4CB3-94A0-22088C9249C9}" srcOrd="2" destOrd="0" presId="urn:microsoft.com/office/officeart/2018/2/layout/IconVerticalSolidList"/>
    <dgm:cxn modelId="{8C2BF06F-049E-4226-ABA1-ADBAD6471901}" type="presParOf" srcId="{F4D92C89-D575-458E-9F99-8FEB348E29D9}" destId="{4CF5E8AF-BB0D-4548-90C0-1EE90F207D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F8A37-65FF-4712-AB48-4849950B07AA}">
      <dsp:nvSpPr>
        <dsp:cNvPr id="0" name=""/>
        <dsp:cNvSpPr/>
      </dsp:nvSpPr>
      <dsp:spPr>
        <a:xfrm>
          <a:off x="0" y="444"/>
          <a:ext cx="9601200" cy="1040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49939-CB40-4B80-A0E8-9A37EB49E829}">
      <dsp:nvSpPr>
        <dsp:cNvPr id="0" name=""/>
        <dsp:cNvSpPr/>
      </dsp:nvSpPr>
      <dsp:spPr>
        <a:xfrm>
          <a:off x="314809" y="234600"/>
          <a:ext cx="572380" cy="572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E1D51-2D10-42F2-9CF4-73C456AF0DF0}">
      <dsp:nvSpPr>
        <dsp:cNvPr id="0" name=""/>
        <dsp:cNvSpPr/>
      </dsp:nvSpPr>
      <dsp:spPr>
        <a:xfrm>
          <a:off x="1201999" y="444"/>
          <a:ext cx="8399200" cy="1040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40" tIns="110140" rIns="110140" bIns="11014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O widget MediaQuery fornece informações sobre o ambiente atual do aplicativo, como tamanho da tela, orientação e densidade de pixels.</a:t>
          </a:r>
          <a:endParaRPr lang="en-US" sz="2000" kern="1200"/>
        </a:p>
      </dsp:txBody>
      <dsp:txXfrm>
        <a:off x="1201999" y="444"/>
        <a:ext cx="8399200" cy="1040692"/>
      </dsp:txXfrm>
    </dsp:sp>
    <dsp:sp modelId="{F764EAB9-888F-46AE-A6AB-FF653484E6AB}">
      <dsp:nvSpPr>
        <dsp:cNvPr id="0" name=""/>
        <dsp:cNvSpPr/>
      </dsp:nvSpPr>
      <dsp:spPr>
        <a:xfrm>
          <a:off x="0" y="1301309"/>
          <a:ext cx="9601200" cy="1040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59232-F99C-4AE2-AA69-D78D044DF59D}">
      <dsp:nvSpPr>
        <dsp:cNvPr id="0" name=""/>
        <dsp:cNvSpPr/>
      </dsp:nvSpPr>
      <dsp:spPr>
        <a:xfrm>
          <a:off x="314809" y="1535465"/>
          <a:ext cx="572380" cy="572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26794-A969-457E-9EFD-57D320C8BD77}">
      <dsp:nvSpPr>
        <dsp:cNvPr id="0" name=""/>
        <dsp:cNvSpPr/>
      </dsp:nvSpPr>
      <dsp:spPr>
        <a:xfrm>
          <a:off x="1201999" y="1301309"/>
          <a:ext cx="8399200" cy="1040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40" tIns="110140" rIns="110140" bIns="11014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Você pode usar MediaQuery.of(context) para acessar essas informações em qualquer lugar do seu widget tree.</a:t>
          </a:r>
          <a:endParaRPr lang="en-US" sz="2000" kern="1200"/>
        </a:p>
      </dsp:txBody>
      <dsp:txXfrm>
        <a:off x="1201999" y="1301309"/>
        <a:ext cx="8399200" cy="1040692"/>
      </dsp:txXfrm>
    </dsp:sp>
    <dsp:sp modelId="{AF4BBF1A-6492-4B72-B0C3-BFEC90807CEC}">
      <dsp:nvSpPr>
        <dsp:cNvPr id="0" name=""/>
        <dsp:cNvSpPr/>
      </dsp:nvSpPr>
      <dsp:spPr>
        <a:xfrm>
          <a:off x="0" y="2602175"/>
          <a:ext cx="9601200" cy="1040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7DD8A-C2FF-4D5E-9FE8-03D63913F35E}">
      <dsp:nvSpPr>
        <dsp:cNvPr id="0" name=""/>
        <dsp:cNvSpPr/>
      </dsp:nvSpPr>
      <dsp:spPr>
        <a:xfrm>
          <a:off x="314809" y="2836330"/>
          <a:ext cx="572380" cy="5723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5E8AF-BB0D-4548-90C0-1EE90F207D9C}">
      <dsp:nvSpPr>
        <dsp:cNvPr id="0" name=""/>
        <dsp:cNvSpPr/>
      </dsp:nvSpPr>
      <dsp:spPr>
        <a:xfrm>
          <a:off x="1201999" y="2602175"/>
          <a:ext cx="8399200" cy="1040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140" tIns="110140" rIns="110140" bIns="11014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0" i="0" kern="1200"/>
            <a:t>Por exemplo, você pode usar MediaQuery para determinar o tamanho da tela e ajustar dinamicamente o layout com base nesse tamanho</a:t>
          </a:r>
          <a:endParaRPr lang="en-US" sz="2000" kern="1200"/>
        </a:p>
      </dsp:txBody>
      <dsp:txXfrm>
        <a:off x="1201999" y="2602175"/>
        <a:ext cx="8399200" cy="10406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87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8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1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9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2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60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9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1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8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.mx/pin/6797627559744151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cdazero.it/android-00-indice.php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7.png"/><Relationship Id="rId3" Type="http://schemas.openxmlformats.org/officeDocument/2006/relationships/slide" Target="slide4.xml"/><Relationship Id="rId7" Type="http://schemas.openxmlformats.org/officeDocument/2006/relationships/image" Target="../media/image30.png"/><Relationship Id="rId12" Type="http://schemas.openxmlformats.org/officeDocument/2006/relationships/slide" Target="slide11.xml"/><Relationship Id="rId2" Type="http://schemas.openxmlformats.org/officeDocument/2006/relationships/image" Target="../media/image4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5" Type="http://schemas.openxmlformats.org/officeDocument/2006/relationships/slide" Target="slide15.xml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slide" Target="slide8.xml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E45B9B-5690-F156-E2ED-D88478B76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8F2A2FC-68C6-3416-15E7-FDF78FABFC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304" r="9807"/>
          <a:stretch/>
        </p:blipFill>
        <p:spPr>
          <a:xfrm>
            <a:off x="1" y="10"/>
            <a:ext cx="1219199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C8D5EB-2922-7332-8126-DC86A2FBC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277" y="2398143"/>
            <a:ext cx="4954137" cy="2116348"/>
          </a:xfrm>
          <a:noFill/>
        </p:spPr>
        <p:txBody>
          <a:bodyPr anchor="b"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Flutter e aspectos Mobile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4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95DE5-0561-0A72-9409-FDA85BFE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MediaQuery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DB4A99-8EFD-A219-FE82-7B850414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exemplo prático de uso do </a:t>
            </a:r>
            <a:r>
              <a:rPr lang="pt-BR" dirty="0" err="1"/>
              <a:t>MediaQuery</a:t>
            </a:r>
            <a:r>
              <a:rPr lang="pt-BR" dirty="0"/>
              <a:t> é ajustar o espaçamento, o tamanho ou a disposição dos elementos com base no tamanho da tela. Por exemplo, você pode definir um layout que exiba mais informações em dispositivos maiores e menos informações em dispositivos menores, garantindo uma experiência consistente e agradável para os usuários, independentemente do dispositivo que estão usando.</a:t>
            </a:r>
          </a:p>
          <a:p>
            <a:endParaRPr lang="pt-BR" dirty="0"/>
          </a:p>
          <a:p>
            <a:r>
              <a:rPr lang="pt-BR" dirty="0"/>
              <a:t>EXP.: COD_3</a:t>
            </a:r>
          </a:p>
        </p:txBody>
      </p:sp>
    </p:spTree>
    <p:extLst>
      <p:ext uri="{BB962C8B-B14F-4D97-AF65-F5344CB8AC3E}">
        <p14:creationId xmlns:p14="http://schemas.microsoft.com/office/powerpoint/2010/main" val="400449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3B4333-ED19-AB31-AB16-9E2E8DC7D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FEA777-1A99-F20D-9443-EF409644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2A1665-5623-AB3F-1C03-2B61553D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58" y="1295399"/>
            <a:ext cx="2884857" cy="1254163"/>
          </a:xfrm>
        </p:spPr>
        <p:txBody>
          <a:bodyPr anchor="t">
            <a:normAutofit/>
          </a:bodyPr>
          <a:lstStyle/>
          <a:p>
            <a:r>
              <a:rPr lang="pt-BR" sz="2000" b="1" i="0" dirty="0" err="1">
                <a:effectLst/>
                <a:latin typeface="Söhne"/>
              </a:rPr>
              <a:t>LayoutBuilder</a:t>
            </a:r>
            <a:endParaRPr lang="pt-BR" sz="2000" b="1" i="0" dirty="0">
              <a:effectLst/>
              <a:latin typeface="Söhne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86C0FF-CCB9-0171-7663-ACADEEE1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273" y="1430767"/>
            <a:ext cx="5904603" cy="386185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0" i="0">
                <a:effectLst/>
                <a:latin typeface="Söhne"/>
              </a:rPr>
              <a:t>O </a:t>
            </a:r>
            <a:r>
              <a:rPr lang="pt-BR" b="0" i="0" err="1">
                <a:effectLst/>
                <a:latin typeface="Söhne"/>
              </a:rPr>
              <a:t>LayoutBuilder</a:t>
            </a:r>
            <a:r>
              <a:rPr lang="pt-BR" b="0" i="0">
                <a:effectLst/>
                <a:latin typeface="Söhne"/>
              </a:rPr>
              <a:t> é um widget que permite construir layouts com base nas restrições de layout fornecidas pelo pai.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i="0">
                <a:effectLst/>
                <a:latin typeface="Söhne"/>
              </a:rPr>
              <a:t>Ele recebe uma função de </a:t>
            </a:r>
            <a:r>
              <a:rPr lang="pt-BR" b="0" i="0" err="1">
                <a:effectLst/>
                <a:latin typeface="Söhne"/>
              </a:rPr>
              <a:t>callback</a:t>
            </a:r>
            <a:r>
              <a:rPr lang="pt-BR" b="0" i="0">
                <a:effectLst/>
                <a:latin typeface="Söhne"/>
              </a:rPr>
              <a:t> que é chamada sempre que as restrições de layout mudam (por exemplo, devido a uma alteração no tamanho da tela).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i="0">
                <a:effectLst/>
                <a:latin typeface="Söhne"/>
              </a:rPr>
              <a:t>Dentro dessa função de </a:t>
            </a:r>
            <a:r>
              <a:rPr lang="pt-BR" b="0" i="0" err="1">
                <a:effectLst/>
                <a:latin typeface="Söhne"/>
              </a:rPr>
              <a:t>callback</a:t>
            </a:r>
            <a:r>
              <a:rPr lang="pt-BR" b="0" i="0">
                <a:effectLst/>
                <a:latin typeface="Söhne"/>
              </a:rPr>
              <a:t>, você pode definir como o layout deve se comportar em diferentes condições de restrição, permitindo assim a criação de layouts responsivos.</a:t>
            </a:r>
          </a:p>
        </p:txBody>
      </p:sp>
    </p:spTree>
    <p:extLst>
      <p:ext uri="{BB962C8B-B14F-4D97-AF65-F5344CB8AC3E}">
        <p14:creationId xmlns:p14="http://schemas.microsoft.com/office/powerpoint/2010/main" val="271573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B0F4D-F49A-123C-BCFF-C690869D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i="0" dirty="0" err="1">
                <a:effectLst/>
                <a:latin typeface="Söhne"/>
              </a:rPr>
              <a:t>LayoutBuilder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B31ED5-A68B-36F7-F6C1-778AC37C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`</a:t>
            </a:r>
            <a:r>
              <a:rPr lang="pt-BR" dirty="0" err="1"/>
              <a:t>LayoutBuilder</a:t>
            </a:r>
            <a:r>
              <a:rPr lang="pt-BR" dirty="0"/>
              <a:t>` é um widget poderoso em </a:t>
            </a:r>
            <a:r>
              <a:rPr lang="pt-BR" dirty="0" err="1"/>
              <a:t>Flutter</a:t>
            </a:r>
            <a:r>
              <a:rPr lang="pt-BR" dirty="0"/>
              <a:t> que permite construir layouts responsivos com base nas restrições de layout fornecidas pelo pai. Ele é particularmente útil quando você precisa adaptar dinamicamente o layout com base em mudanças no tamanho da tela ou em outras condições de restrição.</a:t>
            </a:r>
          </a:p>
          <a:p>
            <a:endParaRPr lang="pt-BR" dirty="0"/>
          </a:p>
          <a:p>
            <a:r>
              <a:rPr lang="pt-BR" dirty="0"/>
              <a:t>Quando você envolve um conjunto de widgets com o `</a:t>
            </a:r>
            <a:r>
              <a:rPr lang="pt-BR" dirty="0" err="1"/>
              <a:t>LayoutBuilder</a:t>
            </a:r>
            <a:r>
              <a:rPr lang="pt-BR" dirty="0"/>
              <a:t>`, você fornece uma função de </a:t>
            </a:r>
            <a:r>
              <a:rPr lang="pt-BR" dirty="0" err="1"/>
              <a:t>callback</a:t>
            </a:r>
            <a:r>
              <a:rPr lang="pt-BR" dirty="0"/>
              <a:t> que é invocada sempre que as restrições de layout mudam. Essas restrições incluem informações como largura máxima e mínima, altura máxima e mínima e orientação do dispositivo.</a:t>
            </a:r>
          </a:p>
        </p:txBody>
      </p:sp>
    </p:spTree>
    <p:extLst>
      <p:ext uri="{BB962C8B-B14F-4D97-AF65-F5344CB8AC3E}">
        <p14:creationId xmlns:p14="http://schemas.microsoft.com/office/powerpoint/2010/main" val="2429591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67E25-22FC-B041-7161-7AF1C2BE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i="0" dirty="0" err="1">
                <a:effectLst/>
                <a:latin typeface="Söhne"/>
              </a:rPr>
              <a:t>LayoutBuilder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0852A1-C12F-9F2A-D844-4F78EC8E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Dentro dessa função de </a:t>
            </a:r>
            <a:r>
              <a:rPr lang="pt-BR" dirty="0" err="1"/>
              <a:t>callback</a:t>
            </a:r>
            <a:r>
              <a:rPr lang="pt-BR" dirty="0"/>
              <a:t>, você tem acesso a essas restrições e pode decidir como os widgets filhos devem ser organizados e estilizados com base nelas. Por exemplo, você pode ajustar o espaçamento entre os widgets, alterar seu tamanho ou até mesmo reorganizá-los completamente com base no espaço disponível.</a:t>
            </a:r>
          </a:p>
          <a:p>
            <a:endParaRPr lang="pt-BR" dirty="0"/>
          </a:p>
          <a:p>
            <a:r>
              <a:rPr lang="pt-BR" dirty="0"/>
              <a:t>Essa capacidade de resposta é essencial para criar aplicativos que se adaptam a uma ampla variedade de dispositivos e tamanhos de tela. Com o `</a:t>
            </a:r>
            <a:r>
              <a:rPr lang="pt-BR" dirty="0" err="1"/>
              <a:t>LayoutBuilder</a:t>
            </a:r>
            <a:r>
              <a:rPr lang="pt-BR" dirty="0"/>
              <a:t>`, você pode criar interfaces de usuário que se comportam de forma inteligente e intuitiva, proporcionando uma experiência consistente aos usuários, independentemente do dispositivo que estão usando.</a:t>
            </a:r>
          </a:p>
        </p:txBody>
      </p:sp>
    </p:spTree>
    <p:extLst>
      <p:ext uri="{BB962C8B-B14F-4D97-AF65-F5344CB8AC3E}">
        <p14:creationId xmlns:p14="http://schemas.microsoft.com/office/powerpoint/2010/main" val="264936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02DF4-6800-604F-0CD1-56ED9A4E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i="0">
                <a:effectLst/>
                <a:latin typeface="Söhne"/>
              </a:rPr>
              <a:t>LayoutBuilder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176120-A5A8-D44B-0CC4-0F91C07A5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EXP.: COD_4</a:t>
            </a:r>
          </a:p>
        </p:txBody>
      </p:sp>
    </p:spTree>
    <p:extLst>
      <p:ext uri="{BB962C8B-B14F-4D97-AF65-F5344CB8AC3E}">
        <p14:creationId xmlns:p14="http://schemas.microsoft.com/office/powerpoint/2010/main" val="400189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E901E-EB86-AEA6-C075-45D3CC6E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Explicações: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BA966A-1BEA-64C0-9A57-6B5D80DDD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4. </a:t>
            </a:r>
            <a:r>
              <a:rPr lang="pt-BR" dirty="0" err="1"/>
              <a:t>mainAxisAlignment</a:t>
            </a:r>
            <a:r>
              <a:rPr lang="pt-BR" dirty="0"/>
              <a:t>: É uma propriedade disponível em widgets como `Row` e `</a:t>
            </a:r>
            <a:r>
              <a:rPr lang="pt-BR" dirty="0" err="1"/>
              <a:t>Column</a:t>
            </a:r>
            <a:r>
              <a:rPr lang="pt-BR" dirty="0"/>
              <a:t>` que controla a distribuição dos filhos ao longo do eixo principal. Por exemplo, `</a:t>
            </a:r>
            <a:r>
              <a:rPr lang="pt-BR" dirty="0" err="1"/>
              <a:t>MainAxisAlignment.spaceEvenly</a:t>
            </a:r>
            <a:r>
              <a:rPr lang="pt-BR" dirty="0"/>
              <a:t>` distribui os filhos igualmente ao longo do eixo principal com espaçamento uniforme.</a:t>
            </a:r>
          </a:p>
          <a:p>
            <a:r>
              <a:rPr lang="pt-BR" dirty="0"/>
              <a:t>5.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MyApp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StatelessWidget</a:t>
            </a:r>
            <a:r>
              <a:rPr lang="pt-BR" dirty="0"/>
              <a:t>: `</a:t>
            </a:r>
            <a:r>
              <a:rPr lang="pt-BR" dirty="0" err="1"/>
              <a:t>MyApp</a:t>
            </a:r>
            <a:r>
              <a:rPr lang="pt-BR" dirty="0"/>
              <a:t>` é uma classe que estende `</a:t>
            </a:r>
            <a:r>
              <a:rPr lang="pt-BR" dirty="0" err="1"/>
              <a:t>StatelessWidget</a:t>
            </a:r>
            <a:r>
              <a:rPr lang="pt-BR" dirty="0"/>
              <a:t>`, o que significa que é um widget que não mantém estado. É comumente usado como o ponto de entrada principal do aplicativo </a:t>
            </a:r>
            <a:r>
              <a:rPr lang="pt-BR" dirty="0" err="1"/>
              <a:t>Flutter</a:t>
            </a:r>
            <a:r>
              <a:rPr lang="pt-BR" dirty="0"/>
              <a:t>. A classe `</a:t>
            </a:r>
            <a:r>
              <a:rPr lang="pt-BR" dirty="0" err="1"/>
              <a:t>MyApp</a:t>
            </a:r>
            <a:r>
              <a:rPr lang="pt-BR" dirty="0"/>
              <a:t>` é onde o aplicativo é configurado e inicializado.</a:t>
            </a:r>
          </a:p>
          <a:p>
            <a:r>
              <a:rPr lang="pt-BR" dirty="0"/>
              <a:t>6.@override: `@</a:t>
            </a:r>
            <a:r>
              <a:rPr lang="pt-BR" dirty="0" err="1"/>
              <a:t>override</a:t>
            </a:r>
            <a:r>
              <a:rPr lang="pt-BR" dirty="0"/>
              <a:t>` é uma anotação em Dart que indica que um método na subclasse está substituindo um método na superclasse. Isso é usado para garantir que o método na subclasse tenha a mesma assinatura (tipo de retorno e parâmetros) que o método na superclasse que está substituindo.</a:t>
            </a:r>
          </a:p>
        </p:txBody>
      </p:sp>
    </p:spTree>
    <p:extLst>
      <p:ext uri="{BB962C8B-B14F-4D97-AF65-F5344CB8AC3E}">
        <p14:creationId xmlns:p14="http://schemas.microsoft.com/office/powerpoint/2010/main" val="48177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5F542-9528-EF96-1381-528CF3769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F310B-19AF-9F77-4101-6A383A1F3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Explicações: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957765-DDDE-7764-A712-A50AEB2B4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1. </a:t>
            </a:r>
            <a:r>
              <a:rPr lang="pt-BR" dirty="0" err="1"/>
              <a:t>appBar</a:t>
            </a:r>
            <a:r>
              <a:rPr lang="pt-BR" dirty="0"/>
              <a:t>: O `</a:t>
            </a:r>
            <a:r>
              <a:rPr lang="pt-BR" dirty="0" err="1"/>
              <a:t>appBar</a:t>
            </a:r>
            <a:r>
              <a:rPr lang="pt-BR" dirty="0"/>
              <a:t>` é um componente utilizado no </a:t>
            </a:r>
            <a:r>
              <a:rPr lang="pt-BR" dirty="0" err="1"/>
              <a:t>Flutter</a:t>
            </a:r>
            <a:r>
              <a:rPr lang="pt-BR" dirty="0"/>
              <a:t> para criar uma barra de aplicativo na parte superior da tela. Ele geralmente contém um título e pode incluir outros elementos, como botões de ação.</a:t>
            </a:r>
          </a:p>
          <a:p>
            <a:r>
              <a:rPr lang="pt-BR" dirty="0"/>
              <a:t>2. </a:t>
            </a:r>
            <a:r>
              <a:rPr lang="pt-BR" dirty="0" err="1"/>
              <a:t>MaterialApp</a:t>
            </a:r>
            <a:r>
              <a:rPr lang="pt-BR" dirty="0"/>
              <a:t>: O `</a:t>
            </a:r>
            <a:r>
              <a:rPr lang="pt-BR" dirty="0" err="1"/>
              <a:t>MaterialApp</a:t>
            </a:r>
            <a:r>
              <a:rPr lang="pt-BR" dirty="0"/>
              <a:t>` é um widget fundamental em um aplicativo </a:t>
            </a:r>
            <a:r>
              <a:rPr lang="pt-BR" dirty="0" err="1"/>
              <a:t>Flutter</a:t>
            </a:r>
            <a:r>
              <a:rPr lang="pt-BR" dirty="0"/>
              <a:t>. Ele define aspectos importantes do aplicativo, como o tema, as rotas, o widget inicial e muito mais. É geralmente o widget raiz de um aplicativo </a:t>
            </a:r>
            <a:r>
              <a:rPr lang="pt-BR" dirty="0" err="1"/>
              <a:t>Flutter</a:t>
            </a:r>
            <a:r>
              <a:rPr lang="pt-BR" dirty="0"/>
              <a:t>.</a:t>
            </a:r>
          </a:p>
          <a:p>
            <a:r>
              <a:rPr lang="pt-BR" dirty="0"/>
              <a:t>3. </a:t>
            </a:r>
            <a:r>
              <a:rPr lang="pt-BR" dirty="0" err="1"/>
              <a:t>Scaffold</a:t>
            </a:r>
            <a:r>
              <a:rPr lang="pt-BR" dirty="0"/>
              <a:t>: O `</a:t>
            </a:r>
            <a:r>
              <a:rPr lang="pt-BR" dirty="0" err="1"/>
              <a:t>Scaffold</a:t>
            </a:r>
            <a:r>
              <a:rPr lang="pt-BR" dirty="0"/>
              <a:t>` é um widget que fornece a estrutura básica para implementar layouts de aplicativos móveis. Ele inclui elementos como </a:t>
            </a:r>
            <a:r>
              <a:rPr lang="pt-BR" dirty="0" err="1"/>
              <a:t>appBar</a:t>
            </a:r>
            <a:r>
              <a:rPr lang="pt-BR" dirty="0"/>
              <a:t>, body, </a:t>
            </a:r>
            <a:r>
              <a:rPr lang="pt-BR" dirty="0" err="1"/>
              <a:t>drawer</a:t>
            </a:r>
            <a:r>
              <a:rPr lang="pt-BR" dirty="0"/>
              <a:t>, </a:t>
            </a:r>
            <a:r>
              <a:rPr lang="pt-BR" dirty="0" err="1"/>
              <a:t>bottomNavigationBar</a:t>
            </a:r>
            <a:r>
              <a:rPr lang="pt-BR" dirty="0"/>
              <a:t> e muito mais. O `</a:t>
            </a:r>
            <a:r>
              <a:rPr lang="pt-BR" dirty="0" err="1"/>
              <a:t>Scaffold</a:t>
            </a:r>
            <a:r>
              <a:rPr lang="pt-BR" dirty="0"/>
              <a:t>` simplifica a criação de layouts comuns, fornecendo uma estrutura pré-definida.</a:t>
            </a:r>
          </a:p>
        </p:txBody>
      </p:sp>
    </p:spTree>
    <p:extLst>
      <p:ext uri="{BB962C8B-B14F-4D97-AF65-F5344CB8AC3E}">
        <p14:creationId xmlns:p14="http://schemas.microsoft.com/office/powerpoint/2010/main" val="265128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B515B-714C-9DC6-64FE-5C27BA05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Flutter</a:t>
            </a:r>
            <a:r>
              <a:rPr lang="pt-BR" dirty="0"/>
              <a:t> API nativa</a:t>
            </a:r>
          </a:p>
        </p:txBody>
      </p:sp>
      <p:pic>
        <p:nvPicPr>
          <p:cNvPr id="13" name="Espaço Reservado para Conteúdo 12" descr="Uma imagem contendo Ícone&#10;&#10;Descrição gerada automaticamente">
            <a:extLst>
              <a:ext uri="{FF2B5EF4-FFF2-40B4-BE49-F238E27FC236}">
                <a16:creationId xmlns:a16="http://schemas.microsoft.com/office/drawing/2014/main" id="{7BA43119-C256-E687-8A59-43AFA866D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71072" y="5322675"/>
            <a:ext cx="526323" cy="526323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88E8E81-DDD4-6EB1-5171-BCE4155F85D3}"/>
              </a:ext>
            </a:extLst>
          </p:cNvPr>
          <p:cNvSpPr/>
          <p:nvPr/>
        </p:nvSpPr>
        <p:spPr>
          <a:xfrm>
            <a:off x="4765963" y="2826327"/>
            <a:ext cx="2521527" cy="332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Flutter</a:t>
            </a:r>
            <a:r>
              <a:rPr lang="pt-BR" dirty="0"/>
              <a:t> API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6A21E88-3978-CB58-9302-1BE4DC32C656}"/>
              </a:ext>
            </a:extLst>
          </p:cNvPr>
          <p:cNvSpPr/>
          <p:nvPr/>
        </p:nvSpPr>
        <p:spPr>
          <a:xfrm>
            <a:off x="4281052" y="3336418"/>
            <a:ext cx="1705739" cy="233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Utilitários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5079EB0-FDB5-46A2-F0FA-0A0861966223}"/>
              </a:ext>
            </a:extLst>
          </p:cNvPr>
          <p:cNvSpPr/>
          <p:nvPr/>
        </p:nvSpPr>
        <p:spPr>
          <a:xfrm>
            <a:off x="6030191" y="3336418"/>
            <a:ext cx="1705739" cy="233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Widgets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1A5ABE-F2AF-98B2-2CE5-324ACF87F587}"/>
              </a:ext>
            </a:extLst>
          </p:cNvPr>
          <p:cNvSpPr/>
          <p:nvPr/>
        </p:nvSpPr>
        <p:spPr>
          <a:xfrm>
            <a:off x="4765963" y="3839439"/>
            <a:ext cx="2521527" cy="332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Código Dart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90D1C78-B479-E496-E106-7FBDD1F89F6C}"/>
              </a:ext>
            </a:extLst>
          </p:cNvPr>
          <p:cNvSpPr/>
          <p:nvPr/>
        </p:nvSpPr>
        <p:spPr>
          <a:xfrm>
            <a:off x="1717963" y="3850553"/>
            <a:ext cx="2881217" cy="233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Seus Códigos/Widgets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7F85445-9DF2-090D-B7E3-B3FB42D26AF3}"/>
              </a:ext>
            </a:extLst>
          </p:cNvPr>
          <p:cNvSpPr/>
          <p:nvPr/>
        </p:nvSpPr>
        <p:spPr>
          <a:xfrm>
            <a:off x="4099215" y="4417696"/>
            <a:ext cx="4134562" cy="840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Compilação do Código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71A88BF-1780-B43E-C79B-5AF29B804A93}"/>
              </a:ext>
            </a:extLst>
          </p:cNvPr>
          <p:cNvSpPr/>
          <p:nvPr/>
        </p:nvSpPr>
        <p:spPr>
          <a:xfrm>
            <a:off x="4395355" y="5002811"/>
            <a:ext cx="1750237" cy="227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Código Nativo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12C4934-D3B7-45C1-3486-677AD2025A89}"/>
              </a:ext>
            </a:extLst>
          </p:cNvPr>
          <p:cNvSpPr/>
          <p:nvPr/>
        </p:nvSpPr>
        <p:spPr>
          <a:xfrm>
            <a:off x="6334995" y="4977264"/>
            <a:ext cx="1750237" cy="227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Código Nativo</a:t>
            </a:r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DA50B0FF-E33A-2F1E-ACF8-4A6BFCAA2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60007" y="5340126"/>
            <a:ext cx="707215" cy="677837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DE6B62A-7D7E-C8CB-DC74-3FF4111DC47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943600" y="3158836"/>
            <a:ext cx="83127" cy="68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0FB35ED5-164F-A6A4-6C4E-5B562946BB5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281053" y="3915205"/>
            <a:ext cx="484910" cy="90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E790C76-DD7E-C90F-8A16-83A67205BB30}"/>
              </a:ext>
            </a:extLst>
          </p:cNvPr>
          <p:cNvCxnSpPr>
            <a:cxnSpLocks/>
          </p:cNvCxnSpPr>
          <p:nvPr/>
        </p:nvCxnSpPr>
        <p:spPr>
          <a:xfrm>
            <a:off x="4635316" y="4417695"/>
            <a:ext cx="0" cy="33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591C86D-C9D2-8445-7ABC-95CDC14CDFAA}"/>
              </a:ext>
            </a:extLst>
          </p:cNvPr>
          <p:cNvCxnSpPr>
            <a:cxnSpLocks/>
          </p:cNvCxnSpPr>
          <p:nvPr/>
        </p:nvCxnSpPr>
        <p:spPr>
          <a:xfrm>
            <a:off x="7406226" y="4417695"/>
            <a:ext cx="0" cy="33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40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Zoom de Seção 4">
                <a:extLst>
                  <a:ext uri="{FF2B5EF4-FFF2-40B4-BE49-F238E27FC236}">
                    <a16:creationId xmlns:a16="http://schemas.microsoft.com/office/drawing/2014/main" id="{EFB7EB48-41CB-8D72-6D12-BCC31A21F7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1236801"/>
                  </p:ext>
                </p:extLst>
              </p:nvPr>
            </p:nvGraphicFramePr>
            <p:xfrm>
              <a:off x="4267200" y="226695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AA3541A5-CC46-42BA-97A6-9D561C8B70A8}">
                    <psez:zmPr id="{AF84D17C-4F53-4690-889E-1836E3930BF1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Zoom de Seção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FB7EB48-41CB-8D72-6D12-BCC31A21F7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7200" y="22669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Zoom de Seção 6">
                <a:extLst>
                  <a:ext uri="{FF2B5EF4-FFF2-40B4-BE49-F238E27FC236}">
                    <a16:creationId xmlns:a16="http://schemas.microsoft.com/office/drawing/2014/main" id="{79CBF661-C08B-471D-18F0-E003157DBB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8486206"/>
                  </p:ext>
                </p:extLst>
              </p:nvPr>
            </p:nvGraphicFramePr>
            <p:xfrm>
              <a:off x="457200" y="398145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B8B72159-B633-4D9A-8395-14DD61DCF819}">
                    <psez:zmPr id="{011DF6AA-6114-4C23-8652-DC8C177E953E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Zoom de Seção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9CBF661-C08B-471D-18F0-E003157DBB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7200" y="39814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Zoom de Seção 8">
                <a:extLst>
                  <a:ext uri="{FF2B5EF4-FFF2-40B4-BE49-F238E27FC236}">
                    <a16:creationId xmlns:a16="http://schemas.microsoft.com/office/drawing/2014/main" id="{099195CA-76CB-E4C2-FDC5-7280571328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3703154"/>
                  </p:ext>
                </p:extLst>
              </p:nvPr>
            </p:nvGraphicFramePr>
            <p:xfrm>
              <a:off x="8063346" y="494087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70C6857-C851-46DF-806C-812BA845CC8E}">
                    <psez:zmPr id="{B0E27E6B-7651-40AE-941F-CBB7057345EC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Zoom de Seção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099195CA-76CB-E4C2-FDC5-7280571328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63346" y="494087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Zoom de Seção 10">
                <a:extLst>
                  <a:ext uri="{FF2B5EF4-FFF2-40B4-BE49-F238E27FC236}">
                    <a16:creationId xmlns:a16="http://schemas.microsoft.com/office/drawing/2014/main" id="{D2DF74D2-923A-FC4C-0DEC-EEF449BC75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7251235"/>
                  </p:ext>
                </p:extLst>
              </p:nvPr>
            </p:nvGraphicFramePr>
            <p:xfrm>
              <a:off x="665018" y="509154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CDBF6ED9-67B7-4B04-B777-B3197669BE9E}">
                    <psez:zmPr id="{1D574723-7122-4820-B6C9-4A42905336C6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Zoom de Seção 1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D2DF74D2-923A-FC4C-0DEC-EEF449BC75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5018" y="50915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3" name="Zoom de Seção 12">
                <a:extLst>
                  <a:ext uri="{FF2B5EF4-FFF2-40B4-BE49-F238E27FC236}">
                    <a16:creationId xmlns:a16="http://schemas.microsoft.com/office/drawing/2014/main" id="{70674BCD-1006-114A-AB45-BDE0279ADE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51908712"/>
                  </p:ext>
                </p:extLst>
              </p:nvPr>
            </p:nvGraphicFramePr>
            <p:xfrm>
              <a:off x="7772400" y="50222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F1EF2F47-22D4-4234-8E65-5E4CFB62B80A}">
                    <psez:zmPr id="{0B3E06F5-96A4-49E0-BB29-04A2B9424398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3" name="Zoom de Seção 1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70674BCD-1006-114A-AB45-BDE0279ADE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72400" y="50222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233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54246F-8623-7F3F-7EFA-15A14DAF0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FBB82B-A031-AB38-DC9D-D13D3180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57739"/>
            <a:ext cx="4394103" cy="1778906"/>
          </a:xfrm>
        </p:spPr>
        <p:txBody>
          <a:bodyPr>
            <a:normAutofit/>
          </a:bodyPr>
          <a:lstStyle/>
          <a:p>
            <a:r>
              <a:rPr lang="pt-BR"/>
              <a:t>MObile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795DF5-4C47-D2DE-220A-0091D6DA9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90882"/>
            <a:ext cx="4394103" cy="3009381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  <a:latin typeface="Söhne"/>
              </a:rPr>
              <a:t>No </a:t>
            </a:r>
            <a:r>
              <a:rPr lang="pt-BR" b="0" i="0" dirty="0" err="1">
                <a:effectLst/>
                <a:latin typeface="Söhne"/>
              </a:rPr>
              <a:t>Flutter</a:t>
            </a:r>
            <a:r>
              <a:rPr lang="pt-BR" b="0" i="0" dirty="0">
                <a:effectLst/>
                <a:latin typeface="Söhne"/>
              </a:rPr>
              <a:t>, a responsividade de layout é facilitada por meio de uma abordagem baseada em widgets e flexibilidade de design. </a:t>
            </a:r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C4BDE1-4D40-5601-7947-DB5EFE31D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5400" y="953965"/>
            <a:ext cx="4164100" cy="4951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 descr="Smartphone com preenchimento sólido">
            <a:extLst>
              <a:ext uri="{FF2B5EF4-FFF2-40B4-BE49-F238E27FC236}">
                <a16:creationId xmlns:a16="http://schemas.microsoft.com/office/drawing/2014/main" id="{FD65CC29-B85B-70F2-EF35-D11154DE5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115" y="1699144"/>
            <a:ext cx="3459714" cy="34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8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54246F-8623-7F3F-7EFA-15A14DAF0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B22DA7-DE10-EB2F-93A3-D59A79B5B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57739"/>
            <a:ext cx="4394103" cy="1778906"/>
          </a:xfrm>
        </p:spPr>
        <p:txBody>
          <a:bodyPr>
            <a:normAutofit/>
          </a:bodyPr>
          <a:lstStyle/>
          <a:p>
            <a:r>
              <a:rPr lang="pt-BR" b="1" i="0">
                <a:effectLst/>
                <a:latin typeface="Söhne"/>
              </a:rPr>
              <a:t>Widgets flexíveis</a:t>
            </a:r>
            <a:br>
              <a:rPr lang="pt-BR" b="1" i="0">
                <a:effectLst/>
                <a:latin typeface="Söhn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E06541-42D3-264E-AA01-375D8117D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004189"/>
            <a:ext cx="4394103" cy="300938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700" b="0" i="0" dirty="0">
                <a:effectLst/>
                <a:latin typeface="Söhne"/>
              </a:rPr>
              <a:t>O </a:t>
            </a:r>
            <a:r>
              <a:rPr lang="pt-BR" sz="1700" b="0" i="0" dirty="0" err="1">
                <a:effectLst/>
                <a:latin typeface="Söhne"/>
              </a:rPr>
              <a:t>Flutter</a:t>
            </a:r>
            <a:r>
              <a:rPr lang="pt-BR" sz="1700" b="0" i="0" dirty="0">
                <a:effectLst/>
                <a:latin typeface="Söhne"/>
              </a:rPr>
              <a:t> fornece uma ampla variedade de widgets flexíveis, como Row, </a:t>
            </a:r>
            <a:r>
              <a:rPr lang="pt-BR" sz="1700" b="0" i="0" dirty="0" err="1">
                <a:effectLst/>
                <a:latin typeface="Söhne"/>
              </a:rPr>
              <a:t>Column</a:t>
            </a:r>
            <a:r>
              <a:rPr lang="pt-BR" sz="1700" b="0" i="0" dirty="0">
                <a:effectLst/>
                <a:latin typeface="Söhne"/>
              </a:rPr>
              <a:t>, Flex, </a:t>
            </a:r>
            <a:r>
              <a:rPr lang="pt-BR" sz="1700" b="0" i="0" dirty="0" err="1">
                <a:effectLst/>
                <a:latin typeface="Söhne"/>
              </a:rPr>
              <a:t>Expanded</a:t>
            </a:r>
            <a:r>
              <a:rPr lang="pt-BR" sz="1700" b="0" i="0" dirty="0">
                <a:effectLst/>
                <a:latin typeface="Söhne"/>
              </a:rPr>
              <a:t> e </a:t>
            </a:r>
            <a:r>
              <a:rPr lang="pt-BR" sz="1700" b="0" i="0" dirty="0" err="1">
                <a:effectLst/>
                <a:latin typeface="Söhne"/>
              </a:rPr>
              <a:t>Flexible</a:t>
            </a:r>
            <a:r>
              <a:rPr lang="pt-BR" sz="1700" b="0" i="0" dirty="0">
                <a:effectLst/>
                <a:latin typeface="Söhne"/>
              </a:rPr>
              <a:t>, que se adaptam automaticamente ao espaço disponível na tela.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700" b="0" i="0" dirty="0">
                <a:effectLst/>
                <a:latin typeface="Söhne"/>
              </a:rPr>
              <a:t>Esses widgets permitem que você crie layouts que se expandem e contraem conforme necessário, facilitando a adaptação a diferentes tamanhos de tela e orientações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700" dirty="0">
                <a:latin typeface="Söhne"/>
              </a:rPr>
              <a:t>O </a:t>
            </a:r>
            <a:r>
              <a:rPr lang="pt-BR" sz="1700" dirty="0" err="1">
                <a:latin typeface="Söhne"/>
              </a:rPr>
              <a:t>Flutter</a:t>
            </a:r>
            <a:r>
              <a:rPr lang="pt-BR" sz="1700" dirty="0">
                <a:latin typeface="Söhne"/>
              </a:rPr>
              <a:t> não usa Widgets Nativos</a:t>
            </a:r>
            <a:endParaRPr lang="pt-BR" sz="1700" b="0" i="0" dirty="0">
              <a:effectLst/>
              <a:latin typeface="Söhne"/>
            </a:endParaRPr>
          </a:p>
          <a:p>
            <a:pPr>
              <a:lnSpc>
                <a:spcPct val="110000"/>
              </a:lnSpc>
            </a:pPr>
            <a:endParaRPr lang="pt-BR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C4BDE1-4D40-5601-7947-DB5EFE31D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5400" y="953965"/>
            <a:ext cx="4164100" cy="4951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aptura de tela da área de trabalho">
            <a:extLst>
              <a:ext uri="{FF2B5EF4-FFF2-40B4-BE49-F238E27FC236}">
                <a16:creationId xmlns:a16="http://schemas.microsoft.com/office/drawing/2014/main" id="{520FED37-78B8-96F8-0A00-29F8C4A05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115" y="1699144"/>
            <a:ext cx="3459714" cy="345971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374B8ED-26F4-43AF-BE28-03B20AC617B8}"/>
              </a:ext>
            </a:extLst>
          </p:cNvPr>
          <p:cNvSpPr/>
          <p:nvPr/>
        </p:nvSpPr>
        <p:spPr>
          <a:xfrm>
            <a:off x="221673" y="5503410"/>
            <a:ext cx="1690255" cy="332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Flutter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C2A3258-1826-EBD2-4F8D-9B4602AF4F0C}"/>
              </a:ext>
            </a:extLst>
          </p:cNvPr>
          <p:cNvSpPr/>
          <p:nvPr/>
        </p:nvSpPr>
        <p:spPr>
          <a:xfrm>
            <a:off x="221672" y="6133792"/>
            <a:ext cx="1690255" cy="332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RaisedButton</a:t>
            </a:r>
            <a:endParaRPr lang="pt-BR" dirty="0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217B1E52-A8ED-1A04-C592-058C6F1AE340}"/>
              </a:ext>
            </a:extLst>
          </p:cNvPr>
          <p:cNvSpPr/>
          <p:nvPr/>
        </p:nvSpPr>
        <p:spPr>
          <a:xfrm>
            <a:off x="2177595" y="6153230"/>
            <a:ext cx="609148" cy="3325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F75D989-FC35-CD36-C071-B925BAEAFD6F}"/>
              </a:ext>
            </a:extLst>
          </p:cNvPr>
          <p:cNvSpPr/>
          <p:nvPr/>
        </p:nvSpPr>
        <p:spPr>
          <a:xfrm>
            <a:off x="4821154" y="6146176"/>
            <a:ext cx="1690255" cy="332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Widget.Button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830888E-FFBD-386A-5D31-D0420D23A285}"/>
              </a:ext>
            </a:extLst>
          </p:cNvPr>
          <p:cNvSpPr/>
          <p:nvPr/>
        </p:nvSpPr>
        <p:spPr>
          <a:xfrm>
            <a:off x="2865231" y="6146177"/>
            <a:ext cx="1690255" cy="332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UIButton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67F341-7D98-9438-4DCE-3360FE998EB6}"/>
              </a:ext>
            </a:extLst>
          </p:cNvPr>
          <p:cNvSpPr/>
          <p:nvPr/>
        </p:nvSpPr>
        <p:spPr>
          <a:xfrm>
            <a:off x="4821154" y="5645925"/>
            <a:ext cx="1690255" cy="332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Android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133AE4D-12A3-70B8-6225-22AF6CC9BF82}"/>
              </a:ext>
            </a:extLst>
          </p:cNvPr>
          <p:cNvSpPr/>
          <p:nvPr/>
        </p:nvSpPr>
        <p:spPr>
          <a:xfrm>
            <a:off x="2865231" y="5645926"/>
            <a:ext cx="1690255" cy="332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160727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8D385-C3D7-169B-3FD9-D7DE9337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Row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0D767-303C-466D-B578-82CDC4AEF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Este widget organiza seus filhos em uma linha horizontal. Os elementos dentro de uma Row podem ser expandidos para preencher o espaço disponível horizontalmente.</a:t>
            </a:r>
          </a:p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Vamos imaginar que queremos criar uma linha horizontal de botões na parte inferior de nossa tela, e queremos que esses botões se expandam horizontalmente para preencher todo o espaço disponível. Podemos usar o widget Row para isso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pt-BR" dirty="0">
              <a:solidFill>
                <a:srgbClr val="0D0D0D"/>
              </a:solidFill>
              <a:latin typeface="Söhne"/>
            </a:endParaRPr>
          </a:p>
          <a:p>
            <a:r>
              <a:rPr lang="pt-BR" dirty="0">
                <a:solidFill>
                  <a:srgbClr val="0D0D0D"/>
                </a:solidFill>
                <a:latin typeface="Söhne"/>
              </a:rPr>
              <a:t>EX.: COD1: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555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1D91F-7318-FDEC-73F3-D24E3018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Column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FBA649-C76A-7A0A-00D5-F8F07670B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Column</a:t>
            </a:r>
            <a:r>
              <a:rPr lang="pt-BR" dirty="0"/>
              <a:t>: Similar à Row, mas organiza os filhos em uma coluna vertical. Os elementos dentro de uma </a:t>
            </a:r>
            <a:r>
              <a:rPr lang="pt-BR" dirty="0" err="1"/>
              <a:t>Column</a:t>
            </a:r>
            <a:r>
              <a:rPr lang="pt-BR" dirty="0"/>
              <a:t> podem ser expandidos para preencher o espaço vertical disponível.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EX.: COD_2</a:t>
            </a:r>
          </a:p>
        </p:txBody>
      </p:sp>
    </p:spTree>
    <p:extLst>
      <p:ext uri="{BB962C8B-B14F-4D97-AF65-F5344CB8AC3E}">
        <p14:creationId xmlns:p14="http://schemas.microsoft.com/office/powerpoint/2010/main" val="337613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F605D-75C1-F543-4125-3777516ED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976DD-5B59-CB11-A696-AA37B421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>
                <a:solidFill>
                  <a:srgbClr val="0D0D0D"/>
                </a:solidFill>
                <a:effectLst/>
                <a:latin typeface="Söhne"/>
              </a:rPr>
              <a:t>MediaQuery</a:t>
            </a:r>
            <a:endParaRPr lang="pt-BR" b="1" i="0" dirty="0">
              <a:solidFill>
                <a:srgbClr val="0D0D0D"/>
              </a:solidFill>
              <a:effectLst/>
              <a:latin typeface="Söhne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C54F910-F199-6E2A-37BD-8E2DE45EE0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0" y="2262188"/>
          <a:ext cx="9601200" cy="3643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234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60C8D-D31B-D31F-99F9-13216F40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MediaQuery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ECFCCA-74C3-96F3-3B22-A3EF83ECE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O widget MediaQuery no Flutter é uma ferramenta poderosa para obter informações sobre o ambiente atual do seu aplicativo. Ele fornece dados essenciais, como o tamanho da tela, orientação do dispositivo e densidade de pixels. Essas informações são cruciais para criar layouts responsivos e adaptáveis a diferentes dispositivos e condições.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3706081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RegularSeedRightStep">
      <a:dk1>
        <a:srgbClr val="000000"/>
      </a:dk1>
      <a:lt1>
        <a:srgbClr val="FFFFFF"/>
      </a:lt1>
      <a:dk2>
        <a:srgbClr val="1A1E2F"/>
      </a:dk2>
      <a:lt2>
        <a:srgbClr val="F3F0F1"/>
      </a:lt2>
      <a:accent1>
        <a:srgbClr val="21B87B"/>
      </a:accent1>
      <a:accent2>
        <a:srgbClr val="14B2B4"/>
      </a:accent2>
      <a:accent3>
        <a:srgbClr val="2995E7"/>
      </a:accent3>
      <a:accent4>
        <a:srgbClr val="1B37D6"/>
      </a:accent4>
      <a:accent5>
        <a:srgbClr val="5B29E7"/>
      </a:accent5>
      <a:accent6>
        <a:srgbClr val="9817D5"/>
      </a:accent6>
      <a:hlink>
        <a:srgbClr val="BF3F73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1030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Goudy Old Style</vt:lpstr>
      <vt:lpstr>Söhne</vt:lpstr>
      <vt:lpstr>Univers Light</vt:lpstr>
      <vt:lpstr>PoiseVTI</vt:lpstr>
      <vt:lpstr>Flutter e aspectos Mobile</vt:lpstr>
      <vt:lpstr>Flutter API nativa</vt:lpstr>
      <vt:lpstr>Apresentação do PowerPoint</vt:lpstr>
      <vt:lpstr>MObile</vt:lpstr>
      <vt:lpstr>Widgets flexíveis </vt:lpstr>
      <vt:lpstr>Row</vt:lpstr>
      <vt:lpstr>Column</vt:lpstr>
      <vt:lpstr>MediaQuery</vt:lpstr>
      <vt:lpstr>MediaQuery</vt:lpstr>
      <vt:lpstr>MediaQuery</vt:lpstr>
      <vt:lpstr>LayoutBuilder</vt:lpstr>
      <vt:lpstr>LayoutBuilder</vt:lpstr>
      <vt:lpstr>LayoutBuilder</vt:lpstr>
      <vt:lpstr>LayoutBuilder</vt:lpstr>
      <vt:lpstr>Explicações: </vt:lpstr>
      <vt:lpstr>Explicações: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e aspectos Mobile</dc:title>
  <dc:creator>Ítalo Nunes Pereira</dc:creator>
  <cp:lastModifiedBy>Ítalo Nunes Pereira</cp:lastModifiedBy>
  <cp:revision>3</cp:revision>
  <dcterms:created xsi:type="dcterms:W3CDTF">2024-02-18T12:13:29Z</dcterms:created>
  <dcterms:modified xsi:type="dcterms:W3CDTF">2024-02-20T20:25:57Z</dcterms:modified>
</cp:coreProperties>
</file>