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63" r:id="rId11"/>
    <p:sldId id="275" r:id="rId12"/>
    <p:sldId id="265" r:id="rId13"/>
    <p:sldId id="277" r:id="rId14"/>
    <p:sldId id="278" r:id="rId15"/>
    <p:sldId id="266" r:id="rId16"/>
    <p:sldId id="280" r:id="rId17"/>
    <p:sldId id="281" r:id="rId18"/>
    <p:sldId id="267" r:id="rId19"/>
    <p:sldId id="268" r:id="rId20"/>
    <p:sldId id="282" r:id="rId21"/>
    <p:sldId id="283" r:id="rId22"/>
    <p:sldId id="284" r:id="rId23"/>
    <p:sldId id="285" r:id="rId24"/>
    <p:sldId id="269" r:id="rId25"/>
    <p:sldId id="286" r:id="rId26"/>
    <p:sldId id="270" r:id="rId27"/>
    <p:sldId id="287" r:id="rId28"/>
    <p:sldId id="288" r:id="rId29"/>
    <p:sldId id="271" r:id="rId30"/>
    <p:sldId id="289" r:id="rId31"/>
    <p:sldId id="290" r:id="rId32"/>
    <p:sldId id="291" r:id="rId33"/>
    <p:sldId id="292" r:id="rId34"/>
    <p:sldId id="272" r:id="rId35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0825" cy="1089025"/>
          </a:xfrm>
          <a:custGeom>
            <a:avLst/>
            <a:gdLst/>
            <a:ahLst/>
            <a:cxnLst/>
            <a:rect l="l" t="t" r="r" b="b"/>
            <a:pathLst>
              <a:path w="9140825" h="1089025">
                <a:moveTo>
                  <a:pt x="0" y="1088999"/>
                </a:moveTo>
                <a:lnTo>
                  <a:pt x="9140761" y="1088999"/>
                </a:lnTo>
                <a:lnTo>
                  <a:pt x="9140761" y="0"/>
                </a:lnTo>
                <a:lnTo>
                  <a:pt x="0" y="0"/>
                </a:lnTo>
                <a:lnTo>
                  <a:pt x="0" y="108899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88999"/>
            <a:ext cx="9144000" cy="216535"/>
          </a:xfrm>
          <a:custGeom>
            <a:avLst/>
            <a:gdLst/>
            <a:ahLst/>
            <a:cxnLst/>
            <a:rect l="l" t="t" r="r" b="b"/>
            <a:pathLst>
              <a:path w="9144000" h="216534">
                <a:moveTo>
                  <a:pt x="9143631" y="0"/>
                </a:moveTo>
                <a:lnTo>
                  <a:pt x="0" y="0"/>
                </a:lnTo>
                <a:lnTo>
                  <a:pt x="0" y="216001"/>
                </a:lnTo>
                <a:lnTo>
                  <a:pt x="9143631" y="216001"/>
                </a:lnTo>
                <a:lnTo>
                  <a:pt x="9143631" y="0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605638"/>
            <a:ext cx="9139555" cy="252729"/>
          </a:xfrm>
          <a:custGeom>
            <a:avLst/>
            <a:gdLst/>
            <a:ahLst/>
            <a:cxnLst/>
            <a:rect l="l" t="t" r="r" b="b"/>
            <a:pathLst>
              <a:path w="9139555" h="252729">
                <a:moveTo>
                  <a:pt x="0" y="252361"/>
                </a:moveTo>
                <a:lnTo>
                  <a:pt x="0" y="0"/>
                </a:lnTo>
                <a:lnTo>
                  <a:pt x="9138958" y="0"/>
                </a:lnTo>
                <a:lnTo>
                  <a:pt x="9138958" y="252361"/>
                </a:lnTo>
                <a:lnTo>
                  <a:pt x="0" y="252361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996" y="6192354"/>
            <a:ext cx="1799996" cy="503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9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19097"/>
            <a:ext cx="8122284" cy="445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7458" y="838339"/>
            <a:ext cx="4612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  <a:latin typeface="Times New Roman"/>
                <a:cs typeface="Times New Roman"/>
              </a:rPr>
              <a:t>Flu</a:t>
            </a:r>
            <a:r>
              <a:rPr spc="-10" dirty="0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spc="-5" dirty="0">
                <a:solidFill>
                  <a:schemeClr val="tx1"/>
                </a:solidFill>
                <a:latin typeface="Times New Roman"/>
                <a:cs typeface="Times New Roman"/>
              </a:rPr>
              <a:t>te</a:t>
            </a:r>
            <a:r>
              <a:rPr dirty="0">
                <a:solidFill>
                  <a:schemeClr val="tx1"/>
                </a:solidFill>
                <a:latin typeface="Times New Roman"/>
                <a:cs typeface="Times New Roman"/>
              </a:rPr>
              <a:t>r</a:t>
            </a:r>
            <a:r>
              <a:rPr spc="-5" dirty="0">
                <a:solidFill>
                  <a:schemeClr val="tx1"/>
                </a:solidFill>
                <a:latin typeface="Times New Roman"/>
                <a:cs typeface="Times New Roman"/>
              </a:rPr>
              <a:t> B</a:t>
            </a:r>
            <a:r>
              <a:rPr spc="-1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spc="5" dirty="0">
                <a:solidFill>
                  <a:schemeClr val="tx1"/>
                </a:solidFill>
                <a:latin typeface="Times New Roman"/>
                <a:cs typeface="Times New Roman"/>
              </a:rPr>
              <a:t>s</a:t>
            </a:r>
            <a:r>
              <a:rPr spc="-15" dirty="0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r>
              <a:rPr spc="-2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chemeClr val="tx1"/>
                </a:solidFill>
                <a:latin typeface="Times New Roman"/>
                <a:cs typeface="Times New Roman"/>
              </a:rPr>
              <a:t>pp</a:t>
            </a:r>
            <a:r>
              <a:rPr spc="-10" dirty="0">
                <a:solidFill>
                  <a:schemeClr val="tx1"/>
                </a:solidFill>
                <a:latin typeface="Times New Roman"/>
                <a:cs typeface="Times New Roman"/>
              </a:rPr>
              <a:t>l</a:t>
            </a:r>
            <a:r>
              <a:rPr spc="-5" dirty="0">
                <a:solidFill>
                  <a:schemeClr val="tx1"/>
                </a:solidFill>
                <a:latin typeface="Times New Roman"/>
                <a:cs typeface="Times New Roman"/>
              </a:rPr>
              <a:t>ic</a:t>
            </a:r>
            <a:r>
              <a:rPr spc="-10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spc="-5" dirty="0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spc="-15" dirty="0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1081" y="4968011"/>
            <a:ext cx="1075944" cy="13042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145" dirty="0">
                <a:solidFill>
                  <a:schemeClr val="tx1"/>
                </a:solidFill>
              </a:rPr>
              <a:t>Flutter</a:t>
            </a:r>
            <a:r>
              <a:rPr spc="-175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Engine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62"/>
            <a:ext cx="7976234" cy="3916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9065" indent="-343535">
              <a:lnSpc>
                <a:spcPct val="100000"/>
              </a:lnSpc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pt-BR" sz="2800" spc="-25" dirty="0">
                <a:latin typeface="Microsoft Sans Serif"/>
                <a:cs typeface="Microsoft Sans Serif"/>
              </a:rPr>
              <a:t>É um tempo de execução portátil para aplicativos móveis de alta qualidade e baseado principalmente na linguagem C++.
Ele implementa bibliotecas principais do </a:t>
            </a:r>
            <a:r>
              <a:rPr lang="pt-BR" sz="2800" spc="-25" dirty="0" err="1">
                <a:latin typeface="Microsoft Sans Serif"/>
                <a:cs typeface="Microsoft Sans Serif"/>
              </a:rPr>
              <a:t>Flutter</a:t>
            </a:r>
            <a:r>
              <a:rPr lang="pt-BR" sz="2800" spc="-25" dirty="0">
                <a:latin typeface="Microsoft Sans Serif"/>
                <a:cs typeface="Microsoft Sans Serif"/>
              </a:rPr>
              <a:t> que incluem animação e gráficos, arquitetura de plug-in, suporte a acessibilidade e um tempo de execução do </a:t>
            </a:r>
            <a:r>
              <a:rPr lang="pt-BR" sz="2800" spc="-25" dirty="0" err="1">
                <a:latin typeface="Microsoft Sans Serif"/>
                <a:cs typeface="Microsoft Sans Serif"/>
              </a:rPr>
              <a:t>dart</a:t>
            </a:r>
            <a:r>
              <a:rPr lang="pt-BR" sz="2800" spc="-25" dirty="0">
                <a:latin typeface="Microsoft Sans Serif"/>
                <a:cs typeface="Microsoft Sans Serif"/>
              </a:rPr>
              <a:t> para desenvolver, compilar e executar aplicativos </a:t>
            </a:r>
            <a:r>
              <a:rPr lang="pt-BR" sz="2800" spc="-25" dirty="0" err="1">
                <a:latin typeface="Microsoft Sans Serif"/>
                <a:cs typeface="Microsoft Sans Serif"/>
              </a:rPr>
              <a:t>Flutter</a:t>
            </a:r>
            <a:r>
              <a:rPr lang="pt-BR" sz="2800" spc="-25" dirty="0">
                <a:latin typeface="Microsoft Sans Serif"/>
                <a:cs typeface="Microsoft Sans Serif"/>
              </a:rPr>
              <a:t>.
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2FA29BA-129A-080E-767C-0F8A758E3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F65DAB6-D00D-D5E6-D3BD-68A638ED39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145" dirty="0">
                <a:solidFill>
                  <a:schemeClr val="tx1"/>
                </a:solidFill>
              </a:rPr>
              <a:t>Flutter</a:t>
            </a:r>
            <a:r>
              <a:rPr spc="-175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Engine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870B7CC-D990-D4C8-3F69-7E6E07F40E5B}"/>
              </a:ext>
            </a:extLst>
          </p:cNvPr>
          <p:cNvSpPr txBox="1"/>
          <p:nvPr/>
        </p:nvSpPr>
        <p:spPr>
          <a:xfrm>
            <a:off x="535940" y="1517662"/>
            <a:ext cx="7976234" cy="519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Tempo de Execução Portátil: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O 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Engine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fornece um ambiente de execução portátil que pode ser usado em várias plataformas, como Android, iOS, web e desktop, permitindo que os aplicativos 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sejam executados em diferentes dispositivos e sistemas operacionais.</a:t>
            </a:r>
          </a:p>
          <a:p>
            <a:pPr algn="l">
              <a:buFont typeface="+mj-lt"/>
              <a:buAutoNum type="arabicPeriod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Implementação de Bibliotecas Principais: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O 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Engine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implementa várias bibliotecas essenciais para o funcionamento dos aplicativos 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. Isso inclui bibliotecas para animação, gráficos e rede, arquitetura de plug-in e suporte a acessibilidade.</a:t>
            </a:r>
          </a:p>
          <a:p>
            <a:pPr marL="355600" marR="139065" indent="-343535">
              <a:lnSpc>
                <a:spcPct val="100000"/>
              </a:lnSpc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endParaRPr sz="28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7863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70" dirty="0">
                <a:solidFill>
                  <a:schemeClr val="tx1"/>
                </a:solidFill>
              </a:rPr>
              <a:t>Widgets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6215"/>
            <a:ext cx="8062595" cy="41947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44805" marR="544830" indent="-332740">
              <a:lnSpc>
                <a:spcPct val="100299"/>
              </a:lnSpc>
              <a:spcBef>
                <a:spcPts val="110"/>
              </a:spcBef>
              <a:buClr>
                <a:srgbClr val="6697CC"/>
              </a:buClr>
              <a:buFont typeface="Arial MT"/>
              <a:buChar char="•"/>
              <a:tabLst>
                <a:tab pos="344805" algn="l"/>
                <a:tab pos="345440" algn="l"/>
              </a:tabLst>
            </a:pPr>
            <a:r>
              <a:rPr lang="pt-BR" sz="2700" spc="-25" dirty="0">
                <a:latin typeface="Microsoft Sans Serif"/>
                <a:cs typeface="Microsoft Sans Serif"/>
              </a:rPr>
              <a:t>No </a:t>
            </a:r>
            <a:r>
              <a:rPr lang="pt-BR" sz="2700" spc="-25" dirty="0" err="1">
                <a:latin typeface="Microsoft Sans Serif"/>
                <a:cs typeface="Microsoft Sans Serif"/>
              </a:rPr>
              <a:t>Flutter</a:t>
            </a:r>
            <a:r>
              <a:rPr lang="pt-BR" sz="2700" spc="-25" dirty="0">
                <a:latin typeface="Microsoft Sans Serif"/>
                <a:cs typeface="Microsoft Sans Serif"/>
              </a:rPr>
              <a:t>, tudo é um widget, que é o conceito central desse framework. Widget no
O </a:t>
            </a:r>
            <a:r>
              <a:rPr lang="pt-BR" sz="2700" spc="-25" dirty="0" err="1">
                <a:latin typeface="Microsoft Sans Serif"/>
                <a:cs typeface="Microsoft Sans Serif"/>
              </a:rPr>
              <a:t>Flutter</a:t>
            </a:r>
            <a:r>
              <a:rPr lang="pt-BR" sz="2700" spc="-25" dirty="0">
                <a:latin typeface="Microsoft Sans Serif"/>
                <a:cs typeface="Microsoft Sans Serif"/>
              </a:rPr>
              <a:t> é basicamente um componente da interface do usuário que afeta e controla a visualização e a interface do aplicativo.
Ele representa uma descrição imutável de parte da interface do usuário e inclui gráficos, texto, formas e animações que são criados usando widgets. Os widgets são semelhantes aos componentes do </a:t>
            </a:r>
            <a:r>
              <a:rPr lang="pt-BR" sz="2700" spc="-25" dirty="0" err="1">
                <a:latin typeface="Microsoft Sans Serif"/>
                <a:cs typeface="Microsoft Sans Serif"/>
              </a:rPr>
              <a:t>React</a:t>
            </a:r>
            <a:r>
              <a:rPr lang="pt-BR" sz="2700" spc="-25" dirty="0">
                <a:latin typeface="Microsoft Sans Serif"/>
                <a:cs typeface="Microsoft Sans Serif"/>
              </a:rPr>
              <a:t>.</a:t>
            </a:r>
            <a:endParaRPr sz="27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B793496-AA2C-5AC2-5476-241F7F42E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A7E6CCD-0969-DE7B-7C5F-3F4EA3F8C4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70" dirty="0">
                <a:solidFill>
                  <a:schemeClr val="tx1"/>
                </a:solidFill>
              </a:rPr>
              <a:t>Widgets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97DF264-F36C-3EA5-C41A-48C1F6068225}"/>
              </a:ext>
            </a:extLst>
          </p:cNvPr>
          <p:cNvSpPr txBox="1"/>
          <p:nvPr/>
        </p:nvSpPr>
        <p:spPr>
          <a:xfrm>
            <a:off x="535940" y="1516215"/>
            <a:ext cx="8062595" cy="389209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Tudo é um Widget: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No 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, tudo o que é exibido na tela é um widget. Isso inclui desde elementos visuais simples, como texto e imagens, até layouts complexos e interativos.</a:t>
            </a:r>
          </a:p>
          <a:p>
            <a:pPr algn="l">
              <a:buFont typeface="+mj-lt"/>
              <a:buAutoNum type="arabicPeriod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Conceito Central do Framework: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Os widgets são o conceito central do 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. Eles são responsáveis por controlar a visualização e a interface do aplicativo, representando uma descrição imutável de parte da interface do usuário.</a:t>
            </a:r>
          </a:p>
        </p:txBody>
      </p:sp>
    </p:spTree>
    <p:extLst>
      <p:ext uri="{BB962C8B-B14F-4D97-AF65-F5344CB8AC3E}">
        <p14:creationId xmlns:p14="http://schemas.microsoft.com/office/powerpoint/2010/main" val="118569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7EE852B-A796-D468-E16C-130AB4738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5C5F1FE-D2C2-717C-4B4B-B469524AAE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70" dirty="0">
                <a:solidFill>
                  <a:schemeClr val="tx1"/>
                </a:solidFill>
              </a:rPr>
              <a:t>Widgets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A775EE9-985C-E4E4-2C8C-FB68BD4C4509}"/>
              </a:ext>
            </a:extLst>
          </p:cNvPr>
          <p:cNvSpPr txBox="1"/>
          <p:nvPr/>
        </p:nvSpPr>
        <p:spPr>
          <a:xfrm>
            <a:off x="535940" y="1516215"/>
            <a:ext cx="8062595" cy="34612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Descrição Imutável: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Os widgets são imutáveis, o que significa que uma vez criados, eles não podem ser alterados. Se a aparência ou o estado de um widget precisar ser alterado, um novo widget deve ser criado.</a:t>
            </a:r>
          </a:p>
          <a:p>
            <a:pPr algn="l">
              <a:buFont typeface="+mj-lt"/>
              <a:buAutoNum type="arabicPeriod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Inclui Gráficos, Texto, Formas e Animações: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Os widgets podem representar uma variedade de elementos visuais, incluindo gráficos personalizados, texto formatado, formas geométricas e animações.</a:t>
            </a:r>
          </a:p>
        </p:txBody>
      </p:sp>
    </p:spTree>
    <p:extLst>
      <p:ext uri="{BB962C8B-B14F-4D97-AF65-F5344CB8AC3E}">
        <p14:creationId xmlns:p14="http://schemas.microsoft.com/office/powerpoint/2010/main" val="265039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70" dirty="0">
                <a:solidFill>
                  <a:schemeClr val="tx1"/>
                </a:solidFill>
              </a:rPr>
              <a:t>Widgets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62"/>
            <a:ext cx="7972425" cy="3485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7945" indent="-343535">
              <a:lnSpc>
                <a:spcPct val="100000"/>
              </a:lnSpc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pt-BR" sz="2800" spc="10" dirty="0">
                <a:latin typeface="Microsoft Sans Serif"/>
                <a:cs typeface="Microsoft Sans Serif"/>
              </a:rPr>
              <a:t>No </a:t>
            </a:r>
            <a:r>
              <a:rPr lang="pt-BR" sz="2800" spc="10" dirty="0" err="1">
                <a:latin typeface="Microsoft Sans Serif"/>
                <a:cs typeface="Microsoft Sans Serif"/>
              </a:rPr>
              <a:t>Flutter</a:t>
            </a:r>
            <a:r>
              <a:rPr lang="pt-BR" sz="2800" spc="10" dirty="0">
                <a:latin typeface="Microsoft Sans Serif"/>
                <a:cs typeface="Microsoft Sans Serif"/>
              </a:rPr>
              <a:t>, o aplicativo é em si um widget que contém muitos </a:t>
            </a:r>
            <a:r>
              <a:rPr lang="pt-BR" sz="2800" spc="10" dirty="0" err="1">
                <a:latin typeface="Microsoft Sans Serif"/>
                <a:cs typeface="Microsoft Sans Serif"/>
              </a:rPr>
              <a:t>subwidgets</a:t>
            </a:r>
            <a:r>
              <a:rPr lang="pt-BR" sz="2800" spc="10" dirty="0">
                <a:latin typeface="Microsoft Sans Serif"/>
                <a:cs typeface="Microsoft Sans Serif"/>
              </a:rPr>
              <a:t>.
Isso significa que o aplicativo é o widget de nível superior e sua interface do usuário é compilada usando um ou mais widgets filhos, o que novamente inclui widgets </a:t>
            </a:r>
            <a:r>
              <a:rPr lang="pt-BR" sz="2800" spc="10" dirty="0" err="1">
                <a:latin typeface="Microsoft Sans Serif"/>
                <a:cs typeface="Microsoft Sans Serif"/>
              </a:rPr>
              <a:t>sub-filho</a:t>
            </a:r>
            <a:r>
              <a:rPr lang="pt-BR" sz="2800" spc="10" dirty="0">
                <a:latin typeface="Microsoft Sans Serif"/>
                <a:cs typeface="Microsoft Sans Serif"/>
              </a:rPr>
              <a:t>.
Este recurso ajuda você a criar uma interface de usuário complexa com muita facilidade.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9D19014-94B4-959C-A170-300CBFF7B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D874921-CA71-68B7-E229-FEB6943AFA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70" dirty="0">
                <a:solidFill>
                  <a:schemeClr val="tx1"/>
                </a:solidFill>
              </a:rPr>
              <a:t>Widgets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B8554D3-7FA0-0FB9-9A21-78D398BC218E}"/>
              </a:ext>
            </a:extLst>
          </p:cNvPr>
          <p:cNvSpPr txBox="1"/>
          <p:nvPr/>
        </p:nvSpPr>
        <p:spPr>
          <a:xfrm>
            <a:off x="535940" y="1517662"/>
            <a:ext cx="7972425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O Aplicativo como um Widget: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No 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, o aplicativo em si é representado como um widget. Este widget de nível superior é responsável por definir a estrutura geral do aplicativo e organizar sua interface do usuário.</a:t>
            </a:r>
          </a:p>
          <a:p>
            <a:pPr algn="l">
              <a:buFont typeface="+mj-lt"/>
              <a:buAutoNum type="arabicPeriod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Composição de Widgets: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A interface do usuário do aplicativo é construída pela composição de vários widgets. Isso significa que o aplicativo pode conter muitos 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subwidgets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, cada um responsável por uma parte específica da interface do usuário.</a:t>
            </a:r>
          </a:p>
        </p:txBody>
      </p:sp>
    </p:spTree>
    <p:extLst>
      <p:ext uri="{BB962C8B-B14F-4D97-AF65-F5344CB8AC3E}">
        <p14:creationId xmlns:p14="http://schemas.microsoft.com/office/powerpoint/2010/main" val="3839028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0C10353-0335-6604-D3E0-0206BE158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0907A23-69C6-B703-0F8E-C22146A348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70" dirty="0">
                <a:solidFill>
                  <a:schemeClr val="tx1"/>
                </a:solidFill>
              </a:rPr>
              <a:t>Widgets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F64C031-4230-ABA1-0C6C-7203D7431F51}"/>
              </a:ext>
            </a:extLst>
          </p:cNvPr>
          <p:cNvSpPr txBox="1"/>
          <p:nvPr/>
        </p:nvSpPr>
        <p:spPr>
          <a:xfrm>
            <a:off x="535940" y="1517662"/>
            <a:ext cx="7972425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Widgets Pai e Filho: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O aplicativo pai pode conter muitos widgets filhos, e cada um desses widgets filhos pode conter mais widgets filhos, formando assim uma árvore de widgets.</a:t>
            </a:r>
          </a:p>
          <a:p>
            <a:pPr algn="l">
              <a:buFont typeface="+mj-lt"/>
              <a:buAutoNum type="arabicPeriod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Facilidade na Criação de Interfaces Complexas: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Esse recurso de composição de widgets torna mais fácil criar interfaces de usuário complexas, pois permite a divisão da interface em partes menores e independentes, facilitando a organização e o gerenciamento do código.</a:t>
            </a:r>
          </a:p>
        </p:txBody>
      </p:sp>
    </p:spTree>
    <p:extLst>
      <p:ext uri="{BB962C8B-B14F-4D97-AF65-F5344CB8AC3E}">
        <p14:creationId xmlns:p14="http://schemas.microsoft.com/office/powerpoint/2010/main" val="3611191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8001" y="1439633"/>
            <a:ext cx="4138206" cy="48970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70" dirty="0">
                <a:solidFill>
                  <a:schemeClr val="tx1"/>
                </a:solidFill>
              </a:rPr>
              <a:t>Widgets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>
                <a:solidFill>
                  <a:schemeClr val="tx1"/>
                </a:solidFill>
              </a:rPr>
              <a:t>Design</a:t>
            </a:r>
            <a:r>
              <a:rPr spc="-17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Specific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70" dirty="0">
                <a:solidFill>
                  <a:schemeClr val="tx1"/>
                </a:solidFill>
              </a:rPr>
              <a:t>Widgets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9097"/>
            <a:ext cx="8065770" cy="2026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pt-BR" sz="2600" spc="-30" dirty="0">
                <a:latin typeface="Microsoft Sans Serif"/>
                <a:cs typeface="Microsoft Sans Serif"/>
              </a:rPr>
              <a:t>A estrutura </a:t>
            </a:r>
            <a:r>
              <a:rPr lang="pt-BR" sz="2600" spc="-30" dirty="0" err="1">
                <a:latin typeface="Microsoft Sans Serif"/>
                <a:cs typeface="Microsoft Sans Serif"/>
              </a:rPr>
              <a:t>Flutter</a:t>
            </a:r>
            <a:r>
              <a:rPr lang="pt-BR" sz="2600" spc="-30" dirty="0">
                <a:latin typeface="Microsoft Sans Serif"/>
                <a:cs typeface="Microsoft Sans Serif"/>
              </a:rPr>
              <a:t> tem dois conjuntos de widgets que estão em conformidade com linguagens de design específicas.
Estes são Material Design para o aplicativo Android e Cupertino </a:t>
            </a:r>
            <a:r>
              <a:rPr lang="pt-BR" sz="2600" spc="-30" dirty="0" err="1">
                <a:latin typeface="Microsoft Sans Serif"/>
                <a:cs typeface="Microsoft Sans Serif"/>
              </a:rPr>
              <a:t>Style</a:t>
            </a:r>
            <a:r>
              <a:rPr lang="pt-BR" sz="2600" spc="-30" dirty="0">
                <a:latin typeface="Microsoft Sans Serif"/>
                <a:cs typeface="Microsoft Sans Serif"/>
              </a:rPr>
              <a:t> para o aplicativo IOS.</a:t>
            </a:r>
            <a:endParaRPr sz="2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95" dirty="0">
                <a:solidFill>
                  <a:schemeClr val="tx1"/>
                </a:solidFill>
              </a:rPr>
              <a:t>material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62"/>
            <a:ext cx="8077200" cy="268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6685" indent="-343535">
              <a:lnSpc>
                <a:spcPct val="100000"/>
              </a:lnSpc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pt-BR" sz="2800" spc="-20" dirty="0">
                <a:latin typeface="Microsoft Sans Serif"/>
                <a:cs typeface="Microsoft Sans Serif"/>
              </a:rPr>
              <a:t>Para iniciar a programação do </a:t>
            </a:r>
            <a:r>
              <a:rPr lang="pt-BR" sz="2800" spc="-20" dirty="0" err="1">
                <a:latin typeface="Microsoft Sans Serif"/>
                <a:cs typeface="Microsoft Sans Serif"/>
              </a:rPr>
              <a:t>Flutter</a:t>
            </a:r>
            <a:r>
              <a:rPr lang="pt-BR" sz="2800" spc="-20" dirty="0">
                <a:latin typeface="Microsoft Sans Serif"/>
                <a:cs typeface="Microsoft Sans Serif"/>
              </a:rPr>
              <a:t>, você precisa primeiro importar o pacote </a:t>
            </a:r>
            <a:r>
              <a:rPr lang="pt-BR" sz="2800" spc="-20" dirty="0" err="1">
                <a:latin typeface="Microsoft Sans Serif"/>
                <a:cs typeface="Microsoft Sans Serif"/>
              </a:rPr>
              <a:t>Flutter</a:t>
            </a:r>
            <a:r>
              <a:rPr lang="pt-BR" sz="2800" spc="-20" dirty="0">
                <a:latin typeface="Microsoft Sans Serif"/>
                <a:cs typeface="Microsoft Sans Serif"/>
              </a:rPr>
              <a:t>.
O Material que permite que você crie uma interface de usuário de acordo com as diretrizes de design de material especificadas pelo Android.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1D3B02F-8BCE-E11F-D27D-A4DF78E8A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437BD2B-DDF6-1208-38D2-2705AC5451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>
                <a:solidFill>
                  <a:schemeClr val="tx1"/>
                </a:solidFill>
              </a:rPr>
              <a:t>Design</a:t>
            </a:r>
            <a:r>
              <a:rPr spc="-17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Specific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70" dirty="0">
                <a:solidFill>
                  <a:schemeClr val="tx1"/>
                </a:solidFill>
              </a:rPr>
              <a:t>Widgets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BEFB738-9F89-C8DB-64C7-CE908C63508A}"/>
              </a:ext>
            </a:extLst>
          </p:cNvPr>
          <p:cNvSpPr txBox="1"/>
          <p:nvPr/>
        </p:nvSpPr>
        <p:spPr>
          <a:xfrm>
            <a:off x="535940" y="1519097"/>
            <a:ext cx="8065770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Material Design: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É um conjunto de diretrizes de design criado pelo Google, com foco no design de aplicativos para o sistema operacional Android. No 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, existem widgets específicos que seguem as diretrizes do Material Design, permitindo que os desenvolvedores criem aplicativos com a mesma aparência e sensação que os aplicativos nativos do Android.</a:t>
            </a:r>
            <a:endParaRPr sz="26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096362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56FC6D7-8551-EB5F-BDB4-FD555DCA5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21CCBF2-C770-36F1-E015-75F2BE6B3F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>
                <a:solidFill>
                  <a:schemeClr val="tx1"/>
                </a:solidFill>
              </a:rPr>
              <a:t>Design</a:t>
            </a:r>
            <a:r>
              <a:rPr spc="-17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Specific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70" dirty="0">
                <a:solidFill>
                  <a:schemeClr val="tx1"/>
                </a:solidFill>
              </a:rPr>
              <a:t>Widgets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4275E78-6AF3-E269-4393-099F9B6D0417}"/>
              </a:ext>
            </a:extLst>
          </p:cNvPr>
          <p:cNvSpPr txBox="1"/>
          <p:nvPr/>
        </p:nvSpPr>
        <p:spPr>
          <a:xfrm>
            <a:off x="535940" y="1519097"/>
            <a:ext cx="8065770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Botões:</a:t>
            </a:r>
            <a:endParaRPr lang="pt-BR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Botão Elevado (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Elevated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Button)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Botão Texto (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Text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Button)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Botão Ícone (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Icon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Button)</a:t>
            </a:r>
          </a:p>
          <a:p>
            <a:pPr algn="l">
              <a:buFont typeface="+mj-lt"/>
              <a:buAutoNum type="arabicPeriod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Caixas de Diálogo:</a:t>
            </a:r>
            <a:endParaRPr lang="pt-BR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Diálogo de Alerta (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Alert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Dialog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Diálogo Simples (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Simple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Dialog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Barra de Aplicativos:</a:t>
            </a:r>
            <a:endParaRPr lang="pt-BR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AppBar</a:t>
            </a:r>
            <a:endParaRPr lang="pt-BR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9604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1F8C37A-CA03-C60D-2DF2-858CC69DD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6E561CC-8411-6F9F-2032-B469D131FE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>
                <a:solidFill>
                  <a:schemeClr val="tx1"/>
                </a:solidFill>
              </a:rPr>
              <a:t>Design</a:t>
            </a:r>
            <a:r>
              <a:rPr spc="-17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Specific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70" dirty="0">
                <a:solidFill>
                  <a:schemeClr val="tx1"/>
                </a:solidFill>
              </a:rPr>
              <a:t>Widgets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90E498A-BE27-3B89-00E2-2D6F1F3E9566}"/>
              </a:ext>
            </a:extLst>
          </p:cNvPr>
          <p:cNvSpPr txBox="1"/>
          <p:nvPr/>
        </p:nvSpPr>
        <p:spPr>
          <a:xfrm>
            <a:off x="535940" y="1519097"/>
            <a:ext cx="8065770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3600" b="1" i="0" dirty="0">
                <a:solidFill>
                  <a:srgbClr val="0D0D0D"/>
                </a:solidFill>
                <a:effectLst/>
                <a:latin typeface="Söhne"/>
              </a:rPr>
              <a:t>Campos de Texto:</a:t>
            </a:r>
            <a:endParaRPr lang="pt-BR" sz="36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3600" b="0" i="0" dirty="0" err="1">
                <a:solidFill>
                  <a:srgbClr val="0D0D0D"/>
                </a:solidFill>
                <a:effectLst/>
                <a:latin typeface="Söhne"/>
              </a:rPr>
              <a:t>TextField</a:t>
            </a:r>
            <a:endParaRPr lang="pt-BR" sz="3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3600" b="1" i="0" dirty="0">
                <a:solidFill>
                  <a:srgbClr val="0D0D0D"/>
                </a:solidFill>
                <a:effectLst/>
                <a:latin typeface="Söhne"/>
              </a:rPr>
              <a:t>Listas:</a:t>
            </a:r>
            <a:endParaRPr lang="pt-BR" sz="36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3600" b="0" i="0" dirty="0" err="1">
                <a:solidFill>
                  <a:srgbClr val="0D0D0D"/>
                </a:solidFill>
                <a:effectLst/>
                <a:latin typeface="Söhne"/>
              </a:rPr>
              <a:t>ListView</a:t>
            </a:r>
            <a:endParaRPr lang="pt-BR" sz="36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3600" b="0" i="0" dirty="0" err="1">
                <a:solidFill>
                  <a:srgbClr val="0D0D0D"/>
                </a:solidFill>
                <a:effectLst/>
                <a:latin typeface="Söhne"/>
              </a:rPr>
              <a:t>ListTile</a:t>
            </a:r>
            <a:endParaRPr lang="pt-BR" sz="3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3600" b="1" i="0" dirty="0">
                <a:solidFill>
                  <a:srgbClr val="0D0D0D"/>
                </a:solidFill>
                <a:effectLst/>
                <a:latin typeface="Söhne"/>
              </a:rPr>
              <a:t>Cards:</a:t>
            </a:r>
            <a:endParaRPr lang="pt-BR" sz="36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3600" b="0" i="0" dirty="0">
                <a:solidFill>
                  <a:srgbClr val="0D0D0D"/>
                </a:solidFill>
                <a:effectLst/>
                <a:latin typeface="Söhne"/>
              </a:rPr>
              <a:t>Card</a:t>
            </a:r>
          </a:p>
        </p:txBody>
      </p:sp>
    </p:spTree>
    <p:extLst>
      <p:ext uri="{BB962C8B-B14F-4D97-AF65-F5344CB8AC3E}">
        <p14:creationId xmlns:p14="http://schemas.microsoft.com/office/powerpoint/2010/main" val="1380197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9D706A5-2B14-E9F8-CCB9-C0F3F94D1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BD65EE4-D51C-7FC0-233E-405A2B4737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>
                <a:solidFill>
                  <a:schemeClr val="tx1"/>
                </a:solidFill>
              </a:rPr>
              <a:t>Design</a:t>
            </a:r>
            <a:r>
              <a:rPr spc="-17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Specific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70" dirty="0">
                <a:solidFill>
                  <a:schemeClr val="tx1"/>
                </a:solidFill>
              </a:rPr>
              <a:t>Widgets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0A878D3-ED4E-D215-3115-F2D041C5C1A7}"/>
              </a:ext>
            </a:extLst>
          </p:cNvPr>
          <p:cNvSpPr txBox="1"/>
          <p:nvPr/>
        </p:nvSpPr>
        <p:spPr>
          <a:xfrm>
            <a:off x="535940" y="1519097"/>
            <a:ext cx="8065770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Cupertino </a:t>
            </a:r>
            <a:r>
              <a:rPr lang="pt-BR" sz="2800" b="1" i="0" dirty="0" err="1">
                <a:solidFill>
                  <a:srgbClr val="0D0D0D"/>
                </a:solidFill>
                <a:effectLst/>
                <a:latin typeface="Söhne"/>
              </a:rPr>
              <a:t>Style</a:t>
            </a: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Por outro lado, o Cupertino 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Style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é um conjunto de diretrizes de design criado pela Apple, usado para desenvolver aplicativos para o sistema operacional iOS. Assim como com o Material Design, o 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também oferece widgets específicos que seguem as diretrizes do Cupertino 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Style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, permitindo que os desenvolvedores criem aplicativos com a mesma aparência e sensação que os aplicativos nativos do iOS.</a:t>
            </a:r>
          </a:p>
        </p:txBody>
      </p:sp>
    </p:spTree>
    <p:extLst>
      <p:ext uri="{BB962C8B-B14F-4D97-AF65-F5344CB8AC3E}">
        <p14:creationId xmlns:p14="http://schemas.microsoft.com/office/powerpoint/2010/main" val="4218659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-10" dirty="0">
                <a:solidFill>
                  <a:schemeClr val="tx1"/>
                </a:solidFill>
              </a:rPr>
              <a:t>Gestures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791701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083012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519097"/>
            <a:ext cx="8089265" cy="3638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810260" indent="-343535">
              <a:lnSpc>
                <a:spcPct val="100200"/>
              </a:lnSpc>
              <a:spcBef>
                <a:spcPts val="9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pt-BR" sz="2600" spc="145" dirty="0">
                <a:latin typeface="Microsoft Sans Serif"/>
                <a:cs typeface="Microsoft Sans Serif"/>
              </a:rPr>
              <a:t>É um widget que fornece interação (como ouvir e responder) no </a:t>
            </a:r>
            <a:r>
              <a:rPr lang="pt-BR" sz="2600" spc="145" dirty="0" err="1">
                <a:latin typeface="Microsoft Sans Serif"/>
                <a:cs typeface="Microsoft Sans Serif"/>
              </a:rPr>
              <a:t>Flutter</a:t>
            </a:r>
            <a:r>
              <a:rPr lang="pt-BR" sz="2600" spc="145" dirty="0">
                <a:latin typeface="Microsoft Sans Serif"/>
                <a:cs typeface="Microsoft Sans Serif"/>
              </a:rPr>
              <a:t> usando o </a:t>
            </a:r>
            <a:r>
              <a:rPr lang="pt-BR" sz="2600" spc="145" dirty="0" err="1">
                <a:latin typeface="Microsoft Sans Serif"/>
                <a:cs typeface="Microsoft Sans Serif"/>
              </a:rPr>
              <a:t>GestureDetector</a:t>
            </a:r>
            <a:r>
              <a:rPr lang="pt-BR" sz="2600" spc="145" dirty="0">
                <a:latin typeface="Microsoft Sans Serif"/>
                <a:cs typeface="Microsoft Sans Serif"/>
              </a:rPr>
              <a:t>.
</a:t>
            </a:r>
            <a:r>
              <a:rPr lang="pt-BR" sz="2600" spc="145" dirty="0" err="1">
                <a:latin typeface="Microsoft Sans Serif"/>
                <a:cs typeface="Microsoft Sans Serif"/>
              </a:rPr>
              <a:t>GestureDector</a:t>
            </a:r>
            <a:r>
              <a:rPr lang="pt-BR" sz="2600" spc="145" dirty="0">
                <a:latin typeface="Microsoft Sans Serif"/>
                <a:cs typeface="Microsoft Sans Serif"/>
              </a:rPr>
              <a:t> é um widget invisível, que inclui toque, arrastar e dimensionar a interação de seu widget filho.
Também podemos usar outros recursos interativos nos widgets existentes compondo com o widget </a:t>
            </a:r>
            <a:r>
              <a:rPr lang="pt-BR" sz="2600" spc="145" dirty="0" err="1">
                <a:latin typeface="Microsoft Sans Serif"/>
                <a:cs typeface="Microsoft Sans Serif"/>
              </a:rPr>
              <a:t>GestureDetector</a:t>
            </a:r>
            <a:r>
              <a:rPr lang="pt-BR" sz="2600" spc="145" dirty="0">
                <a:latin typeface="Microsoft Sans Serif"/>
                <a:cs typeface="Microsoft Sans Serif"/>
              </a:rPr>
              <a:t>.</a:t>
            </a:r>
            <a:endParaRPr sz="2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C91CE2F-C5D8-32DA-F0B0-4DD4C4CA9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9CC0816-47E0-3D67-AAFD-C4CDE94AA2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-10" dirty="0">
                <a:solidFill>
                  <a:schemeClr val="tx1"/>
                </a:solidFill>
              </a:rPr>
              <a:t>Gestures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29489FF-3D2A-C51C-E38C-4D9DA26D2E31}"/>
              </a:ext>
            </a:extLst>
          </p:cNvPr>
          <p:cNvSpPr txBox="1"/>
          <p:nvPr/>
        </p:nvSpPr>
        <p:spPr>
          <a:xfrm>
            <a:off x="535940" y="2791701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0651D7B-DFB3-E398-A3D3-B2D484BF6D57}"/>
              </a:ext>
            </a:extLst>
          </p:cNvPr>
          <p:cNvSpPr txBox="1"/>
          <p:nvPr/>
        </p:nvSpPr>
        <p:spPr>
          <a:xfrm>
            <a:off x="535940" y="4083012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9726461-3B70-79A3-0FA2-E68C8CC82356}"/>
              </a:ext>
            </a:extLst>
          </p:cNvPr>
          <p:cNvSpPr txBox="1"/>
          <p:nvPr/>
        </p:nvSpPr>
        <p:spPr>
          <a:xfrm>
            <a:off x="535940" y="1519097"/>
            <a:ext cx="8089265" cy="34586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Toque Simples (</a:t>
            </a:r>
            <a:r>
              <a:rPr lang="pt-BR" sz="2800" b="1" i="0" dirty="0" err="1">
                <a:solidFill>
                  <a:srgbClr val="0D0D0D"/>
                </a:solidFill>
                <a:effectLst/>
                <a:latin typeface="Söhne"/>
              </a:rPr>
              <a:t>Tap</a:t>
            </a: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):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Detecta um toque rápido em um widget.</a:t>
            </a:r>
          </a:p>
          <a:p>
            <a:pPr algn="l">
              <a:buFont typeface="+mj-lt"/>
              <a:buAutoNum type="arabicPeriod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Toque Longo (</a:t>
            </a:r>
            <a:r>
              <a:rPr lang="pt-BR" sz="2800" b="1" i="0" dirty="0" err="1">
                <a:solidFill>
                  <a:srgbClr val="0D0D0D"/>
                </a:solidFill>
                <a:effectLst/>
                <a:latin typeface="Söhne"/>
              </a:rPr>
              <a:t>Long</a:t>
            </a: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 Press):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Detecta um toque longo e contínuo em um widget.</a:t>
            </a:r>
          </a:p>
          <a:p>
            <a:pPr algn="l">
              <a:buFont typeface="+mj-lt"/>
              <a:buAutoNum type="arabicPeriod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Arrastar (Drag):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Detecta quando o usuário toca e move o dedo em uma direção específica.</a:t>
            </a:r>
          </a:p>
          <a:p>
            <a:pPr algn="l">
              <a:buFont typeface="+mj-lt"/>
              <a:buAutoNum type="arabicPeriod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Deslizar (</a:t>
            </a:r>
            <a:r>
              <a:rPr lang="pt-BR" sz="2800" b="1" i="0" dirty="0" err="1">
                <a:solidFill>
                  <a:srgbClr val="0D0D0D"/>
                </a:solidFill>
                <a:effectLst/>
                <a:latin typeface="Söhne"/>
              </a:rPr>
              <a:t>Swipe</a:t>
            </a: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):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Detecta um movimento rápido do dedo em uma direção específica.</a:t>
            </a:r>
          </a:p>
        </p:txBody>
      </p:sp>
    </p:spTree>
    <p:extLst>
      <p:ext uri="{BB962C8B-B14F-4D97-AF65-F5344CB8AC3E}">
        <p14:creationId xmlns:p14="http://schemas.microsoft.com/office/powerpoint/2010/main" val="288417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60" dirty="0">
                <a:solidFill>
                  <a:schemeClr val="tx1"/>
                </a:solidFill>
              </a:rPr>
              <a:t>State</a:t>
            </a:r>
            <a:r>
              <a:rPr spc="-215" dirty="0">
                <a:solidFill>
                  <a:schemeClr val="tx1"/>
                </a:solidFill>
              </a:rPr>
              <a:t> </a:t>
            </a:r>
            <a:r>
              <a:rPr spc="6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395334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290658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519097"/>
            <a:ext cx="8003540" cy="32393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pt-BR" sz="2600" spc="105" dirty="0">
                <a:latin typeface="Microsoft Sans Serif"/>
                <a:cs typeface="Microsoft Sans Serif"/>
              </a:rPr>
              <a:t>O widget </a:t>
            </a:r>
            <a:r>
              <a:rPr lang="pt-BR" sz="2600" spc="105" dirty="0" err="1">
                <a:latin typeface="Microsoft Sans Serif"/>
                <a:cs typeface="Microsoft Sans Serif"/>
              </a:rPr>
              <a:t>Flutter</a:t>
            </a:r>
            <a:r>
              <a:rPr lang="pt-BR" sz="2600" spc="105" dirty="0">
                <a:latin typeface="Microsoft Sans Serif"/>
                <a:cs typeface="Microsoft Sans Serif"/>
              </a:rPr>
              <a:t> mantém seu estado usando um widget especial, </a:t>
            </a:r>
            <a:r>
              <a:rPr lang="pt-BR" sz="2600" spc="105" dirty="0" err="1">
                <a:latin typeface="Microsoft Sans Serif"/>
                <a:cs typeface="Microsoft Sans Serif"/>
              </a:rPr>
              <a:t>StatefulWidget</a:t>
            </a:r>
            <a:r>
              <a:rPr lang="pt-BR" sz="2600" spc="105" dirty="0">
                <a:latin typeface="Microsoft Sans Serif"/>
                <a:cs typeface="Microsoft Sans Serif"/>
              </a:rPr>
              <a:t>.
Ele é sempre renderizado automaticamente sempre que seu estado interno é alterado.
A </a:t>
            </a:r>
            <a:r>
              <a:rPr lang="pt-BR" sz="2600" spc="105" dirty="0" err="1">
                <a:latin typeface="Microsoft Sans Serif"/>
                <a:cs typeface="Microsoft Sans Serif"/>
              </a:rPr>
              <a:t>rerenderização</a:t>
            </a:r>
            <a:r>
              <a:rPr lang="pt-BR" sz="2600" spc="105" dirty="0">
                <a:latin typeface="Microsoft Sans Serif"/>
                <a:cs typeface="Microsoft Sans Serif"/>
              </a:rPr>
              <a:t> é otimizada calculando a distância entre a interface do usuário do widget antigo e novo e renderiza apenas as coisas necessárias que são alterações.</a:t>
            </a:r>
            <a:endParaRPr lang="pt-BR" sz="2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19CB3CE-397F-D6D1-6966-4258BBD0F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341F96D-FEE6-487E-025A-032B2CA43E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60" dirty="0">
                <a:solidFill>
                  <a:schemeClr val="tx1"/>
                </a:solidFill>
              </a:rPr>
              <a:t>State</a:t>
            </a:r>
            <a:r>
              <a:rPr spc="-215" dirty="0">
                <a:solidFill>
                  <a:schemeClr val="tx1"/>
                </a:solidFill>
              </a:rPr>
              <a:t> </a:t>
            </a:r>
            <a:r>
              <a:rPr spc="6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819D292-C09E-B7B2-5F8B-4360D3DB795E}"/>
              </a:ext>
            </a:extLst>
          </p:cNvPr>
          <p:cNvSpPr txBox="1"/>
          <p:nvPr/>
        </p:nvSpPr>
        <p:spPr>
          <a:xfrm>
            <a:off x="535940" y="2395334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44C98F7-3571-F1C0-9AEC-05CD025F9CE2}"/>
              </a:ext>
            </a:extLst>
          </p:cNvPr>
          <p:cNvSpPr txBox="1"/>
          <p:nvPr/>
        </p:nvSpPr>
        <p:spPr>
          <a:xfrm>
            <a:off x="535940" y="3290658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C3B8938-35FC-5EB1-62F2-CCB7FCB1C52E}"/>
              </a:ext>
            </a:extLst>
          </p:cNvPr>
          <p:cNvSpPr txBox="1"/>
          <p:nvPr/>
        </p:nvSpPr>
        <p:spPr>
          <a:xfrm>
            <a:off x="190500" y="1371600"/>
            <a:ext cx="8763000" cy="4752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pt-BR" sz="2800" i="0" dirty="0" err="1">
                <a:solidFill>
                  <a:srgbClr val="0D0D0D"/>
                </a:solidFill>
                <a:effectLst/>
                <a:latin typeface="Söhne"/>
              </a:rPr>
              <a:t>StatelessWidget</a:t>
            </a:r>
            <a:r>
              <a:rPr lang="pt-BR" sz="280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i="0" dirty="0">
                <a:solidFill>
                  <a:srgbClr val="0D0D0D"/>
                </a:solidFill>
                <a:effectLst/>
                <a:latin typeface="Söhne"/>
              </a:rPr>
              <a:t>Um </a:t>
            </a:r>
            <a:r>
              <a:rPr lang="pt-BR" sz="2800" i="0" dirty="0" err="1">
                <a:solidFill>
                  <a:srgbClr val="0D0D0D"/>
                </a:solidFill>
                <a:effectLst/>
                <a:latin typeface="Söhne"/>
              </a:rPr>
              <a:t>StatelessWidget</a:t>
            </a:r>
            <a:r>
              <a:rPr lang="pt-BR" sz="2800" i="0" dirty="0">
                <a:solidFill>
                  <a:srgbClr val="0D0D0D"/>
                </a:solidFill>
                <a:effectLst/>
                <a:latin typeface="Söhne"/>
              </a:rPr>
              <a:t> é um widget que não mantém estado interno. Isso significa que, uma vez que um </a:t>
            </a:r>
            <a:r>
              <a:rPr lang="pt-BR" sz="2800" i="0" dirty="0" err="1">
                <a:solidFill>
                  <a:srgbClr val="0D0D0D"/>
                </a:solidFill>
                <a:effectLst/>
                <a:latin typeface="Söhne"/>
              </a:rPr>
              <a:t>StatelessWidget</a:t>
            </a:r>
            <a:r>
              <a:rPr lang="pt-BR" sz="2800" i="0" dirty="0">
                <a:solidFill>
                  <a:srgbClr val="0D0D0D"/>
                </a:solidFill>
                <a:effectLst/>
                <a:latin typeface="Söhne"/>
              </a:rPr>
              <a:t> é construído e renderizado na tela, ele não pode ser alterado. Sua aparência é estática durante todo o tempo de vida do widget.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i="0" dirty="0">
                <a:solidFill>
                  <a:srgbClr val="0D0D0D"/>
                </a:solidFill>
                <a:effectLst/>
                <a:latin typeface="Söhne"/>
              </a:rPr>
              <a:t>Um exemplo comum de </a:t>
            </a:r>
            <a:r>
              <a:rPr lang="pt-BR" sz="2800" i="0" dirty="0" err="1">
                <a:solidFill>
                  <a:srgbClr val="0D0D0D"/>
                </a:solidFill>
                <a:effectLst/>
                <a:latin typeface="Söhne"/>
              </a:rPr>
              <a:t>StatelessWidget</a:t>
            </a:r>
            <a:r>
              <a:rPr lang="pt-BR" sz="2800" i="0" dirty="0">
                <a:solidFill>
                  <a:srgbClr val="0D0D0D"/>
                </a:solidFill>
                <a:effectLst/>
                <a:latin typeface="Söhne"/>
              </a:rPr>
              <a:t> é um texto estático na tela, um ícone ou um botão sem interatividade.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i="0" dirty="0">
                <a:solidFill>
                  <a:srgbClr val="0D0D0D"/>
                </a:solidFill>
                <a:effectLst/>
                <a:latin typeface="Söhne"/>
              </a:rPr>
              <a:t>Como não mantém estado, um </a:t>
            </a:r>
            <a:r>
              <a:rPr lang="pt-BR" sz="2800" i="0" dirty="0" err="1">
                <a:solidFill>
                  <a:srgbClr val="0D0D0D"/>
                </a:solidFill>
                <a:effectLst/>
                <a:latin typeface="Söhne"/>
              </a:rPr>
              <a:t>StatelessWidget</a:t>
            </a:r>
            <a:r>
              <a:rPr lang="pt-BR" sz="2800" i="0" dirty="0">
                <a:solidFill>
                  <a:srgbClr val="0D0D0D"/>
                </a:solidFill>
                <a:effectLst/>
                <a:latin typeface="Söhne"/>
              </a:rPr>
              <a:t> é uma escolha eficiente quando você tem conteúdo na tela que não precisa ser atualizado ou modificado dinamicamente.</a:t>
            </a:r>
          </a:p>
        </p:txBody>
      </p:sp>
    </p:spTree>
    <p:extLst>
      <p:ext uri="{BB962C8B-B14F-4D97-AF65-F5344CB8AC3E}">
        <p14:creationId xmlns:p14="http://schemas.microsoft.com/office/powerpoint/2010/main" val="608650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4823A60-0858-C4F9-253F-8C01F9D89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D874CFA-EABA-3C60-B26A-2706EB06FA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60" dirty="0">
                <a:solidFill>
                  <a:schemeClr val="tx1"/>
                </a:solidFill>
              </a:rPr>
              <a:t>State</a:t>
            </a:r>
            <a:r>
              <a:rPr spc="-215" dirty="0">
                <a:solidFill>
                  <a:schemeClr val="tx1"/>
                </a:solidFill>
              </a:rPr>
              <a:t> </a:t>
            </a:r>
            <a:r>
              <a:rPr spc="6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6C5DD2A-4596-3248-8008-D877AC9563CC}"/>
              </a:ext>
            </a:extLst>
          </p:cNvPr>
          <p:cNvSpPr txBox="1"/>
          <p:nvPr/>
        </p:nvSpPr>
        <p:spPr>
          <a:xfrm>
            <a:off x="535940" y="2395334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BF131E2-12D9-6647-D7A3-C216C6FE6301}"/>
              </a:ext>
            </a:extLst>
          </p:cNvPr>
          <p:cNvSpPr txBox="1"/>
          <p:nvPr/>
        </p:nvSpPr>
        <p:spPr>
          <a:xfrm>
            <a:off x="535940" y="3290658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F8D5784-1342-D622-F643-5DCE8D3BB5CD}"/>
              </a:ext>
            </a:extLst>
          </p:cNvPr>
          <p:cNvSpPr txBox="1"/>
          <p:nvPr/>
        </p:nvSpPr>
        <p:spPr>
          <a:xfrm>
            <a:off x="190500" y="1371600"/>
            <a:ext cx="8763000" cy="54296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pt-BR" sz="2200" b="1" i="0" dirty="0" err="1">
                <a:solidFill>
                  <a:srgbClr val="0D0D0D"/>
                </a:solidFill>
                <a:effectLst/>
                <a:latin typeface="Söhne"/>
              </a:rPr>
              <a:t>StatefulWidget</a:t>
            </a:r>
            <a:r>
              <a:rPr lang="pt-BR" sz="2200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/>
            <a:endParaRPr lang="pt-BR" sz="2200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pt-BR" sz="2200" i="0" dirty="0">
                <a:solidFill>
                  <a:srgbClr val="0D0D0D"/>
                </a:solidFill>
                <a:effectLst/>
                <a:latin typeface="Söhne"/>
              </a:rPr>
              <a:t>Um </a:t>
            </a:r>
            <a:r>
              <a:rPr lang="pt-BR" sz="2200" i="0" dirty="0" err="1">
                <a:solidFill>
                  <a:srgbClr val="0D0D0D"/>
                </a:solidFill>
                <a:effectLst/>
                <a:latin typeface="Söhne"/>
              </a:rPr>
              <a:t>StatefulWidget</a:t>
            </a:r>
            <a:r>
              <a:rPr lang="pt-BR" sz="2200" i="0" dirty="0">
                <a:solidFill>
                  <a:srgbClr val="0D0D0D"/>
                </a:solidFill>
                <a:effectLst/>
                <a:latin typeface="Söhne"/>
              </a:rPr>
              <a:t> é um widget que pode manter e gerenciar seu próprio estado interno.</a:t>
            </a:r>
          </a:p>
          <a:p>
            <a:pPr algn="l"/>
            <a:r>
              <a:rPr lang="pt-BR" sz="2200" i="0" dirty="0">
                <a:solidFill>
                  <a:srgbClr val="0D0D0D"/>
                </a:solidFill>
                <a:effectLst/>
                <a:latin typeface="Söhne"/>
              </a:rPr>
              <a:t>Isso significa que, ao contrário de um </a:t>
            </a:r>
            <a:r>
              <a:rPr lang="pt-BR" sz="2200" i="0" dirty="0" err="1">
                <a:solidFill>
                  <a:srgbClr val="0D0D0D"/>
                </a:solidFill>
                <a:effectLst/>
                <a:latin typeface="Söhne"/>
              </a:rPr>
              <a:t>StatelessWidget</a:t>
            </a:r>
            <a:r>
              <a:rPr lang="pt-BR" sz="2200" i="0" dirty="0">
                <a:solidFill>
                  <a:srgbClr val="0D0D0D"/>
                </a:solidFill>
                <a:effectLst/>
                <a:latin typeface="Söhne"/>
              </a:rPr>
              <a:t>, um </a:t>
            </a:r>
            <a:r>
              <a:rPr lang="pt-BR" sz="2200" i="0" dirty="0" err="1">
                <a:solidFill>
                  <a:srgbClr val="0D0D0D"/>
                </a:solidFill>
                <a:effectLst/>
                <a:latin typeface="Söhne"/>
              </a:rPr>
              <a:t>StatefulWidget</a:t>
            </a:r>
            <a:r>
              <a:rPr lang="pt-BR" sz="2200" i="0" dirty="0">
                <a:solidFill>
                  <a:srgbClr val="0D0D0D"/>
                </a:solidFill>
                <a:effectLst/>
                <a:latin typeface="Söhne"/>
              </a:rPr>
              <a:t> pode ser modificado e atualizado ao longo do tempo.</a:t>
            </a:r>
          </a:p>
          <a:p>
            <a:pPr algn="l"/>
            <a:r>
              <a:rPr lang="pt-BR" sz="2200" i="0" dirty="0">
                <a:solidFill>
                  <a:srgbClr val="0D0D0D"/>
                </a:solidFill>
                <a:effectLst/>
                <a:latin typeface="Söhne"/>
              </a:rPr>
              <a:t>Um </a:t>
            </a:r>
            <a:r>
              <a:rPr lang="pt-BR" sz="2200" i="0" dirty="0" err="1">
                <a:solidFill>
                  <a:srgbClr val="0D0D0D"/>
                </a:solidFill>
                <a:effectLst/>
                <a:latin typeface="Söhne"/>
              </a:rPr>
              <a:t>StatefulWidget</a:t>
            </a:r>
            <a:r>
              <a:rPr lang="pt-BR" sz="2200" i="0" dirty="0">
                <a:solidFill>
                  <a:srgbClr val="0D0D0D"/>
                </a:solidFill>
                <a:effectLst/>
                <a:latin typeface="Söhne"/>
              </a:rPr>
              <a:t> consiste em duas classes: a classe </a:t>
            </a:r>
            <a:r>
              <a:rPr lang="pt-BR" sz="2200" i="0" dirty="0" err="1">
                <a:solidFill>
                  <a:srgbClr val="0D0D0D"/>
                </a:solidFill>
                <a:effectLst/>
                <a:latin typeface="Söhne"/>
              </a:rPr>
              <a:t>StatefulWidget</a:t>
            </a:r>
            <a:r>
              <a:rPr lang="pt-BR" sz="2200" i="0" dirty="0">
                <a:solidFill>
                  <a:srgbClr val="0D0D0D"/>
                </a:solidFill>
                <a:effectLst/>
                <a:latin typeface="Söhne"/>
              </a:rPr>
              <a:t> em si e a classe </a:t>
            </a:r>
            <a:r>
              <a:rPr lang="pt-BR" sz="2200" i="0" dirty="0" err="1">
                <a:solidFill>
                  <a:srgbClr val="0D0D0D"/>
                </a:solidFill>
                <a:effectLst/>
                <a:latin typeface="Söhne"/>
              </a:rPr>
              <a:t>State</a:t>
            </a:r>
            <a:r>
              <a:rPr lang="pt-BR" sz="2200" i="0" dirty="0">
                <a:solidFill>
                  <a:srgbClr val="0D0D0D"/>
                </a:solidFill>
                <a:effectLst/>
                <a:latin typeface="Söhne"/>
              </a:rPr>
              <a:t> associada a ela.</a:t>
            </a:r>
          </a:p>
          <a:p>
            <a:pPr algn="l"/>
            <a:r>
              <a:rPr lang="pt-BR" sz="2200" i="0" dirty="0">
                <a:solidFill>
                  <a:srgbClr val="0D0D0D"/>
                </a:solidFill>
                <a:effectLst/>
                <a:latin typeface="Söhne"/>
              </a:rPr>
              <a:t>A classe </a:t>
            </a:r>
            <a:r>
              <a:rPr lang="pt-BR" sz="2200" i="0" dirty="0" err="1">
                <a:solidFill>
                  <a:srgbClr val="0D0D0D"/>
                </a:solidFill>
                <a:effectLst/>
                <a:latin typeface="Söhne"/>
              </a:rPr>
              <a:t>StatefulWidget</a:t>
            </a:r>
            <a:r>
              <a:rPr lang="pt-BR" sz="2200" i="0" dirty="0">
                <a:solidFill>
                  <a:srgbClr val="0D0D0D"/>
                </a:solidFill>
                <a:effectLst/>
                <a:latin typeface="Söhne"/>
              </a:rPr>
              <a:t> é imutável e geralmente é instanciada uma vez. Por outro lado, a classe </a:t>
            </a:r>
            <a:r>
              <a:rPr lang="pt-BR" sz="2200" i="0" dirty="0" err="1">
                <a:solidFill>
                  <a:srgbClr val="0D0D0D"/>
                </a:solidFill>
                <a:effectLst/>
                <a:latin typeface="Söhne"/>
              </a:rPr>
              <a:t>State</a:t>
            </a:r>
            <a:r>
              <a:rPr lang="pt-BR" sz="2200" i="0" dirty="0">
                <a:solidFill>
                  <a:srgbClr val="0D0D0D"/>
                </a:solidFill>
                <a:effectLst/>
                <a:latin typeface="Söhne"/>
              </a:rPr>
              <a:t> é mutável e mantém o estado interno do widget.</a:t>
            </a:r>
          </a:p>
          <a:p>
            <a:pPr algn="l"/>
            <a:r>
              <a:rPr lang="pt-BR" sz="2200" i="0" dirty="0">
                <a:solidFill>
                  <a:srgbClr val="0D0D0D"/>
                </a:solidFill>
                <a:effectLst/>
                <a:latin typeface="Söhne"/>
              </a:rPr>
              <a:t>Quando o estado interno de um </a:t>
            </a:r>
            <a:r>
              <a:rPr lang="pt-BR" sz="2200" i="0" dirty="0" err="1">
                <a:solidFill>
                  <a:srgbClr val="0D0D0D"/>
                </a:solidFill>
                <a:effectLst/>
                <a:latin typeface="Söhne"/>
              </a:rPr>
              <a:t>StatefulWidget</a:t>
            </a:r>
            <a:r>
              <a:rPr lang="pt-BR" sz="2200" i="0" dirty="0">
                <a:solidFill>
                  <a:srgbClr val="0D0D0D"/>
                </a:solidFill>
                <a:effectLst/>
                <a:latin typeface="Söhne"/>
              </a:rPr>
              <a:t> é modificado, a classe </a:t>
            </a:r>
            <a:r>
              <a:rPr lang="pt-BR" sz="2200" i="0" dirty="0" err="1">
                <a:solidFill>
                  <a:srgbClr val="0D0D0D"/>
                </a:solidFill>
                <a:effectLst/>
                <a:latin typeface="Söhne"/>
              </a:rPr>
              <a:t>State</a:t>
            </a:r>
            <a:r>
              <a:rPr lang="pt-BR" sz="2200" i="0" dirty="0">
                <a:solidFill>
                  <a:srgbClr val="0D0D0D"/>
                </a:solidFill>
                <a:effectLst/>
                <a:latin typeface="Söhne"/>
              </a:rPr>
              <a:t> chama o método </a:t>
            </a:r>
            <a:r>
              <a:rPr lang="pt-BR" sz="2200" i="0" dirty="0" err="1">
                <a:solidFill>
                  <a:srgbClr val="0D0D0D"/>
                </a:solidFill>
                <a:effectLst/>
                <a:latin typeface="Söhne"/>
              </a:rPr>
              <a:t>setState</a:t>
            </a:r>
            <a:r>
              <a:rPr lang="pt-BR" sz="2200" i="0" dirty="0">
                <a:solidFill>
                  <a:srgbClr val="0D0D0D"/>
                </a:solidFill>
                <a:effectLst/>
                <a:latin typeface="Söhne"/>
              </a:rPr>
              <a:t>(), que notifica o </a:t>
            </a:r>
            <a:r>
              <a:rPr lang="pt-BR" sz="2200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sz="2200" i="0" dirty="0">
                <a:solidFill>
                  <a:srgbClr val="0D0D0D"/>
                </a:solidFill>
                <a:effectLst/>
                <a:latin typeface="Söhne"/>
              </a:rPr>
              <a:t> que o widget precisa ser reconstruído.</a:t>
            </a:r>
          </a:p>
          <a:p>
            <a:pPr algn="l"/>
            <a:r>
              <a:rPr lang="pt-BR" sz="2200" i="0" dirty="0">
                <a:solidFill>
                  <a:srgbClr val="0D0D0D"/>
                </a:solidFill>
                <a:effectLst/>
                <a:latin typeface="Söhne"/>
              </a:rPr>
              <a:t>Um exemplo comum de </a:t>
            </a:r>
            <a:r>
              <a:rPr lang="pt-BR" sz="2200" i="0" dirty="0" err="1">
                <a:solidFill>
                  <a:srgbClr val="0D0D0D"/>
                </a:solidFill>
                <a:effectLst/>
                <a:latin typeface="Söhne"/>
              </a:rPr>
              <a:t>StatefulWidget</a:t>
            </a:r>
            <a:r>
              <a:rPr lang="pt-BR" sz="2200" i="0" dirty="0">
                <a:solidFill>
                  <a:srgbClr val="0D0D0D"/>
                </a:solidFill>
                <a:effectLst/>
                <a:latin typeface="Söhne"/>
              </a:rPr>
              <a:t> é um campo de formulário onde o texto digitado pelo usuário precisa ser atualizado dinamicamente à medida que é inserido.</a:t>
            </a:r>
          </a:p>
        </p:txBody>
      </p:sp>
    </p:spTree>
    <p:extLst>
      <p:ext uri="{BB962C8B-B14F-4D97-AF65-F5344CB8AC3E}">
        <p14:creationId xmlns:p14="http://schemas.microsoft.com/office/powerpoint/2010/main" val="2667518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-50" dirty="0">
                <a:solidFill>
                  <a:schemeClr val="tx1"/>
                </a:solidFill>
              </a:rPr>
              <a:t>Layers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105251"/>
            <a:ext cx="13525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5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332135"/>
            <a:ext cx="13525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5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181739"/>
            <a:ext cx="13525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5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535940" y="1519097"/>
            <a:ext cx="8122284" cy="49753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7185" marR="174625" indent="-325120">
              <a:lnSpc>
                <a:spcPct val="100899"/>
              </a:lnSpc>
              <a:spcBef>
                <a:spcPts val="90"/>
              </a:spcBef>
              <a:buClr>
                <a:srgbClr val="6697CC"/>
              </a:buClr>
              <a:buFont typeface="Arial MT"/>
              <a:buChar char="•"/>
              <a:tabLst>
                <a:tab pos="337185" algn="l"/>
                <a:tab pos="337820" algn="l"/>
              </a:tabLst>
            </a:pPr>
            <a:r>
              <a:rPr lang="pt-BR" spc="-25" dirty="0"/>
              <a:t>As camadas são um conceito importante da estrutura </a:t>
            </a:r>
            <a:r>
              <a:rPr lang="pt-BR" spc="-25" dirty="0" err="1"/>
              <a:t>Flutter</a:t>
            </a:r>
            <a:r>
              <a:rPr lang="pt-BR" spc="-25" dirty="0"/>
              <a:t>, que são agrupadas em várias categorias em termos de complexidade e organizadas na abordagem de cima para baixo.
A camada mais alta é a interface do usuário do aplicativo, que é específica para as plataformas Android e iOS. A segunda camada superior contém todos os widgets nativos do </a:t>
            </a:r>
            <a:r>
              <a:rPr lang="pt-BR" spc="-25" dirty="0" err="1"/>
              <a:t>Flutter</a:t>
            </a:r>
            <a:r>
              <a:rPr lang="pt-BR" spc="-25" dirty="0"/>
              <a:t>.
A próxima camada é a camada de renderização, que renderiza tudo no aplicativo </a:t>
            </a:r>
            <a:r>
              <a:rPr lang="pt-BR" spc="-25" dirty="0" err="1"/>
              <a:t>Flutter</a:t>
            </a:r>
            <a:r>
              <a:rPr lang="pt-BR" spc="-25" dirty="0"/>
              <a:t>.
Em seguida, as camadas vão para Gestos, biblioteca de base, mecanismo e, finalmente, código específico da plataforma principal.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85" dirty="0">
                <a:solidFill>
                  <a:schemeClr val="tx1"/>
                </a:solidFill>
              </a:rPr>
              <a:t>runApp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62"/>
            <a:ext cx="8091805" cy="26828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11430" indent="-343535">
              <a:lnSpc>
                <a:spcPct val="99700"/>
              </a:lnSpc>
              <a:spcBef>
                <a:spcPts val="11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pt-BR" sz="2800" spc="-30" dirty="0">
                <a:latin typeface="Microsoft Sans Serif"/>
                <a:cs typeface="Microsoft Sans Serif"/>
              </a:rPr>
              <a:t>A segunda linha é um ponto de entrada das aplicações </a:t>
            </a:r>
            <a:r>
              <a:rPr lang="pt-BR" sz="2800" spc="-30" dirty="0" err="1">
                <a:latin typeface="Microsoft Sans Serif"/>
                <a:cs typeface="Microsoft Sans Serif"/>
              </a:rPr>
              <a:t>Flutter</a:t>
            </a:r>
            <a:r>
              <a:rPr lang="pt-BR" sz="2800" spc="-30" dirty="0">
                <a:latin typeface="Microsoft Sans Serif"/>
                <a:cs typeface="Microsoft Sans Serif"/>
              </a:rPr>
              <a:t> semelhante ao método principal em outras linguagens de programação.
Ele chama a função </a:t>
            </a:r>
            <a:r>
              <a:rPr lang="pt-BR" sz="2800" spc="-30" dirty="0" err="1">
                <a:latin typeface="Microsoft Sans Serif"/>
                <a:cs typeface="Microsoft Sans Serif"/>
              </a:rPr>
              <a:t>runApp</a:t>
            </a:r>
            <a:r>
              <a:rPr lang="pt-BR" sz="2800" spc="-30" dirty="0">
                <a:latin typeface="Microsoft Sans Serif"/>
                <a:cs typeface="Microsoft Sans Serif"/>
              </a:rPr>
              <a:t> e passá-lo um objeto de </a:t>
            </a:r>
            <a:r>
              <a:rPr lang="pt-BR" sz="2800" spc="-30" dirty="0" err="1">
                <a:latin typeface="Microsoft Sans Serif"/>
                <a:cs typeface="Microsoft Sans Serif"/>
              </a:rPr>
              <a:t>MyApp</a:t>
            </a:r>
            <a:r>
              <a:rPr lang="pt-BR" sz="2800" spc="-30" dirty="0">
                <a:latin typeface="Microsoft Sans Serif"/>
                <a:cs typeface="Microsoft Sans Serif"/>
              </a:rPr>
              <a:t> O objetivo principal desta função é anexar o widget dado à tela.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9F717EE-14C1-BFB0-8376-0F3BACBB9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B098E7-A585-3386-1D50-4364EC2CEF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-50" dirty="0">
                <a:solidFill>
                  <a:schemeClr val="tx1"/>
                </a:solidFill>
              </a:rPr>
              <a:t>Layers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265E30A-2F7A-B8FA-0B6B-538038286AF4}"/>
              </a:ext>
            </a:extLst>
          </p:cNvPr>
          <p:cNvSpPr txBox="1"/>
          <p:nvPr/>
        </p:nvSpPr>
        <p:spPr>
          <a:xfrm>
            <a:off x="535940" y="3105251"/>
            <a:ext cx="13525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5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A0DD3B3-86B9-CA6A-EF5F-67AB163E7022}"/>
              </a:ext>
            </a:extLst>
          </p:cNvPr>
          <p:cNvSpPr txBox="1"/>
          <p:nvPr/>
        </p:nvSpPr>
        <p:spPr>
          <a:xfrm>
            <a:off x="535940" y="4332135"/>
            <a:ext cx="13525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5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639F948-EF2C-DFAE-D739-DC1E8BFD43CB}"/>
              </a:ext>
            </a:extLst>
          </p:cNvPr>
          <p:cNvSpPr txBox="1"/>
          <p:nvPr/>
        </p:nvSpPr>
        <p:spPr>
          <a:xfrm>
            <a:off x="535940" y="5181739"/>
            <a:ext cx="13525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5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6760235-53B3-9602-F7F6-76C221CEA5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5940" y="1519097"/>
            <a:ext cx="8122284" cy="41502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Interface do usuário do aplicativo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Esta é a camada mais alta e é onde a interface do usuário do aplicativo é construída. Ela é específica para as plataformas Android e iOS e pode incluir elementos como barras de navegação, barras de status, menus, botões e outros componentes visuais.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Widgets nativos do 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A próxima camada é composta por todos os widgets padrão fornecidos pelo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. Esses widgets são construídos usando uma combinação de widgets básicos e compostos e são os blocos de construção fundamentais para criar a interface do usuário do aplicativo.</a:t>
            </a:r>
          </a:p>
          <a:p>
            <a:pPr marL="337185" marR="174625" indent="-325120">
              <a:lnSpc>
                <a:spcPct val="100899"/>
              </a:lnSpc>
              <a:spcBef>
                <a:spcPts val="90"/>
              </a:spcBef>
              <a:buClr>
                <a:srgbClr val="6697CC"/>
              </a:buClr>
              <a:buFont typeface="Arial MT"/>
              <a:buChar char="•"/>
              <a:tabLst>
                <a:tab pos="337185" algn="l"/>
                <a:tab pos="337820" algn="l"/>
              </a:tabLst>
            </a:pPr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675348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13D69F7-04D0-2001-624C-4E4D79E5D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343E5E8-4D04-6B65-BA25-AB9AC176C8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-50" dirty="0">
                <a:solidFill>
                  <a:schemeClr val="tx1"/>
                </a:solidFill>
              </a:rPr>
              <a:t>Layers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F2F347F-4D19-568D-8E84-42728489EB8C}"/>
              </a:ext>
            </a:extLst>
          </p:cNvPr>
          <p:cNvSpPr txBox="1"/>
          <p:nvPr/>
        </p:nvSpPr>
        <p:spPr>
          <a:xfrm>
            <a:off x="535940" y="3105251"/>
            <a:ext cx="13525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5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F1EBBC-2579-C3B4-6CBD-873B79573CC6}"/>
              </a:ext>
            </a:extLst>
          </p:cNvPr>
          <p:cNvSpPr txBox="1"/>
          <p:nvPr/>
        </p:nvSpPr>
        <p:spPr>
          <a:xfrm>
            <a:off x="535940" y="4332135"/>
            <a:ext cx="13525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5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4063FAA-8FF5-E046-DEA8-EFCB3A9DC6E1}"/>
              </a:ext>
            </a:extLst>
          </p:cNvPr>
          <p:cNvSpPr txBox="1"/>
          <p:nvPr/>
        </p:nvSpPr>
        <p:spPr>
          <a:xfrm>
            <a:off x="535940" y="5181739"/>
            <a:ext cx="13525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5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E594447-D497-B894-99B1-56E57199BD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5940" y="1519097"/>
            <a:ext cx="8122284" cy="34047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Camada de renderização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Esta camada é responsável por renderizar todos os elementos da interface do usuário na tela. Ela utiliza o mecanismo de renderização do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para transformar a árvore de widgets em pixels na tela do dispositivo.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Gestos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Esta camada lida com interações do usuário, como toques, gestos de arrastar, deslizar e redimensionar. Ela inclui o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GestureDetector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e outros widgets relacionados que facilitam a detecção e o processamento de gestos do usuário.</a:t>
            </a:r>
          </a:p>
        </p:txBody>
      </p:sp>
    </p:spTree>
    <p:extLst>
      <p:ext uri="{BB962C8B-B14F-4D97-AF65-F5344CB8AC3E}">
        <p14:creationId xmlns:p14="http://schemas.microsoft.com/office/powerpoint/2010/main" val="1889474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134E86E-16E3-D6A2-5960-13642B9C4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E305671-3FCD-E930-795D-43B149DAA2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-50" dirty="0">
                <a:solidFill>
                  <a:schemeClr val="tx1"/>
                </a:solidFill>
              </a:rPr>
              <a:t>Layers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D716C3D-D577-AD5E-563C-B8A4DC427652}"/>
              </a:ext>
            </a:extLst>
          </p:cNvPr>
          <p:cNvSpPr txBox="1"/>
          <p:nvPr/>
        </p:nvSpPr>
        <p:spPr>
          <a:xfrm>
            <a:off x="535940" y="3105251"/>
            <a:ext cx="13525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5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AD73E3B-E589-80EA-C4D0-8111DE86FC65}"/>
              </a:ext>
            </a:extLst>
          </p:cNvPr>
          <p:cNvSpPr txBox="1"/>
          <p:nvPr/>
        </p:nvSpPr>
        <p:spPr>
          <a:xfrm>
            <a:off x="535940" y="4332135"/>
            <a:ext cx="13525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5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7FDA78E-8918-87B6-8BB9-5A8F9BC3EF99}"/>
              </a:ext>
            </a:extLst>
          </p:cNvPr>
          <p:cNvSpPr txBox="1"/>
          <p:nvPr/>
        </p:nvSpPr>
        <p:spPr>
          <a:xfrm>
            <a:off x="535940" y="5181739"/>
            <a:ext cx="13525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5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FFF8A2B-6C59-B533-A626-1BAC342D40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5940" y="1519097"/>
            <a:ext cx="8122284" cy="415883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Biblioteca base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Esta camada contém as bibliotecas fundamentais do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como aquelas para gerenciamento de estado, animações, roteamento, acesso a APIs e outras funcionalidades essenciais para o desenvolvimento de aplicativos.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Mecanismo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O mecanismo do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é responsável por executar o código do aplicativo e gerenciar a comunicação entre o código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e a plataforma subjacente (Android ou iOS). Ele inclui o tempo de execução do Dart e outras funcionalidades para garantir o funcionamento correto do aplicativo.</a:t>
            </a:r>
          </a:p>
        </p:txBody>
      </p:sp>
    </p:spTree>
    <p:extLst>
      <p:ext uri="{BB962C8B-B14F-4D97-AF65-F5344CB8AC3E}">
        <p14:creationId xmlns:p14="http://schemas.microsoft.com/office/powerpoint/2010/main" val="3734846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2FE66C7-815A-57AA-5FFB-3DABE75A6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0BAC65A-2333-3DC4-BF8A-4C0DEFF894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-50" dirty="0">
                <a:solidFill>
                  <a:schemeClr val="tx1"/>
                </a:solidFill>
              </a:rPr>
              <a:t>Layers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6F0E852-D313-B5A4-54B5-547680114EEE}"/>
              </a:ext>
            </a:extLst>
          </p:cNvPr>
          <p:cNvSpPr txBox="1"/>
          <p:nvPr/>
        </p:nvSpPr>
        <p:spPr>
          <a:xfrm>
            <a:off x="535940" y="3105251"/>
            <a:ext cx="13525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5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CDBC23A-3113-C4BA-AE8D-30B9E9AF63F0}"/>
              </a:ext>
            </a:extLst>
          </p:cNvPr>
          <p:cNvSpPr txBox="1"/>
          <p:nvPr/>
        </p:nvSpPr>
        <p:spPr>
          <a:xfrm>
            <a:off x="535940" y="4332135"/>
            <a:ext cx="13525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5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6E4917B-11E8-ECC3-ED5C-922C6E337416}"/>
              </a:ext>
            </a:extLst>
          </p:cNvPr>
          <p:cNvSpPr txBox="1"/>
          <p:nvPr/>
        </p:nvSpPr>
        <p:spPr>
          <a:xfrm>
            <a:off x="535940" y="5181739"/>
            <a:ext cx="13525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5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35FA4EF-ADEA-D57E-E2D6-D5DA756C11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5940" y="1519097"/>
            <a:ext cx="8122284" cy="18966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Código específico da plataforma principal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Esta é a camada mais baixa e inclui o código específico da plataforma para Android e iOS. Isso pode incluir integração com APIs nativas, gerenciamento de permissões, acesso ao hardware do dispositivo e outras tarefas específicas da plataforma</a:t>
            </a:r>
          </a:p>
        </p:txBody>
      </p:sp>
    </p:spTree>
    <p:extLst>
      <p:ext uri="{BB962C8B-B14F-4D97-AF65-F5344CB8AC3E}">
        <p14:creationId xmlns:p14="http://schemas.microsoft.com/office/powerpoint/2010/main" val="2638216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lang="pt-BR" spc="-25" dirty="0">
                <a:solidFill>
                  <a:schemeClr val="tx1"/>
                </a:solidFill>
              </a:rPr>
              <a:t>Visão geral do sistema</a:t>
            </a:r>
            <a:endParaRPr spc="60" dirty="0">
              <a:solidFill>
                <a:schemeClr val="tx1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353" y="1403642"/>
            <a:ext cx="6185154" cy="468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114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791701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083012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519097"/>
            <a:ext cx="8053070" cy="442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66420" indent="-343535">
              <a:lnSpc>
                <a:spcPct val="100200"/>
              </a:lnSpc>
              <a:spcBef>
                <a:spcPts val="9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pt-BR" sz="2600" spc="-15" dirty="0">
                <a:latin typeface="Microsoft Sans Serif"/>
                <a:cs typeface="Microsoft Sans Serif"/>
              </a:rPr>
              <a:t>Um widget usado para criar a interface do usuário na estrutura </a:t>
            </a:r>
            <a:r>
              <a:rPr lang="pt-BR" sz="2600" spc="-15" dirty="0" err="1">
                <a:latin typeface="Microsoft Sans Serif"/>
                <a:cs typeface="Microsoft Sans Serif"/>
              </a:rPr>
              <a:t>Flutter</a:t>
            </a:r>
            <a:r>
              <a:rPr lang="pt-BR" sz="2600" spc="-15" dirty="0">
                <a:latin typeface="Microsoft Sans Serif"/>
                <a:cs typeface="Microsoft Sans Serif"/>
              </a:rPr>
              <a:t>. Aqui, o  </a:t>
            </a:r>
            <a:r>
              <a:rPr lang="pt-BR" sz="2600" spc="-15" dirty="0" err="1">
                <a:latin typeface="Microsoft Sans Serif"/>
                <a:cs typeface="Microsoft Sans Serif"/>
              </a:rPr>
              <a:t>StatelessWidget</a:t>
            </a:r>
            <a:r>
              <a:rPr lang="pt-BR" sz="2600" spc="-15" dirty="0">
                <a:latin typeface="Microsoft Sans Serif"/>
                <a:cs typeface="Microsoft Sans Serif"/>
              </a:rPr>
              <a:t> não mantém nenhum estado do widget.
</a:t>
            </a:r>
            <a:r>
              <a:rPr lang="pt-BR" sz="2600" spc="-15" dirty="0" err="1">
                <a:latin typeface="Microsoft Sans Serif"/>
                <a:cs typeface="Microsoft Sans Serif"/>
              </a:rPr>
              <a:t>MyApp</a:t>
            </a:r>
            <a:r>
              <a:rPr lang="pt-BR" sz="2600" spc="-15" dirty="0">
                <a:latin typeface="Microsoft Sans Serif"/>
                <a:cs typeface="Microsoft Sans Serif"/>
              </a:rPr>
              <a:t> estende </a:t>
            </a:r>
            <a:r>
              <a:rPr lang="pt-BR" sz="2600" spc="-15" dirty="0" err="1">
                <a:latin typeface="Microsoft Sans Serif"/>
                <a:cs typeface="Microsoft Sans Serif"/>
              </a:rPr>
              <a:t>StatelessWidget</a:t>
            </a:r>
            <a:r>
              <a:rPr lang="pt-BR" sz="2600" spc="-15" dirty="0">
                <a:latin typeface="Microsoft Sans Serif"/>
                <a:cs typeface="Microsoft Sans Serif"/>
              </a:rPr>
              <a:t> que substitui sua compilação O método build é usado para criar uma parte da interface do usuário do aplicativo. Nesse bloco, o método de compilação usa </a:t>
            </a:r>
            <a:r>
              <a:rPr lang="pt-BR" sz="2600" spc="-15" dirty="0" err="1">
                <a:latin typeface="Microsoft Sans Serif"/>
                <a:cs typeface="Microsoft Sans Serif"/>
              </a:rPr>
              <a:t>MaterialApp</a:t>
            </a:r>
            <a:r>
              <a:rPr lang="pt-BR" sz="2600" spc="-15" dirty="0">
                <a:latin typeface="Microsoft Sans Serif"/>
                <a:cs typeface="Microsoft Sans Serif"/>
              </a:rPr>
              <a:t>, um widget para criar a interface do usuário de nível raiz do aplicativo e contém três propriedades - título, tema e início.</a:t>
            </a:r>
            <a:endParaRPr sz="2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114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7212"/>
            <a:ext cx="140970" cy="1023619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60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60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017" y="1417368"/>
            <a:ext cx="7545070" cy="2746906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lang="pt-BR" sz="2600" spc="50" dirty="0">
                <a:latin typeface="Microsoft Sans Serif"/>
                <a:cs typeface="Microsoft Sans Serif"/>
              </a:rPr>
              <a:t>Título: É o título do aplicativo </a:t>
            </a:r>
            <a:r>
              <a:rPr lang="pt-BR" sz="2600" spc="50" dirty="0" err="1">
                <a:latin typeface="Microsoft Sans Serif"/>
                <a:cs typeface="Microsoft Sans Serif"/>
              </a:rPr>
              <a:t>Flutter</a:t>
            </a:r>
            <a:r>
              <a:rPr lang="pt-BR" sz="2600" spc="50" dirty="0">
                <a:latin typeface="Microsoft Sans Serif"/>
                <a:cs typeface="Microsoft Sans Serif"/>
              </a:rPr>
              <a:t>.
Tema: É o tema do widget. Por padrão, ele define o azul como a cor geral do aplicativo.
Home: É a interface interna do aplicativo, que define outro widget (</a:t>
            </a:r>
            <a:r>
              <a:rPr lang="pt-BR" sz="2600" spc="50" dirty="0" err="1">
                <a:latin typeface="Microsoft Sans Serif"/>
                <a:cs typeface="Microsoft Sans Serif"/>
              </a:rPr>
              <a:t>MyHomePage</a:t>
            </a:r>
            <a:r>
              <a:rPr lang="pt-BR" sz="2600" spc="50" dirty="0">
                <a:latin typeface="Microsoft Sans Serif"/>
                <a:cs typeface="Microsoft Sans Serif"/>
              </a:rPr>
              <a:t>) para o aplicativo.</a:t>
            </a:r>
            <a:endParaRPr sz="26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893212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dirty="0">
                <a:solidFill>
                  <a:schemeClr val="tx1"/>
                </a:solidFill>
              </a:rPr>
              <a:t>MyHomePage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62"/>
            <a:ext cx="8023859" cy="4963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135255" indent="-305435">
              <a:lnSpc>
                <a:spcPct val="101499"/>
              </a:lnSpc>
              <a:spcBef>
                <a:spcPts val="95"/>
              </a:spcBef>
              <a:buClr>
                <a:srgbClr val="6697CC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lang="pt-BR" sz="2450" spc="130" dirty="0">
                <a:latin typeface="Microsoft Sans Serif"/>
                <a:cs typeface="Microsoft Sans Serif"/>
              </a:rPr>
              <a:t>o </a:t>
            </a:r>
            <a:r>
              <a:rPr lang="pt-BR" sz="2450" spc="130" dirty="0" err="1">
                <a:latin typeface="Microsoft Sans Serif"/>
                <a:cs typeface="Microsoft Sans Serif"/>
              </a:rPr>
              <a:t>MyHomePage</a:t>
            </a:r>
            <a:r>
              <a:rPr lang="pt-BR" sz="2450" spc="130" dirty="0">
                <a:latin typeface="Microsoft Sans Serif"/>
                <a:cs typeface="Microsoft Sans Serif"/>
              </a:rPr>
              <a:t> é semelhante ao </a:t>
            </a:r>
            <a:r>
              <a:rPr lang="pt-BR" sz="2450" spc="130" dirty="0" err="1">
                <a:latin typeface="Microsoft Sans Serif"/>
                <a:cs typeface="Microsoft Sans Serif"/>
              </a:rPr>
              <a:t>MyApp</a:t>
            </a:r>
            <a:r>
              <a:rPr lang="pt-BR" sz="2450" spc="130" dirty="0">
                <a:latin typeface="Microsoft Sans Serif"/>
                <a:cs typeface="Microsoft Sans Serif"/>
              </a:rPr>
              <a:t>, exceto que ele retornará o widget </a:t>
            </a:r>
            <a:r>
              <a:rPr lang="pt-BR" sz="2450" spc="130" dirty="0" err="1">
                <a:latin typeface="Microsoft Sans Serif"/>
                <a:cs typeface="Microsoft Sans Serif"/>
              </a:rPr>
              <a:t>Scaffold</a:t>
            </a:r>
            <a:r>
              <a:rPr lang="pt-BR" sz="2450" spc="130" dirty="0">
                <a:latin typeface="Microsoft Sans Serif"/>
                <a:cs typeface="Microsoft Sans Serif"/>
              </a:rPr>
              <a:t>. </a:t>
            </a:r>
            <a:r>
              <a:rPr lang="pt-BR" sz="2450" spc="130" dirty="0" err="1">
                <a:latin typeface="Microsoft Sans Serif"/>
                <a:cs typeface="Microsoft Sans Serif"/>
              </a:rPr>
              <a:t>Scaffold</a:t>
            </a:r>
            <a:r>
              <a:rPr lang="pt-BR" sz="2450" spc="130" dirty="0">
                <a:latin typeface="Microsoft Sans Serif"/>
                <a:cs typeface="Microsoft Sans Serif"/>
              </a:rPr>
              <a:t> é um widget de nível superior após o widget </a:t>
            </a:r>
            <a:r>
              <a:rPr lang="pt-BR" sz="2450" spc="130" dirty="0" err="1">
                <a:latin typeface="Microsoft Sans Serif"/>
                <a:cs typeface="Microsoft Sans Serif"/>
              </a:rPr>
              <a:t>MaterialApp</a:t>
            </a:r>
            <a:r>
              <a:rPr lang="pt-BR" sz="2450" spc="130" dirty="0">
                <a:latin typeface="Microsoft Sans Serif"/>
                <a:cs typeface="Microsoft Sans Serif"/>
              </a:rPr>
              <a:t> para criar a interface do usuário.
Este widget contém duas propriedades </a:t>
            </a:r>
            <a:r>
              <a:rPr lang="pt-BR" sz="2450" spc="130" dirty="0" err="1">
                <a:latin typeface="Microsoft Sans Serif"/>
                <a:cs typeface="Microsoft Sans Serif"/>
              </a:rPr>
              <a:t>appBar</a:t>
            </a:r>
            <a:r>
              <a:rPr lang="pt-BR" sz="2450" spc="130" dirty="0">
                <a:latin typeface="Microsoft Sans Serif"/>
                <a:cs typeface="Microsoft Sans Serif"/>
              </a:rPr>
              <a:t> e body.  A </a:t>
            </a:r>
            <a:r>
              <a:rPr lang="pt-BR" sz="2450" spc="130" dirty="0" err="1">
                <a:latin typeface="Microsoft Sans Serif"/>
                <a:cs typeface="Microsoft Sans Serif"/>
              </a:rPr>
              <a:t>appBar</a:t>
            </a:r>
            <a:r>
              <a:rPr lang="pt-BR" sz="2450" spc="130" dirty="0">
                <a:latin typeface="Microsoft Sans Serif"/>
                <a:cs typeface="Microsoft Sans Serif"/>
              </a:rPr>
              <a:t> mostra o cabeçalho do aplicativo e a propriedade body mostra o conteúdo real do aplicativo.
Aqui, </a:t>
            </a:r>
            <a:r>
              <a:rPr lang="pt-BR" sz="2450" spc="130" dirty="0" err="1">
                <a:latin typeface="Microsoft Sans Serif"/>
                <a:cs typeface="Microsoft Sans Serif"/>
              </a:rPr>
              <a:t>AppBar</a:t>
            </a:r>
            <a:r>
              <a:rPr lang="pt-BR" sz="2450" spc="130" dirty="0">
                <a:latin typeface="Microsoft Sans Serif"/>
                <a:cs typeface="Microsoft Sans Serif"/>
              </a:rPr>
              <a:t> renderiza o cabeçalho do aplicativo, widget Center é usado para centralizar o widget filho e </a:t>
            </a:r>
            <a:r>
              <a:rPr lang="pt-BR" sz="2450" spc="130" dirty="0" err="1">
                <a:latin typeface="Microsoft Sans Serif"/>
                <a:cs typeface="Microsoft Sans Serif"/>
              </a:rPr>
              <a:t>Text</a:t>
            </a:r>
            <a:r>
              <a:rPr lang="pt-BR" sz="2450" spc="130" dirty="0">
                <a:latin typeface="Microsoft Sans Serif"/>
                <a:cs typeface="Microsoft Sans Serif"/>
              </a:rPr>
              <a:t> é o widget final usado para mostrar o conteúdo de texto e exibe no centro da tela.</a:t>
            </a:r>
            <a:endParaRPr sz="24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145" dirty="0">
                <a:solidFill>
                  <a:schemeClr val="tx1"/>
                </a:solidFill>
              </a:rPr>
              <a:t>Flutter</a:t>
            </a:r>
            <a:r>
              <a:rPr spc="-170" dirty="0">
                <a:solidFill>
                  <a:schemeClr val="tx1"/>
                </a:solidFill>
              </a:rPr>
              <a:t> </a:t>
            </a:r>
            <a:r>
              <a:rPr spc="100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62"/>
            <a:ext cx="749871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Motor </a:t>
            </a:r>
            <a:r>
              <a:rPr lang="pt-BR" sz="2800" b="1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pt-BR" sz="2800" b="1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pt-BR" sz="2800" b="1" i="0" dirty="0" err="1">
                <a:solidFill>
                  <a:srgbClr val="0D0D0D"/>
                </a:solidFill>
                <a:effectLst/>
                <a:latin typeface="Söhne"/>
              </a:rPr>
              <a:t>Engine</a:t>
            </a: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):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É o coração do 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, responsável por renderizar e atualizar continuamente a interface do usuário.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22144D1-FD57-7F8C-4F7E-EEE53B96D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B54B45C-D30E-BCF6-F7C9-CDD837E87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145" dirty="0">
                <a:solidFill>
                  <a:schemeClr val="tx1"/>
                </a:solidFill>
              </a:rPr>
              <a:t>Flutter</a:t>
            </a:r>
            <a:r>
              <a:rPr spc="-170" dirty="0">
                <a:solidFill>
                  <a:schemeClr val="tx1"/>
                </a:solidFill>
              </a:rPr>
              <a:t> </a:t>
            </a:r>
            <a:r>
              <a:rPr spc="100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974B069-2D42-4958-2E7B-309C7B857586}"/>
              </a:ext>
            </a:extLst>
          </p:cNvPr>
          <p:cNvSpPr txBox="1"/>
          <p:nvPr/>
        </p:nvSpPr>
        <p:spPr>
          <a:xfrm>
            <a:off x="535940" y="1517662"/>
            <a:ext cx="7498715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Framework </a:t>
            </a:r>
            <a:r>
              <a:rPr lang="pt-BR" sz="2800" b="1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pt-BR" sz="2800" b="1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 Framework):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Também conhecido como "Biblioteca da Fundação", é uma coleção de bibliotecas escritas em Dart que fornecem uma ampla variedade de recursos e funcionalidades para o desenvolvimento de aplicativos 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. Isso inclui tudo, desde o gerenciamento de estado até a manipulação de gestos e animações.</a:t>
            </a:r>
          </a:p>
        </p:txBody>
      </p:sp>
    </p:spTree>
    <p:extLst>
      <p:ext uri="{BB962C8B-B14F-4D97-AF65-F5344CB8AC3E}">
        <p14:creationId xmlns:p14="http://schemas.microsoft.com/office/powerpoint/2010/main" val="184510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3F4813A-33A3-5A9D-C439-07A04551A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9AE4568-0F49-3C5B-0BF3-94010D043D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4094"/>
          </a:xfrm>
          <a:prstGeom prst="rect">
            <a:avLst/>
          </a:prstGeom>
        </p:spPr>
        <p:txBody>
          <a:bodyPr vert="horz" wrap="square" lIns="0" tIns="34671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730"/>
              </a:spcBef>
            </a:pPr>
            <a:r>
              <a:rPr spc="145" dirty="0">
                <a:solidFill>
                  <a:schemeClr val="tx1"/>
                </a:solidFill>
              </a:rPr>
              <a:t>Flutter</a:t>
            </a:r>
            <a:r>
              <a:rPr spc="-170" dirty="0">
                <a:solidFill>
                  <a:schemeClr val="tx1"/>
                </a:solidFill>
              </a:rPr>
              <a:t> </a:t>
            </a:r>
            <a:r>
              <a:rPr spc="100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E5E91DE-E3C3-149B-687A-60FF87944EB3}"/>
              </a:ext>
            </a:extLst>
          </p:cNvPr>
          <p:cNvSpPr txBox="1"/>
          <p:nvPr/>
        </p:nvSpPr>
        <p:spPr>
          <a:xfrm>
            <a:off x="535940" y="1517662"/>
            <a:ext cx="7498715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2800" b="1" i="0" dirty="0">
                <a:solidFill>
                  <a:srgbClr val="0D0D0D"/>
                </a:solidFill>
                <a:effectLst/>
                <a:latin typeface="Söhne"/>
              </a:rPr>
              <a:t>Widgets: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Os widgets são os blocos de construção fundamentais do 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. Eles são objetos imutáveis e declarativos usados para construir a interface do usuário. O 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Flutter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 oferece uma vasta biblioteca de widgets básicos, como Container, 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Text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pt-BR" sz="2800" b="0" i="0" dirty="0" err="1">
                <a:solidFill>
                  <a:srgbClr val="0D0D0D"/>
                </a:solidFill>
                <a:effectLst/>
                <a:latin typeface="Söhne"/>
              </a:rPr>
              <a:t>Image</a:t>
            </a:r>
            <a:r>
              <a:rPr lang="pt-BR" sz="2800" b="0" i="0" dirty="0">
                <a:solidFill>
                  <a:srgbClr val="0D0D0D"/>
                </a:solidFill>
                <a:effectLst/>
                <a:latin typeface="Söhne"/>
              </a:rPr>
              <a:t>, entre outros, bem como a capacidade de criar widgets personalizados para atender às necessidades específicas do aplicativo.</a:t>
            </a:r>
          </a:p>
        </p:txBody>
      </p:sp>
    </p:spTree>
    <p:extLst>
      <p:ext uri="{BB962C8B-B14F-4D97-AF65-F5344CB8AC3E}">
        <p14:creationId xmlns:p14="http://schemas.microsoft.com/office/powerpoint/2010/main" val="295104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2182</Words>
  <Application>Microsoft Office PowerPoint</Application>
  <PresentationFormat>Apresentação na tela (4:3)</PresentationFormat>
  <Paragraphs>130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Arial</vt:lpstr>
      <vt:lpstr>Arial MT</vt:lpstr>
      <vt:lpstr>Calibri</vt:lpstr>
      <vt:lpstr>Microsoft Sans Serif</vt:lpstr>
      <vt:lpstr>Söhne</vt:lpstr>
      <vt:lpstr>Times New Roman</vt:lpstr>
      <vt:lpstr>Office Theme</vt:lpstr>
      <vt:lpstr>Flutter Basic Application</vt:lpstr>
      <vt:lpstr>material</vt:lpstr>
      <vt:lpstr>runApp</vt:lpstr>
      <vt:lpstr>Widget</vt:lpstr>
      <vt:lpstr>Widget</vt:lpstr>
      <vt:lpstr>MyHomePage</vt:lpstr>
      <vt:lpstr>Flutter Architecture</vt:lpstr>
      <vt:lpstr>Flutter Architecture</vt:lpstr>
      <vt:lpstr>Flutter Architecture</vt:lpstr>
      <vt:lpstr>Flutter Engine</vt:lpstr>
      <vt:lpstr>Flutter Engine</vt:lpstr>
      <vt:lpstr>Widgets</vt:lpstr>
      <vt:lpstr>Widgets</vt:lpstr>
      <vt:lpstr>Widgets</vt:lpstr>
      <vt:lpstr>Widgets</vt:lpstr>
      <vt:lpstr>Widgets</vt:lpstr>
      <vt:lpstr>Widgets</vt:lpstr>
      <vt:lpstr>Widgets</vt:lpstr>
      <vt:lpstr>Design Specific Widgets</vt:lpstr>
      <vt:lpstr>Design Specific Widgets</vt:lpstr>
      <vt:lpstr>Design Specific Widgets</vt:lpstr>
      <vt:lpstr>Design Specific Widgets</vt:lpstr>
      <vt:lpstr>Design Specific Widgets</vt:lpstr>
      <vt:lpstr>Gestures</vt:lpstr>
      <vt:lpstr>Gestures</vt:lpstr>
      <vt:lpstr>State Management</vt:lpstr>
      <vt:lpstr>State Management</vt:lpstr>
      <vt:lpstr>State Management</vt:lpstr>
      <vt:lpstr>Layers</vt:lpstr>
      <vt:lpstr>Layers</vt:lpstr>
      <vt:lpstr>Layers</vt:lpstr>
      <vt:lpstr>Layers</vt:lpstr>
      <vt:lpstr>Layers</vt:lpstr>
      <vt:lpstr>Visão geral do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Powerpoint presentation</dc:title>
  <dc:creator>Presentation Magazine</dc:creator>
  <cp:lastModifiedBy>Ítalo Nunes Pereira</cp:lastModifiedBy>
  <cp:revision>4</cp:revision>
  <dcterms:created xsi:type="dcterms:W3CDTF">2024-03-04T17:10:14Z</dcterms:created>
  <dcterms:modified xsi:type="dcterms:W3CDTF">2024-03-04T21:36:31Z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2022-04-06T00:00:00Z</vt:filetime>
  </property>
  <property fmtid="{D5CDD505-2E9C-101B-9397-08002B2CF9AE}" pid="3" name="Creator">
    <vt:lpwstr>Impress</vt:lpwstr>
  </property>
  <property fmtid="{D5CDD505-2E9C-101B-9397-08002B2CF9AE}" pid="4" name="LastSaved">
    <vt:filetime>2022-04-06T00:00:00Z</vt:filetime>
  </property>
</Properties>
</file>