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62" r:id="rId9"/>
    <p:sldId id="280" r:id="rId10"/>
    <p:sldId id="281" r:id="rId11"/>
    <p:sldId id="264" r:id="rId12"/>
    <p:sldId id="282" r:id="rId13"/>
    <p:sldId id="265" r:id="rId14"/>
    <p:sldId id="283" r:id="rId15"/>
    <p:sldId id="267" r:id="rId16"/>
    <p:sldId id="284" r:id="rId17"/>
    <p:sldId id="285" r:id="rId18"/>
    <p:sldId id="286" r:id="rId19"/>
    <p:sldId id="287" r:id="rId20"/>
    <p:sldId id="268" r:id="rId21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0825" cy="1089025"/>
          </a:xfrm>
          <a:custGeom>
            <a:avLst/>
            <a:gdLst/>
            <a:ahLst/>
            <a:cxnLst/>
            <a:rect l="l" t="t" r="r" b="b"/>
            <a:pathLst>
              <a:path w="9140825" h="1089025">
                <a:moveTo>
                  <a:pt x="0" y="1088999"/>
                </a:moveTo>
                <a:lnTo>
                  <a:pt x="9140761" y="1088999"/>
                </a:lnTo>
                <a:lnTo>
                  <a:pt x="9140761" y="0"/>
                </a:lnTo>
                <a:lnTo>
                  <a:pt x="0" y="0"/>
                </a:lnTo>
                <a:lnTo>
                  <a:pt x="0" y="108899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088999"/>
            <a:ext cx="9144000" cy="216535"/>
          </a:xfrm>
          <a:custGeom>
            <a:avLst/>
            <a:gdLst/>
            <a:ahLst/>
            <a:cxnLst/>
            <a:rect l="l" t="t" r="r" b="b"/>
            <a:pathLst>
              <a:path w="9144000" h="216534">
                <a:moveTo>
                  <a:pt x="9143631" y="0"/>
                </a:moveTo>
                <a:lnTo>
                  <a:pt x="0" y="0"/>
                </a:lnTo>
                <a:lnTo>
                  <a:pt x="0" y="216001"/>
                </a:lnTo>
                <a:lnTo>
                  <a:pt x="9143631" y="216001"/>
                </a:lnTo>
                <a:lnTo>
                  <a:pt x="9143631" y="0"/>
                </a:lnTo>
                <a:close/>
              </a:path>
            </a:pathLst>
          </a:custGeom>
          <a:solidFill>
            <a:srgbClr val="001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605638"/>
            <a:ext cx="9139555" cy="252729"/>
          </a:xfrm>
          <a:custGeom>
            <a:avLst/>
            <a:gdLst/>
            <a:ahLst/>
            <a:cxnLst/>
            <a:rect l="l" t="t" r="r" b="b"/>
            <a:pathLst>
              <a:path w="9139555" h="252729">
                <a:moveTo>
                  <a:pt x="0" y="252361"/>
                </a:moveTo>
                <a:lnTo>
                  <a:pt x="0" y="0"/>
                </a:lnTo>
                <a:lnTo>
                  <a:pt x="9138958" y="0"/>
                </a:lnTo>
                <a:lnTo>
                  <a:pt x="9138958" y="252361"/>
                </a:lnTo>
                <a:lnTo>
                  <a:pt x="0" y="252361"/>
                </a:lnTo>
                <a:close/>
              </a:path>
            </a:pathLst>
          </a:custGeom>
          <a:solidFill>
            <a:srgbClr val="001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96" y="6192355"/>
            <a:ext cx="1799996" cy="50399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49919" y="1537563"/>
            <a:ext cx="4762080" cy="47620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0825" cy="1089025"/>
          </a:xfrm>
          <a:custGeom>
            <a:avLst/>
            <a:gdLst/>
            <a:ahLst/>
            <a:cxnLst/>
            <a:rect l="l" t="t" r="r" b="b"/>
            <a:pathLst>
              <a:path w="9140825" h="1089025">
                <a:moveTo>
                  <a:pt x="0" y="1088999"/>
                </a:moveTo>
                <a:lnTo>
                  <a:pt x="9140761" y="1088999"/>
                </a:lnTo>
                <a:lnTo>
                  <a:pt x="9140761" y="0"/>
                </a:lnTo>
                <a:lnTo>
                  <a:pt x="0" y="0"/>
                </a:lnTo>
                <a:lnTo>
                  <a:pt x="0" y="108899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088999"/>
            <a:ext cx="9144000" cy="216535"/>
          </a:xfrm>
          <a:custGeom>
            <a:avLst/>
            <a:gdLst/>
            <a:ahLst/>
            <a:cxnLst/>
            <a:rect l="l" t="t" r="r" b="b"/>
            <a:pathLst>
              <a:path w="9144000" h="216534">
                <a:moveTo>
                  <a:pt x="9143631" y="0"/>
                </a:moveTo>
                <a:lnTo>
                  <a:pt x="0" y="0"/>
                </a:lnTo>
                <a:lnTo>
                  <a:pt x="0" y="216001"/>
                </a:lnTo>
                <a:lnTo>
                  <a:pt x="9143631" y="216001"/>
                </a:lnTo>
                <a:lnTo>
                  <a:pt x="9143631" y="0"/>
                </a:lnTo>
                <a:close/>
              </a:path>
            </a:pathLst>
          </a:custGeom>
          <a:solidFill>
            <a:srgbClr val="001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605638"/>
            <a:ext cx="9139555" cy="252729"/>
          </a:xfrm>
          <a:custGeom>
            <a:avLst/>
            <a:gdLst/>
            <a:ahLst/>
            <a:cxnLst/>
            <a:rect l="l" t="t" r="r" b="b"/>
            <a:pathLst>
              <a:path w="9139555" h="252729">
                <a:moveTo>
                  <a:pt x="0" y="252361"/>
                </a:moveTo>
                <a:lnTo>
                  <a:pt x="0" y="0"/>
                </a:lnTo>
                <a:lnTo>
                  <a:pt x="9138958" y="0"/>
                </a:lnTo>
                <a:lnTo>
                  <a:pt x="9138958" y="252361"/>
                </a:lnTo>
                <a:lnTo>
                  <a:pt x="0" y="252361"/>
                </a:lnTo>
                <a:close/>
              </a:path>
            </a:pathLst>
          </a:custGeom>
          <a:solidFill>
            <a:srgbClr val="001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996" y="6192354"/>
            <a:ext cx="1799996" cy="503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333984"/>
            <a:ext cx="80721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444424"/>
            <a:ext cx="7969250" cy="4575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7458" y="838339"/>
            <a:ext cx="2852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  <a:latin typeface="Times New Roman"/>
                <a:cs typeface="Times New Roman"/>
              </a:rPr>
              <a:t>Flutter</a:t>
            </a:r>
            <a:r>
              <a:rPr spc="-1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chemeClr val="tx1"/>
                </a:solidFill>
                <a:latin typeface="Times New Roman"/>
                <a:cs typeface="Times New Roman"/>
              </a:rPr>
              <a:t>Widgets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1081" y="4968011"/>
            <a:ext cx="1075944" cy="130427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0A7F09E-93DF-4AAC-DFCD-FF7351F45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75D9AF4-3035-80BD-431B-F31569FB2F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5940" y="333984"/>
            <a:ext cx="3207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36725" algn="l"/>
              </a:tabLst>
            </a:pPr>
            <a:r>
              <a:rPr spc="95" dirty="0">
                <a:solidFill>
                  <a:schemeClr val="tx1"/>
                </a:solidFill>
              </a:rPr>
              <a:t>Widget</a:t>
            </a:r>
            <a:r>
              <a:rPr dirty="0">
                <a:solidFill>
                  <a:schemeClr val="tx1"/>
                </a:solidFill>
              </a:rPr>
              <a:t>	</a:t>
            </a:r>
            <a:r>
              <a:rPr spc="-140" dirty="0">
                <a:solidFill>
                  <a:schemeClr val="tx1"/>
                </a:solidFill>
              </a:rPr>
              <a:t>-</a:t>
            </a:r>
            <a:r>
              <a:rPr spc="-120" dirty="0">
                <a:solidFill>
                  <a:schemeClr val="tx1"/>
                </a:solidFill>
              </a:rPr>
              <a:t> </a:t>
            </a:r>
            <a:r>
              <a:rPr spc="-45" dirty="0">
                <a:solidFill>
                  <a:schemeClr val="tx1"/>
                </a:solidFill>
              </a:rPr>
              <a:t>Types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A9BCA9E-FED9-E071-D3E5-0F0B1C510CC0}"/>
              </a:ext>
            </a:extLst>
          </p:cNvPr>
          <p:cNvSpPr txBox="1"/>
          <p:nvPr/>
        </p:nvSpPr>
        <p:spPr>
          <a:xfrm>
            <a:off x="535940" y="1500022"/>
            <a:ext cx="1409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C81FFDE-6756-E872-E116-9E1BFA1D5485}"/>
              </a:ext>
            </a:extLst>
          </p:cNvPr>
          <p:cNvSpPr txBox="1"/>
          <p:nvPr/>
        </p:nvSpPr>
        <p:spPr>
          <a:xfrm>
            <a:off x="606425" y="1500022"/>
            <a:ext cx="8153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400" b="1" i="0" dirty="0">
                <a:solidFill>
                  <a:srgbClr val="0D0D0D"/>
                </a:solidFill>
                <a:effectLst/>
                <a:latin typeface="Söhne"/>
              </a:rPr>
              <a:t>Widgets Invisíveis:</a:t>
            </a:r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0D0D0D"/>
                </a:solidFill>
                <a:effectLst/>
                <a:latin typeface="Söhne"/>
              </a:rPr>
              <a:t>Layout: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 Esses widgets são responsáveis pela organização e disposição dos widgets visíveis na interface do usuário. Eles controlam como os widgets são posicionados, dimensionados e alinhados dentro do layout da tela. Alguns exemplos são Row, </a:t>
            </a:r>
            <a:r>
              <a:rPr lang="pt-BR" sz="2400" b="0" i="0" dirty="0" err="1">
                <a:solidFill>
                  <a:srgbClr val="0D0D0D"/>
                </a:solidFill>
                <a:effectLst/>
                <a:latin typeface="Söhne"/>
              </a:rPr>
              <a:t>Column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, Stack, </a:t>
            </a:r>
            <a:r>
              <a:rPr lang="pt-BR" sz="2400" b="0" i="0" dirty="0" err="1">
                <a:solidFill>
                  <a:srgbClr val="0D0D0D"/>
                </a:solidFill>
                <a:effectLst/>
                <a:latin typeface="Söhne"/>
              </a:rPr>
              <a:t>SizedBox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0D0D0D"/>
                </a:solidFill>
                <a:effectLst/>
                <a:latin typeface="Söhne"/>
              </a:rPr>
              <a:t>Controle: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 Widgets invisíveis de controle são responsáveis por gerenciar o estado e o comportamento dos widgets visíveis. Eles incluem widgets como </a:t>
            </a:r>
            <a:r>
              <a:rPr lang="pt-BR" sz="2400" b="0" i="0" dirty="0" err="1">
                <a:solidFill>
                  <a:srgbClr val="0D0D0D"/>
                </a:solidFill>
                <a:effectLst/>
                <a:latin typeface="Söhne"/>
              </a:rPr>
              <a:t>StatefulWidget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pt-BR" sz="2400" b="0" i="0" dirty="0" err="1">
                <a:solidFill>
                  <a:srgbClr val="0D0D0D"/>
                </a:solidFill>
                <a:effectLst/>
                <a:latin typeface="Söhne"/>
              </a:rPr>
              <a:t>StatelessWidget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 e </a:t>
            </a:r>
            <a:r>
              <a:rPr lang="pt-BR" sz="2400" b="0" i="0" dirty="0" err="1">
                <a:solidFill>
                  <a:srgbClr val="0D0D0D"/>
                </a:solidFill>
                <a:effectLst/>
                <a:latin typeface="Söhne"/>
              </a:rPr>
              <a:t>GestureDetector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, que controlam como os widgets respondem a eventos de entrada do usuário e como seu estado é gerenciado.</a:t>
            </a:r>
          </a:p>
        </p:txBody>
      </p:sp>
    </p:spTree>
    <p:extLst>
      <p:ext uri="{BB962C8B-B14F-4D97-AF65-F5344CB8AC3E}">
        <p14:creationId xmlns:p14="http://schemas.microsoft.com/office/powerpoint/2010/main" val="2538727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Visible</a:t>
            </a:r>
            <a:r>
              <a:rPr spc="40" dirty="0">
                <a:solidFill>
                  <a:schemeClr val="tx1"/>
                </a:solidFill>
              </a:rPr>
              <a:t> </a:t>
            </a:r>
            <a:r>
              <a:rPr spc="95" dirty="0">
                <a:solidFill>
                  <a:schemeClr val="tx1"/>
                </a:solidFill>
              </a:rPr>
              <a:t>Widget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1717" y="1416276"/>
            <a:ext cx="7404734" cy="242374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pt-BR" sz="2400" dirty="0" err="1">
                <a:latin typeface="Microsoft Sans Serif"/>
                <a:cs typeface="Microsoft Sans Serif"/>
              </a:rPr>
              <a:t>Text</a:t>
            </a:r>
            <a:r>
              <a:rPr lang="pt-BR" sz="2400" dirty="0">
                <a:latin typeface="Microsoft Sans Serif"/>
                <a:cs typeface="Microsoft Sans Serif"/>
              </a:rPr>
              <a:t>(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pt-BR" sz="2400" dirty="0">
                <a:latin typeface="Microsoft Sans Serif"/>
                <a:cs typeface="Microsoft Sans Serif"/>
              </a:rPr>
              <a:t>  'Olá, alunos!',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pt-BR" sz="2400" dirty="0">
                <a:latin typeface="Microsoft Sans Serif"/>
                <a:cs typeface="Microsoft Sans Serif"/>
              </a:rPr>
              <a:t>  </a:t>
            </a:r>
            <a:r>
              <a:rPr lang="pt-BR" sz="2400" dirty="0" err="1">
                <a:latin typeface="Microsoft Sans Serif"/>
                <a:cs typeface="Microsoft Sans Serif"/>
              </a:rPr>
              <a:t>textAlign</a:t>
            </a:r>
            <a:r>
              <a:rPr lang="pt-BR" sz="2400" dirty="0">
                <a:latin typeface="Microsoft Sans Serif"/>
                <a:cs typeface="Microsoft Sans Serif"/>
              </a:rPr>
              <a:t>: </a:t>
            </a:r>
            <a:r>
              <a:rPr lang="pt-BR" sz="2400" dirty="0" err="1">
                <a:latin typeface="Microsoft Sans Serif"/>
                <a:cs typeface="Microsoft Sans Serif"/>
              </a:rPr>
              <a:t>TextAlign.center</a:t>
            </a:r>
            <a:r>
              <a:rPr lang="pt-BR" sz="2400" dirty="0">
                <a:latin typeface="Microsoft Sans Serif"/>
                <a:cs typeface="Microsoft Sans Serif"/>
              </a:rPr>
              <a:t>,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pt-BR" sz="2400" dirty="0">
                <a:latin typeface="Microsoft Sans Serif"/>
                <a:cs typeface="Microsoft Sans Serif"/>
              </a:rPr>
              <a:t>  </a:t>
            </a:r>
            <a:r>
              <a:rPr lang="pt-BR" sz="2400" dirty="0" err="1">
                <a:latin typeface="Microsoft Sans Serif"/>
                <a:cs typeface="Microsoft Sans Serif"/>
              </a:rPr>
              <a:t>style</a:t>
            </a:r>
            <a:r>
              <a:rPr lang="pt-BR" sz="2400" dirty="0">
                <a:latin typeface="Microsoft Sans Serif"/>
                <a:cs typeface="Microsoft Sans Serif"/>
              </a:rPr>
              <a:t>: </a:t>
            </a:r>
            <a:r>
              <a:rPr lang="pt-BR" sz="2400" dirty="0" err="1">
                <a:latin typeface="Microsoft Sans Serif"/>
                <a:cs typeface="Microsoft Sans Serif"/>
              </a:rPr>
              <a:t>TextStyle</a:t>
            </a:r>
            <a:r>
              <a:rPr lang="pt-BR" sz="2400" dirty="0">
                <a:latin typeface="Microsoft Sans Serif"/>
                <a:cs typeface="Microsoft Sans Serif"/>
              </a:rPr>
              <a:t>(</a:t>
            </a:r>
            <a:r>
              <a:rPr lang="pt-BR" sz="2400" dirty="0" err="1">
                <a:latin typeface="Microsoft Sans Serif"/>
                <a:cs typeface="Microsoft Sans Serif"/>
              </a:rPr>
              <a:t>fontWeight</a:t>
            </a:r>
            <a:r>
              <a:rPr lang="pt-BR" sz="2400" dirty="0">
                <a:latin typeface="Microsoft Sans Serif"/>
                <a:cs typeface="Microsoft Sans Serif"/>
              </a:rPr>
              <a:t>: </a:t>
            </a:r>
            <a:r>
              <a:rPr lang="pt-BR" sz="2400" dirty="0" err="1">
                <a:latin typeface="Microsoft Sans Serif"/>
                <a:cs typeface="Microsoft Sans Serif"/>
              </a:rPr>
              <a:t>FontWeight.bold</a:t>
            </a:r>
            <a:r>
              <a:rPr lang="pt-BR" sz="2400" dirty="0">
                <a:latin typeface="Microsoft Sans Serif"/>
                <a:cs typeface="Microsoft Sans Serif"/>
              </a:rPr>
              <a:t>),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pt-BR" sz="2400" dirty="0">
                <a:latin typeface="Microsoft Sans Serif"/>
                <a:cs typeface="Microsoft Sans Serif"/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202A2CB-17B6-1481-05F3-404072472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BC0ADB5-62D0-30E1-8BC6-68DDF98A74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Visible</a:t>
            </a:r>
            <a:r>
              <a:rPr spc="40" dirty="0">
                <a:solidFill>
                  <a:schemeClr val="tx1"/>
                </a:solidFill>
              </a:rPr>
              <a:t> </a:t>
            </a:r>
            <a:r>
              <a:rPr spc="95" dirty="0">
                <a:solidFill>
                  <a:schemeClr val="tx1"/>
                </a:solidFill>
              </a:rPr>
              <a:t>Widget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5219F26-8B49-501C-9148-EE2F26C5650F}"/>
              </a:ext>
            </a:extLst>
          </p:cNvPr>
          <p:cNvSpPr txBox="1"/>
          <p:nvPr/>
        </p:nvSpPr>
        <p:spPr>
          <a:xfrm>
            <a:off x="550930" y="1030855"/>
            <a:ext cx="8252283" cy="551689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pt-BR" sz="2400" dirty="0" err="1">
                <a:latin typeface="Microsoft Sans Serif"/>
                <a:cs typeface="Microsoft Sans Serif"/>
              </a:rPr>
              <a:t>Text</a:t>
            </a:r>
            <a:r>
              <a:rPr lang="pt-BR" sz="2400" dirty="0">
                <a:latin typeface="Microsoft Sans Serif"/>
                <a:cs typeface="Microsoft Sans Serif"/>
              </a:rPr>
              <a:t>('Olá, alunos!'): Aqui, estamos criando um widget de texto que exibirá a mensagem "Olá, alunos!" na interface do usuário. Este widget </a:t>
            </a:r>
            <a:r>
              <a:rPr lang="pt-BR" sz="2400" dirty="0" err="1">
                <a:latin typeface="Microsoft Sans Serif"/>
                <a:cs typeface="Microsoft Sans Serif"/>
              </a:rPr>
              <a:t>Text</a:t>
            </a:r>
            <a:r>
              <a:rPr lang="pt-BR" sz="2400" dirty="0">
                <a:latin typeface="Microsoft Sans Serif"/>
                <a:cs typeface="Microsoft Sans Serif"/>
              </a:rPr>
              <a:t> recebe um argumento obrigatório que é o texto a ser exibido.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pt-BR" sz="2400" dirty="0" err="1">
                <a:latin typeface="Microsoft Sans Serif"/>
                <a:cs typeface="Microsoft Sans Serif"/>
              </a:rPr>
              <a:t>textAlign</a:t>
            </a:r>
            <a:r>
              <a:rPr lang="pt-BR" sz="2400" dirty="0">
                <a:latin typeface="Microsoft Sans Serif"/>
                <a:cs typeface="Microsoft Sans Serif"/>
              </a:rPr>
              <a:t>: </a:t>
            </a:r>
            <a:r>
              <a:rPr lang="pt-BR" sz="2400" dirty="0" err="1">
                <a:latin typeface="Microsoft Sans Serif"/>
                <a:cs typeface="Microsoft Sans Serif"/>
              </a:rPr>
              <a:t>TextAlign.center</a:t>
            </a:r>
            <a:r>
              <a:rPr lang="pt-BR" sz="2400" dirty="0">
                <a:latin typeface="Microsoft Sans Serif"/>
                <a:cs typeface="Microsoft Sans Serif"/>
              </a:rPr>
              <a:t>: Este é um parâmetro opcional que especifica como o texto deve ser alinhado dentro do espaço disponível. Neste caso, estamos alinhando o texto ao centro horizontalmente.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pt-BR" sz="2400" dirty="0" err="1">
                <a:latin typeface="Microsoft Sans Serif"/>
                <a:cs typeface="Microsoft Sans Serif"/>
              </a:rPr>
              <a:t>style</a:t>
            </a:r>
            <a:r>
              <a:rPr lang="pt-BR" sz="2400" dirty="0">
                <a:latin typeface="Microsoft Sans Serif"/>
                <a:cs typeface="Microsoft Sans Serif"/>
              </a:rPr>
              <a:t>: </a:t>
            </a:r>
            <a:r>
              <a:rPr lang="pt-BR" sz="2400" dirty="0" err="1">
                <a:latin typeface="Microsoft Sans Serif"/>
                <a:cs typeface="Microsoft Sans Serif"/>
              </a:rPr>
              <a:t>TextStyle</a:t>
            </a:r>
            <a:r>
              <a:rPr lang="pt-BR" sz="2400" dirty="0">
                <a:latin typeface="Microsoft Sans Serif"/>
                <a:cs typeface="Microsoft Sans Serif"/>
              </a:rPr>
              <a:t>(</a:t>
            </a:r>
            <a:r>
              <a:rPr lang="pt-BR" sz="2400" dirty="0" err="1">
                <a:latin typeface="Microsoft Sans Serif"/>
                <a:cs typeface="Microsoft Sans Serif"/>
              </a:rPr>
              <a:t>fontWeight</a:t>
            </a:r>
            <a:r>
              <a:rPr lang="pt-BR" sz="2400" dirty="0">
                <a:latin typeface="Microsoft Sans Serif"/>
                <a:cs typeface="Microsoft Sans Serif"/>
              </a:rPr>
              <a:t>: </a:t>
            </a:r>
            <a:r>
              <a:rPr lang="pt-BR" sz="2400" dirty="0" err="1">
                <a:latin typeface="Microsoft Sans Serif"/>
                <a:cs typeface="Microsoft Sans Serif"/>
              </a:rPr>
              <a:t>FontWeight.bold</a:t>
            </a:r>
            <a:r>
              <a:rPr lang="pt-BR" sz="2400" dirty="0">
                <a:latin typeface="Microsoft Sans Serif"/>
                <a:cs typeface="Microsoft Sans Serif"/>
              </a:rPr>
              <a:t>): Este é outro parâmetro opcional que define o estilo do texto. Estamos usando o </a:t>
            </a:r>
            <a:r>
              <a:rPr lang="pt-BR" sz="2400" dirty="0" err="1">
                <a:latin typeface="Microsoft Sans Serif"/>
                <a:cs typeface="Microsoft Sans Serif"/>
              </a:rPr>
              <a:t>TextStyle</a:t>
            </a:r>
            <a:r>
              <a:rPr lang="pt-BR" sz="2400" dirty="0">
                <a:latin typeface="Microsoft Sans Serif"/>
                <a:cs typeface="Microsoft Sans Serif"/>
              </a:rPr>
              <a:t> para especificar o estilo do texto, que inclui propriedades como tamanho da fonte, cor e peso da fonte. Aqui, estamos definindo o peso da fonte como negrito usando </a:t>
            </a:r>
            <a:r>
              <a:rPr lang="pt-BR" sz="2400" dirty="0" err="1">
                <a:latin typeface="Microsoft Sans Serif"/>
                <a:cs typeface="Microsoft Sans Serif"/>
              </a:rPr>
              <a:t>FontWeight.bold</a:t>
            </a:r>
            <a:r>
              <a:rPr lang="pt-BR" sz="2400" dirty="0">
                <a:latin typeface="Microsoft Sans Serif"/>
                <a:cs typeface="Microsoft Sans Serif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6822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Visible</a:t>
            </a:r>
            <a:r>
              <a:rPr spc="40" dirty="0">
                <a:solidFill>
                  <a:schemeClr val="tx1"/>
                </a:solidFill>
              </a:rPr>
              <a:t> </a:t>
            </a:r>
            <a:r>
              <a:rPr spc="95" dirty="0">
                <a:solidFill>
                  <a:schemeClr val="tx1"/>
                </a:solidFill>
              </a:rPr>
              <a:t>Widget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9017" y="1416276"/>
            <a:ext cx="6664783" cy="14164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61645" lvl="1">
              <a:lnSpc>
                <a:spcPct val="127800"/>
              </a:lnSpc>
              <a:spcBef>
                <a:spcPts val="95"/>
              </a:spcBef>
            </a:pPr>
            <a:r>
              <a:rPr lang="pt-BR" sz="2400" b="0" i="0" dirty="0" err="1">
                <a:solidFill>
                  <a:schemeClr val="tx1"/>
                </a:solidFill>
                <a:effectLst/>
                <a:latin typeface="Söhne Mono"/>
              </a:rPr>
              <a:t>FlatButton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Söhne Mono"/>
              </a:rPr>
              <a:t>( </a:t>
            </a:r>
            <a:r>
              <a:rPr lang="pt-BR" sz="2400" b="0" i="0" dirty="0" err="1">
                <a:solidFill>
                  <a:schemeClr val="tx1"/>
                </a:solidFill>
                <a:effectLst/>
                <a:latin typeface="Söhne Mono"/>
              </a:rPr>
              <a:t>onPressed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Söhne Mono"/>
              </a:rPr>
              <a:t>: () {</a:t>
            </a:r>
          </a:p>
          <a:p>
            <a:pPr marL="12700" marR="461645" lvl="1">
              <a:lnSpc>
                <a:spcPct val="127800"/>
              </a:lnSpc>
              <a:spcBef>
                <a:spcPts val="95"/>
              </a:spcBef>
            </a:pPr>
            <a:r>
              <a:rPr lang="pt-BR" sz="2400" b="0" i="0" dirty="0">
                <a:solidFill>
                  <a:schemeClr val="tx1"/>
                </a:solidFill>
                <a:effectLst/>
                <a:latin typeface="Söhne Mono"/>
              </a:rPr>
              <a:t>}, </a:t>
            </a:r>
            <a:r>
              <a:rPr lang="pt-BR" sz="2400" b="0" i="0" dirty="0" err="1">
                <a:solidFill>
                  <a:schemeClr val="tx1"/>
                </a:solidFill>
                <a:effectLst/>
                <a:latin typeface="Söhne Mono"/>
              </a:rPr>
              <a:t>child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Söhne Mono"/>
              </a:rPr>
              <a:t>: </a:t>
            </a:r>
            <a:r>
              <a:rPr lang="pt-BR" sz="2400" b="0" i="0" dirty="0" err="1">
                <a:solidFill>
                  <a:schemeClr val="tx1"/>
                </a:solidFill>
                <a:effectLst/>
                <a:latin typeface="Söhne Mono"/>
              </a:rPr>
              <a:t>Text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Söhne Mono"/>
              </a:rPr>
              <a:t>("Click </a:t>
            </a:r>
            <a:r>
              <a:rPr lang="pt-BR" sz="2400" b="0" i="0" dirty="0" err="1">
                <a:solidFill>
                  <a:schemeClr val="tx1"/>
                </a:solidFill>
                <a:effectLst/>
                <a:latin typeface="Söhne Mono"/>
              </a:rPr>
              <a:t>here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Söhne Mono"/>
              </a:rPr>
              <a:t>"), </a:t>
            </a:r>
          </a:p>
          <a:p>
            <a:pPr marL="12700" marR="461645" lvl="1">
              <a:lnSpc>
                <a:spcPct val="127800"/>
              </a:lnSpc>
              <a:spcBef>
                <a:spcPts val="95"/>
              </a:spcBef>
            </a:pPr>
            <a:r>
              <a:rPr lang="pt-BR" sz="2400" b="0" i="0" dirty="0">
                <a:solidFill>
                  <a:schemeClr val="tx1"/>
                </a:solidFill>
                <a:effectLst/>
                <a:latin typeface="Söhne Mono"/>
              </a:rPr>
              <a:t>),</a:t>
            </a:r>
            <a:endParaRPr sz="2400" dirty="0">
              <a:solidFill>
                <a:schemeClr val="tx1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DB29379-E5A4-B9C0-6C1D-66CA5CC89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D8AAA31-A704-B48D-FE15-61FFC78815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Visible</a:t>
            </a:r>
            <a:r>
              <a:rPr spc="40" dirty="0">
                <a:solidFill>
                  <a:schemeClr val="tx1"/>
                </a:solidFill>
              </a:rPr>
              <a:t> </a:t>
            </a:r>
            <a:r>
              <a:rPr spc="95" dirty="0">
                <a:solidFill>
                  <a:schemeClr val="tx1"/>
                </a:solidFill>
              </a:rPr>
              <a:t>Widget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63ED4BB-FEC4-D6F4-0C93-120C5C872156}"/>
              </a:ext>
            </a:extLst>
          </p:cNvPr>
          <p:cNvSpPr txBox="1"/>
          <p:nvPr/>
        </p:nvSpPr>
        <p:spPr>
          <a:xfrm>
            <a:off x="879017" y="1416276"/>
            <a:ext cx="8072119" cy="29668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pt-BR" sz="2400" b="1" i="0" dirty="0" err="1">
                <a:solidFill>
                  <a:srgbClr val="0D0D0D"/>
                </a:solidFill>
                <a:effectLst/>
                <a:latin typeface="Söhne"/>
              </a:rPr>
              <a:t>FlatButton</a:t>
            </a:r>
            <a:r>
              <a:rPr lang="pt-BR" sz="2400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 Este é um widget de botão plano. Ele cria um botão com uma aparência plana que reage ao toque do usuário.</a:t>
            </a:r>
          </a:p>
          <a:p>
            <a:pPr algn="l">
              <a:buFont typeface="+mj-lt"/>
              <a:buAutoNum type="arabicPeriod"/>
            </a:pPr>
            <a:r>
              <a:rPr lang="pt-BR" sz="2400" b="1" i="0" dirty="0" err="1">
                <a:solidFill>
                  <a:srgbClr val="0D0D0D"/>
                </a:solidFill>
                <a:effectLst/>
                <a:latin typeface="Söhne"/>
              </a:rPr>
              <a:t>onPressed</a:t>
            </a:r>
            <a:r>
              <a:rPr lang="pt-BR" sz="2400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 Este é um </a:t>
            </a:r>
            <a:r>
              <a:rPr lang="pt-BR" sz="2400" b="0" i="0" dirty="0" err="1">
                <a:solidFill>
                  <a:srgbClr val="0D0D0D"/>
                </a:solidFill>
                <a:effectLst/>
                <a:latin typeface="Söhne"/>
              </a:rPr>
              <a:t>callback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 que é chamado quando o botão é pressionado. Você deve definir uma função aqui que especifique o que acontecerá quando o botão for pressionado.</a:t>
            </a:r>
          </a:p>
          <a:p>
            <a:pPr algn="l">
              <a:buFont typeface="+mj-lt"/>
              <a:buAutoNum type="arabicPeriod"/>
            </a:pPr>
            <a:r>
              <a:rPr lang="pt-BR" sz="2400" b="1" i="0" dirty="0" err="1">
                <a:solidFill>
                  <a:srgbClr val="0D0D0D"/>
                </a:solidFill>
                <a:effectLst/>
                <a:latin typeface="Söhne"/>
              </a:rPr>
              <a:t>child</a:t>
            </a:r>
            <a:r>
              <a:rPr lang="pt-BR" sz="2400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 Este é o widget que será exibido dentro do botão. Neste caso, é um widget de texto "Click </a:t>
            </a:r>
            <a:r>
              <a:rPr lang="pt-BR" sz="2400" b="0" i="0" dirty="0" err="1">
                <a:solidFill>
                  <a:srgbClr val="0D0D0D"/>
                </a:solidFill>
                <a:effectLst/>
                <a:latin typeface="Söhne"/>
              </a:rPr>
              <a:t>here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", que será exibido como o rótulo do botão.</a:t>
            </a:r>
          </a:p>
        </p:txBody>
      </p:sp>
    </p:spTree>
    <p:extLst>
      <p:ext uri="{BB962C8B-B14F-4D97-AF65-F5344CB8AC3E}">
        <p14:creationId xmlns:p14="http://schemas.microsoft.com/office/powerpoint/2010/main" val="769000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9017" y="1517662"/>
            <a:ext cx="7694930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O widget </a:t>
            </a:r>
            <a:r>
              <a:rPr lang="pt-BR" sz="2400" b="0" i="0" dirty="0" err="1">
                <a:solidFill>
                  <a:srgbClr val="0D0D0D"/>
                </a:solidFill>
                <a:effectLst/>
                <a:latin typeface="Söhne"/>
              </a:rPr>
              <a:t>Image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 no </a:t>
            </a:r>
            <a:r>
              <a:rPr lang="pt-BR" sz="2400" b="0" i="0" dirty="0" err="1">
                <a:solidFill>
                  <a:srgbClr val="0D0D0D"/>
                </a:solidFill>
                <a:effectLst/>
                <a:latin typeface="Söhne"/>
              </a:rPr>
              <a:t>Flutter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 é usado para exibir imagens em um aplicativo. Ele pode carregar imagens de várias fontes, como a pasta de ativos, o sistema de arquivos, a memória ou a rede. Para carregar uma imagem, você precisa fornecer um </a:t>
            </a:r>
            <a:r>
              <a:rPr lang="pt-BR" sz="2400" b="0" i="0" dirty="0" err="1">
                <a:solidFill>
                  <a:srgbClr val="0D0D0D"/>
                </a:solidFill>
                <a:effectLst/>
                <a:latin typeface="Söhne"/>
              </a:rPr>
              <a:t>ImageProvider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, que pode ser de diferentes tipos, como </a:t>
            </a:r>
            <a:r>
              <a:rPr lang="pt-BR" sz="2400" b="0" i="0" dirty="0" err="1">
                <a:solidFill>
                  <a:srgbClr val="0D0D0D"/>
                </a:solidFill>
                <a:effectLst/>
                <a:latin typeface="Söhne"/>
              </a:rPr>
              <a:t>AssetImage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pt-BR" sz="2400" b="0" i="0" dirty="0" err="1">
                <a:solidFill>
                  <a:srgbClr val="0D0D0D"/>
                </a:solidFill>
                <a:effectLst/>
                <a:latin typeface="Söhne"/>
              </a:rPr>
              <a:t>FileImage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pt-BR" sz="2400" b="0" i="0" dirty="0" err="1">
                <a:solidFill>
                  <a:srgbClr val="0D0D0D"/>
                </a:solidFill>
                <a:effectLst/>
                <a:latin typeface="Söhne"/>
              </a:rPr>
              <a:t>MemoryImage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 ou </a:t>
            </a:r>
            <a:r>
              <a:rPr lang="pt-BR" sz="2400" b="0" i="0" dirty="0" err="1">
                <a:solidFill>
                  <a:srgbClr val="0D0D0D"/>
                </a:solidFill>
                <a:effectLst/>
                <a:latin typeface="Söhne"/>
              </a:rPr>
              <a:t>NetworkImage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, dependendo da origem da imagem.</a:t>
            </a:r>
            <a:endParaRPr sz="2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D82FB4B-4548-9658-E381-46E273569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80E04A2-31A1-EACB-077D-534492D0A4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3D37205-18EA-35F5-6827-2D56EB818110}"/>
              </a:ext>
            </a:extLst>
          </p:cNvPr>
          <p:cNvSpPr txBox="1"/>
          <p:nvPr/>
        </p:nvSpPr>
        <p:spPr>
          <a:xfrm>
            <a:off x="879017" y="1517662"/>
            <a:ext cx="7694930" cy="22672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pt-BR" sz="2400" b="1" i="0" dirty="0" err="1">
                <a:solidFill>
                  <a:srgbClr val="0D0D0D"/>
                </a:solidFill>
                <a:effectLst/>
                <a:latin typeface="Söhne"/>
              </a:rPr>
              <a:t>asset</a:t>
            </a:r>
            <a:r>
              <a:rPr lang="pt-BR" sz="2400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 Carrega a imagem da pasta de ativos do projeto. Você precisa fornecer o caminho para o arquivo de imagem dentro da pasta de ativos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fr-FR" sz="2400" dirty="0">
                <a:latin typeface="Microsoft Sans Serif"/>
                <a:cs typeface="Microsoft Sans Serif"/>
              </a:rPr>
              <a:t>Image.asset('assets/imagem.jpg'),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830374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3E29050-838C-FEBA-DF69-1B96B4452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BE51AED-543B-0CA9-3AA1-1717F34F38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49973B1-C513-9DAB-0959-811E8F8D1718}"/>
              </a:ext>
            </a:extLst>
          </p:cNvPr>
          <p:cNvSpPr txBox="1"/>
          <p:nvPr/>
        </p:nvSpPr>
        <p:spPr>
          <a:xfrm>
            <a:off x="879017" y="1517662"/>
            <a:ext cx="7694930" cy="18851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pt-BR" sz="2400" b="1" i="0" dirty="0">
                <a:solidFill>
                  <a:srgbClr val="0D0D0D"/>
                </a:solidFill>
                <a:effectLst/>
                <a:latin typeface="Söhne"/>
              </a:rPr>
              <a:t>file: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 Carrega imagens da pasta do sistema de arquivos. Você precisa fornecer o caminho completo para o arquivo de imagem.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pt-BR" sz="2400" dirty="0" err="1">
                <a:latin typeface="Microsoft Sans Serif"/>
                <a:cs typeface="Microsoft Sans Serif"/>
              </a:rPr>
              <a:t>Image.file</a:t>
            </a:r>
            <a:r>
              <a:rPr lang="pt-BR" sz="2400" dirty="0">
                <a:latin typeface="Microsoft Sans Serif"/>
                <a:cs typeface="Microsoft Sans Serif"/>
              </a:rPr>
              <a:t>(File('caminho/para/arquivo/imagem.jpg')),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975360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EDCE868-0FE7-8A64-63D9-13F146140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D9265A9-1688-E2B4-B0CE-4580621100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79E02DA-CD63-6E26-CD56-8399CE3D8C3A}"/>
              </a:ext>
            </a:extLst>
          </p:cNvPr>
          <p:cNvSpPr txBox="1"/>
          <p:nvPr/>
        </p:nvSpPr>
        <p:spPr>
          <a:xfrm>
            <a:off x="879017" y="1517662"/>
            <a:ext cx="7694930" cy="151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pt-BR" sz="2400" b="1" i="0" dirty="0" err="1">
                <a:solidFill>
                  <a:srgbClr val="0D0D0D"/>
                </a:solidFill>
                <a:effectLst/>
                <a:latin typeface="Söhne"/>
              </a:rPr>
              <a:t>memory</a:t>
            </a:r>
            <a:r>
              <a:rPr lang="pt-BR" sz="2400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 Carrega a imagem da memória. Você precisa fornecer os bytes da imagem como um Uint8List.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pt-BR" sz="2400" dirty="0" err="1">
                <a:latin typeface="Microsoft Sans Serif"/>
                <a:cs typeface="Microsoft Sans Serif"/>
              </a:rPr>
              <a:t>Image.memory</a:t>
            </a:r>
            <a:r>
              <a:rPr lang="pt-BR" sz="2400" dirty="0">
                <a:latin typeface="Microsoft Sans Serif"/>
                <a:cs typeface="Microsoft Sans Serif"/>
              </a:rPr>
              <a:t>(Uint8List.fromList(</a:t>
            </a:r>
            <a:r>
              <a:rPr lang="pt-BR" sz="2400" dirty="0" err="1">
                <a:latin typeface="Microsoft Sans Serif"/>
                <a:cs typeface="Microsoft Sans Serif"/>
              </a:rPr>
              <a:t>listaDeBytes</a:t>
            </a:r>
            <a:r>
              <a:rPr lang="pt-BR" sz="2400" dirty="0">
                <a:latin typeface="Microsoft Sans Serif"/>
                <a:cs typeface="Microsoft Sans Serif"/>
              </a:rPr>
              <a:t>)),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878687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31A304D-6921-758D-6B26-E50B207F5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62DACF7-4F29-1985-E640-7CB1B84E65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AB063CE-2D25-DC7A-EC11-3774C7C3EB1F}"/>
              </a:ext>
            </a:extLst>
          </p:cNvPr>
          <p:cNvSpPr txBox="1"/>
          <p:nvPr/>
        </p:nvSpPr>
        <p:spPr>
          <a:xfrm>
            <a:off x="879017" y="1517662"/>
            <a:ext cx="7694930" cy="151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pt-BR" sz="2400" b="1" i="0" dirty="0">
                <a:solidFill>
                  <a:srgbClr val="0D0D0D"/>
                </a:solidFill>
                <a:effectLst/>
                <a:latin typeface="Söhne"/>
              </a:rPr>
              <a:t>network: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 Carrega imagens da rede. Você precisa fornecer o URL da imagem.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pt-BR" sz="2400" dirty="0" err="1">
                <a:latin typeface="Microsoft Sans Serif"/>
                <a:cs typeface="Microsoft Sans Serif"/>
              </a:rPr>
              <a:t>Image.network</a:t>
            </a:r>
            <a:r>
              <a:rPr lang="pt-BR" sz="2400" dirty="0">
                <a:latin typeface="Microsoft Sans Serif"/>
                <a:cs typeface="Microsoft Sans Serif"/>
              </a:rPr>
              <a:t>('https://exemplo.com/imagem.jpg'),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66483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>
                <a:solidFill>
                  <a:schemeClr val="tx1"/>
                </a:solidFill>
              </a:rPr>
              <a:t>Widget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59177"/>
            <a:ext cx="8065770" cy="5264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010" marR="982980" indent="-321945">
              <a:lnSpc>
                <a:spcPct val="100899"/>
              </a:lnSpc>
              <a:spcBef>
                <a:spcPts val="100"/>
              </a:spcBef>
              <a:buClr>
                <a:srgbClr val="6697CC"/>
              </a:buClr>
              <a:buFont typeface="Arial MT"/>
              <a:buChar char="•"/>
              <a:tabLst>
                <a:tab pos="334010" algn="l"/>
              </a:tabLst>
            </a:pPr>
            <a:r>
              <a:rPr lang="pt-BR" sz="2600" dirty="0">
                <a:latin typeface="Microsoft Sans Serif"/>
                <a:cs typeface="Microsoft Sans Serif"/>
              </a:rPr>
              <a:t>Sempre que você for codificar para construir qualquer coisa no </a:t>
            </a:r>
            <a:r>
              <a:rPr lang="pt-BR" sz="2600" dirty="0" err="1">
                <a:latin typeface="Microsoft Sans Serif"/>
                <a:cs typeface="Microsoft Sans Serif"/>
              </a:rPr>
              <a:t>Flutter</a:t>
            </a:r>
            <a:r>
              <a:rPr lang="pt-BR" sz="2600" dirty="0">
                <a:latin typeface="Microsoft Sans Serif"/>
                <a:cs typeface="Microsoft Sans Serif"/>
              </a:rPr>
              <a:t>, ele estará dentro de um widget.
O objetivo central é construir o aplicativo a partir de widgets. Ele descreve como o modo de exibição do aplicativo deve se parecer com a configuração e o estado atuais.
Quando você faz qualquer alteração no código, o widget reconstrói sua descrição calculando a diferença do widget anterior e atual para determinar as alterações mínimas para renderização na interface do usuário do aplicativo.</a:t>
            </a:r>
            <a:endParaRPr sz="26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Visible</a:t>
            </a:r>
            <a:r>
              <a:rPr spc="40" dirty="0">
                <a:solidFill>
                  <a:schemeClr val="tx1"/>
                </a:solidFill>
              </a:rPr>
              <a:t> </a:t>
            </a:r>
            <a:r>
              <a:rPr spc="95" dirty="0">
                <a:solidFill>
                  <a:schemeClr val="tx1"/>
                </a:solidFill>
              </a:rPr>
              <a:t>Widget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1457"/>
            <a:ext cx="136525" cy="405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4984" y="1519097"/>
            <a:ext cx="7491730" cy="46370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75"/>
              </a:spcBef>
            </a:pPr>
            <a:r>
              <a:rPr lang="pt-BR" sz="2450" dirty="0">
                <a:latin typeface="Microsoft Sans Serif"/>
                <a:cs typeface="Microsoft Sans Serif"/>
              </a:rPr>
              <a:t>Os widgets visíveis estão relacionados aos dados de entrada e saída do usuário. Alguns dos tipos importantes deste widget são:
Texto
Um widget de texto contém algum texto para exibir na tela.
Podemos alinhar o widget de texto usando a propriedade </a:t>
            </a:r>
            <a:r>
              <a:rPr lang="pt-BR" sz="2450" dirty="0" err="1">
                <a:latin typeface="Microsoft Sans Serif"/>
                <a:cs typeface="Microsoft Sans Serif"/>
              </a:rPr>
              <a:t>textAlign</a:t>
            </a:r>
            <a:r>
              <a:rPr lang="pt-BR" sz="2450" dirty="0">
                <a:latin typeface="Microsoft Sans Serif"/>
                <a:cs typeface="Microsoft Sans Serif"/>
              </a:rPr>
              <a:t> e a propriedade </a:t>
            </a:r>
            <a:r>
              <a:rPr lang="pt-BR" sz="2450" dirty="0" err="1">
                <a:latin typeface="Microsoft Sans Serif"/>
                <a:cs typeface="Microsoft Sans Serif"/>
              </a:rPr>
              <a:t>style</a:t>
            </a:r>
            <a:r>
              <a:rPr lang="pt-BR" sz="2450" dirty="0">
                <a:latin typeface="Microsoft Sans Serif"/>
                <a:cs typeface="Microsoft Sans Serif"/>
              </a:rPr>
              <a:t> permite a personalização do </a:t>
            </a:r>
            <a:r>
              <a:rPr lang="pt-BR" sz="2450" dirty="0" err="1">
                <a:latin typeface="Microsoft Sans Serif"/>
                <a:cs typeface="Microsoft Sans Serif"/>
              </a:rPr>
              <a:t>Text</a:t>
            </a:r>
            <a:r>
              <a:rPr lang="pt-BR" sz="2450" dirty="0">
                <a:latin typeface="Microsoft Sans Serif"/>
                <a:cs typeface="Microsoft Sans Serif"/>
              </a:rPr>
              <a:t> que inclui fonte, espessura da fonte, estilo da fonte, espaçamento entre letras, cor e muito mais. Podemos usá-lo como trechos de código abaixo.</a:t>
            </a:r>
            <a:endParaRPr sz="245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742019"/>
            <a:ext cx="136525" cy="405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>
                <a:solidFill>
                  <a:schemeClr val="tx1"/>
                </a:solidFill>
              </a:rPr>
              <a:t>Widget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7662"/>
            <a:ext cx="8047355" cy="261225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indent="-343535">
              <a:lnSpc>
                <a:spcPct val="99700"/>
              </a:lnSpc>
              <a:spcBef>
                <a:spcPts val="110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</a:tabLst>
            </a:pPr>
            <a:r>
              <a:rPr lang="pt-BR" sz="2800" dirty="0">
                <a:latin typeface="Microsoft Sans Serif"/>
                <a:cs typeface="Microsoft Sans Serif"/>
              </a:rPr>
              <a:t>Os widgets são aninhados uns com os outros para criar o aplicativo. Isso significa que a raiz do seu aplicativo é em si um widget, e todo o caminho para baixo é um widget também.
Por exemplo, um widget pode exibir algo, pode definir design, pode lidar com interação, etc.</a:t>
            </a:r>
            <a:endParaRPr sz="2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3984"/>
            <a:ext cx="2696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36725" algn="l"/>
              </a:tabLst>
            </a:pPr>
            <a:r>
              <a:rPr spc="95" dirty="0">
                <a:solidFill>
                  <a:schemeClr val="tx1"/>
                </a:solidFill>
              </a:rPr>
              <a:t>Widget</a:t>
            </a:r>
            <a:r>
              <a:rPr dirty="0">
                <a:solidFill>
                  <a:schemeClr val="tx1"/>
                </a:solidFill>
              </a:rPr>
              <a:t>	</a:t>
            </a:r>
            <a:r>
              <a:rPr spc="-20" dirty="0">
                <a:solidFill>
                  <a:schemeClr val="tx1"/>
                </a:solidFill>
              </a:rPr>
              <a:t>Tree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4547E1-903B-76D8-B42A-A5A2F2DAA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5984"/>
            <a:ext cx="7144859" cy="46239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>
                <a:solidFill>
                  <a:schemeClr val="tx1"/>
                </a:solidFill>
              </a:rPr>
              <a:t>Widget</a:t>
            </a:r>
            <a:r>
              <a:rPr spc="-110" dirty="0">
                <a:solidFill>
                  <a:schemeClr val="tx1"/>
                </a:solidFill>
              </a:rPr>
              <a:t> </a:t>
            </a:r>
            <a:r>
              <a:rPr spc="35" dirty="0">
                <a:solidFill>
                  <a:schemeClr val="tx1"/>
                </a:solidFill>
              </a:rPr>
              <a:t>Creation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7662"/>
            <a:ext cx="7082790" cy="2628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</a:tabLst>
            </a:pPr>
            <a:r>
              <a:rPr lang="pt-BR" sz="2800" dirty="0">
                <a:latin typeface="Microsoft Sans Serif"/>
                <a:cs typeface="Microsoft Sans Serif"/>
              </a:rPr>
              <a:t>Podemos criar o widget </a:t>
            </a:r>
            <a:r>
              <a:rPr lang="pt-BR" sz="2800" dirty="0" err="1">
                <a:latin typeface="Microsoft Sans Serif"/>
                <a:cs typeface="Microsoft Sans Serif"/>
              </a:rPr>
              <a:t>Flutter</a:t>
            </a:r>
            <a:r>
              <a:rPr lang="pt-BR" sz="2800" dirty="0">
                <a:latin typeface="Microsoft Sans Serif"/>
                <a:cs typeface="Microsoft Sans Serif"/>
              </a:rPr>
              <a:t> assim: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</a:tabLst>
            </a:pPr>
            <a:endParaRPr lang="pt-BR" sz="2800" dirty="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</a:tabLst>
            </a:pPr>
            <a:endParaRPr sz="2800" dirty="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sz="2200" spc="-105" dirty="0">
                <a:latin typeface="Microsoft Sans Serif"/>
                <a:cs typeface="Microsoft Sans Serif"/>
              </a:rPr>
              <a:t>Class</a:t>
            </a:r>
            <a:r>
              <a:rPr sz="2200" spc="16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ImageWidget</a:t>
            </a:r>
            <a:r>
              <a:rPr sz="2200" spc="17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extends</a:t>
            </a:r>
            <a:r>
              <a:rPr sz="2200" spc="15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StatelessWidget</a:t>
            </a:r>
            <a:r>
              <a:rPr sz="2200" spc="155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{</a:t>
            </a:r>
            <a:endParaRPr sz="2200" dirty="0">
              <a:latin typeface="Microsoft Sans Serif"/>
              <a:cs typeface="Microsoft Sans Serif"/>
            </a:endParaRPr>
          </a:p>
          <a:p>
            <a:pPr marL="1186815">
              <a:lnSpc>
                <a:spcPct val="100000"/>
              </a:lnSpc>
              <a:spcBef>
                <a:spcPts val="790"/>
              </a:spcBef>
            </a:pPr>
            <a:r>
              <a:rPr sz="2200" spc="220" dirty="0">
                <a:latin typeface="Microsoft Sans Serif"/>
                <a:cs typeface="Microsoft Sans Serif"/>
              </a:rPr>
              <a:t>//</a:t>
            </a:r>
            <a:r>
              <a:rPr sz="2200" spc="-75" dirty="0">
                <a:latin typeface="Microsoft Sans Serif"/>
                <a:cs typeface="Microsoft Sans Serif"/>
              </a:rPr>
              <a:t> </a:t>
            </a:r>
            <a:r>
              <a:rPr sz="2200" spc="-100" dirty="0">
                <a:latin typeface="Microsoft Sans Serif"/>
                <a:cs typeface="Microsoft Sans Serif"/>
              </a:rPr>
              <a:t>Class</a:t>
            </a:r>
            <a:r>
              <a:rPr sz="2200" spc="-70" dirty="0">
                <a:latin typeface="Microsoft Sans Serif"/>
                <a:cs typeface="Microsoft Sans Serif"/>
              </a:rPr>
              <a:t> </a:t>
            </a:r>
            <a:r>
              <a:rPr sz="2200" spc="85" dirty="0">
                <a:latin typeface="Microsoft Sans Serif"/>
                <a:cs typeface="Microsoft Sans Serif"/>
              </a:rPr>
              <a:t>Stuff</a:t>
            </a:r>
            <a:endParaRPr sz="2200" dirty="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  <a:spcBef>
                <a:spcPts val="1390"/>
              </a:spcBef>
            </a:pPr>
            <a:r>
              <a:rPr sz="2200" spc="-50" dirty="0">
                <a:latin typeface="Microsoft Sans Serif"/>
                <a:cs typeface="Microsoft Sans Serif"/>
              </a:rPr>
              <a:t>}</a:t>
            </a:r>
            <a:endParaRPr sz="22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>
                <a:solidFill>
                  <a:schemeClr val="tx1"/>
                </a:solidFill>
              </a:rPr>
              <a:t>Stateful</a:t>
            </a:r>
            <a:r>
              <a:rPr spc="-11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and</a:t>
            </a:r>
            <a:r>
              <a:rPr spc="-10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Stateless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7662"/>
            <a:ext cx="8100059" cy="51750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6545" marR="342900" indent="-284480">
              <a:lnSpc>
                <a:spcPct val="100800"/>
              </a:lnSpc>
              <a:spcBef>
                <a:spcPts val="95"/>
              </a:spcBef>
              <a:buClr>
                <a:srgbClr val="6697CC"/>
              </a:buClr>
              <a:buFont typeface="Arial MT"/>
              <a:buChar char="•"/>
              <a:tabLst>
                <a:tab pos="296545" algn="l"/>
              </a:tabLst>
            </a:pP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Um widget no </a:t>
            </a:r>
            <a:r>
              <a:rPr lang="pt-BR" sz="2400" b="0" i="0" dirty="0" err="1">
                <a:solidFill>
                  <a:srgbClr val="0D0D0D"/>
                </a:solidFill>
                <a:effectLst/>
                <a:latin typeface="Söhne"/>
              </a:rPr>
              <a:t>Flutter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 pode ser classificado como com ou sem monitoração de estado, dependendo de sua capacidade de mudança em resposta a eventos ou interações do usuário.</a:t>
            </a:r>
          </a:p>
          <a:p>
            <a:pPr algn="l"/>
            <a:r>
              <a:rPr lang="pt-BR" sz="2400" b="1" i="0" dirty="0">
                <a:solidFill>
                  <a:srgbClr val="0D0D0D"/>
                </a:solidFill>
                <a:effectLst/>
                <a:latin typeface="Söhne"/>
              </a:rPr>
              <a:t>Widgets Sem Estado (</a:t>
            </a:r>
            <a:r>
              <a:rPr lang="pt-BR" sz="2400" b="1" i="0" dirty="0" err="1">
                <a:solidFill>
                  <a:srgbClr val="0D0D0D"/>
                </a:solidFill>
                <a:effectLst/>
                <a:latin typeface="Söhne"/>
              </a:rPr>
              <a:t>Stateless</a:t>
            </a:r>
            <a:r>
              <a:rPr lang="pt-BR" sz="2400" b="1" i="0" dirty="0">
                <a:solidFill>
                  <a:srgbClr val="0D0D0D"/>
                </a:solidFill>
                <a:effectLst/>
                <a:latin typeface="Söhne"/>
              </a:rPr>
              <a:t> Widget):</a:t>
            </a:r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Um widget sem estado nunca muda após ser construído pela primeira vez.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Exemplos de widgets sem estado incluem </a:t>
            </a:r>
            <a:r>
              <a:rPr lang="pt-BR" sz="2400" b="0" i="0" dirty="0" err="1">
                <a:solidFill>
                  <a:srgbClr val="0D0D0D"/>
                </a:solidFill>
                <a:effectLst/>
                <a:latin typeface="Söhne"/>
              </a:rPr>
              <a:t>Icon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pt-BR" sz="2400" b="0" i="0" dirty="0" err="1">
                <a:solidFill>
                  <a:srgbClr val="0D0D0D"/>
                </a:solidFill>
                <a:effectLst/>
                <a:latin typeface="Söhne"/>
              </a:rPr>
              <a:t>IconButton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 e </a:t>
            </a:r>
            <a:r>
              <a:rPr lang="pt-BR" sz="2400" b="0" i="0" dirty="0" err="1">
                <a:solidFill>
                  <a:srgbClr val="0D0D0D"/>
                </a:solidFill>
                <a:effectLst/>
                <a:latin typeface="Söhne"/>
              </a:rPr>
              <a:t>Text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Esses widgets são subclasses de </a:t>
            </a:r>
            <a:r>
              <a:rPr lang="pt-BR" sz="2400" b="0" i="0" dirty="0" err="1">
                <a:solidFill>
                  <a:srgbClr val="0D0D0D"/>
                </a:solidFill>
                <a:effectLst/>
                <a:latin typeface="Söhne"/>
              </a:rPr>
              <a:t>StatelessWidget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Eles são usados quando a aparência ou o conteúdo do widget não precisa mudar ao longo do tempo, como exibir um ícone ou um texto estático</a:t>
            </a:r>
          </a:p>
          <a:p>
            <a:pPr marL="296545" marR="342900" indent="-284480">
              <a:lnSpc>
                <a:spcPct val="100800"/>
              </a:lnSpc>
              <a:spcBef>
                <a:spcPts val="95"/>
              </a:spcBef>
              <a:buClr>
                <a:srgbClr val="6697CC"/>
              </a:buClr>
              <a:buFont typeface="Arial MT"/>
              <a:buChar char="•"/>
              <a:tabLst>
                <a:tab pos="296545" algn="l"/>
              </a:tabLst>
            </a:pPr>
            <a:endParaRPr sz="23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10C8130-2D15-9EAA-9DCD-A2249ED6D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334796A-657B-AB9C-8F57-B9F65741E3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>
                <a:solidFill>
                  <a:schemeClr val="tx1"/>
                </a:solidFill>
              </a:rPr>
              <a:t>Stateful</a:t>
            </a:r>
            <a:r>
              <a:rPr spc="-11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and</a:t>
            </a:r>
            <a:r>
              <a:rPr spc="-10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Stateless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C86EEDE-D75E-999F-0C09-773753FAC3B0}"/>
              </a:ext>
            </a:extLst>
          </p:cNvPr>
          <p:cNvSpPr txBox="1"/>
          <p:nvPr/>
        </p:nvSpPr>
        <p:spPr>
          <a:xfrm>
            <a:off x="535940" y="1517662"/>
            <a:ext cx="8100059" cy="4444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pt-BR" sz="2400" b="1" i="0" dirty="0">
                <a:solidFill>
                  <a:srgbClr val="0D0D0D"/>
                </a:solidFill>
                <a:effectLst/>
                <a:latin typeface="Söhne"/>
              </a:rPr>
              <a:t>Widgets Com Estado (</a:t>
            </a:r>
            <a:r>
              <a:rPr lang="pt-BR" sz="2400" b="1" i="0" dirty="0" err="1">
                <a:solidFill>
                  <a:srgbClr val="0D0D0D"/>
                </a:solidFill>
                <a:effectLst/>
                <a:latin typeface="Söhne"/>
              </a:rPr>
              <a:t>Stateful</a:t>
            </a:r>
            <a:r>
              <a:rPr lang="pt-BR" sz="2400" b="1" i="0" dirty="0">
                <a:solidFill>
                  <a:srgbClr val="0D0D0D"/>
                </a:solidFill>
                <a:effectLst/>
                <a:latin typeface="Söhne"/>
              </a:rPr>
              <a:t> Widget):</a:t>
            </a:r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Um widget com estado pode mudar sua aparência ou comportamento em resposta a eventos ou alterações de dados.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Exemplos de widgets com estado incluem </a:t>
            </a:r>
            <a:r>
              <a:rPr lang="pt-BR" sz="2400" b="0" i="0" dirty="0" err="1">
                <a:solidFill>
                  <a:srgbClr val="0D0D0D"/>
                </a:solidFill>
                <a:effectLst/>
                <a:latin typeface="Söhne"/>
              </a:rPr>
              <a:t>Checkbox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, Radio, </a:t>
            </a:r>
            <a:r>
              <a:rPr lang="pt-BR" sz="2400" b="0" i="0" dirty="0" err="1">
                <a:solidFill>
                  <a:srgbClr val="0D0D0D"/>
                </a:solidFill>
                <a:effectLst/>
                <a:latin typeface="Söhne"/>
              </a:rPr>
              <a:t>Slider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pt-BR" sz="2400" b="0" i="0" dirty="0" err="1">
                <a:solidFill>
                  <a:srgbClr val="0D0D0D"/>
                </a:solidFill>
                <a:effectLst/>
                <a:latin typeface="Söhne"/>
              </a:rPr>
              <a:t>InkWell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pt-BR" sz="2400" b="0" i="0" dirty="0" err="1">
                <a:solidFill>
                  <a:srgbClr val="0D0D0D"/>
                </a:solidFill>
                <a:effectLst/>
                <a:latin typeface="Söhne"/>
              </a:rPr>
              <a:t>Form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 e </a:t>
            </a:r>
            <a:r>
              <a:rPr lang="pt-BR" sz="2400" b="0" i="0" dirty="0" err="1">
                <a:solidFill>
                  <a:srgbClr val="0D0D0D"/>
                </a:solidFill>
                <a:effectLst/>
                <a:latin typeface="Söhne"/>
              </a:rPr>
              <a:t>TextField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Esses widgets são subclasses de </a:t>
            </a:r>
            <a:r>
              <a:rPr lang="pt-BR" sz="2400" b="0" i="0" dirty="0" err="1">
                <a:solidFill>
                  <a:srgbClr val="0D0D0D"/>
                </a:solidFill>
                <a:effectLst/>
                <a:latin typeface="Söhne"/>
              </a:rPr>
              <a:t>StatefulWidget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Eles são usados quando o widget precisa reagir a eventos do usuário, como toques, ou quando seus dados internos mudam, como a entrada de texto em um campo de formulário.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Os widgets com estado mantêm um objeto de estado separado que pode ser atualizado para refletir mudanças e, em seguida, redesenhar o widget conforme necessário.</a:t>
            </a:r>
          </a:p>
        </p:txBody>
      </p:sp>
    </p:spTree>
    <p:extLst>
      <p:ext uri="{BB962C8B-B14F-4D97-AF65-F5344CB8AC3E}">
        <p14:creationId xmlns:p14="http://schemas.microsoft.com/office/powerpoint/2010/main" val="91871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3984"/>
            <a:ext cx="3207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36725" algn="l"/>
              </a:tabLst>
            </a:pPr>
            <a:r>
              <a:rPr spc="95" dirty="0">
                <a:solidFill>
                  <a:schemeClr val="tx1"/>
                </a:solidFill>
              </a:rPr>
              <a:t>Widget</a:t>
            </a:r>
            <a:r>
              <a:rPr dirty="0">
                <a:solidFill>
                  <a:schemeClr val="tx1"/>
                </a:solidFill>
              </a:rPr>
              <a:t>	</a:t>
            </a:r>
            <a:r>
              <a:rPr spc="-140" dirty="0">
                <a:solidFill>
                  <a:schemeClr val="tx1"/>
                </a:solidFill>
              </a:rPr>
              <a:t>-</a:t>
            </a:r>
            <a:r>
              <a:rPr spc="-120" dirty="0">
                <a:solidFill>
                  <a:schemeClr val="tx1"/>
                </a:solidFill>
              </a:rPr>
              <a:t> </a:t>
            </a:r>
            <a:r>
              <a:rPr spc="-45" dirty="0">
                <a:solidFill>
                  <a:schemeClr val="tx1"/>
                </a:solidFill>
              </a:rPr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0022"/>
            <a:ext cx="1409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017" y="1519097"/>
            <a:ext cx="7712075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600" dirty="0">
                <a:latin typeface="Microsoft Sans Serif"/>
                <a:cs typeface="Microsoft Sans Serif"/>
              </a:rPr>
              <a:t>Podemos dividir o widget </a:t>
            </a:r>
            <a:r>
              <a:rPr lang="pt-BR" sz="2600" dirty="0" err="1">
                <a:latin typeface="Microsoft Sans Serif"/>
                <a:cs typeface="Microsoft Sans Serif"/>
              </a:rPr>
              <a:t>Flutter</a:t>
            </a:r>
            <a:r>
              <a:rPr lang="pt-BR" sz="2600" dirty="0">
                <a:latin typeface="Microsoft Sans Serif"/>
                <a:cs typeface="Microsoft Sans Serif"/>
              </a:rPr>
              <a:t> em duas categorias:</a:t>
            </a:r>
            <a:endParaRPr sz="26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2412768"/>
            <a:ext cx="4698365" cy="99631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800"/>
              </a:spcBef>
              <a:buClr>
                <a:srgbClr val="6697CC"/>
              </a:buClr>
              <a:buFont typeface="Arial MT"/>
              <a:buChar char="–"/>
              <a:tabLst>
                <a:tab pos="298450" algn="l"/>
              </a:tabLst>
            </a:pPr>
            <a:r>
              <a:rPr lang="pt-BR" sz="2600" dirty="0">
                <a:latin typeface="Microsoft Sans Serif"/>
                <a:cs typeface="Microsoft Sans Serif"/>
              </a:rPr>
              <a:t>Visível (Saída e Entrada)
Invisível (Layout e Controle)</a:t>
            </a:r>
            <a:endParaRPr sz="26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DDF52D0-C914-FF47-EFEA-022155EB4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3AD6CF-0FE1-5111-582E-FF29C9C9E8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5940" y="333984"/>
            <a:ext cx="3207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36725" algn="l"/>
              </a:tabLst>
            </a:pPr>
            <a:r>
              <a:rPr spc="95" dirty="0">
                <a:solidFill>
                  <a:schemeClr val="tx1"/>
                </a:solidFill>
              </a:rPr>
              <a:t>Widget</a:t>
            </a:r>
            <a:r>
              <a:rPr dirty="0">
                <a:solidFill>
                  <a:schemeClr val="tx1"/>
                </a:solidFill>
              </a:rPr>
              <a:t>	</a:t>
            </a:r>
            <a:r>
              <a:rPr spc="-140" dirty="0">
                <a:solidFill>
                  <a:schemeClr val="tx1"/>
                </a:solidFill>
              </a:rPr>
              <a:t>-</a:t>
            </a:r>
            <a:r>
              <a:rPr spc="-120" dirty="0">
                <a:solidFill>
                  <a:schemeClr val="tx1"/>
                </a:solidFill>
              </a:rPr>
              <a:t> </a:t>
            </a:r>
            <a:r>
              <a:rPr spc="-45" dirty="0">
                <a:solidFill>
                  <a:schemeClr val="tx1"/>
                </a:solidFill>
              </a:rPr>
              <a:t>Types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115A205-BFEF-969B-8966-7D10F5D6DFA5}"/>
              </a:ext>
            </a:extLst>
          </p:cNvPr>
          <p:cNvSpPr txBox="1"/>
          <p:nvPr/>
        </p:nvSpPr>
        <p:spPr>
          <a:xfrm>
            <a:off x="535940" y="1500022"/>
            <a:ext cx="1409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FDE23EA-088F-7C92-C2F9-515AE17858C4}"/>
              </a:ext>
            </a:extLst>
          </p:cNvPr>
          <p:cNvSpPr txBox="1"/>
          <p:nvPr/>
        </p:nvSpPr>
        <p:spPr>
          <a:xfrm>
            <a:off x="990600" y="1752600"/>
            <a:ext cx="6781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400" b="1" i="0" dirty="0">
                <a:solidFill>
                  <a:srgbClr val="0D0D0D"/>
                </a:solidFill>
                <a:effectLst/>
                <a:latin typeface="Söhne"/>
              </a:rPr>
              <a:t>Widgets Visíveis:</a:t>
            </a:r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0D0D0D"/>
                </a:solidFill>
                <a:effectLst/>
                <a:latin typeface="Söhne"/>
              </a:rPr>
              <a:t>Saída (Output):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 Estes são os widgets que fornecem a saída visual para o usuário. Eles representam elementos da interface do usuário que são renderizados na tela e são visíveis para o usuário final. Exemplos incluem </a:t>
            </a:r>
            <a:r>
              <a:rPr lang="pt-BR" sz="2400" b="0" i="0" dirty="0" err="1">
                <a:solidFill>
                  <a:srgbClr val="0D0D0D"/>
                </a:solidFill>
                <a:effectLst/>
                <a:latin typeface="Söhne"/>
              </a:rPr>
              <a:t>Text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pt-BR" sz="2400" b="0" i="0" dirty="0" err="1">
                <a:solidFill>
                  <a:srgbClr val="0D0D0D"/>
                </a:solidFill>
                <a:effectLst/>
                <a:latin typeface="Söhne"/>
              </a:rPr>
              <a:t>Image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pt-BR" sz="2400" b="0" i="0" dirty="0" err="1">
                <a:solidFill>
                  <a:srgbClr val="0D0D0D"/>
                </a:solidFill>
                <a:effectLst/>
                <a:latin typeface="Söhne"/>
              </a:rPr>
              <a:t>Icon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, Button, Container,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0D0D0D"/>
                </a:solidFill>
                <a:effectLst/>
                <a:latin typeface="Söhne"/>
              </a:rPr>
              <a:t>Entrada (Input):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 São widgets que permitem a interação do usuário com o aplicativo, como toques na tela, entrada de texto, seleção de itens de uma lista, etc. Alguns exemplos são </a:t>
            </a:r>
            <a:r>
              <a:rPr lang="pt-BR" sz="2400" b="0" i="0" dirty="0" err="1">
                <a:solidFill>
                  <a:srgbClr val="0D0D0D"/>
                </a:solidFill>
                <a:effectLst/>
                <a:latin typeface="Söhne"/>
              </a:rPr>
              <a:t>RaisedButton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pt-BR" sz="2400" b="0" i="0" dirty="0" err="1">
                <a:solidFill>
                  <a:srgbClr val="0D0D0D"/>
                </a:solidFill>
                <a:effectLst/>
                <a:latin typeface="Söhne"/>
              </a:rPr>
              <a:t>TextField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pt-BR" sz="2400" b="0" i="0" dirty="0" err="1">
                <a:solidFill>
                  <a:srgbClr val="0D0D0D"/>
                </a:solidFill>
                <a:effectLst/>
                <a:latin typeface="Söhne"/>
              </a:rPr>
              <a:t>Checkbox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pt-BR" sz="2400" b="0" i="0" dirty="0" err="1">
                <a:solidFill>
                  <a:srgbClr val="0D0D0D"/>
                </a:solidFill>
                <a:effectLst/>
                <a:latin typeface="Söhne"/>
              </a:rPr>
              <a:t>Slider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, etc.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63472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1205</Words>
  <Application>Microsoft Office PowerPoint</Application>
  <PresentationFormat>Apresentação na tela (4:3)</PresentationFormat>
  <Paragraphs>78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Arial</vt:lpstr>
      <vt:lpstr>Arial MT</vt:lpstr>
      <vt:lpstr>Microsoft Sans Serif</vt:lpstr>
      <vt:lpstr>Söhne</vt:lpstr>
      <vt:lpstr>Söhne Mono</vt:lpstr>
      <vt:lpstr>Times New Roman</vt:lpstr>
      <vt:lpstr>Office Theme</vt:lpstr>
      <vt:lpstr>Flutter Widgets</vt:lpstr>
      <vt:lpstr>Widget</vt:lpstr>
      <vt:lpstr>Widget</vt:lpstr>
      <vt:lpstr>Widget Tree</vt:lpstr>
      <vt:lpstr>Widget Creation</vt:lpstr>
      <vt:lpstr>Stateful and Stateless</vt:lpstr>
      <vt:lpstr>Stateful and Stateless</vt:lpstr>
      <vt:lpstr>Widget - Types</vt:lpstr>
      <vt:lpstr>Widget - Types</vt:lpstr>
      <vt:lpstr>Widget - Types</vt:lpstr>
      <vt:lpstr>Visible Widget</vt:lpstr>
      <vt:lpstr>Visible Widget</vt:lpstr>
      <vt:lpstr>Visible Widget</vt:lpstr>
      <vt:lpstr>Visible Widget</vt:lpstr>
      <vt:lpstr>Image</vt:lpstr>
      <vt:lpstr>Image</vt:lpstr>
      <vt:lpstr>Image</vt:lpstr>
      <vt:lpstr>Image</vt:lpstr>
      <vt:lpstr>Image</vt:lpstr>
      <vt:lpstr>Visible Widget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Powerpoint presentation</dc:title>
  <dc:creator>Presentation Magazine</dc:creator>
  <cp:lastModifiedBy>Ítalo Nunes Pereira</cp:lastModifiedBy>
  <cp:revision>3</cp:revision>
  <dcterms:created xsi:type="dcterms:W3CDTF">2024-03-04T17:17:12Z</dcterms:created>
  <dcterms:modified xsi:type="dcterms:W3CDTF">2024-03-04T20:55:09Z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2022-04-06T00:00:00Z</vt:filetime>
  </property>
  <property fmtid="{D5CDD505-2E9C-101B-9397-08002B2CF9AE}" pid="3" name="Creator">
    <vt:lpwstr>Impress</vt:lpwstr>
  </property>
  <property fmtid="{D5CDD505-2E9C-101B-9397-08002B2CF9AE}" pid="4" name="Producer">
    <vt:lpwstr>LibreOffice 7.0</vt:lpwstr>
  </property>
  <property fmtid="{D5CDD505-2E9C-101B-9397-08002B2CF9AE}" pid="5" name="LastSaved">
    <vt:filetime>2022-04-06T00:00:00Z</vt:filetime>
  </property>
</Properties>
</file>