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1" r:id="rId66"/>
    <p:sldId id="320"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BCA240AC-A849-4169-9465-D2F328B8EFDA}" type="datetimeFigureOut">
              <a:rPr lang="pt-BR" smtClean="0"/>
              <a:t>23/02/2023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9D5BEA9-3850-4E89-8C3A-8BBE883B5BC5}"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BCA240AC-A849-4169-9465-D2F328B8EFDA}" type="datetimeFigureOut">
              <a:rPr lang="pt-BR" smtClean="0"/>
              <a:t>23/02/2023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9D5BEA9-3850-4E89-8C3A-8BBE883B5BC5}"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BCA240AC-A849-4169-9465-D2F328B8EFDA}" type="datetimeFigureOut">
              <a:rPr lang="pt-BR" smtClean="0"/>
              <a:t>23/02/2023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9D5BEA9-3850-4E89-8C3A-8BBE883B5BC5}"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BCA240AC-A849-4169-9465-D2F328B8EFDA}" type="datetimeFigureOut">
              <a:rPr lang="pt-BR" smtClean="0"/>
              <a:t>23/02/2023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9D5BEA9-3850-4E89-8C3A-8BBE883B5BC5}"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BCA240AC-A849-4169-9465-D2F328B8EFDA}" type="datetimeFigureOut">
              <a:rPr lang="pt-BR" smtClean="0"/>
              <a:t>23/02/2023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9D5BEA9-3850-4E89-8C3A-8BBE883B5BC5}"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BCA240AC-A849-4169-9465-D2F328B8EFDA}" type="datetimeFigureOut">
              <a:rPr lang="pt-BR" smtClean="0"/>
              <a:t>23/02/2023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9D5BEA9-3850-4E89-8C3A-8BBE883B5BC5}"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BCA240AC-A849-4169-9465-D2F328B8EFDA}" type="datetimeFigureOut">
              <a:rPr lang="pt-BR" smtClean="0"/>
              <a:t>23/02/2023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89D5BEA9-3850-4E89-8C3A-8BBE883B5BC5}"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BCA240AC-A849-4169-9465-D2F328B8EFDA}" type="datetimeFigureOut">
              <a:rPr lang="pt-BR" smtClean="0"/>
              <a:t>23/02/2023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89D5BEA9-3850-4E89-8C3A-8BBE883B5BC5}"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BCA240AC-A849-4169-9465-D2F328B8EFDA}" type="datetimeFigureOut">
              <a:rPr lang="pt-BR" smtClean="0"/>
              <a:t>23/02/2023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9D5BEA9-3850-4E89-8C3A-8BBE883B5BC5}"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BCA240AC-A849-4169-9465-D2F328B8EFDA}" type="datetimeFigureOut">
              <a:rPr lang="pt-BR" smtClean="0"/>
              <a:t>23/02/2023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9D5BEA9-3850-4E89-8C3A-8BBE883B5BC5}"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BCA240AC-A849-4169-9465-D2F328B8EFDA}" type="datetimeFigureOut">
              <a:rPr lang="pt-BR" smtClean="0"/>
              <a:t>23/02/2023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9D5BEA9-3850-4E89-8C3A-8BBE883B5BC5}"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A240AC-A849-4169-9465-D2F328B8EFDA}" type="datetimeFigureOut">
              <a:rPr lang="pt-BR" smtClean="0"/>
              <a:t>23/02/2023</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D5BEA9-3850-4E89-8C3A-8BBE883B5BC5}"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aws.amazon.com/consol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err="1"/>
              <a:t>C</a:t>
            </a:r>
            <a:r>
              <a:rPr lang="pt-BR" dirty="0" err="1" smtClean="0"/>
              <a:t>loud</a:t>
            </a:r>
            <a:r>
              <a:rPr lang="pt-BR" dirty="0" smtClean="0"/>
              <a:t> </a:t>
            </a:r>
            <a:r>
              <a:rPr lang="pt-BR" dirty="0"/>
              <a:t>C</a:t>
            </a:r>
            <a:r>
              <a:rPr lang="pt-BR" dirty="0" smtClean="0"/>
              <a:t>omputing</a:t>
            </a:r>
            <a:endParaRPr lang="pt-B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Como é usada a </a:t>
            </a:r>
            <a:r>
              <a:rPr lang="pt-BR" dirty="0" err="1"/>
              <a:t>cloud</a:t>
            </a:r>
            <a:r>
              <a:rPr lang="pt-BR" dirty="0"/>
              <a:t> computing</a:t>
            </a:r>
          </a:p>
        </p:txBody>
      </p:sp>
      <p:sp>
        <p:nvSpPr>
          <p:cNvPr id="3" name="Espaço Reservado para Conteúdo 2"/>
          <p:cNvSpPr>
            <a:spLocks noGrp="1"/>
          </p:cNvSpPr>
          <p:nvPr>
            <p:ph idx="1"/>
          </p:nvPr>
        </p:nvSpPr>
        <p:spPr/>
        <p:txBody>
          <a:bodyPr>
            <a:normAutofit fontScale="77500" lnSpcReduction="20000"/>
          </a:bodyPr>
          <a:lstStyle/>
          <a:p>
            <a:r>
              <a:rPr lang="pt-BR" dirty="0"/>
              <a:t>Google </a:t>
            </a:r>
            <a:r>
              <a:rPr lang="pt-BR" dirty="0" err="1"/>
              <a:t>Cloud</a:t>
            </a:r>
            <a:r>
              <a:rPr lang="pt-BR" dirty="0"/>
              <a:t> </a:t>
            </a:r>
            <a:r>
              <a:rPr lang="pt-BR" dirty="0" err="1"/>
              <a:t>Platform</a:t>
            </a:r>
            <a:r>
              <a:rPr lang="pt-BR" dirty="0"/>
              <a:t> (GCP): A GCP é uma plataforma de </a:t>
            </a:r>
            <a:r>
              <a:rPr lang="pt-BR" dirty="0" err="1"/>
              <a:t>cloud</a:t>
            </a:r>
            <a:r>
              <a:rPr lang="pt-BR" dirty="0"/>
              <a:t> computing que oferece serviços de </a:t>
            </a:r>
            <a:r>
              <a:rPr lang="pt-BR" dirty="0" err="1"/>
              <a:t>infraestrutura</a:t>
            </a:r>
            <a:r>
              <a:rPr lang="pt-BR" dirty="0"/>
              <a:t>, plataforma e software como serviço. A GCP é uma escolha popular para empresas que já usam produtos e serviços do Google.</a:t>
            </a:r>
          </a:p>
          <a:p>
            <a:r>
              <a:rPr lang="pt-BR" dirty="0"/>
              <a:t>IBM </a:t>
            </a:r>
            <a:r>
              <a:rPr lang="pt-BR" dirty="0" err="1"/>
              <a:t>Cloud</a:t>
            </a:r>
            <a:r>
              <a:rPr lang="pt-BR" dirty="0"/>
              <a:t>: A IBM </a:t>
            </a:r>
            <a:r>
              <a:rPr lang="pt-BR" dirty="0" err="1"/>
              <a:t>Cloud</a:t>
            </a:r>
            <a:r>
              <a:rPr lang="pt-BR" dirty="0"/>
              <a:t> é uma plataforma de </a:t>
            </a:r>
            <a:r>
              <a:rPr lang="pt-BR" dirty="0" err="1"/>
              <a:t>cloud</a:t>
            </a:r>
            <a:r>
              <a:rPr lang="pt-BR" dirty="0"/>
              <a:t> computing que oferece serviços de </a:t>
            </a:r>
            <a:r>
              <a:rPr lang="pt-BR" dirty="0" err="1"/>
              <a:t>infraestrutura</a:t>
            </a:r>
            <a:r>
              <a:rPr lang="pt-BR" dirty="0"/>
              <a:t>, plataforma e software como serviço. A IBM </a:t>
            </a:r>
            <a:r>
              <a:rPr lang="pt-BR" dirty="0" err="1"/>
              <a:t>Cloud</a:t>
            </a:r>
            <a:r>
              <a:rPr lang="pt-BR" dirty="0"/>
              <a:t> é conhecida por seus recursos de segurança e privacidade.</a:t>
            </a:r>
          </a:p>
          <a:p>
            <a:r>
              <a:rPr lang="pt-BR" dirty="0"/>
              <a:t>Oracle </a:t>
            </a:r>
            <a:r>
              <a:rPr lang="pt-BR" dirty="0" err="1"/>
              <a:t>Cloud</a:t>
            </a:r>
            <a:r>
              <a:rPr lang="pt-BR" dirty="0"/>
              <a:t> </a:t>
            </a:r>
            <a:r>
              <a:rPr lang="pt-BR" dirty="0" err="1"/>
              <a:t>Infrastructure</a:t>
            </a:r>
            <a:r>
              <a:rPr lang="pt-BR" dirty="0"/>
              <a:t> (OCI): O OCI é uma plataforma de </a:t>
            </a:r>
            <a:r>
              <a:rPr lang="pt-BR" dirty="0" err="1"/>
              <a:t>cloud</a:t>
            </a:r>
            <a:r>
              <a:rPr lang="pt-BR" dirty="0"/>
              <a:t> computing que oferece serviços de </a:t>
            </a:r>
            <a:r>
              <a:rPr lang="pt-BR" dirty="0" err="1"/>
              <a:t>infraestrutura</a:t>
            </a:r>
            <a:r>
              <a:rPr lang="pt-BR" dirty="0"/>
              <a:t>, plataforma e software como serviço. A OCI é uma escolha popular para empresas que já usam produtos e serviços da Oracle.</a:t>
            </a:r>
          </a:p>
          <a:p>
            <a:endParaRPr lang="pt-B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Como é usada a </a:t>
            </a:r>
            <a:r>
              <a:rPr lang="pt-BR" dirty="0" err="1"/>
              <a:t>cloud</a:t>
            </a:r>
            <a:r>
              <a:rPr lang="pt-BR" dirty="0"/>
              <a:t> computing</a:t>
            </a:r>
          </a:p>
        </p:txBody>
      </p:sp>
      <p:sp>
        <p:nvSpPr>
          <p:cNvPr id="3" name="Espaço Reservado para Conteúdo 2"/>
          <p:cNvSpPr>
            <a:spLocks noGrp="1"/>
          </p:cNvSpPr>
          <p:nvPr>
            <p:ph idx="1"/>
          </p:nvPr>
        </p:nvSpPr>
        <p:spPr/>
        <p:txBody>
          <a:bodyPr>
            <a:normAutofit/>
          </a:bodyPr>
          <a:lstStyle/>
          <a:p>
            <a:r>
              <a:rPr lang="pt-BR" dirty="0"/>
              <a:t>Além desses provedores, existem muitos outros provedores de </a:t>
            </a:r>
            <a:r>
              <a:rPr lang="pt-BR" dirty="0" err="1"/>
              <a:t>cloud</a:t>
            </a:r>
            <a:r>
              <a:rPr lang="pt-BR" dirty="0"/>
              <a:t> computing menores e especializados que atendem a nichos de mercado específicos.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o que estuda o profissional de </a:t>
            </a:r>
            <a:r>
              <a:rPr lang="pt-BR" dirty="0" err="1"/>
              <a:t>cloud</a:t>
            </a:r>
            <a:r>
              <a:rPr lang="pt-BR" dirty="0"/>
              <a:t> computing</a:t>
            </a:r>
          </a:p>
        </p:txBody>
      </p:sp>
      <p:sp>
        <p:nvSpPr>
          <p:cNvPr id="3" name="Espaço Reservado para Conteúdo 2"/>
          <p:cNvSpPr>
            <a:spLocks noGrp="1"/>
          </p:cNvSpPr>
          <p:nvPr>
            <p:ph idx="1"/>
          </p:nvPr>
        </p:nvSpPr>
        <p:spPr/>
        <p:txBody>
          <a:bodyPr>
            <a:normAutofit/>
          </a:bodyPr>
          <a:lstStyle/>
          <a:p>
            <a:r>
              <a:rPr lang="pt-BR" dirty="0"/>
              <a:t>Um profissional de </a:t>
            </a:r>
            <a:r>
              <a:rPr lang="pt-BR" dirty="0" err="1"/>
              <a:t>cloud</a:t>
            </a:r>
            <a:r>
              <a:rPr lang="pt-BR" dirty="0"/>
              <a:t> computing pode ter uma ampla gama de habilidades e conhecimentos, dependendo do seu papel e responsabilidades específicas. Alguns dos principais tópicos que um profissional de </a:t>
            </a:r>
            <a:r>
              <a:rPr lang="pt-BR" dirty="0" err="1"/>
              <a:t>cloud</a:t>
            </a:r>
            <a:r>
              <a:rPr lang="pt-BR" dirty="0"/>
              <a:t> computing pode estudar incluem: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o que estuda o profissional de </a:t>
            </a:r>
            <a:r>
              <a:rPr lang="pt-BR" dirty="0" err="1"/>
              <a:t>cloud</a:t>
            </a:r>
            <a:r>
              <a:rPr lang="pt-BR" dirty="0"/>
              <a:t> computing</a:t>
            </a:r>
          </a:p>
        </p:txBody>
      </p:sp>
      <p:sp>
        <p:nvSpPr>
          <p:cNvPr id="3" name="Espaço Reservado para Conteúdo 2"/>
          <p:cNvSpPr>
            <a:spLocks noGrp="1"/>
          </p:cNvSpPr>
          <p:nvPr>
            <p:ph idx="1"/>
          </p:nvPr>
        </p:nvSpPr>
        <p:spPr/>
        <p:txBody>
          <a:bodyPr>
            <a:normAutofit fontScale="92500" lnSpcReduction="10000"/>
          </a:bodyPr>
          <a:lstStyle/>
          <a:p>
            <a:r>
              <a:rPr lang="pt-BR" dirty="0"/>
              <a:t>Arquitetura de </a:t>
            </a:r>
            <a:r>
              <a:rPr lang="pt-BR" dirty="0" err="1"/>
              <a:t>cloud</a:t>
            </a:r>
            <a:r>
              <a:rPr lang="pt-BR" dirty="0"/>
              <a:t> computing: O profissional de </a:t>
            </a:r>
            <a:r>
              <a:rPr lang="pt-BR" dirty="0" err="1"/>
              <a:t>cloud</a:t>
            </a:r>
            <a:r>
              <a:rPr lang="pt-BR" dirty="0"/>
              <a:t> computing deve entender como os sistemas em nuvem são construídos e como eles se integram com os sistemas existentes.</a:t>
            </a:r>
          </a:p>
          <a:p>
            <a:r>
              <a:rPr lang="pt-BR" dirty="0"/>
              <a:t>Segurança em nuvem: A segurança em nuvem é um aspecto crítico do trabalho de um profissional de </a:t>
            </a:r>
            <a:r>
              <a:rPr lang="pt-BR" dirty="0" err="1"/>
              <a:t>cloud</a:t>
            </a:r>
            <a:r>
              <a:rPr lang="pt-BR" dirty="0"/>
              <a:t> computing. Eles devem entender as ameaças potenciais à segurança dos dados em nuvem e estar familiarizados com as melhores práticas de segurança em nuvem.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o que estuda o profissional de </a:t>
            </a:r>
            <a:r>
              <a:rPr lang="pt-BR" dirty="0" err="1"/>
              <a:t>cloud</a:t>
            </a:r>
            <a:r>
              <a:rPr lang="pt-BR" dirty="0"/>
              <a:t> computing</a:t>
            </a:r>
          </a:p>
        </p:txBody>
      </p:sp>
      <p:sp>
        <p:nvSpPr>
          <p:cNvPr id="3" name="Espaço Reservado para Conteúdo 2"/>
          <p:cNvSpPr>
            <a:spLocks noGrp="1"/>
          </p:cNvSpPr>
          <p:nvPr>
            <p:ph idx="1"/>
          </p:nvPr>
        </p:nvSpPr>
        <p:spPr/>
        <p:txBody>
          <a:bodyPr>
            <a:normAutofit fontScale="92500" lnSpcReduction="10000"/>
          </a:bodyPr>
          <a:lstStyle/>
          <a:p>
            <a:r>
              <a:rPr lang="pt-BR" dirty="0"/>
              <a:t>Gerenciamento de dados em nuvem: Um profissional de </a:t>
            </a:r>
            <a:r>
              <a:rPr lang="pt-BR" dirty="0" err="1"/>
              <a:t>cloud</a:t>
            </a:r>
            <a:r>
              <a:rPr lang="pt-BR" dirty="0"/>
              <a:t> computing deve estar familiarizado com as tecnologias e práticas de gerenciamento de dados em nuvem, incluindo backup e recuperação de dados.</a:t>
            </a:r>
          </a:p>
          <a:p>
            <a:r>
              <a:rPr lang="pt-BR" dirty="0"/>
              <a:t>Automação de nuvem: A automação é uma parte importante do trabalho de um profissional de </a:t>
            </a:r>
            <a:r>
              <a:rPr lang="pt-BR" dirty="0" err="1"/>
              <a:t>cloud</a:t>
            </a:r>
            <a:r>
              <a:rPr lang="pt-BR" dirty="0"/>
              <a:t> computing. Eles devem entender as ferramentas e práticas de automação usadas na gestão de sistemas em nuvem.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o que estuda o profissional de </a:t>
            </a:r>
            <a:r>
              <a:rPr lang="pt-BR" dirty="0" err="1"/>
              <a:t>cloud</a:t>
            </a:r>
            <a:r>
              <a:rPr lang="pt-BR" dirty="0"/>
              <a:t> computing</a:t>
            </a:r>
          </a:p>
        </p:txBody>
      </p:sp>
      <p:sp>
        <p:nvSpPr>
          <p:cNvPr id="3" name="Espaço Reservado para Conteúdo 2"/>
          <p:cNvSpPr>
            <a:spLocks noGrp="1"/>
          </p:cNvSpPr>
          <p:nvPr>
            <p:ph idx="1"/>
          </p:nvPr>
        </p:nvSpPr>
        <p:spPr/>
        <p:txBody>
          <a:bodyPr>
            <a:normAutofit fontScale="92500" lnSpcReduction="20000"/>
          </a:bodyPr>
          <a:lstStyle/>
          <a:p>
            <a:r>
              <a:rPr lang="pt-BR" dirty="0"/>
              <a:t>Gerenciamento de projetos em nuvem: O gerenciamento de projetos é uma habilidade importante para um profissional de </a:t>
            </a:r>
            <a:r>
              <a:rPr lang="pt-BR" dirty="0" err="1"/>
              <a:t>cloud</a:t>
            </a:r>
            <a:r>
              <a:rPr lang="pt-BR" dirty="0"/>
              <a:t> computing, que precisa gerenciar a implementação e a migração de sistemas em nuvem.</a:t>
            </a:r>
          </a:p>
          <a:p>
            <a:r>
              <a:rPr lang="pt-BR" dirty="0"/>
              <a:t>Além disso, um profissional de </a:t>
            </a:r>
            <a:r>
              <a:rPr lang="pt-BR" dirty="0" err="1"/>
              <a:t>cloud</a:t>
            </a:r>
            <a:r>
              <a:rPr lang="pt-BR" dirty="0"/>
              <a:t> computing pode precisar ter conhecimentos em outras áreas, como redes, sistemas operacionais, </a:t>
            </a:r>
            <a:r>
              <a:rPr lang="pt-BR" dirty="0" err="1"/>
              <a:t>virtualização</a:t>
            </a:r>
            <a:r>
              <a:rPr lang="pt-BR" dirty="0"/>
              <a:t>, desenvolvimento de software e análise de dados.</a:t>
            </a:r>
          </a:p>
          <a:p>
            <a:endParaRPr lang="pt-B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tópicos para estudo de </a:t>
            </a:r>
            <a:r>
              <a:rPr lang="pt-BR" dirty="0" err="1"/>
              <a:t>cloud</a:t>
            </a:r>
            <a:r>
              <a:rPr lang="pt-BR" dirty="0"/>
              <a:t> computing</a:t>
            </a:r>
          </a:p>
        </p:txBody>
      </p:sp>
      <p:sp>
        <p:nvSpPr>
          <p:cNvPr id="3" name="Espaço Reservado para Conteúdo 2"/>
          <p:cNvSpPr>
            <a:spLocks noGrp="1"/>
          </p:cNvSpPr>
          <p:nvPr>
            <p:ph idx="1"/>
          </p:nvPr>
        </p:nvSpPr>
        <p:spPr/>
        <p:txBody>
          <a:bodyPr>
            <a:normAutofit fontScale="85000" lnSpcReduction="10000"/>
          </a:bodyPr>
          <a:lstStyle/>
          <a:p>
            <a:r>
              <a:rPr lang="pt-BR" dirty="0"/>
              <a:t>Conceitos básicos de </a:t>
            </a:r>
            <a:r>
              <a:rPr lang="pt-BR" dirty="0" err="1"/>
              <a:t>cloud</a:t>
            </a:r>
            <a:r>
              <a:rPr lang="pt-BR" dirty="0"/>
              <a:t> computing: Compreender os conceitos fundamentais de </a:t>
            </a:r>
            <a:r>
              <a:rPr lang="pt-BR" dirty="0" err="1"/>
              <a:t>cloud</a:t>
            </a:r>
            <a:r>
              <a:rPr lang="pt-BR" dirty="0"/>
              <a:t> computing, como tipos de nuvem, modelos de serviço, modelos de implantação, arquiteturas em nuvem, segurança em nuvem e gerenciamento de nuvem</a:t>
            </a:r>
            <a:r>
              <a:rPr lang="pt-BR" dirty="0" smtClean="0"/>
              <a:t>.</a:t>
            </a:r>
          </a:p>
          <a:p>
            <a:r>
              <a:rPr lang="pt-BR" dirty="0" err="1"/>
              <a:t>Infraestrutura</a:t>
            </a:r>
            <a:r>
              <a:rPr lang="pt-BR" dirty="0"/>
              <a:t> de </a:t>
            </a:r>
            <a:r>
              <a:rPr lang="pt-BR" dirty="0" err="1"/>
              <a:t>cloud</a:t>
            </a:r>
            <a:r>
              <a:rPr lang="pt-BR" dirty="0"/>
              <a:t> computing: Aprender sobre a </a:t>
            </a:r>
            <a:r>
              <a:rPr lang="pt-BR" dirty="0" err="1"/>
              <a:t>infraestrutura</a:t>
            </a:r>
            <a:r>
              <a:rPr lang="pt-BR" dirty="0"/>
              <a:t> de </a:t>
            </a:r>
            <a:r>
              <a:rPr lang="pt-BR" dirty="0" err="1"/>
              <a:t>cloud</a:t>
            </a:r>
            <a:r>
              <a:rPr lang="pt-BR" dirty="0"/>
              <a:t> computing, incluindo servidores, armazenamento em nuvem, redes em nuvem, gerenciamento de identidade e acesso, e ferramentas de gerenciamento de nuvem.</a:t>
            </a:r>
          </a:p>
          <a:p>
            <a:endParaRPr lang="pt-BR" dirty="0"/>
          </a:p>
          <a:p>
            <a:endParaRPr lang="pt-B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tópicos para estudo de </a:t>
            </a:r>
            <a:r>
              <a:rPr lang="pt-BR" dirty="0" err="1"/>
              <a:t>cloud</a:t>
            </a:r>
            <a:r>
              <a:rPr lang="pt-BR" dirty="0"/>
              <a:t> computing</a:t>
            </a:r>
          </a:p>
        </p:txBody>
      </p:sp>
      <p:sp>
        <p:nvSpPr>
          <p:cNvPr id="3" name="Espaço Reservado para Conteúdo 2"/>
          <p:cNvSpPr>
            <a:spLocks noGrp="1"/>
          </p:cNvSpPr>
          <p:nvPr>
            <p:ph idx="1"/>
          </p:nvPr>
        </p:nvSpPr>
        <p:spPr/>
        <p:txBody>
          <a:bodyPr>
            <a:normAutofit fontScale="85000" lnSpcReduction="10000"/>
          </a:bodyPr>
          <a:lstStyle/>
          <a:p>
            <a:r>
              <a:rPr lang="pt-BR" dirty="0"/>
              <a:t>Tecnologias em nuvem: Familiarizar-se com as tecnologias usadas em nuvem, como </a:t>
            </a:r>
            <a:r>
              <a:rPr lang="pt-BR" dirty="0" err="1"/>
              <a:t>virtualização</a:t>
            </a:r>
            <a:r>
              <a:rPr lang="pt-BR" dirty="0"/>
              <a:t>, contêineres, serviços de banco de dados em nuvem, plataformas de desenvolvimento em nuvem, serviços de integração e ferramentas de automação.</a:t>
            </a:r>
          </a:p>
          <a:p>
            <a:endParaRPr lang="pt-BR" dirty="0"/>
          </a:p>
          <a:p>
            <a:r>
              <a:rPr lang="pt-BR" dirty="0"/>
              <a:t>Implementação e gerenciamento de nuvem: Aprender sobre as melhores práticas para implementação e gerenciamento de sistemas em nuvem, incluindo planejamento, migração, automação, monitoramento, </a:t>
            </a:r>
            <a:r>
              <a:rPr lang="pt-BR" dirty="0" err="1"/>
              <a:t>escalabilidade</a:t>
            </a:r>
            <a:r>
              <a:rPr lang="pt-BR" dirty="0"/>
              <a:t>, </a:t>
            </a:r>
            <a:r>
              <a:rPr lang="pt-BR" dirty="0" err="1"/>
              <a:t>resiliência</a:t>
            </a:r>
            <a:r>
              <a:rPr lang="pt-BR" dirty="0"/>
              <a:t> e recuperação de desastres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tópicos para estudo de </a:t>
            </a:r>
            <a:r>
              <a:rPr lang="pt-BR" dirty="0" err="1"/>
              <a:t>cloud</a:t>
            </a:r>
            <a:r>
              <a:rPr lang="pt-BR" dirty="0"/>
              <a:t> computing</a:t>
            </a:r>
          </a:p>
        </p:txBody>
      </p:sp>
      <p:sp>
        <p:nvSpPr>
          <p:cNvPr id="3" name="Espaço Reservado para Conteúdo 2"/>
          <p:cNvSpPr>
            <a:spLocks noGrp="1"/>
          </p:cNvSpPr>
          <p:nvPr>
            <p:ph idx="1"/>
          </p:nvPr>
        </p:nvSpPr>
        <p:spPr/>
        <p:txBody>
          <a:bodyPr>
            <a:normAutofit fontScale="85000" lnSpcReduction="10000"/>
          </a:bodyPr>
          <a:lstStyle/>
          <a:p>
            <a:r>
              <a:rPr lang="pt-BR" dirty="0"/>
              <a:t>Segurança em nuvem: Compreender as ameaças de segurança em nuvem e as melhores práticas para garantir a segurança dos dados e sistemas em nuvem, incluindo criptografia, autenticação, autorização, controle de acesso, gerenciamento de identidade e conformidade </a:t>
            </a:r>
            <a:r>
              <a:rPr lang="pt-BR" dirty="0" smtClean="0"/>
              <a:t>regulatória</a:t>
            </a:r>
          </a:p>
          <a:p>
            <a:r>
              <a:rPr lang="pt-BR" dirty="0"/>
              <a:t>Desenvolvimento em nuvem: Aprender como desenvolver aplicativos para a nuvem, incluindo conceitos de design de software em nuvem, práticas de desenvolvimento em nuvem, ferramentas e serviços de desenvolvimento em nuvem.</a:t>
            </a:r>
          </a:p>
          <a:p>
            <a:endParaRPr lang="pt-B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tópicos para estudo de </a:t>
            </a:r>
            <a:r>
              <a:rPr lang="pt-BR" dirty="0" err="1"/>
              <a:t>cloud</a:t>
            </a:r>
            <a:r>
              <a:rPr lang="pt-BR" dirty="0"/>
              <a:t> computing</a:t>
            </a:r>
          </a:p>
        </p:txBody>
      </p:sp>
      <p:sp>
        <p:nvSpPr>
          <p:cNvPr id="3" name="Espaço Reservado para Conteúdo 2"/>
          <p:cNvSpPr>
            <a:spLocks noGrp="1"/>
          </p:cNvSpPr>
          <p:nvPr>
            <p:ph idx="1"/>
          </p:nvPr>
        </p:nvSpPr>
        <p:spPr/>
        <p:txBody>
          <a:bodyPr>
            <a:normAutofit/>
          </a:bodyPr>
          <a:lstStyle/>
          <a:p>
            <a:r>
              <a:rPr lang="pt-BR" dirty="0"/>
              <a:t>Big Data e análise em nuvem: Compreender como as tecnologias em nuvem podem ser usadas para coletar, armazenar, processar e analisar grandes conjuntos de dados, incluindo tecnologias de análise em nuvem, como data </a:t>
            </a:r>
            <a:r>
              <a:rPr lang="pt-BR" dirty="0" err="1"/>
              <a:t>warehousing</a:t>
            </a:r>
            <a:r>
              <a:rPr lang="pt-BR" dirty="0"/>
              <a:t>, data </a:t>
            </a:r>
            <a:r>
              <a:rPr lang="pt-BR" dirty="0" err="1"/>
              <a:t>lakes</a:t>
            </a:r>
            <a:r>
              <a:rPr lang="pt-BR" dirty="0"/>
              <a:t>, </a:t>
            </a:r>
            <a:r>
              <a:rPr lang="pt-BR" dirty="0" err="1"/>
              <a:t>Hadoop</a:t>
            </a:r>
            <a:r>
              <a:rPr lang="pt-BR" dirty="0"/>
              <a:t>, </a:t>
            </a:r>
            <a:r>
              <a:rPr lang="pt-BR" dirty="0" err="1"/>
              <a:t>Spark</a:t>
            </a:r>
            <a:r>
              <a:rPr lang="pt-BR" dirty="0"/>
              <a:t> e serviços de aprendizado de máquina em nuvem.</a:t>
            </a:r>
          </a:p>
          <a:p>
            <a:endParaRPr lang="pt-B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70000" lnSpcReduction="20000"/>
          </a:bodyPr>
          <a:lstStyle/>
          <a:p>
            <a:r>
              <a:rPr lang="pt-BR" dirty="0" err="1"/>
              <a:t>Cloud</a:t>
            </a:r>
            <a:r>
              <a:rPr lang="pt-BR" dirty="0"/>
              <a:t> computing, ou computação em nuvem, refere-se à entrega de serviços de computação, incluindo armazenamento, processamento e acesso a aplicativos e recursos de software, pela internet ou por uma rede de servidores remotos. Em vez de manter um </a:t>
            </a:r>
            <a:r>
              <a:rPr lang="pt-BR" dirty="0" err="1"/>
              <a:t>datacenter</a:t>
            </a:r>
            <a:r>
              <a:rPr lang="pt-BR" dirty="0"/>
              <a:t> local, uma empresa pode alugar espaço em um </a:t>
            </a:r>
            <a:r>
              <a:rPr lang="pt-BR" dirty="0" err="1"/>
              <a:t>datacenter</a:t>
            </a:r>
            <a:r>
              <a:rPr lang="pt-BR" dirty="0"/>
              <a:t> remoto para armazenar seus dados e executar aplicativos. Os serviços de </a:t>
            </a:r>
            <a:r>
              <a:rPr lang="pt-BR" dirty="0" err="1"/>
              <a:t>cloud</a:t>
            </a:r>
            <a:r>
              <a:rPr lang="pt-BR" dirty="0"/>
              <a:t> computing são geralmente fornecidos por provedores de serviços em nuvem, como a </a:t>
            </a:r>
            <a:r>
              <a:rPr lang="pt-BR" dirty="0" err="1"/>
              <a:t>Amazon</a:t>
            </a:r>
            <a:r>
              <a:rPr lang="pt-BR" dirty="0"/>
              <a:t> Web </a:t>
            </a:r>
            <a:r>
              <a:rPr lang="pt-BR" dirty="0" err="1"/>
              <a:t>Services</a:t>
            </a:r>
            <a:r>
              <a:rPr lang="pt-BR" dirty="0"/>
              <a:t> (AWS), Microsoft </a:t>
            </a:r>
            <a:r>
              <a:rPr lang="pt-BR" dirty="0" err="1"/>
              <a:t>Azure</a:t>
            </a:r>
            <a:r>
              <a:rPr lang="pt-BR" dirty="0"/>
              <a:t>, Google </a:t>
            </a:r>
            <a:r>
              <a:rPr lang="pt-BR" dirty="0" err="1"/>
              <a:t>Cloud</a:t>
            </a:r>
            <a:r>
              <a:rPr lang="pt-BR" dirty="0"/>
              <a:t> </a:t>
            </a:r>
            <a:r>
              <a:rPr lang="pt-BR" dirty="0" err="1"/>
              <a:t>Platform</a:t>
            </a:r>
            <a:r>
              <a:rPr lang="pt-BR" dirty="0"/>
              <a:t>, entre outros. Com o </a:t>
            </a:r>
            <a:r>
              <a:rPr lang="pt-BR" dirty="0" err="1"/>
              <a:t>cloud</a:t>
            </a:r>
            <a:r>
              <a:rPr lang="pt-BR" dirty="0"/>
              <a:t> computing, as empresas podem escalar rapidamente sua </a:t>
            </a:r>
            <a:r>
              <a:rPr lang="pt-BR" dirty="0" err="1"/>
              <a:t>infraestrutura</a:t>
            </a:r>
            <a:r>
              <a:rPr lang="pt-BR" dirty="0"/>
              <a:t> de TI de acordo com suas necessidades, sem precisar investir em hardware e software caros, e podem acessar recursos de computação poderosos de qualquer lugar com acesso à internet.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Como montar uma arquitetura em nuvem</a:t>
            </a:r>
          </a:p>
        </p:txBody>
      </p:sp>
      <p:sp>
        <p:nvSpPr>
          <p:cNvPr id="3" name="Espaço Reservado para Conteúdo 2"/>
          <p:cNvSpPr>
            <a:spLocks noGrp="1"/>
          </p:cNvSpPr>
          <p:nvPr>
            <p:ph idx="1"/>
          </p:nvPr>
        </p:nvSpPr>
        <p:spPr/>
        <p:txBody>
          <a:bodyPr>
            <a:normAutofit/>
          </a:bodyPr>
          <a:lstStyle/>
          <a:p>
            <a:r>
              <a:rPr lang="pt-BR" dirty="0"/>
              <a:t>Montar uma arquitetura em nuvem é um processo complexo e requer um planejamento cuidadoso para garantir que atenda às necessidades da sua organização. Aqui estão alguns passos básicos que podem ajudá-lo a montar uma arquitetura em nuvem: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Como montar uma arquitetura em nuvem</a:t>
            </a:r>
          </a:p>
        </p:txBody>
      </p:sp>
      <p:sp>
        <p:nvSpPr>
          <p:cNvPr id="3" name="Espaço Reservado para Conteúdo 2"/>
          <p:cNvSpPr>
            <a:spLocks noGrp="1"/>
          </p:cNvSpPr>
          <p:nvPr>
            <p:ph idx="1"/>
          </p:nvPr>
        </p:nvSpPr>
        <p:spPr/>
        <p:txBody>
          <a:bodyPr>
            <a:normAutofit/>
          </a:bodyPr>
          <a:lstStyle/>
          <a:p>
            <a:r>
              <a:rPr lang="pt-BR" dirty="0"/>
              <a:t>Definir os requisitos: Antes de iniciar a montagem da arquitetura em nuvem, você precisa entender quais são os requisitos da sua organização em termos de capacidade, desempenho, disponibilidade, segurança e custo. Isso envolve conversar com as partes interessadas da organização para entender suas necessidades e objetivos.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Como montar uma arquitetura em nuvem</a:t>
            </a:r>
          </a:p>
        </p:txBody>
      </p:sp>
      <p:sp>
        <p:nvSpPr>
          <p:cNvPr id="3" name="Espaço Reservado para Conteúdo 2"/>
          <p:cNvSpPr>
            <a:spLocks noGrp="1"/>
          </p:cNvSpPr>
          <p:nvPr>
            <p:ph idx="1"/>
          </p:nvPr>
        </p:nvSpPr>
        <p:spPr/>
        <p:txBody>
          <a:bodyPr>
            <a:normAutofit/>
          </a:bodyPr>
          <a:lstStyle/>
          <a:p>
            <a:r>
              <a:rPr lang="pt-BR" dirty="0"/>
              <a:t>Selecionar o provedor de nuvem: Existem vários provedores de nuvem no mercado, cada um com suas próprias ofertas e preços. É importante escolher o provedor de nuvem que melhor atenda aos requisitos da sua organização. Considere fatores como </a:t>
            </a:r>
            <a:r>
              <a:rPr lang="pt-BR" dirty="0" err="1"/>
              <a:t>escalabilidade</a:t>
            </a:r>
            <a:r>
              <a:rPr lang="pt-BR" dirty="0"/>
              <a:t>, disponibilidade, segurança, suporte e custo ao selecionar um provedor.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Como montar uma arquitetura em nuvem</a:t>
            </a:r>
          </a:p>
        </p:txBody>
      </p:sp>
      <p:sp>
        <p:nvSpPr>
          <p:cNvPr id="3" name="Espaço Reservado para Conteúdo 2"/>
          <p:cNvSpPr>
            <a:spLocks noGrp="1"/>
          </p:cNvSpPr>
          <p:nvPr>
            <p:ph idx="1"/>
          </p:nvPr>
        </p:nvSpPr>
        <p:spPr/>
        <p:txBody>
          <a:bodyPr>
            <a:normAutofit/>
          </a:bodyPr>
          <a:lstStyle/>
          <a:p>
            <a:r>
              <a:rPr lang="pt-BR" dirty="0"/>
              <a:t>Escolher o modelo de serviço: Existem três modelos de serviço em nuvem: </a:t>
            </a:r>
            <a:r>
              <a:rPr lang="pt-BR" dirty="0" err="1"/>
              <a:t>Infrastructure</a:t>
            </a:r>
            <a:r>
              <a:rPr lang="pt-BR" dirty="0"/>
              <a:t> as a </a:t>
            </a:r>
            <a:r>
              <a:rPr lang="pt-BR" dirty="0" err="1"/>
              <a:t>Service</a:t>
            </a:r>
            <a:r>
              <a:rPr lang="pt-BR" dirty="0"/>
              <a:t> (</a:t>
            </a:r>
            <a:r>
              <a:rPr lang="pt-BR" dirty="0" err="1"/>
              <a:t>IaaS</a:t>
            </a:r>
            <a:r>
              <a:rPr lang="pt-BR" dirty="0"/>
              <a:t>), </a:t>
            </a:r>
            <a:r>
              <a:rPr lang="pt-BR" dirty="0" err="1"/>
              <a:t>Platform</a:t>
            </a:r>
            <a:r>
              <a:rPr lang="pt-BR" dirty="0"/>
              <a:t> as a </a:t>
            </a:r>
            <a:r>
              <a:rPr lang="pt-BR" dirty="0" err="1"/>
              <a:t>Service</a:t>
            </a:r>
            <a:r>
              <a:rPr lang="pt-BR" dirty="0"/>
              <a:t> (</a:t>
            </a:r>
            <a:r>
              <a:rPr lang="pt-BR" dirty="0" err="1"/>
              <a:t>PaaS</a:t>
            </a:r>
            <a:r>
              <a:rPr lang="pt-BR" dirty="0"/>
              <a:t>) e Software as a </a:t>
            </a:r>
            <a:r>
              <a:rPr lang="pt-BR" dirty="0" err="1"/>
              <a:t>Service</a:t>
            </a:r>
            <a:r>
              <a:rPr lang="pt-BR" dirty="0"/>
              <a:t> (</a:t>
            </a:r>
            <a:r>
              <a:rPr lang="pt-BR" dirty="0" err="1"/>
              <a:t>SaaS</a:t>
            </a:r>
            <a:r>
              <a:rPr lang="pt-BR" dirty="0"/>
              <a:t>). Cada modelo oferece diferentes níveis de controle e gerenciamento. É importante escolher o modelo de serviço que melhor atenda às necessidades da sua organização.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Como montar uma arquitetura em nuvem</a:t>
            </a:r>
          </a:p>
        </p:txBody>
      </p:sp>
      <p:sp>
        <p:nvSpPr>
          <p:cNvPr id="3" name="Espaço Reservado para Conteúdo 2"/>
          <p:cNvSpPr>
            <a:spLocks noGrp="1"/>
          </p:cNvSpPr>
          <p:nvPr>
            <p:ph idx="1"/>
          </p:nvPr>
        </p:nvSpPr>
        <p:spPr/>
        <p:txBody>
          <a:bodyPr>
            <a:normAutofit/>
          </a:bodyPr>
          <a:lstStyle/>
          <a:p>
            <a:r>
              <a:rPr lang="pt-BR" dirty="0"/>
              <a:t>Implementar e configurar a arquitetura: Com a arquitetura projetada, é hora de implementar e configurar os componentes de nuvem selecionados. Isso envolve configurar máquinas virtuais, definir políticas de segurança, definir regras de rede e configurar serviços de gerenciamento em nuvem.</a:t>
            </a:r>
          </a:p>
          <a:p>
            <a:endParaRPr lang="pt-B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Como montar uma arquitetura em nuvem</a:t>
            </a:r>
          </a:p>
        </p:txBody>
      </p:sp>
      <p:sp>
        <p:nvSpPr>
          <p:cNvPr id="3" name="Espaço Reservado para Conteúdo 2"/>
          <p:cNvSpPr>
            <a:spLocks noGrp="1"/>
          </p:cNvSpPr>
          <p:nvPr>
            <p:ph idx="1"/>
          </p:nvPr>
        </p:nvSpPr>
        <p:spPr/>
        <p:txBody>
          <a:bodyPr>
            <a:normAutofit/>
          </a:bodyPr>
          <a:lstStyle/>
          <a:p>
            <a:r>
              <a:rPr lang="pt-BR" dirty="0"/>
              <a:t>Testar e otimizar a arquitetura: Após a implementação, teste a arquitetura em nuvem para garantir que ela atenda aos requisitos da organização. Otimize a arquitetura para garantir que ela seja </a:t>
            </a:r>
            <a:r>
              <a:rPr lang="pt-BR" dirty="0" err="1"/>
              <a:t>escalável</a:t>
            </a:r>
            <a:r>
              <a:rPr lang="pt-BR" dirty="0"/>
              <a:t>, segura e eficiente em termos de custo.</a:t>
            </a:r>
          </a:p>
          <a:p>
            <a:endParaRPr lang="pt-B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Como montar uma arquitetura em nuvem</a:t>
            </a:r>
          </a:p>
        </p:txBody>
      </p:sp>
      <p:sp>
        <p:nvSpPr>
          <p:cNvPr id="3" name="Espaço Reservado para Conteúdo 2"/>
          <p:cNvSpPr>
            <a:spLocks noGrp="1"/>
          </p:cNvSpPr>
          <p:nvPr>
            <p:ph idx="1"/>
          </p:nvPr>
        </p:nvSpPr>
        <p:spPr/>
        <p:txBody>
          <a:bodyPr>
            <a:normAutofit fontScale="85000" lnSpcReduction="20000"/>
          </a:bodyPr>
          <a:lstStyle/>
          <a:p>
            <a:r>
              <a:rPr lang="pt-BR" dirty="0"/>
              <a:t>Gerenciar a arquitetura em nuvem: Gerencie a arquitetura em nuvem continuamente para garantir que ela esteja funcionando corretamente e atendendo às necessidades da organização. Isso envolve monitorar o desempenho, gerenciar atualizações de software e segurança, e ajustar a arquitetura conforme necessário.</a:t>
            </a:r>
          </a:p>
          <a:p>
            <a:r>
              <a:rPr lang="pt-BR" dirty="0"/>
              <a:t>Montar uma arquitetura em nuvem pode ser um processo complexo, mas seguindo esses passos básicos e trabalhando com especialistas em nuvem, você pode criar uma arquitetura eficiente e segura que atenda às necessidades da sua organização.</a:t>
            </a:r>
          </a:p>
          <a:p>
            <a:endParaRPr lang="pt-B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Exercício</a:t>
            </a:r>
            <a:endParaRPr lang="pt-BR" dirty="0"/>
          </a:p>
        </p:txBody>
      </p:sp>
      <p:sp>
        <p:nvSpPr>
          <p:cNvPr id="3" name="Espaço Reservado para Conteúdo 2"/>
          <p:cNvSpPr>
            <a:spLocks noGrp="1"/>
          </p:cNvSpPr>
          <p:nvPr>
            <p:ph idx="1"/>
          </p:nvPr>
        </p:nvSpPr>
        <p:spPr/>
        <p:txBody>
          <a:bodyPr>
            <a:normAutofit/>
          </a:bodyPr>
          <a:lstStyle/>
          <a:p>
            <a:pPr marL="514350" indent="-514350">
              <a:buAutoNum type="arabicParenR"/>
            </a:pPr>
            <a:r>
              <a:rPr lang="pt-BR" dirty="0" smtClean="0"/>
              <a:t>O que é </a:t>
            </a:r>
            <a:r>
              <a:rPr lang="pt-BR" dirty="0" err="1" smtClean="0"/>
              <a:t>Cloud</a:t>
            </a:r>
            <a:r>
              <a:rPr lang="pt-BR" dirty="0" smtClean="0"/>
              <a:t> </a:t>
            </a:r>
            <a:r>
              <a:rPr lang="pt-BR" dirty="0" err="1" smtClean="0"/>
              <a:t>Compuntig</a:t>
            </a:r>
            <a:r>
              <a:rPr lang="pt-BR" dirty="0" smtClean="0"/>
              <a:t>? </a:t>
            </a:r>
          </a:p>
          <a:p>
            <a:pPr marL="514350" indent="-514350">
              <a:buAutoNum type="arabicParenR"/>
            </a:pPr>
            <a:r>
              <a:rPr lang="pt-BR" dirty="0" smtClean="0"/>
              <a:t>Como podemos definir um modelo de arquitetura em nuvem para um determinado cliente ?</a:t>
            </a:r>
          </a:p>
          <a:p>
            <a:pPr marL="514350" indent="-514350">
              <a:buAutoNum type="arabicParenR"/>
            </a:pPr>
            <a:r>
              <a:rPr lang="pt-BR" dirty="0" smtClean="0"/>
              <a:t>Qualquer informação deve ser armazenado na Nuvem? </a:t>
            </a:r>
          </a:p>
          <a:p>
            <a:pPr marL="514350" indent="-514350">
              <a:buAutoNum type="arabicParenR"/>
            </a:pPr>
            <a:r>
              <a:rPr lang="pt-BR" dirty="0" smtClean="0"/>
              <a:t>Quais os três serviços que encontramos na arquitetura em nuvem? </a:t>
            </a:r>
          </a:p>
          <a:p>
            <a:pPr marL="514350" indent="-514350">
              <a:buNone/>
            </a:pPr>
            <a:endParaRPr lang="pt-B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Aula 02</a:t>
            </a:r>
            <a:endParaRPr lang="pt-BR" dirty="0"/>
          </a:p>
        </p:txBody>
      </p:sp>
      <p:sp>
        <p:nvSpPr>
          <p:cNvPr id="3" name="Espaço Reservado para Conteúdo 2"/>
          <p:cNvSpPr>
            <a:spLocks noGrp="1"/>
          </p:cNvSpPr>
          <p:nvPr>
            <p:ph idx="1"/>
          </p:nvPr>
        </p:nvSpPr>
        <p:spPr/>
        <p:txBody>
          <a:bodyPr>
            <a:normAutofit/>
          </a:bodyPr>
          <a:lstStyle/>
          <a:p>
            <a:pPr marL="514350" indent="-514350">
              <a:buNone/>
            </a:pPr>
            <a:endParaRPr lang="pt-B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IASS</a:t>
            </a:r>
            <a:endParaRPr lang="pt-BR" dirty="0"/>
          </a:p>
        </p:txBody>
      </p:sp>
      <p:sp>
        <p:nvSpPr>
          <p:cNvPr id="3" name="Espaço Reservado para Conteúdo 2"/>
          <p:cNvSpPr>
            <a:spLocks noGrp="1"/>
          </p:cNvSpPr>
          <p:nvPr>
            <p:ph idx="1"/>
          </p:nvPr>
        </p:nvSpPr>
        <p:spPr/>
        <p:txBody>
          <a:bodyPr>
            <a:normAutofit lnSpcReduction="10000"/>
          </a:bodyPr>
          <a:lstStyle/>
          <a:p>
            <a:pPr marL="514350" indent="-514350">
              <a:buNone/>
            </a:pPr>
            <a:r>
              <a:rPr lang="pt-BR" dirty="0"/>
              <a:t>O </a:t>
            </a:r>
            <a:r>
              <a:rPr lang="pt-BR" dirty="0" err="1"/>
              <a:t>IaaS</a:t>
            </a:r>
            <a:r>
              <a:rPr lang="pt-BR" dirty="0"/>
              <a:t> (</a:t>
            </a:r>
            <a:r>
              <a:rPr lang="pt-BR" dirty="0" err="1"/>
              <a:t>Infrastructure</a:t>
            </a:r>
            <a:r>
              <a:rPr lang="pt-BR" dirty="0"/>
              <a:t> as a </a:t>
            </a:r>
            <a:r>
              <a:rPr lang="pt-BR" dirty="0" err="1"/>
              <a:t>Service</a:t>
            </a:r>
            <a:r>
              <a:rPr lang="pt-BR" dirty="0"/>
              <a:t>) é um modelo de serviço em nuvem que fornece </a:t>
            </a:r>
            <a:r>
              <a:rPr lang="pt-BR" dirty="0" err="1"/>
              <a:t>infraestrutura</a:t>
            </a:r>
            <a:r>
              <a:rPr lang="pt-BR" dirty="0"/>
              <a:t> </a:t>
            </a:r>
            <a:r>
              <a:rPr lang="pt-BR" dirty="0" err="1"/>
              <a:t>virtualizada</a:t>
            </a:r>
            <a:r>
              <a:rPr lang="pt-BR" dirty="0"/>
              <a:t>, como servidores, armazenamento e rede, aos usuários finais. Os usuários podem acessar e gerenciar a </a:t>
            </a:r>
            <a:r>
              <a:rPr lang="pt-BR" dirty="0" err="1"/>
              <a:t>infraestrutura</a:t>
            </a:r>
            <a:r>
              <a:rPr lang="pt-BR" dirty="0"/>
              <a:t> por meio de uma interface da web ou API, implantando, configurando e gerenciando seus próprios recursos de computação sem gerenciar fisicamente a </a:t>
            </a:r>
            <a:r>
              <a:rPr lang="pt-BR" dirty="0" err="1"/>
              <a:t>infraestrutura</a:t>
            </a:r>
            <a:r>
              <a:rPr lang="pt-BR"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Como surgiu a </a:t>
            </a:r>
            <a:r>
              <a:rPr lang="pt-BR" dirty="0" err="1"/>
              <a:t>cloud</a:t>
            </a:r>
            <a:r>
              <a:rPr lang="pt-BR" dirty="0"/>
              <a:t> computing</a:t>
            </a:r>
          </a:p>
        </p:txBody>
      </p:sp>
      <p:sp>
        <p:nvSpPr>
          <p:cNvPr id="3" name="Espaço Reservado para Conteúdo 2"/>
          <p:cNvSpPr>
            <a:spLocks noGrp="1"/>
          </p:cNvSpPr>
          <p:nvPr>
            <p:ph idx="1"/>
          </p:nvPr>
        </p:nvSpPr>
        <p:spPr/>
        <p:txBody>
          <a:bodyPr>
            <a:normAutofit fontScale="92500" lnSpcReduction="10000"/>
          </a:bodyPr>
          <a:lstStyle/>
          <a:p>
            <a:r>
              <a:rPr lang="pt-BR" dirty="0"/>
              <a:t>A ideia de </a:t>
            </a:r>
            <a:r>
              <a:rPr lang="pt-BR" dirty="0" err="1"/>
              <a:t>cloud</a:t>
            </a:r>
            <a:r>
              <a:rPr lang="pt-BR" dirty="0"/>
              <a:t> computing remonta ao conceito de "computação em rede" dos anos 60 e 70, quando os computadores ainda eram grandes e caros, e a ideia era que muitas pessoas pudessem usar o mesmo computador ao mesmo tempo, compartilhando recursos e poder de processamento. No entanto, foi apenas na década de 1990, com a popularização da internet, que a ideia de computação em nuvem começou a tomar forma.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IASS</a:t>
            </a:r>
            <a:endParaRPr lang="pt-BR" dirty="0"/>
          </a:p>
        </p:txBody>
      </p:sp>
      <p:sp>
        <p:nvSpPr>
          <p:cNvPr id="3" name="Espaço Reservado para Conteúdo 2"/>
          <p:cNvSpPr>
            <a:spLocks noGrp="1"/>
          </p:cNvSpPr>
          <p:nvPr>
            <p:ph idx="1"/>
          </p:nvPr>
        </p:nvSpPr>
        <p:spPr/>
        <p:txBody>
          <a:bodyPr>
            <a:normAutofit fontScale="92500" lnSpcReduction="20000"/>
          </a:bodyPr>
          <a:lstStyle/>
          <a:p>
            <a:pPr marL="514350" indent="-514350">
              <a:buNone/>
            </a:pPr>
            <a:r>
              <a:rPr lang="pt-BR" dirty="0"/>
              <a:t>Os provedores de </a:t>
            </a:r>
            <a:r>
              <a:rPr lang="pt-BR" dirty="0" err="1"/>
              <a:t>IaaS</a:t>
            </a:r>
            <a:r>
              <a:rPr lang="pt-BR" dirty="0"/>
              <a:t>, como AWS, GCP e </a:t>
            </a:r>
            <a:r>
              <a:rPr lang="pt-BR" dirty="0" err="1"/>
              <a:t>Azure</a:t>
            </a:r>
            <a:r>
              <a:rPr lang="pt-BR" dirty="0"/>
              <a:t>, oferecem recursos sob demanda e com base no uso, permitindo que as empresas escalonem seus recursos de computação de acordo com suas necessidades em tempo real, sem a necessidade de comprar e gerenciar sua própria </a:t>
            </a:r>
            <a:r>
              <a:rPr lang="pt-BR" dirty="0" err="1"/>
              <a:t>infraestrutura</a:t>
            </a:r>
            <a:r>
              <a:rPr lang="pt-BR" dirty="0"/>
              <a:t> física. Os benefícios incluem maior flexibilidade e </a:t>
            </a:r>
            <a:r>
              <a:rPr lang="pt-BR" dirty="0" err="1"/>
              <a:t>escalabilidade</a:t>
            </a:r>
            <a:r>
              <a:rPr lang="pt-BR" dirty="0"/>
              <a:t>, redução de custos e menor sobrecarga administrativa, sendo amplamente utilizado por empresas de todos os tamanhos para uma ampla variedade de casos de uso.</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err="1"/>
              <a:t>Iass</a:t>
            </a:r>
            <a:r>
              <a:rPr lang="pt-BR" dirty="0"/>
              <a:t> e protocolos de redes, quais são </a:t>
            </a:r>
            <a:r>
              <a:rPr lang="pt-BR" dirty="0" smtClean="0"/>
              <a:t>adotados?</a:t>
            </a:r>
            <a:endParaRPr lang="pt-BR" dirty="0"/>
          </a:p>
        </p:txBody>
      </p:sp>
      <p:sp>
        <p:nvSpPr>
          <p:cNvPr id="3" name="Espaço Reservado para Conteúdo 2"/>
          <p:cNvSpPr>
            <a:spLocks noGrp="1"/>
          </p:cNvSpPr>
          <p:nvPr>
            <p:ph idx="1"/>
          </p:nvPr>
        </p:nvSpPr>
        <p:spPr/>
        <p:txBody>
          <a:bodyPr>
            <a:normAutofit/>
          </a:bodyPr>
          <a:lstStyle/>
          <a:p>
            <a:pPr marL="514350" indent="-514350">
              <a:buNone/>
            </a:pPr>
            <a:r>
              <a:rPr lang="pt-BR" dirty="0"/>
              <a:t>Os protocolos de redes adotados em um ambiente </a:t>
            </a:r>
            <a:r>
              <a:rPr lang="pt-BR" dirty="0" err="1"/>
              <a:t>IaaS</a:t>
            </a:r>
            <a:r>
              <a:rPr lang="pt-BR" dirty="0"/>
              <a:t> (</a:t>
            </a:r>
            <a:r>
              <a:rPr lang="pt-BR" dirty="0" err="1"/>
              <a:t>Infrastructure</a:t>
            </a:r>
            <a:r>
              <a:rPr lang="pt-BR" dirty="0"/>
              <a:t> as a </a:t>
            </a:r>
            <a:r>
              <a:rPr lang="pt-BR" dirty="0" err="1"/>
              <a:t>Service</a:t>
            </a:r>
            <a:r>
              <a:rPr lang="pt-BR" dirty="0"/>
              <a:t>) podem variar dependendo do provedor de serviços em nuvem e das necessidades do usuário final. No entanto, alguns protocolos comuns que são </a:t>
            </a:r>
            <a:r>
              <a:rPr lang="pt-BR" dirty="0" err="1"/>
              <a:t>frequentemente</a:t>
            </a:r>
            <a:r>
              <a:rPr lang="pt-BR" dirty="0"/>
              <a:t> usados em ambientes </a:t>
            </a:r>
            <a:r>
              <a:rPr lang="pt-BR" dirty="0" err="1"/>
              <a:t>IaaS</a:t>
            </a:r>
            <a:r>
              <a:rPr lang="pt-BR" dirty="0"/>
              <a:t> incluem: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err="1"/>
              <a:t>Iass</a:t>
            </a:r>
            <a:r>
              <a:rPr lang="pt-BR" dirty="0"/>
              <a:t> e protocolos de redes, quais são </a:t>
            </a:r>
            <a:r>
              <a:rPr lang="pt-BR" dirty="0" smtClean="0"/>
              <a:t>adotados?</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a:t>TCP/IP: é o protocolo mais comum para comunicação em redes, incluindo redes em nuvem. Ele é usado para garantir a transferência confiável de dados entre dispositivos em uma rede.</a:t>
            </a:r>
          </a:p>
          <a:p>
            <a:r>
              <a:rPr lang="pt-BR" dirty="0"/>
              <a:t>HTTP/HTTPS: são protocolos de transferência de dados usados para a comunicação entre um servidor web e um cliente. Eles são usados para hospedar e acessar aplicativos e serviços baseados na web em um ambiente </a:t>
            </a:r>
            <a:r>
              <a:rPr lang="pt-BR" dirty="0" err="1"/>
              <a:t>IaaS</a:t>
            </a:r>
            <a:r>
              <a:rPr lang="pt-BR"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err="1"/>
              <a:t>Iass</a:t>
            </a:r>
            <a:r>
              <a:rPr lang="pt-BR" dirty="0"/>
              <a:t> e protocolos de redes, quais são </a:t>
            </a:r>
            <a:r>
              <a:rPr lang="pt-BR" dirty="0" smtClean="0"/>
              <a:t>adotados?</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a:t>SSH: é um protocolo de rede criptografado usado para fornecer acesso seguro a um servidor remoto. É </a:t>
            </a:r>
            <a:r>
              <a:rPr lang="pt-BR" dirty="0" err="1"/>
              <a:t>frequentemente</a:t>
            </a:r>
            <a:r>
              <a:rPr lang="pt-BR" dirty="0"/>
              <a:t> usado em um ambiente </a:t>
            </a:r>
            <a:r>
              <a:rPr lang="pt-BR" dirty="0" err="1"/>
              <a:t>IaaS</a:t>
            </a:r>
            <a:r>
              <a:rPr lang="pt-BR" dirty="0"/>
              <a:t> para permitir que os usuários gerenciem suas instâncias de servidor virtual de maneira segura.</a:t>
            </a:r>
          </a:p>
          <a:p>
            <a:r>
              <a:rPr lang="pt-BR" dirty="0"/>
              <a:t>FTP/SFTP: são protocolos usados para transferência de arquivos entre computadores em uma rede. Eles são </a:t>
            </a:r>
            <a:r>
              <a:rPr lang="pt-BR" dirty="0" err="1"/>
              <a:t>frequentemente</a:t>
            </a:r>
            <a:r>
              <a:rPr lang="pt-BR" dirty="0"/>
              <a:t> usados em um ambiente </a:t>
            </a:r>
            <a:r>
              <a:rPr lang="pt-BR" dirty="0" err="1"/>
              <a:t>IaaS</a:t>
            </a:r>
            <a:r>
              <a:rPr lang="pt-BR" dirty="0"/>
              <a:t> para transferir arquivos para e de instâncias de servidor virtual.</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err="1"/>
              <a:t>Iass</a:t>
            </a:r>
            <a:r>
              <a:rPr lang="pt-BR" dirty="0"/>
              <a:t> e protocolos de redes, quais são </a:t>
            </a:r>
            <a:r>
              <a:rPr lang="pt-BR" dirty="0" smtClean="0"/>
              <a:t>adotados?</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a:t>DNS: é um protocolo usado para resolver nomes de domínio em endereços IP. É usado em um ambiente </a:t>
            </a:r>
            <a:r>
              <a:rPr lang="pt-BR" dirty="0" err="1"/>
              <a:t>IaaS</a:t>
            </a:r>
            <a:r>
              <a:rPr lang="pt-BR" dirty="0"/>
              <a:t> para permitir que os usuários acessem aplicativos e serviços baseados na web usando nomes de domínio.</a:t>
            </a:r>
          </a:p>
          <a:p>
            <a:r>
              <a:rPr lang="pt-BR" dirty="0"/>
              <a:t>Esses são apenas alguns exemplos de protocolos comuns usados em um ambiente </a:t>
            </a:r>
            <a:r>
              <a:rPr lang="pt-BR" dirty="0" err="1"/>
              <a:t>IaaS</a:t>
            </a:r>
            <a:r>
              <a:rPr lang="pt-BR" dirty="0"/>
              <a:t>. O conjunto de protocolos utilizados pode variar dependendo das necessidades do usuário final e dos recursos fornecidos pelo provedor de serviços em nuvem.</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Como é feita a conexão do TCP/IP na </a:t>
            </a:r>
            <a:r>
              <a:rPr lang="pt-BR" dirty="0" err="1"/>
              <a:t>cloud</a:t>
            </a:r>
            <a:r>
              <a:rPr lang="pt-BR" dirty="0"/>
              <a:t> computing?</a:t>
            </a:r>
          </a:p>
        </p:txBody>
      </p:sp>
      <p:sp>
        <p:nvSpPr>
          <p:cNvPr id="3" name="Espaço Reservado para Conteúdo 2"/>
          <p:cNvSpPr>
            <a:spLocks noGrp="1"/>
          </p:cNvSpPr>
          <p:nvPr>
            <p:ph idx="1"/>
          </p:nvPr>
        </p:nvSpPr>
        <p:spPr/>
        <p:txBody>
          <a:bodyPr>
            <a:normAutofit fontScale="77500" lnSpcReduction="20000"/>
          </a:bodyPr>
          <a:lstStyle/>
          <a:p>
            <a:r>
              <a:rPr lang="pt-BR" dirty="0"/>
              <a:t>Na </a:t>
            </a:r>
            <a:r>
              <a:rPr lang="pt-BR" dirty="0" err="1"/>
              <a:t>cloud</a:t>
            </a:r>
            <a:r>
              <a:rPr lang="pt-BR" dirty="0"/>
              <a:t> computing, a conexão do TCP/IP é estabelecida de maneira semelhante à conexão em uma rede tradicional. No entanto, a diferença é que os recursos de rede, como switches, roteadores e firewalls, são gerenciados pelo provedor de serviços em nuvem. Isso significa que os usuários finais não precisam se preocupar com a configuração e manutenção desses recursos de rede.</a:t>
            </a:r>
          </a:p>
          <a:p>
            <a:r>
              <a:rPr lang="pt-BR" dirty="0"/>
              <a:t>Ao usar um serviço de nuvem que usa o protocolo TCP/IP, o usuário final se conecta à rede do provedor de serviços em nuvem por meio de uma interface da web ou API. A partir daí, o provedor de serviços em nuvem gerencia todo o </a:t>
            </a:r>
            <a:r>
              <a:rPr lang="pt-BR" dirty="0" err="1"/>
              <a:t>roteamento</a:t>
            </a:r>
            <a:r>
              <a:rPr lang="pt-BR" dirty="0"/>
              <a:t> de pacotes e configuração da rede.</a:t>
            </a:r>
          </a:p>
          <a:p>
            <a:endParaRPr lang="pt-B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Como é feita a conexão do TCP/IP na </a:t>
            </a:r>
            <a:r>
              <a:rPr lang="pt-BR" dirty="0" err="1"/>
              <a:t>cloud</a:t>
            </a:r>
            <a:r>
              <a:rPr lang="pt-BR" dirty="0"/>
              <a:t> computing?</a:t>
            </a:r>
          </a:p>
        </p:txBody>
      </p:sp>
      <p:sp>
        <p:nvSpPr>
          <p:cNvPr id="3" name="Espaço Reservado para Conteúdo 2"/>
          <p:cNvSpPr>
            <a:spLocks noGrp="1"/>
          </p:cNvSpPr>
          <p:nvPr>
            <p:ph idx="1"/>
          </p:nvPr>
        </p:nvSpPr>
        <p:spPr/>
        <p:txBody>
          <a:bodyPr>
            <a:normAutofit fontScale="77500" lnSpcReduction="20000"/>
          </a:bodyPr>
          <a:lstStyle/>
          <a:p>
            <a:r>
              <a:rPr lang="pt-BR" dirty="0"/>
              <a:t>Os pacotes TCP/IP são transmitidos por meio de conexões de rede virtual que são criadas entre as instâncias de servidor virtual na nuvem. Essas conexões virtuais podem ser configuradas de acordo com as necessidades do usuário final, permitindo que a largura de banda e a velocidade da conexão sejam ajustadas conforme necessário.</a:t>
            </a:r>
          </a:p>
          <a:p>
            <a:r>
              <a:rPr lang="pt-BR" dirty="0"/>
              <a:t>Além disso, os provedores de serviços em nuvem geralmente fornecem ferramentas de monitoramento de rede para que os usuários possam monitorar a integridade e o desempenho da conexão TCP/IP. Isso ajuda a garantir que a rede esteja funcionando corretamente e que os aplicativos e serviços estejam acessíveis aos usuários finais.</a:t>
            </a:r>
          </a:p>
          <a:p>
            <a:endParaRPr lang="pt-B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a:t>
            </a:r>
            <a:endParaRPr lang="pt-BR" dirty="0"/>
          </a:p>
        </p:txBody>
      </p:sp>
      <p:sp>
        <p:nvSpPr>
          <p:cNvPr id="3" name="Espaço Reservado para Conteúdo 2"/>
          <p:cNvSpPr>
            <a:spLocks noGrp="1"/>
          </p:cNvSpPr>
          <p:nvPr>
            <p:ph idx="1"/>
          </p:nvPr>
        </p:nvSpPr>
        <p:spPr/>
        <p:txBody>
          <a:bodyPr>
            <a:normAutofit lnSpcReduction="10000"/>
          </a:bodyPr>
          <a:lstStyle/>
          <a:p>
            <a:r>
              <a:rPr lang="pt-BR" dirty="0"/>
              <a:t>Vamos supor que uma empresa tenha decidido migrar sua </a:t>
            </a:r>
            <a:r>
              <a:rPr lang="pt-BR" dirty="0" err="1"/>
              <a:t>infraestrutura</a:t>
            </a:r>
            <a:r>
              <a:rPr lang="pt-BR" dirty="0"/>
              <a:t> de TI para a nuvem e escolheu a </a:t>
            </a:r>
            <a:r>
              <a:rPr lang="pt-BR" dirty="0" err="1"/>
              <a:t>Amazon</a:t>
            </a:r>
            <a:r>
              <a:rPr lang="pt-BR" dirty="0"/>
              <a:t> Web </a:t>
            </a:r>
            <a:r>
              <a:rPr lang="pt-BR" dirty="0" err="1"/>
              <a:t>Services</a:t>
            </a:r>
            <a:r>
              <a:rPr lang="pt-BR" dirty="0"/>
              <a:t> (AWS) como provedor de serviços em nuvem. A empresa tem um aplicativo web que se comunica usando o protocolo TCP/IP.</a:t>
            </a:r>
          </a:p>
          <a:p>
            <a:r>
              <a:rPr lang="pt-BR" dirty="0"/>
              <a:t>Para conectar o aplicativo ao serviço de nuvem da AWS, a empresa pode seguir os seguintes passos:</a:t>
            </a:r>
          </a:p>
          <a:p>
            <a:endParaRPr lang="pt-B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a:t>Criar uma instância de servidor virtual (EC2) na AWS para hospedar o aplicativo.</a:t>
            </a:r>
          </a:p>
          <a:p>
            <a:r>
              <a:rPr lang="pt-BR" dirty="0"/>
              <a:t>Configurar as regras de segurança de rede da instância EC2 para permitir o tráfego TCP/IP na porta apropriada para o aplicativo.</a:t>
            </a:r>
          </a:p>
          <a:p>
            <a:r>
              <a:rPr lang="pt-BR" dirty="0"/>
              <a:t>Configurar o aplicativo para se comunicar com a instância EC2 usando o endereço IP público fornecido pela AWS.</a:t>
            </a:r>
          </a:p>
          <a:p>
            <a:r>
              <a:rPr lang="pt-BR" dirty="0"/>
              <a:t>Configurar as regras de segurança da rede da AWS para permitir que o tráfego TCP/IP chegue à instância EC2, vindo da Internet ou de outras redes conectadas à AWS.</a:t>
            </a:r>
          </a:p>
          <a:p>
            <a:endParaRPr lang="pt-B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a:t>
            </a:r>
            <a:endParaRPr lang="pt-BR" dirty="0"/>
          </a:p>
        </p:txBody>
      </p:sp>
      <p:sp>
        <p:nvSpPr>
          <p:cNvPr id="3" name="Espaço Reservado para Conteúdo 2"/>
          <p:cNvSpPr>
            <a:spLocks noGrp="1"/>
          </p:cNvSpPr>
          <p:nvPr>
            <p:ph idx="1"/>
          </p:nvPr>
        </p:nvSpPr>
        <p:spPr/>
        <p:txBody>
          <a:bodyPr>
            <a:normAutofit/>
          </a:bodyPr>
          <a:lstStyle/>
          <a:p>
            <a:r>
              <a:rPr lang="pt-BR" dirty="0"/>
              <a:t>Segue abaixo um passo a passo simplificado para criar uma instância de servidor virtual (EC2) </a:t>
            </a:r>
            <a:r>
              <a:rPr lang="pt-BR" dirty="0" smtClean="0"/>
              <a:t>na </a:t>
            </a:r>
          </a:p>
          <a:p>
            <a:pPr>
              <a:buNone/>
            </a:pPr>
            <a:r>
              <a:rPr lang="pt-BR" dirty="0" smtClean="0"/>
              <a:t>1) Acesse </a:t>
            </a:r>
            <a:r>
              <a:rPr lang="pt-BR" dirty="0"/>
              <a:t>a console da AWS em </a:t>
            </a:r>
            <a:r>
              <a:rPr lang="pt-BR" u="sng" dirty="0">
                <a:hlinkClick r:id="rId2"/>
              </a:rPr>
              <a:t>https://aws.amazon.com/console/</a:t>
            </a:r>
            <a:r>
              <a:rPr lang="pt-BR" dirty="0"/>
              <a:t>.</a:t>
            </a:r>
          </a:p>
          <a:p>
            <a:pPr>
              <a:buNone/>
            </a:pPr>
            <a:r>
              <a:rPr lang="pt-BR" dirty="0" smtClean="0"/>
              <a:t>2) Crie </a:t>
            </a:r>
            <a:r>
              <a:rPr lang="pt-BR" dirty="0"/>
              <a:t>uma nova conta ou faça </a:t>
            </a:r>
            <a:r>
              <a:rPr lang="pt-BR" dirty="0" err="1"/>
              <a:t>login</a:t>
            </a:r>
            <a:r>
              <a:rPr lang="pt-BR" dirty="0"/>
              <a:t> em uma conta </a:t>
            </a:r>
            <a:r>
              <a:rPr lang="pt-BR" dirty="0" smtClean="0"/>
              <a:t>existente. Selecione </a:t>
            </a:r>
            <a:r>
              <a:rPr lang="pt-BR" dirty="0"/>
              <a:t>o serviço EC2.</a:t>
            </a:r>
          </a:p>
          <a:p>
            <a:pPr>
              <a:buNone/>
            </a:pPr>
            <a:r>
              <a:rPr lang="pt-BR" dirty="0" smtClean="0"/>
              <a:t>3) AWS </a:t>
            </a:r>
            <a:r>
              <a:rPr lang="pt-BR" dirty="0"/>
              <a:t>e hospedar um aplicativo: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Como surgiu a </a:t>
            </a:r>
            <a:r>
              <a:rPr lang="pt-BR" dirty="0" err="1"/>
              <a:t>cloud</a:t>
            </a:r>
            <a:r>
              <a:rPr lang="pt-BR" dirty="0"/>
              <a:t> computing</a:t>
            </a:r>
          </a:p>
        </p:txBody>
      </p:sp>
      <p:sp>
        <p:nvSpPr>
          <p:cNvPr id="3" name="Espaço Reservado para Conteúdo 2"/>
          <p:cNvSpPr>
            <a:spLocks noGrp="1"/>
          </p:cNvSpPr>
          <p:nvPr>
            <p:ph idx="1"/>
          </p:nvPr>
        </p:nvSpPr>
        <p:spPr/>
        <p:txBody>
          <a:bodyPr>
            <a:normAutofit fontScale="85000" lnSpcReduction="20000"/>
          </a:bodyPr>
          <a:lstStyle/>
          <a:p>
            <a:r>
              <a:rPr lang="pt-BR" dirty="0"/>
              <a:t>Os primeiros serviços de </a:t>
            </a:r>
            <a:r>
              <a:rPr lang="pt-BR" dirty="0" err="1"/>
              <a:t>cloud</a:t>
            </a:r>
            <a:r>
              <a:rPr lang="pt-BR" dirty="0"/>
              <a:t> computing surgiram na forma de aplicativos de email e armazenamento de arquivos, como o Hotmail e o </a:t>
            </a:r>
            <a:r>
              <a:rPr lang="pt-BR" dirty="0" err="1"/>
              <a:t>Dropbox</a:t>
            </a:r>
            <a:r>
              <a:rPr lang="pt-BR" dirty="0"/>
              <a:t>, que permitiam aos usuários acessar seus dados de qualquer lugar com conexão à internet. No entanto, foi a </a:t>
            </a:r>
            <a:r>
              <a:rPr lang="pt-BR" dirty="0" err="1"/>
              <a:t>Amazon</a:t>
            </a:r>
            <a:r>
              <a:rPr lang="pt-BR" dirty="0"/>
              <a:t> Web </a:t>
            </a:r>
            <a:r>
              <a:rPr lang="pt-BR" dirty="0" err="1"/>
              <a:t>Services</a:t>
            </a:r>
            <a:r>
              <a:rPr lang="pt-BR" dirty="0"/>
              <a:t> (AWS), lançada em 2006, que realmente popularizou a ideia de </a:t>
            </a:r>
            <a:r>
              <a:rPr lang="pt-BR" dirty="0" err="1"/>
              <a:t>cloud</a:t>
            </a:r>
            <a:r>
              <a:rPr lang="pt-BR" dirty="0"/>
              <a:t> computing, oferecendo serviços de </a:t>
            </a:r>
            <a:r>
              <a:rPr lang="pt-BR" dirty="0" err="1"/>
              <a:t>infraestrutura</a:t>
            </a:r>
            <a:r>
              <a:rPr lang="pt-BR" dirty="0"/>
              <a:t> em nuvem escaláveis e flexíveis a empresas de todos os tamanhos. Desde então, muitos outros provedores de serviços em nuvem surgiram, incluindo a Microsoft, Google e IBM, e a </a:t>
            </a:r>
            <a:r>
              <a:rPr lang="pt-BR" dirty="0" err="1"/>
              <a:t>cloud</a:t>
            </a:r>
            <a:r>
              <a:rPr lang="pt-BR" dirty="0"/>
              <a:t> computing se tornou uma tecnologia essencial para muitas empresas em todo o mundo.</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a:t>
            </a:r>
            <a:endParaRPr lang="pt-BR" dirty="0"/>
          </a:p>
        </p:txBody>
      </p:sp>
      <p:sp>
        <p:nvSpPr>
          <p:cNvPr id="3" name="Espaço Reservado para Conteúdo 2"/>
          <p:cNvSpPr>
            <a:spLocks noGrp="1"/>
          </p:cNvSpPr>
          <p:nvPr>
            <p:ph idx="1"/>
          </p:nvPr>
        </p:nvSpPr>
        <p:spPr/>
        <p:txBody>
          <a:bodyPr>
            <a:normAutofit lnSpcReduction="10000"/>
          </a:bodyPr>
          <a:lstStyle/>
          <a:p>
            <a:pPr>
              <a:buNone/>
            </a:pPr>
            <a:r>
              <a:rPr lang="pt-BR" dirty="0" smtClean="0"/>
              <a:t>3) Clique </a:t>
            </a:r>
            <a:r>
              <a:rPr lang="pt-BR" dirty="0"/>
              <a:t>no botão "</a:t>
            </a:r>
            <a:r>
              <a:rPr lang="pt-BR" dirty="0" err="1"/>
              <a:t>Launch</a:t>
            </a:r>
            <a:r>
              <a:rPr lang="pt-BR" dirty="0"/>
              <a:t> </a:t>
            </a:r>
            <a:r>
              <a:rPr lang="pt-BR" dirty="0" err="1"/>
              <a:t>Instance</a:t>
            </a:r>
            <a:r>
              <a:rPr lang="pt-BR" dirty="0"/>
              <a:t>" para iniciar a criação de uma nova instância EC2.</a:t>
            </a:r>
          </a:p>
          <a:p>
            <a:pPr>
              <a:buNone/>
            </a:pPr>
            <a:r>
              <a:rPr lang="pt-BR" dirty="0" smtClean="0"/>
              <a:t>4) Escolha </a:t>
            </a:r>
            <a:r>
              <a:rPr lang="pt-BR" dirty="0"/>
              <a:t>a imagem da máquina virtual que deseja usar. A AWS oferece várias opções, incluindo imagens pré-configuradas com diferentes sistemas operacionais e aplicativos.</a:t>
            </a:r>
          </a:p>
          <a:p>
            <a:pPr>
              <a:buNone/>
            </a:pPr>
            <a:r>
              <a:rPr lang="pt-BR" dirty="0" smtClean="0"/>
              <a:t>5) Selecione </a:t>
            </a:r>
            <a:r>
              <a:rPr lang="pt-BR" dirty="0"/>
              <a:t>o tipo de instância que deseja usar com base no desempenho e nos recursos necessários para o seu aplicativo.</a:t>
            </a:r>
          </a:p>
          <a:p>
            <a:endParaRPr lang="pt-B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a:t>
            </a:r>
            <a:endParaRPr lang="pt-BR" dirty="0"/>
          </a:p>
        </p:txBody>
      </p:sp>
      <p:sp>
        <p:nvSpPr>
          <p:cNvPr id="3" name="Espaço Reservado para Conteúdo 2"/>
          <p:cNvSpPr>
            <a:spLocks noGrp="1"/>
          </p:cNvSpPr>
          <p:nvPr>
            <p:ph idx="1"/>
          </p:nvPr>
        </p:nvSpPr>
        <p:spPr/>
        <p:txBody>
          <a:bodyPr>
            <a:normAutofit fontScale="92500" lnSpcReduction="10000"/>
          </a:bodyPr>
          <a:lstStyle/>
          <a:p>
            <a:pPr>
              <a:buNone/>
            </a:pPr>
            <a:r>
              <a:rPr lang="pt-BR" dirty="0" smtClean="0"/>
              <a:t>8) Configure </a:t>
            </a:r>
            <a:r>
              <a:rPr lang="pt-BR" dirty="0"/>
              <a:t>o armazenamento necessário para a instância EC2. Você pode escolher entre diferentes opções de armazenamento, como volumes EBS (</a:t>
            </a:r>
            <a:r>
              <a:rPr lang="pt-BR" dirty="0" err="1"/>
              <a:t>Elastic</a:t>
            </a:r>
            <a:r>
              <a:rPr lang="pt-BR" dirty="0"/>
              <a:t> </a:t>
            </a:r>
            <a:r>
              <a:rPr lang="pt-BR" dirty="0" err="1"/>
              <a:t>Block</a:t>
            </a:r>
            <a:r>
              <a:rPr lang="pt-BR" dirty="0"/>
              <a:t> </a:t>
            </a:r>
            <a:r>
              <a:rPr lang="pt-BR" dirty="0" err="1"/>
              <a:t>Store</a:t>
            </a:r>
            <a:r>
              <a:rPr lang="pt-BR" dirty="0"/>
              <a:t>) e instâncias de armazenamento otimizadas.</a:t>
            </a:r>
          </a:p>
          <a:p>
            <a:pPr>
              <a:buNone/>
            </a:pPr>
            <a:r>
              <a:rPr lang="pt-BR" dirty="0" smtClean="0"/>
              <a:t>9) Configure </a:t>
            </a:r>
            <a:r>
              <a:rPr lang="pt-BR" dirty="0"/>
              <a:t>as opções de segurança para a instância EC2, incluindo as regras de firewall e as chaves de acesso.</a:t>
            </a:r>
          </a:p>
          <a:p>
            <a:pPr>
              <a:buNone/>
            </a:pPr>
            <a:r>
              <a:rPr lang="pt-BR" dirty="0" smtClean="0"/>
              <a:t>10) Revise </a:t>
            </a:r>
            <a:r>
              <a:rPr lang="pt-BR" dirty="0"/>
              <a:t>as configurações da instância EC2 e clique em "</a:t>
            </a:r>
            <a:r>
              <a:rPr lang="pt-BR" dirty="0" err="1"/>
              <a:t>Launch</a:t>
            </a:r>
            <a:r>
              <a:rPr lang="pt-BR" dirty="0"/>
              <a:t>" para iniciar a instância.</a:t>
            </a:r>
          </a:p>
          <a:p>
            <a:endParaRPr lang="pt-B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Prática</a:t>
            </a:r>
            <a:endParaRPr lang="pt-BR" dirty="0"/>
          </a:p>
        </p:txBody>
      </p:sp>
      <p:sp>
        <p:nvSpPr>
          <p:cNvPr id="3" name="Espaço Reservado para Conteúdo 2"/>
          <p:cNvSpPr>
            <a:spLocks noGrp="1"/>
          </p:cNvSpPr>
          <p:nvPr>
            <p:ph idx="1"/>
          </p:nvPr>
        </p:nvSpPr>
        <p:spPr/>
        <p:txBody>
          <a:bodyPr>
            <a:normAutofit/>
          </a:bodyPr>
          <a:lstStyle/>
          <a:p>
            <a:pPr>
              <a:buNone/>
            </a:pPr>
            <a:r>
              <a:rPr lang="pt-BR" dirty="0" smtClean="0"/>
              <a:t>11) Aguarde </a:t>
            </a:r>
            <a:r>
              <a:rPr lang="pt-BR" dirty="0"/>
              <a:t>alguns minutos para que a instância seja criada e inicializada.</a:t>
            </a:r>
          </a:p>
          <a:p>
            <a:pPr>
              <a:buNone/>
            </a:pPr>
            <a:r>
              <a:rPr lang="pt-BR" dirty="0" smtClean="0"/>
              <a:t>12) Acesse </a:t>
            </a:r>
            <a:r>
              <a:rPr lang="pt-BR" dirty="0"/>
              <a:t>a instância EC2 usando as credenciais de </a:t>
            </a:r>
            <a:r>
              <a:rPr lang="pt-BR" dirty="0" err="1"/>
              <a:t>login</a:t>
            </a:r>
            <a:r>
              <a:rPr lang="pt-BR" dirty="0"/>
              <a:t> e o endereço IP público fornecido pela AWS.</a:t>
            </a:r>
          </a:p>
          <a:p>
            <a:pPr>
              <a:buNone/>
            </a:pPr>
            <a:r>
              <a:rPr lang="pt-BR" dirty="0" smtClean="0"/>
              <a:t>13) Instale </a:t>
            </a:r>
            <a:r>
              <a:rPr lang="pt-BR" dirty="0"/>
              <a:t>e configure seu aplicativo na instância EC2.</a:t>
            </a:r>
          </a:p>
          <a:p>
            <a:endParaRPr lang="pt-B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AULA 03</a:t>
            </a:r>
            <a:endParaRPr lang="pt-BR" dirty="0"/>
          </a:p>
        </p:txBody>
      </p:sp>
      <p:sp>
        <p:nvSpPr>
          <p:cNvPr id="3" name="Espaço Reservado para Conteúdo 2"/>
          <p:cNvSpPr>
            <a:spLocks noGrp="1"/>
          </p:cNvSpPr>
          <p:nvPr>
            <p:ph idx="1"/>
          </p:nvPr>
        </p:nvSpPr>
        <p:spPr/>
        <p:txBody>
          <a:bodyPr>
            <a:normAutofit/>
          </a:bodyPr>
          <a:lstStyle/>
          <a:p>
            <a:endParaRPr lang="pt-B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SaaS</a:t>
            </a:r>
            <a:endParaRPr lang="pt-BR" dirty="0"/>
          </a:p>
        </p:txBody>
      </p:sp>
      <p:sp>
        <p:nvSpPr>
          <p:cNvPr id="3" name="Espaço Reservado para Conteúdo 2"/>
          <p:cNvSpPr>
            <a:spLocks noGrp="1"/>
          </p:cNvSpPr>
          <p:nvPr>
            <p:ph idx="1"/>
          </p:nvPr>
        </p:nvSpPr>
        <p:spPr/>
        <p:txBody>
          <a:bodyPr>
            <a:normAutofit lnSpcReduction="10000"/>
          </a:bodyPr>
          <a:lstStyle/>
          <a:p>
            <a:r>
              <a:rPr lang="pt-BR" dirty="0" err="1"/>
              <a:t>SaaS</a:t>
            </a:r>
            <a:r>
              <a:rPr lang="pt-BR" dirty="0"/>
              <a:t> significa Software as a </a:t>
            </a:r>
            <a:r>
              <a:rPr lang="pt-BR" dirty="0" err="1"/>
              <a:t>Service</a:t>
            </a:r>
            <a:r>
              <a:rPr lang="pt-BR" dirty="0"/>
              <a:t>, ou Software como Serviço, e é um dos três principais modelos de serviço em nuvem, juntamente com </a:t>
            </a:r>
            <a:r>
              <a:rPr lang="pt-BR" dirty="0" err="1"/>
              <a:t>PaaS</a:t>
            </a:r>
            <a:r>
              <a:rPr lang="pt-BR" dirty="0"/>
              <a:t> (</a:t>
            </a:r>
            <a:r>
              <a:rPr lang="pt-BR" dirty="0" err="1"/>
              <a:t>Platform</a:t>
            </a:r>
            <a:r>
              <a:rPr lang="pt-BR" dirty="0"/>
              <a:t> as a </a:t>
            </a:r>
            <a:r>
              <a:rPr lang="pt-BR" dirty="0" err="1"/>
              <a:t>Service</a:t>
            </a:r>
            <a:r>
              <a:rPr lang="pt-BR" dirty="0"/>
              <a:t>) e </a:t>
            </a:r>
            <a:r>
              <a:rPr lang="pt-BR" dirty="0" err="1"/>
              <a:t>IaaS</a:t>
            </a:r>
            <a:r>
              <a:rPr lang="pt-BR" dirty="0"/>
              <a:t> (</a:t>
            </a:r>
            <a:r>
              <a:rPr lang="pt-BR" dirty="0" err="1"/>
              <a:t>Infrastructure</a:t>
            </a:r>
            <a:r>
              <a:rPr lang="pt-BR" dirty="0"/>
              <a:t> as a </a:t>
            </a:r>
            <a:r>
              <a:rPr lang="pt-BR" dirty="0" err="1"/>
              <a:t>Service</a:t>
            </a:r>
            <a:r>
              <a:rPr lang="pt-BR" dirty="0"/>
              <a:t>). O </a:t>
            </a:r>
            <a:r>
              <a:rPr lang="pt-BR" dirty="0" err="1"/>
              <a:t>SaaS</a:t>
            </a:r>
            <a:r>
              <a:rPr lang="pt-BR" dirty="0"/>
              <a:t> é um modelo de entrega de software em que o software é hospedado e gerenciado remotamente por um provedor de serviços em nuvem e disponibilizado aos usuários finais pela Internet.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SaaS</a:t>
            </a:r>
            <a:endParaRPr lang="pt-BR" dirty="0"/>
          </a:p>
        </p:txBody>
      </p:sp>
      <p:sp>
        <p:nvSpPr>
          <p:cNvPr id="3" name="Espaço Reservado para Conteúdo 2"/>
          <p:cNvSpPr>
            <a:spLocks noGrp="1"/>
          </p:cNvSpPr>
          <p:nvPr>
            <p:ph idx="1"/>
          </p:nvPr>
        </p:nvSpPr>
        <p:spPr/>
        <p:txBody>
          <a:bodyPr>
            <a:normAutofit/>
          </a:bodyPr>
          <a:lstStyle/>
          <a:p>
            <a:r>
              <a:rPr lang="pt-BR" dirty="0"/>
              <a:t>Com o </a:t>
            </a:r>
            <a:r>
              <a:rPr lang="pt-BR" dirty="0" err="1"/>
              <a:t>SaaS</a:t>
            </a:r>
            <a:r>
              <a:rPr lang="pt-BR" dirty="0"/>
              <a:t>, os usuários finais não precisam instalar ou manter o software localmente em seus próprios computadores ou dispositivos. Em vez disso, eles acessam o software por meio de um navegador da web ou aplicativo dedicado, pagando uma taxa de assinatura mensal ou anual pelo uso do software.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SaaS</a:t>
            </a:r>
            <a:endParaRPr lang="pt-BR" dirty="0"/>
          </a:p>
        </p:txBody>
      </p:sp>
      <p:sp>
        <p:nvSpPr>
          <p:cNvPr id="3" name="Espaço Reservado para Conteúdo 2"/>
          <p:cNvSpPr>
            <a:spLocks noGrp="1"/>
          </p:cNvSpPr>
          <p:nvPr>
            <p:ph idx="1"/>
          </p:nvPr>
        </p:nvSpPr>
        <p:spPr/>
        <p:txBody>
          <a:bodyPr>
            <a:normAutofit/>
          </a:bodyPr>
          <a:lstStyle/>
          <a:p>
            <a:r>
              <a:rPr lang="pt-BR" dirty="0"/>
              <a:t>Os provedores de </a:t>
            </a:r>
            <a:r>
              <a:rPr lang="pt-BR" dirty="0" err="1"/>
              <a:t>SaaS</a:t>
            </a:r>
            <a:r>
              <a:rPr lang="pt-BR" dirty="0"/>
              <a:t> oferecem uma ampla variedade de softwares, incluindo aplicativos de produtividade, colaboração, gerenciamento de relacionamento com o cliente (CRM), gerenciamento de projetos, contabilidade e muitos outros. Alguns exemplos populares de </a:t>
            </a:r>
            <a:r>
              <a:rPr lang="pt-BR" dirty="0" err="1"/>
              <a:t>SaaS</a:t>
            </a:r>
            <a:r>
              <a:rPr lang="pt-BR" dirty="0"/>
              <a:t> incluem o Microsoft Office 365, o </a:t>
            </a:r>
            <a:r>
              <a:rPr lang="pt-BR" dirty="0" err="1"/>
              <a:t>Salesforce</a:t>
            </a:r>
            <a:r>
              <a:rPr lang="pt-BR" dirty="0"/>
              <a:t> CRM e o Google G </a:t>
            </a:r>
            <a:r>
              <a:rPr lang="pt-BR" dirty="0" err="1"/>
              <a:t>Suite</a:t>
            </a:r>
            <a:r>
              <a:rPr lang="pt-BR" dirty="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SaaS</a:t>
            </a:r>
            <a:endParaRPr lang="pt-BR" dirty="0"/>
          </a:p>
        </p:txBody>
      </p:sp>
      <p:sp>
        <p:nvSpPr>
          <p:cNvPr id="3" name="Espaço Reservado para Conteúdo 2"/>
          <p:cNvSpPr>
            <a:spLocks noGrp="1"/>
          </p:cNvSpPr>
          <p:nvPr>
            <p:ph idx="1"/>
          </p:nvPr>
        </p:nvSpPr>
        <p:spPr/>
        <p:txBody>
          <a:bodyPr>
            <a:normAutofit lnSpcReduction="10000"/>
          </a:bodyPr>
          <a:lstStyle/>
          <a:p>
            <a:r>
              <a:rPr lang="pt-BR" dirty="0"/>
              <a:t>Os benefícios do </a:t>
            </a:r>
            <a:r>
              <a:rPr lang="pt-BR" dirty="0" err="1"/>
              <a:t>SaaS</a:t>
            </a:r>
            <a:r>
              <a:rPr lang="pt-BR" dirty="0"/>
              <a:t> incluem a acessibilidade em qualquer lugar com conexão à Internet, atualizações automáticas de software, menor sobrecarga administrativa e redução de custos em relação à compra e manutenção de software local. O </a:t>
            </a:r>
            <a:r>
              <a:rPr lang="pt-BR" dirty="0" err="1"/>
              <a:t>SaaS</a:t>
            </a:r>
            <a:r>
              <a:rPr lang="pt-BR" dirty="0"/>
              <a:t> é amplamente utilizado por empresas de todos os tamanhos e setores para uma ampla variedade de casos de uso, desde pequenos negócios até grandes corporações multinacionais.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Como é feita a </a:t>
            </a:r>
            <a:r>
              <a:rPr lang="pt-BR" dirty="0" err="1"/>
              <a:t>comuniçação</a:t>
            </a:r>
            <a:r>
              <a:rPr lang="pt-BR" dirty="0"/>
              <a:t> </a:t>
            </a:r>
            <a:r>
              <a:rPr lang="pt-BR" dirty="0" err="1"/>
              <a:t>SaaS</a:t>
            </a:r>
            <a:r>
              <a:rPr lang="pt-BR" dirty="0"/>
              <a:t> com o servidor ?</a:t>
            </a:r>
          </a:p>
        </p:txBody>
      </p:sp>
      <p:sp>
        <p:nvSpPr>
          <p:cNvPr id="3" name="Espaço Reservado para Conteúdo 2"/>
          <p:cNvSpPr>
            <a:spLocks noGrp="1"/>
          </p:cNvSpPr>
          <p:nvPr>
            <p:ph idx="1"/>
          </p:nvPr>
        </p:nvSpPr>
        <p:spPr/>
        <p:txBody>
          <a:bodyPr>
            <a:normAutofit fontScale="85000" lnSpcReduction="20000"/>
          </a:bodyPr>
          <a:lstStyle/>
          <a:p>
            <a:r>
              <a:rPr lang="pt-BR" dirty="0"/>
              <a:t>A comunicação entre um aplicativo </a:t>
            </a:r>
            <a:r>
              <a:rPr lang="pt-BR" dirty="0" err="1"/>
              <a:t>SaaS</a:t>
            </a:r>
            <a:r>
              <a:rPr lang="pt-BR" dirty="0"/>
              <a:t> e o servidor é feita por meio da Internet. Quando um usuário final acessa o aplicativo </a:t>
            </a:r>
            <a:r>
              <a:rPr lang="pt-BR" dirty="0" err="1"/>
              <a:t>SaaS</a:t>
            </a:r>
            <a:r>
              <a:rPr lang="pt-BR" dirty="0"/>
              <a:t> por meio de um navegador da web ou aplicativo dedicado, a solicitação é enviada para o servidor do provedor de serviços em nuvem.</a:t>
            </a:r>
          </a:p>
          <a:p>
            <a:r>
              <a:rPr lang="pt-BR" dirty="0"/>
              <a:t>O servidor, por sua vez, processa a solicitação e envia de volta as informações necessárias para o usuário final visualizar e interagir com o aplicativo. Esse processo pode envolver vários componentes do servidor, incluindo bancos de dados, servidores de aplicativos, servidores web e outros serviços relacionados.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Como é feita a </a:t>
            </a:r>
            <a:r>
              <a:rPr lang="pt-BR" dirty="0" err="1"/>
              <a:t>comuniçação</a:t>
            </a:r>
            <a:r>
              <a:rPr lang="pt-BR" dirty="0"/>
              <a:t> </a:t>
            </a:r>
            <a:r>
              <a:rPr lang="pt-BR" dirty="0" err="1"/>
              <a:t>SaaS</a:t>
            </a:r>
            <a:r>
              <a:rPr lang="pt-BR" dirty="0"/>
              <a:t> com o servidor ?</a:t>
            </a:r>
          </a:p>
        </p:txBody>
      </p:sp>
      <p:sp>
        <p:nvSpPr>
          <p:cNvPr id="3" name="Espaço Reservado para Conteúdo 2"/>
          <p:cNvSpPr>
            <a:spLocks noGrp="1"/>
          </p:cNvSpPr>
          <p:nvPr>
            <p:ph idx="1"/>
          </p:nvPr>
        </p:nvSpPr>
        <p:spPr/>
        <p:txBody>
          <a:bodyPr>
            <a:normAutofit/>
          </a:bodyPr>
          <a:lstStyle/>
          <a:p>
            <a:r>
              <a:rPr lang="pt-BR" dirty="0"/>
              <a:t>A comunicação entre o aplicativo </a:t>
            </a:r>
            <a:r>
              <a:rPr lang="pt-BR" dirty="0" err="1"/>
              <a:t>SaaS</a:t>
            </a:r>
            <a:r>
              <a:rPr lang="pt-BR" dirty="0"/>
              <a:t> e o servidor é geralmente baseada em protocolos padrão da web, como HTTP, HTTPS, XML e JSON. Esses protocolos são usados para enviar e receber solicitações e respostas entre o cliente e o servidor, permitindo que o aplicativo </a:t>
            </a:r>
            <a:r>
              <a:rPr lang="pt-BR" dirty="0" err="1"/>
              <a:t>SaaS</a:t>
            </a:r>
            <a:r>
              <a:rPr lang="pt-BR" dirty="0"/>
              <a:t> funcione em diferentes plataformas e dispositivos com acesso à Internet.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Como é usada a </a:t>
            </a:r>
            <a:r>
              <a:rPr lang="pt-BR" dirty="0" err="1"/>
              <a:t>cloud</a:t>
            </a:r>
            <a:r>
              <a:rPr lang="pt-BR" dirty="0"/>
              <a:t> computing</a:t>
            </a:r>
          </a:p>
        </p:txBody>
      </p:sp>
      <p:sp>
        <p:nvSpPr>
          <p:cNvPr id="3" name="Espaço Reservado para Conteúdo 2"/>
          <p:cNvSpPr>
            <a:spLocks noGrp="1"/>
          </p:cNvSpPr>
          <p:nvPr>
            <p:ph idx="1"/>
          </p:nvPr>
        </p:nvSpPr>
        <p:spPr/>
        <p:txBody>
          <a:bodyPr>
            <a:normAutofit/>
          </a:bodyPr>
          <a:lstStyle/>
          <a:p>
            <a:r>
              <a:rPr lang="pt-BR" dirty="0"/>
              <a:t>A </a:t>
            </a:r>
            <a:r>
              <a:rPr lang="pt-BR" dirty="0" err="1"/>
              <a:t>cloud</a:t>
            </a:r>
            <a:r>
              <a:rPr lang="pt-BR" dirty="0"/>
              <a:t> computing é usada de várias maneiras em diferentes setores e para diferentes fins. Aqui estão alguns exemplos: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Como é feita a </a:t>
            </a:r>
            <a:r>
              <a:rPr lang="pt-BR" dirty="0" err="1"/>
              <a:t>comuniçação</a:t>
            </a:r>
            <a:r>
              <a:rPr lang="pt-BR" dirty="0"/>
              <a:t> </a:t>
            </a:r>
            <a:r>
              <a:rPr lang="pt-BR" dirty="0" err="1"/>
              <a:t>SaaS</a:t>
            </a:r>
            <a:r>
              <a:rPr lang="pt-BR" dirty="0"/>
              <a:t> com o servidor ?</a:t>
            </a:r>
          </a:p>
        </p:txBody>
      </p:sp>
      <p:sp>
        <p:nvSpPr>
          <p:cNvPr id="3" name="Espaço Reservado para Conteúdo 2"/>
          <p:cNvSpPr>
            <a:spLocks noGrp="1"/>
          </p:cNvSpPr>
          <p:nvPr>
            <p:ph idx="1"/>
          </p:nvPr>
        </p:nvSpPr>
        <p:spPr/>
        <p:txBody>
          <a:bodyPr>
            <a:normAutofit lnSpcReduction="10000"/>
          </a:bodyPr>
          <a:lstStyle/>
          <a:p>
            <a:r>
              <a:rPr lang="pt-BR" dirty="0"/>
              <a:t>Os provedores de </a:t>
            </a:r>
            <a:r>
              <a:rPr lang="pt-BR" dirty="0" err="1"/>
              <a:t>SaaS</a:t>
            </a:r>
            <a:r>
              <a:rPr lang="pt-BR" dirty="0"/>
              <a:t> geralmente implementam medidas de segurança, como criptografia de dados, autenticação de usuários e proteção contra ataques cibernéticos, para garantir que a comunicação entre o aplicativo e o servidor seja segura e protegida. Isso ajuda a garantir que as informações confidenciais dos usuários, como senhas e dados financeiros, não sejam comprometidas durante a comunicação.</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Como criar uma </a:t>
            </a:r>
            <a:r>
              <a:rPr lang="pt-BR" dirty="0" err="1"/>
              <a:t>infraestrutura</a:t>
            </a:r>
            <a:r>
              <a:rPr lang="pt-BR" dirty="0"/>
              <a:t> </a:t>
            </a:r>
            <a:r>
              <a:rPr lang="pt-BR" dirty="0" err="1"/>
              <a:t>SaaS</a:t>
            </a:r>
            <a:r>
              <a:rPr lang="pt-BR" dirty="0"/>
              <a:t>?</a:t>
            </a:r>
          </a:p>
        </p:txBody>
      </p:sp>
      <p:sp>
        <p:nvSpPr>
          <p:cNvPr id="3" name="Espaço Reservado para Conteúdo 2"/>
          <p:cNvSpPr>
            <a:spLocks noGrp="1"/>
          </p:cNvSpPr>
          <p:nvPr>
            <p:ph idx="1"/>
          </p:nvPr>
        </p:nvSpPr>
        <p:spPr/>
        <p:txBody>
          <a:bodyPr>
            <a:normAutofit/>
          </a:bodyPr>
          <a:lstStyle/>
          <a:p>
            <a:r>
              <a:rPr lang="pt-BR" dirty="0"/>
              <a:t>Criar uma </a:t>
            </a:r>
            <a:r>
              <a:rPr lang="pt-BR" dirty="0" err="1"/>
              <a:t>infraestrutura</a:t>
            </a:r>
            <a:r>
              <a:rPr lang="pt-BR" dirty="0"/>
              <a:t> </a:t>
            </a:r>
            <a:r>
              <a:rPr lang="pt-BR" dirty="0" err="1"/>
              <a:t>SaaS</a:t>
            </a:r>
            <a:r>
              <a:rPr lang="pt-BR" dirty="0"/>
              <a:t> requer uma série de etapas e considerações, desde a arquitetura de software até a escolha de provedores de serviços em nuvem. Aqui estão algumas etapas gerais que podem ajudar a criar uma </a:t>
            </a:r>
            <a:r>
              <a:rPr lang="pt-BR" dirty="0" err="1"/>
              <a:t>infraestrutura</a:t>
            </a:r>
            <a:r>
              <a:rPr lang="pt-BR" dirty="0"/>
              <a:t> </a:t>
            </a:r>
            <a:r>
              <a:rPr lang="pt-BR" dirty="0" err="1"/>
              <a:t>SaaS</a:t>
            </a:r>
            <a:r>
              <a:rPr lang="pt-BR" dirty="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Como criar uma </a:t>
            </a:r>
            <a:r>
              <a:rPr lang="pt-BR" dirty="0" err="1"/>
              <a:t>infraestrutura</a:t>
            </a:r>
            <a:r>
              <a:rPr lang="pt-BR" dirty="0"/>
              <a:t> </a:t>
            </a:r>
            <a:r>
              <a:rPr lang="pt-BR" dirty="0" err="1"/>
              <a:t>SaaS</a:t>
            </a:r>
            <a:r>
              <a:rPr lang="pt-BR" dirty="0"/>
              <a:t>?</a:t>
            </a:r>
          </a:p>
        </p:txBody>
      </p:sp>
      <p:sp>
        <p:nvSpPr>
          <p:cNvPr id="3" name="Espaço Reservado para Conteúdo 2"/>
          <p:cNvSpPr>
            <a:spLocks noGrp="1"/>
          </p:cNvSpPr>
          <p:nvPr>
            <p:ph idx="1"/>
          </p:nvPr>
        </p:nvSpPr>
        <p:spPr/>
        <p:txBody>
          <a:bodyPr>
            <a:normAutofit fontScale="92500"/>
          </a:bodyPr>
          <a:lstStyle/>
          <a:p>
            <a:pPr marL="514350" indent="-514350">
              <a:buAutoNum type="arabicParenR"/>
            </a:pPr>
            <a:r>
              <a:rPr lang="pt-BR" dirty="0" smtClean="0"/>
              <a:t>Defina </a:t>
            </a:r>
            <a:r>
              <a:rPr lang="pt-BR" dirty="0"/>
              <a:t>a arquitetura de </a:t>
            </a:r>
            <a:r>
              <a:rPr lang="pt-BR" dirty="0" smtClean="0"/>
              <a:t>software: </a:t>
            </a:r>
            <a:r>
              <a:rPr lang="pt-BR" dirty="0"/>
              <a:t>Antes de criar sua </a:t>
            </a:r>
            <a:r>
              <a:rPr lang="pt-BR" dirty="0" err="1"/>
              <a:t>infraestrutura</a:t>
            </a:r>
            <a:r>
              <a:rPr lang="pt-BR" dirty="0"/>
              <a:t> </a:t>
            </a:r>
            <a:r>
              <a:rPr lang="pt-BR" dirty="0" err="1"/>
              <a:t>SaaS</a:t>
            </a:r>
            <a:r>
              <a:rPr lang="pt-BR" dirty="0"/>
              <a:t>, você precisa definir a arquitetura de software do seu aplicativo. </a:t>
            </a:r>
            <a:endParaRPr lang="pt-BR" dirty="0" smtClean="0"/>
          </a:p>
          <a:p>
            <a:pPr marL="514350" indent="-514350">
              <a:buAutoNum type="arabicParenR"/>
            </a:pPr>
            <a:r>
              <a:rPr lang="pt-BR" dirty="0"/>
              <a:t>Escolha um provedor de serviços em nuvem: A </a:t>
            </a:r>
            <a:r>
              <a:rPr lang="pt-BR" dirty="0" err="1"/>
              <a:t>infraestrutura</a:t>
            </a:r>
            <a:r>
              <a:rPr lang="pt-BR" dirty="0"/>
              <a:t> </a:t>
            </a:r>
            <a:r>
              <a:rPr lang="pt-BR" dirty="0" err="1"/>
              <a:t>SaaS</a:t>
            </a:r>
            <a:r>
              <a:rPr lang="pt-BR" dirty="0"/>
              <a:t> é baseada em provedores de serviços em nuvem que fornecem recursos de </a:t>
            </a:r>
            <a:r>
              <a:rPr lang="pt-BR" dirty="0" err="1"/>
              <a:t>infraestrutura</a:t>
            </a:r>
            <a:r>
              <a:rPr lang="pt-BR" dirty="0"/>
              <a:t> como serviço (</a:t>
            </a:r>
            <a:r>
              <a:rPr lang="pt-BR" dirty="0" err="1"/>
              <a:t>IaaS</a:t>
            </a:r>
            <a:r>
              <a:rPr lang="pt-BR" dirty="0"/>
              <a:t>), plataforma como serviço (</a:t>
            </a:r>
            <a:r>
              <a:rPr lang="pt-BR" dirty="0" err="1"/>
              <a:t>PaaS</a:t>
            </a:r>
            <a:r>
              <a:rPr lang="pt-BR" dirty="0"/>
              <a:t>) e software como serviço (</a:t>
            </a:r>
            <a:r>
              <a:rPr lang="pt-BR" dirty="0" err="1"/>
              <a:t>SaaS</a:t>
            </a:r>
            <a:r>
              <a:rPr lang="pt-BR" dirty="0"/>
              <a:t>)</a:t>
            </a:r>
            <a:endParaRPr lang="pt-BR" dirty="0" smtClean="0"/>
          </a:p>
          <a:p>
            <a:pPr marL="514350" indent="-514350">
              <a:buAutoNum type="arabicParenR"/>
            </a:pPr>
            <a:endParaRPr lang="pt-B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Como criar uma </a:t>
            </a:r>
            <a:r>
              <a:rPr lang="pt-BR" dirty="0" err="1"/>
              <a:t>infraestrutura</a:t>
            </a:r>
            <a:r>
              <a:rPr lang="pt-BR" dirty="0"/>
              <a:t> </a:t>
            </a:r>
            <a:r>
              <a:rPr lang="pt-BR" dirty="0" err="1"/>
              <a:t>SaaS</a:t>
            </a:r>
            <a:r>
              <a:rPr lang="pt-BR" dirty="0"/>
              <a:t>?</a:t>
            </a:r>
          </a:p>
        </p:txBody>
      </p:sp>
      <p:sp>
        <p:nvSpPr>
          <p:cNvPr id="3" name="Espaço Reservado para Conteúdo 2"/>
          <p:cNvSpPr>
            <a:spLocks noGrp="1"/>
          </p:cNvSpPr>
          <p:nvPr>
            <p:ph idx="1"/>
          </p:nvPr>
        </p:nvSpPr>
        <p:spPr/>
        <p:txBody>
          <a:bodyPr>
            <a:normAutofit fontScale="92500" lnSpcReduction="20000"/>
          </a:bodyPr>
          <a:lstStyle/>
          <a:p>
            <a:pPr marL="514350" indent="-514350">
              <a:buNone/>
            </a:pPr>
            <a:r>
              <a:rPr lang="pt-BR" dirty="0" smtClean="0"/>
              <a:t>3) </a:t>
            </a:r>
            <a:r>
              <a:rPr lang="pt-BR" dirty="0"/>
              <a:t>Configure a </a:t>
            </a:r>
            <a:r>
              <a:rPr lang="pt-BR" dirty="0" err="1"/>
              <a:t>infraestrutura</a:t>
            </a:r>
            <a:r>
              <a:rPr lang="pt-BR" dirty="0"/>
              <a:t> de hospedagem: Depois de escolher um provedor de serviços em nuvem, você precisará configurar a </a:t>
            </a:r>
            <a:r>
              <a:rPr lang="pt-BR" dirty="0" err="1"/>
              <a:t>infraestrutura</a:t>
            </a:r>
            <a:r>
              <a:rPr lang="pt-BR" dirty="0"/>
              <a:t> de hospedagem para o seu </a:t>
            </a:r>
            <a:r>
              <a:rPr lang="pt-BR" dirty="0" smtClean="0"/>
              <a:t>aplicativo</a:t>
            </a:r>
          </a:p>
          <a:p>
            <a:pPr marL="514350" indent="-514350">
              <a:buNone/>
            </a:pPr>
            <a:r>
              <a:rPr lang="pt-BR" dirty="0" smtClean="0"/>
              <a:t>4) </a:t>
            </a:r>
            <a:r>
              <a:rPr lang="pt-BR" dirty="0"/>
              <a:t>Desenvolva o aplicativo </a:t>
            </a:r>
            <a:r>
              <a:rPr lang="pt-BR" dirty="0" err="1"/>
              <a:t>SaaS</a:t>
            </a:r>
            <a:r>
              <a:rPr lang="pt-BR" dirty="0"/>
              <a:t>: Com a </a:t>
            </a:r>
            <a:r>
              <a:rPr lang="pt-BR" dirty="0" err="1"/>
              <a:t>infraestrutura</a:t>
            </a:r>
            <a:r>
              <a:rPr lang="pt-BR" dirty="0"/>
              <a:t> de hospedagem configurada, você pode começar a desenvolver o aplicativo </a:t>
            </a:r>
            <a:r>
              <a:rPr lang="pt-BR" dirty="0" err="1"/>
              <a:t>SaaS</a:t>
            </a:r>
            <a:r>
              <a:rPr lang="pt-BR" dirty="0"/>
              <a:t>. Isso pode envolver a criação de interfaces de usuário, integração de bancos de dados e implementação de recursos de segurança.</a:t>
            </a:r>
          </a:p>
          <a:p>
            <a:pPr marL="514350" indent="-514350">
              <a:buNone/>
            </a:pPr>
            <a:endParaRPr lang="pt-B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Como criar uma </a:t>
            </a:r>
            <a:r>
              <a:rPr lang="pt-BR" dirty="0" err="1"/>
              <a:t>infraestrutura</a:t>
            </a:r>
            <a:r>
              <a:rPr lang="pt-BR" dirty="0"/>
              <a:t> </a:t>
            </a:r>
            <a:r>
              <a:rPr lang="pt-BR" dirty="0" err="1"/>
              <a:t>SaaS</a:t>
            </a:r>
            <a:r>
              <a:rPr lang="pt-BR" dirty="0"/>
              <a:t>?</a:t>
            </a:r>
          </a:p>
        </p:txBody>
      </p:sp>
      <p:sp>
        <p:nvSpPr>
          <p:cNvPr id="3" name="Espaço Reservado para Conteúdo 2"/>
          <p:cNvSpPr>
            <a:spLocks noGrp="1"/>
          </p:cNvSpPr>
          <p:nvPr>
            <p:ph idx="1"/>
          </p:nvPr>
        </p:nvSpPr>
        <p:spPr/>
        <p:txBody>
          <a:bodyPr>
            <a:normAutofit/>
          </a:bodyPr>
          <a:lstStyle/>
          <a:p>
            <a:pPr marL="514350" indent="-514350">
              <a:buNone/>
            </a:pPr>
            <a:r>
              <a:rPr lang="pt-BR" dirty="0" smtClean="0"/>
              <a:t>5) Implemente </a:t>
            </a:r>
            <a:r>
              <a:rPr lang="pt-BR" dirty="0"/>
              <a:t>medidas de segurança: A segurança é um aspecto crítico da </a:t>
            </a:r>
            <a:r>
              <a:rPr lang="pt-BR" dirty="0" err="1"/>
              <a:t>infraestrutura</a:t>
            </a:r>
            <a:r>
              <a:rPr lang="pt-BR" dirty="0"/>
              <a:t> </a:t>
            </a:r>
            <a:r>
              <a:rPr lang="pt-BR" dirty="0" err="1"/>
              <a:t>SaaS</a:t>
            </a:r>
            <a:r>
              <a:rPr lang="pt-BR" dirty="0" smtClean="0"/>
              <a:t>.</a:t>
            </a:r>
          </a:p>
          <a:p>
            <a:pPr marL="514350" indent="-514350">
              <a:buNone/>
            </a:pPr>
            <a:r>
              <a:rPr lang="pt-BR" dirty="0" smtClean="0"/>
              <a:t>6) </a:t>
            </a:r>
            <a:r>
              <a:rPr lang="pt-BR" dirty="0"/>
              <a:t>Teste e implante o aplicativo: Depois de desenvolver o aplicativo </a:t>
            </a:r>
            <a:r>
              <a:rPr lang="pt-BR" dirty="0" err="1"/>
              <a:t>SaaS</a:t>
            </a:r>
            <a:r>
              <a:rPr lang="pt-BR" dirty="0"/>
              <a:t> e implementar medidas de segurança, você pode testar e implantar o aplicativo.</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passo a passo de banco de dados </a:t>
            </a:r>
            <a:r>
              <a:rPr lang="pt-BR" dirty="0" err="1"/>
              <a:t>SaaS</a:t>
            </a:r>
            <a:r>
              <a:rPr lang="pt-BR" dirty="0"/>
              <a:t> na AWS para hospedar o aplicativo</a:t>
            </a:r>
          </a:p>
        </p:txBody>
      </p:sp>
      <p:sp>
        <p:nvSpPr>
          <p:cNvPr id="3" name="Espaço Reservado para Conteúdo 2"/>
          <p:cNvSpPr>
            <a:spLocks noGrp="1"/>
          </p:cNvSpPr>
          <p:nvPr>
            <p:ph idx="1"/>
          </p:nvPr>
        </p:nvSpPr>
        <p:spPr/>
        <p:txBody>
          <a:bodyPr>
            <a:normAutofit/>
          </a:bodyPr>
          <a:lstStyle/>
          <a:p>
            <a:r>
              <a:rPr lang="pt-BR" dirty="0"/>
              <a:t>Para criar um banco de dados </a:t>
            </a:r>
            <a:r>
              <a:rPr lang="pt-BR" dirty="0" err="1"/>
              <a:t>SaaS</a:t>
            </a:r>
            <a:r>
              <a:rPr lang="pt-BR" dirty="0"/>
              <a:t> na AWS, você pode seguir os seguintes passos:</a:t>
            </a:r>
          </a:p>
          <a:p>
            <a:pPr>
              <a:buNone/>
            </a:pPr>
            <a:r>
              <a:rPr lang="pt-BR" dirty="0" smtClean="0"/>
              <a:t>1) Faça </a:t>
            </a:r>
            <a:r>
              <a:rPr lang="pt-BR" dirty="0" err="1"/>
              <a:t>login</a:t>
            </a:r>
            <a:r>
              <a:rPr lang="pt-BR" dirty="0"/>
              <a:t> na AWS e acesse o console do </a:t>
            </a:r>
            <a:r>
              <a:rPr lang="pt-BR" dirty="0" err="1"/>
              <a:t>Amazon</a:t>
            </a:r>
            <a:r>
              <a:rPr lang="pt-BR" dirty="0"/>
              <a:t> RDS.</a:t>
            </a:r>
          </a:p>
          <a:p>
            <a:pPr>
              <a:buNone/>
            </a:pPr>
            <a:r>
              <a:rPr lang="pt-BR" dirty="0" smtClean="0"/>
              <a:t>2) Selecione </a:t>
            </a:r>
            <a:r>
              <a:rPr lang="pt-BR" dirty="0"/>
              <a:t>a opção "</a:t>
            </a:r>
            <a:r>
              <a:rPr lang="pt-BR" dirty="0" err="1"/>
              <a:t>Create</a:t>
            </a:r>
            <a:r>
              <a:rPr lang="pt-BR" dirty="0"/>
              <a:t> database" para criar um novo banco de dados.</a:t>
            </a:r>
          </a:p>
          <a:p>
            <a:pPr marL="514350" indent="-514350">
              <a:buNone/>
            </a:pPr>
            <a:endParaRPr lang="pt-B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passo a passo de banco de dados </a:t>
            </a:r>
            <a:r>
              <a:rPr lang="pt-BR" dirty="0" err="1"/>
              <a:t>SaaS</a:t>
            </a:r>
            <a:r>
              <a:rPr lang="pt-BR" dirty="0"/>
              <a:t> na AWS para hospedar o aplicativo</a:t>
            </a:r>
          </a:p>
        </p:txBody>
      </p:sp>
      <p:sp>
        <p:nvSpPr>
          <p:cNvPr id="3" name="Espaço Reservado para Conteúdo 2"/>
          <p:cNvSpPr>
            <a:spLocks noGrp="1"/>
          </p:cNvSpPr>
          <p:nvPr>
            <p:ph idx="1"/>
          </p:nvPr>
        </p:nvSpPr>
        <p:spPr/>
        <p:txBody>
          <a:bodyPr>
            <a:normAutofit/>
          </a:bodyPr>
          <a:lstStyle/>
          <a:p>
            <a:pPr>
              <a:buNone/>
            </a:pPr>
            <a:r>
              <a:rPr lang="pt-BR" dirty="0" smtClean="0"/>
              <a:t>4) Escolha </a:t>
            </a:r>
            <a:r>
              <a:rPr lang="pt-BR" dirty="0"/>
              <a:t>o mecanismo de banco de dados que você deseja usar, como </a:t>
            </a:r>
            <a:r>
              <a:rPr lang="pt-BR" dirty="0" err="1"/>
              <a:t>MySQL</a:t>
            </a:r>
            <a:r>
              <a:rPr lang="pt-BR" dirty="0"/>
              <a:t>, </a:t>
            </a:r>
            <a:r>
              <a:rPr lang="pt-BR" dirty="0" err="1"/>
              <a:t>PostgreSQL</a:t>
            </a:r>
            <a:r>
              <a:rPr lang="pt-BR" dirty="0"/>
              <a:t>, Oracle, SQL Server ou </a:t>
            </a:r>
            <a:r>
              <a:rPr lang="pt-BR" dirty="0" err="1"/>
              <a:t>Amazon</a:t>
            </a:r>
            <a:r>
              <a:rPr lang="pt-BR" dirty="0"/>
              <a:t> Aurora.</a:t>
            </a:r>
          </a:p>
          <a:p>
            <a:pPr>
              <a:buNone/>
            </a:pPr>
            <a:r>
              <a:rPr lang="pt-BR" dirty="0" smtClean="0"/>
              <a:t>5) Escolha </a:t>
            </a:r>
            <a:r>
              <a:rPr lang="pt-BR" dirty="0"/>
              <a:t>o tipo de instância de banco de dados que atenda às suas necessidades de capacidade e desempenho.</a:t>
            </a:r>
          </a:p>
          <a:p>
            <a:pPr>
              <a:buNone/>
            </a:pPr>
            <a:r>
              <a:rPr lang="pt-BR" dirty="0" smtClean="0"/>
              <a:t>.</a:t>
            </a:r>
            <a:endParaRPr lang="pt-BR" dirty="0"/>
          </a:p>
          <a:p>
            <a:pPr marL="514350" indent="-514350">
              <a:buNone/>
            </a:pPr>
            <a:endParaRPr lang="pt-B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passo a passo de banco de dados </a:t>
            </a:r>
            <a:r>
              <a:rPr lang="pt-BR" dirty="0" err="1"/>
              <a:t>SaaS</a:t>
            </a:r>
            <a:r>
              <a:rPr lang="pt-BR" dirty="0"/>
              <a:t> na AWS para hospedar o aplicativo</a:t>
            </a:r>
          </a:p>
        </p:txBody>
      </p:sp>
      <p:sp>
        <p:nvSpPr>
          <p:cNvPr id="3" name="Espaço Reservado para Conteúdo 2"/>
          <p:cNvSpPr>
            <a:spLocks noGrp="1"/>
          </p:cNvSpPr>
          <p:nvPr>
            <p:ph idx="1"/>
          </p:nvPr>
        </p:nvSpPr>
        <p:spPr/>
        <p:txBody>
          <a:bodyPr>
            <a:normAutofit lnSpcReduction="10000"/>
          </a:bodyPr>
          <a:lstStyle/>
          <a:p>
            <a:pPr>
              <a:buNone/>
            </a:pPr>
            <a:r>
              <a:rPr lang="pt-BR" dirty="0" smtClean="0"/>
              <a:t>6) Especifique </a:t>
            </a:r>
            <a:r>
              <a:rPr lang="pt-BR" dirty="0"/>
              <a:t>as configurações de rede e segurança para seu banco de dados, incluindo VPC, sub-rede, grupos de segurança e criptografia.</a:t>
            </a:r>
          </a:p>
          <a:p>
            <a:pPr>
              <a:buNone/>
            </a:pPr>
            <a:r>
              <a:rPr lang="pt-BR" dirty="0" smtClean="0"/>
              <a:t>7) Especifique </a:t>
            </a:r>
            <a:r>
              <a:rPr lang="pt-BR" dirty="0"/>
              <a:t>o nome do banco de dados, nome de usuário e senha.</a:t>
            </a:r>
          </a:p>
          <a:p>
            <a:pPr>
              <a:buNone/>
            </a:pPr>
            <a:r>
              <a:rPr lang="pt-BR" dirty="0" smtClean="0"/>
              <a:t>8) Especifique </a:t>
            </a:r>
            <a:r>
              <a:rPr lang="pt-BR" dirty="0"/>
              <a:t>outras configurações de banco de dados, como tamanho do armazenamento, backup e opções de monitoramento.</a:t>
            </a:r>
          </a:p>
          <a:p>
            <a:pPr>
              <a:buNone/>
            </a:pPr>
            <a:endParaRPr lang="pt-BR" dirty="0"/>
          </a:p>
          <a:p>
            <a:pPr marL="514350" indent="-514350">
              <a:buNone/>
            </a:pPr>
            <a:endParaRPr lang="pt-BR"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passo a passo de banco de dados </a:t>
            </a:r>
            <a:r>
              <a:rPr lang="pt-BR" dirty="0" err="1"/>
              <a:t>SaaS</a:t>
            </a:r>
            <a:r>
              <a:rPr lang="pt-BR" dirty="0"/>
              <a:t> na AWS para hospedar o aplicativo</a:t>
            </a:r>
          </a:p>
        </p:txBody>
      </p:sp>
      <p:sp>
        <p:nvSpPr>
          <p:cNvPr id="3" name="Espaço Reservado para Conteúdo 2"/>
          <p:cNvSpPr>
            <a:spLocks noGrp="1"/>
          </p:cNvSpPr>
          <p:nvPr>
            <p:ph idx="1"/>
          </p:nvPr>
        </p:nvSpPr>
        <p:spPr/>
        <p:txBody>
          <a:bodyPr>
            <a:normAutofit lnSpcReduction="10000"/>
          </a:bodyPr>
          <a:lstStyle/>
          <a:p>
            <a:pPr>
              <a:buNone/>
            </a:pPr>
            <a:r>
              <a:rPr lang="pt-BR" dirty="0" smtClean="0"/>
              <a:t>9) </a:t>
            </a:r>
            <a:r>
              <a:rPr lang="pt-BR" dirty="0" err="1" smtClean="0"/>
              <a:t>evise</a:t>
            </a:r>
            <a:r>
              <a:rPr lang="pt-BR" dirty="0" smtClean="0"/>
              <a:t> </a:t>
            </a:r>
            <a:r>
              <a:rPr lang="pt-BR" dirty="0"/>
              <a:t>as configurações do seu banco de dados e clique em "</a:t>
            </a:r>
            <a:r>
              <a:rPr lang="pt-BR" dirty="0" err="1"/>
              <a:t>Create</a:t>
            </a:r>
            <a:r>
              <a:rPr lang="pt-BR" dirty="0"/>
              <a:t> database" para criar o banco de dados.</a:t>
            </a:r>
          </a:p>
          <a:p>
            <a:pPr>
              <a:buNone/>
            </a:pPr>
            <a:r>
              <a:rPr lang="pt-BR" dirty="0" smtClean="0"/>
              <a:t>10) Após </a:t>
            </a:r>
            <a:r>
              <a:rPr lang="pt-BR" dirty="0"/>
              <a:t>a criação do banco de dados, você pode se conectar a ele usando um cliente de banco de dados, como </a:t>
            </a:r>
            <a:r>
              <a:rPr lang="pt-BR" dirty="0" err="1"/>
              <a:t>MySQL</a:t>
            </a:r>
            <a:r>
              <a:rPr lang="pt-BR" dirty="0"/>
              <a:t> </a:t>
            </a:r>
            <a:r>
              <a:rPr lang="pt-BR" dirty="0" err="1"/>
              <a:t>Workbench</a:t>
            </a:r>
            <a:r>
              <a:rPr lang="pt-BR" dirty="0"/>
              <a:t> ou </a:t>
            </a:r>
            <a:r>
              <a:rPr lang="pt-BR" dirty="0" err="1"/>
              <a:t>pgAdmin</a:t>
            </a:r>
            <a:r>
              <a:rPr lang="pt-BR" dirty="0"/>
              <a:t>, e criar as tabelas e outras estruturas de dados necessárias para o seu aplicativo </a:t>
            </a:r>
            <a:r>
              <a:rPr lang="pt-BR" dirty="0" err="1"/>
              <a:t>SaaS</a:t>
            </a:r>
            <a:r>
              <a:rPr lang="pt-BR" dirty="0"/>
              <a:t>.</a:t>
            </a:r>
          </a:p>
          <a:p>
            <a:pPr>
              <a:buNone/>
            </a:pPr>
            <a:endParaRPr lang="pt-BR" dirty="0"/>
          </a:p>
          <a:p>
            <a:pPr marL="514350" indent="-514350">
              <a:buNone/>
            </a:pPr>
            <a:endParaRPr lang="pt-B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passo a passo de banco de dados </a:t>
            </a:r>
            <a:r>
              <a:rPr lang="pt-BR" dirty="0" err="1"/>
              <a:t>SaaS</a:t>
            </a:r>
            <a:r>
              <a:rPr lang="pt-BR" dirty="0"/>
              <a:t> na AWS para hospedar o aplicativo</a:t>
            </a:r>
          </a:p>
        </p:txBody>
      </p:sp>
      <p:sp>
        <p:nvSpPr>
          <p:cNvPr id="3" name="Espaço Reservado para Conteúdo 2"/>
          <p:cNvSpPr>
            <a:spLocks noGrp="1"/>
          </p:cNvSpPr>
          <p:nvPr>
            <p:ph idx="1"/>
          </p:nvPr>
        </p:nvSpPr>
        <p:spPr/>
        <p:txBody>
          <a:bodyPr>
            <a:normAutofit/>
          </a:bodyPr>
          <a:lstStyle/>
          <a:p>
            <a:pPr>
              <a:buNone/>
            </a:pPr>
            <a:r>
              <a:rPr lang="pt-BR" dirty="0" smtClean="0"/>
              <a:t>11) Depois </a:t>
            </a:r>
            <a:r>
              <a:rPr lang="pt-BR" dirty="0"/>
              <a:t>de configurar seu banco de dados, você pode implantar seu aplicativo </a:t>
            </a:r>
            <a:r>
              <a:rPr lang="pt-BR" dirty="0" err="1"/>
              <a:t>SaaS</a:t>
            </a:r>
            <a:r>
              <a:rPr lang="pt-BR" dirty="0"/>
              <a:t> em um servidor EC2 ou em um serviço gerenciado, como o AWS </a:t>
            </a:r>
            <a:r>
              <a:rPr lang="pt-BR" dirty="0" err="1"/>
              <a:t>Elastic</a:t>
            </a:r>
            <a:r>
              <a:rPr lang="pt-BR" dirty="0"/>
              <a:t> </a:t>
            </a:r>
            <a:r>
              <a:rPr lang="pt-BR" dirty="0" err="1"/>
              <a:t>Beanstalk</a:t>
            </a:r>
            <a:r>
              <a:rPr lang="pt-BR" dirty="0"/>
              <a:t>, e conectar-se ao banco de dados para armazenar e acessar dados. Certifique-se de configurar as políticas de segurança adequadas para proteger seus dados e seu aplicativo.</a:t>
            </a:r>
          </a:p>
          <a:p>
            <a:pPr>
              <a:buNone/>
            </a:pPr>
            <a:endParaRPr lang="pt-BR" dirty="0"/>
          </a:p>
          <a:p>
            <a:pPr marL="514350" indent="-514350">
              <a:buNone/>
            </a:pPr>
            <a:endParaRPr lang="pt-B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Como é usada a </a:t>
            </a:r>
            <a:r>
              <a:rPr lang="pt-BR" dirty="0" err="1"/>
              <a:t>cloud</a:t>
            </a:r>
            <a:r>
              <a:rPr lang="pt-BR" dirty="0"/>
              <a:t> computing</a:t>
            </a:r>
          </a:p>
        </p:txBody>
      </p:sp>
      <p:sp>
        <p:nvSpPr>
          <p:cNvPr id="3" name="Espaço Reservado para Conteúdo 2"/>
          <p:cNvSpPr>
            <a:spLocks noGrp="1"/>
          </p:cNvSpPr>
          <p:nvPr>
            <p:ph idx="1"/>
          </p:nvPr>
        </p:nvSpPr>
        <p:spPr/>
        <p:txBody>
          <a:bodyPr>
            <a:normAutofit fontScale="77500" lnSpcReduction="20000"/>
          </a:bodyPr>
          <a:lstStyle/>
          <a:p>
            <a:r>
              <a:rPr lang="pt-BR" dirty="0"/>
              <a:t>Armazenamento em nuvem: A </a:t>
            </a:r>
            <a:r>
              <a:rPr lang="pt-BR" dirty="0" err="1"/>
              <a:t>cloud</a:t>
            </a:r>
            <a:r>
              <a:rPr lang="pt-BR" dirty="0"/>
              <a:t> computing é usada para armazenar grandes quantidades de dados em servidores remotos, que podem ser acessados a partir de qualquer lugar com conexão à internet. Isso permite que as empresas armazenem seus dados com segurança e reduzam os custos associados ao armazenamento local.</a:t>
            </a:r>
          </a:p>
          <a:p>
            <a:r>
              <a:rPr lang="pt-BR" dirty="0"/>
              <a:t>Aplicativos em nuvem: A </a:t>
            </a:r>
            <a:r>
              <a:rPr lang="pt-BR" dirty="0" err="1"/>
              <a:t>cloud</a:t>
            </a:r>
            <a:r>
              <a:rPr lang="pt-BR" dirty="0"/>
              <a:t> computing permite que as empresas executem aplicativos em servidores remotos, que podem ser acessados a partir de qualquer dispositivo com conexão à internet. Isso permite que as empresas ofereçam serviços baseados em assinatura, que são acessíveis a partir de qualquer lugar.</a:t>
            </a:r>
          </a:p>
          <a:p>
            <a:endParaRPr lang="pt-B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configurar o EC2 com Banco de dados na AWS</a:t>
            </a:r>
          </a:p>
        </p:txBody>
      </p:sp>
      <p:sp>
        <p:nvSpPr>
          <p:cNvPr id="3" name="Espaço Reservado para Conteúdo 2"/>
          <p:cNvSpPr>
            <a:spLocks noGrp="1"/>
          </p:cNvSpPr>
          <p:nvPr>
            <p:ph idx="1"/>
          </p:nvPr>
        </p:nvSpPr>
        <p:spPr/>
        <p:txBody>
          <a:bodyPr>
            <a:normAutofit fontScale="92500" lnSpcReduction="20000"/>
          </a:bodyPr>
          <a:lstStyle/>
          <a:p>
            <a:r>
              <a:rPr lang="pt-BR" dirty="0"/>
              <a:t>Para configurar o </a:t>
            </a:r>
            <a:r>
              <a:rPr lang="pt-BR" dirty="0" err="1"/>
              <a:t>Amazon</a:t>
            </a:r>
            <a:r>
              <a:rPr lang="pt-BR" dirty="0"/>
              <a:t> EC2 com banco de dados na AWS, você pode seguir os seguintes passos:</a:t>
            </a:r>
          </a:p>
          <a:p>
            <a:pPr>
              <a:buNone/>
            </a:pPr>
            <a:r>
              <a:rPr lang="pt-BR" dirty="0" smtClean="0"/>
              <a:t>1) Faça </a:t>
            </a:r>
            <a:r>
              <a:rPr lang="pt-BR" dirty="0" err="1"/>
              <a:t>login</a:t>
            </a:r>
            <a:r>
              <a:rPr lang="pt-BR" dirty="0"/>
              <a:t> na AWS e acesse o console do </a:t>
            </a:r>
            <a:r>
              <a:rPr lang="pt-BR" dirty="0" err="1"/>
              <a:t>Amazon</a:t>
            </a:r>
            <a:r>
              <a:rPr lang="pt-BR" dirty="0"/>
              <a:t> RDS.</a:t>
            </a:r>
          </a:p>
          <a:p>
            <a:pPr>
              <a:buNone/>
            </a:pPr>
            <a:r>
              <a:rPr lang="pt-BR" dirty="0" smtClean="0"/>
              <a:t>2) Crie </a:t>
            </a:r>
            <a:r>
              <a:rPr lang="pt-BR" dirty="0"/>
              <a:t>um banco de dados RDS, seguindo os passos descritos na minha resposta anterior.</a:t>
            </a:r>
          </a:p>
          <a:p>
            <a:pPr>
              <a:buNone/>
            </a:pPr>
            <a:r>
              <a:rPr lang="pt-BR" dirty="0" smtClean="0"/>
              <a:t>3) Crie </a:t>
            </a:r>
            <a:r>
              <a:rPr lang="pt-BR" dirty="0"/>
              <a:t>uma instância </a:t>
            </a:r>
            <a:r>
              <a:rPr lang="pt-BR" dirty="0" err="1"/>
              <a:t>Amazon</a:t>
            </a:r>
            <a:r>
              <a:rPr lang="pt-BR" dirty="0"/>
              <a:t> EC2 seguindo os passos descritos na minha resposta anterior.</a:t>
            </a:r>
          </a:p>
          <a:p>
            <a:pPr>
              <a:buNone/>
            </a:pPr>
            <a:r>
              <a:rPr lang="pt-BR" dirty="0" smtClean="0"/>
              <a:t/>
            </a:r>
            <a:br>
              <a:rPr lang="pt-BR" dirty="0" smtClean="0"/>
            </a:br>
            <a:endParaRPr lang="pt-BR" dirty="0"/>
          </a:p>
          <a:p>
            <a:pPr marL="514350" indent="-514350">
              <a:buNone/>
            </a:pPr>
            <a:endParaRPr lang="pt-BR"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configurar o EC2 com Banco de dados na AWS</a:t>
            </a:r>
          </a:p>
        </p:txBody>
      </p:sp>
      <p:sp>
        <p:nvSpPr>
          <p:cNvPr id="3" name="Espaço Reservado para Conteúdo 2"/>
          <p:cNvSpPr>
            <a:spLocks noGrp="1"/>
          </p:cNvSpPr>
          <p:nvPr>
            <p:ph idx="1"/>
          </p:nvPr>
        </p:nvSpPr>
        <p:spPr/>
        <p:txBody>
          <a:bodyPr>
            <a:normAutofit lnSpcReduction="10000"/>
          </a:bodyPr>
          <a:lstStyle/>
          <a:p>
            <a:pPr>
              <a:buNone/>
            </a:pPr>
            <a:r>
              <a:rPr lang="pt-BR" dirty="0"/>
              <a:t>4</a:t>
            </a:r>
            <a:r>
              <a:rPr lang="pt-BR" dirty="0" smtClean="0"/>
              <a:t>) Certifique-se </a:t>
            </a:r>
            <a:r>
              <a:rPr lang="pt-BR" dirty="0"/>
              <a:t>de que a instância EC2 e o banco de dados RDS estejam na mesma zona de disponibilidade para obter a melhor latência e desempenho.</a:t>
            </a:r>
          </a:p>
          <a:p>
            <a:pPr>
              <a:buNone/>
            </a:pPr>
            <a:r>
              <a:rPr lang="pt-BR" dirty="0"/>
              <a:t>5</a:t>
            </a:r>
            <a:r>
              <a:rPr lang="pt-BR" dirty="0" smtClean="0"/>
              <a:t>) Conecte-se </a:t>
            </a:r>
            <a:r>
              <a:rPr lang="pt-BR" dirty="0"/>
              <a:t>à instância EC2 por meio de SSH ou por meio da sua ferramenta de gerenciamento de terminal preferida.</a:t>
            </a:r>
          </a:p>
          <a:p>
            <a:pPr>
              <a:buNone/>
            </a:pPr>
            <a:r>
              <a:rPr lang="pt-BR" dirty="0" smtClean="0"/>
              <a:t/>
            </a:r>
            <a:br>
              <a:rPr lang="pt-BR" dirty="0" smtClean="0"/>
            </a:br>
            <a:endParaRPr lang="pt-BR" dirty="0"/>
          </a:p>
          <a:p>
            <a:pPr marL="514350" indent="-514350">
              <a:buNone/>
            </a:pPr>
            <a:endParaRPr lang="pt-BR"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configurar o EC2 com Banco de dados na AWS</a:t>
            </a:r>
          </a:p>
        </p:txBody>
      </p:sp>
      <p:sp>
        <p:nvSpPr>
          <p:cNvPr id="3" name="Espaço Reservado para Conteúdo 2"/>
          <p:cNvSpPr>
            <a:spLocks noGrp="1"/>
          </p:cNvSpPr>
          <p:nvPr>
            <p:ph idx="1"/>
          </p:nvPr>
        </p:nvSpPr>
        <p:spPr/>
        <p:txBody>
          <a:bodyPr>
            <a:normAutofit fontScale="92500" lnSpcReduction="20000"/>
          </a:bodyPr>
          <a:lstStyle/>
          <a:p>
            <a:pPr>
              <a:buNone/>
            </a:pPr>
            <a:r>
              <a:rPr lang="pt-BR" dirty="0" smtClean="0"/>
              <a:t>6) Configure </a:t>
            </a:r>
            <a:r>
              <a:rPr lang="pt-BR" dirty="0"/>
              <a:t>o software do banco de dados em sua instância EC2, como </a:t>
            </a:r>
            <a:r>
              <a:rPr lang="pt-BR" dirty="0" err="1"/>
              <a:t>MySQL</a:t>
            </a:r>
            <a:r>
              <a:rPr lang="pt-BR" dirty="0"/>
              <a:t> ou </a:t>
            </a:r>
            <a:r>
              <a:rPr lang="pt-BR" dirty="0" err="1"/>
              <a:t>PostgreSQL</a:t>
            </a:r>
            <a:r>
              <a:rPr lang="pt-BR" dirty="0"/>
              <a:t>, conforme necessário.</a:t>
            </a:r>
          </a:p>
          <a:p>
            <a:pPr>
              <a:buNone/>
            </a:pPr>
            <a:r>
              <a:rPr lang="pt-BR" dirty="0" smtClean="0"/>
              <a:t>7) Configure </a:t>
            </a:r>
            <a:r>
              <a:rPr lang="pt-BR" dirty="0"/>
              <a:t>as credenciais de banco de dados necessárias em sua instância EC2, como nome de usuário e senha.</a:t>
            </a:r>
          </a:p>
          <a:p>
            <a:pPr>
              <a:buNone/>
            </a:pPr>
            <a:r>
              <a:rPr lang="pt-BR" dirty="0" smtClean="0"/>
              <a:t>8) Configure </a:t>
            </a:r>
            <a:r>
              <a:rPr lang="pt-BR" dirty="0"/>
              <a:t>a configuração de segurança do grupo de segurança da instância EC2 para permitir o acesso ao banco de dados RDS.</a:t>
            </a:r>
          </a:p>
          <a:p>
            <a:pPr>
              <a:buNone/>
            </a:pPr>
            <a:r>
              <a:rPr lang="pt-BR" dirty="0" smtClean="0"/>
              <a:t/>
            </a:r>
            <a:br>
              <a:rPr lang="pt-BR" dirty="0" smtClean="0"/>
            </a:br>
            <a:endParaRPr lang="pt-BR" dirty="0"/>
          </a:p>
          <a:p>
            <a:pPr marL="514350" indent="-514350">
              <a:buNone/>
            </a:pPr>
            <a:endParaRPr lang="pt-B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configurar o EC2 com Banco de dados na AWS</a:t>
            </a:r>
          </a:p>
        </p:txBody>
      </p:sp>
      <p:sp>
        <p:nvSpPr>
          <p:cNvPr id="3" name="Espaço Reservado para Conteúdo 2"/>
          <p:cNvSpPr>
            <a:spLocks noGrp="1"/>
          </p:cNvSpPr>
          <p:nvPr>
            <p:ph idx="1"/>
          </p:nvPr>
        </p:nvSpPr>
        <p:spPr/>
        <p:txBody>
          <a:bodyPr>
            <a:normAutofit lnSpcReduction="10000"/>
          </a:bodyPr>
          <a:lstStyle/>
          <a:p>
            <a:pPr>
              <a:buNone/>
            </a:pPr>
            <a:r>
              <a:rPr lang="pt-BR" dirty="0" smtClean="0"/>
              <a:t>9) Use </a:t>
            </a:r>
            <a:r>
              <a:rPr lang="pt-BR" dirty="0"/>
              <a:t>a conexão de banco de dados fornecida pelo </a:t>
            </a:r>
            <a:r>
              <a:rPr lang="pt-BR" dirty="0" err="1"/>
              <a:t>Amazon</a:t>
            </a:r>
            <a:r>
              <a:rPr lang="pt-BR" dirty="0"/>
              <a:t> RDS em sua instância EC2 para se conectar ao banco de dados e realizar as operações necessárias.</a:t>
            </a:r>
          </a:p>
          <a:p>
            <a:pPr>
              <a:buNone/>
            </a:pPr>
            <a:r>
              <a:rPr lang="pt-BR" dirty="0" smtClean="0"/>
              <a:t>10) Certifique-se </a:t>
            </a:r>
            <a:r>
              <a:rPr lang="pt-BR" dirty="0"/>
              <a:t>de configurar as políticas de segurança adequadas para proteger seus dados e seu aplicativo.</a:t>
            </a:r>
          </a:p>
          <a:p>
            <a:pPr>
              <a:buNone/>
            </a:pPr>
            <a:r>
              <a:rPr lang="pt-BR" dirty="0" smtClean="0"/>
              <a:t/>
            </a:r>
            <a:br>
              <a:rPr lang="pt-BR" dirty="0" smtClean="0"/>
            </a:br>
            <a:endParaRPr lang="pt-BR" dirty="0"/>
          </a:p>
          <a:p>
            <a:pPr marL="514350" indent="-514350">
              <a:buNone/>
            </a:pPr>
            <a:endParaRPr lang="pt-BR"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configurar o EC2 com Banco de dados na AWS</a:t>
            </a:r>
          </a:p>
        </p:txBody>
      </p:sp>
      <p:sp>
        <p:nvSpPr>
          <p:cNvPr id="3" name="Espaço Reservado para Conteúdo 2"/>
          <p:cNvSpPr>
            <a:spLocks noGrp="1"/>
          </p:cNvSpPr>
          <p:nvPr>
            <p:ph idx="1"/>
          </p:nvPr>
        </p:nvSpPr>
        <p:spPr/>
        <p:txBody>
          <a:bodyPr>
            <a:normAutofit/>
          </a:bodyPr>
          <a:lstStyle/>
          <a:p>
            <a:pPr>
              <a:buNone/>
            </a:pPr>
            <a:r>
              <a:rPr lang="pt-BR" dirty="0"/>
              <a:t>Lembre-se de que a AWS oferece vários serviços gerenciados de banco de dados que podem simplificar muito essa configuração, como o </a:t>
            </a:r>
            <a:r>
              <a:rPr lang="pt-BR" dirty="0" err="1"/>
              <a:t>Amazon</a:t>
            </a:r>
            <a:r>
              <a:rPr lang="pt-BR" dirty="0"/>
              <a:t> RDS ou o </a:t>
            </a:r>
            <a:r>
              <a:rPr lang="pt-BR" dirty="0" err="1"/>
              <a:t>Amazon</a:t>
            </a:r>
            <a:r>
              <a:rPr lang="pt-BR" dirty="0"/>
              <a:t> Aurora. Esses serviços gerenciados podem cuidar de muitas tarefas operacionais, como backup, </a:t>
            </a:r>
            <a:r>
              <a:rPr lang="pt-BR" dirty="0" err="1"/>
              <a:t>failover</a:t>
            </a:r>
            <a:r>
              <a:rPr lang="pt-BR" dirty="0"/>
              <a:t> e atualizações de software, permitindo que você se concentre em seu aplicativo </a:t>
            </a:r>
            <a:r>
              <a:rPr lang="pt-BR" dirty="0" err="1"/>
              <a:t>SaaS</a:t>
            </a:r>
            <a:r>
              <a:rPr lang="pt-BR" dirty="0"/>
              <a:t>.</a:t>
            </a:r>
            <a:r>
              <a:rPr lang="pt-BR" dirty="0" smtClean="0"/>
              <a:t/>
            </a:r>
            <a:br>
              <a:rPr lang="pt-BR" dirty="0" smtClean="0"/>
            </a:br>
            <a:endParaRPr lang="pt-BR" dirty="0"/>
          </a:p>
          <a:p>
            <a:pPr marL="514350" indent="-514350">
              <a:buNone/>
            </a:pPr>
            <a:endParaRPr lang="pt-BR"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AULA 04</a:t>
            </a:r>
            <a:endParaRPr lang="pt-BR" dirty="0"/>
          </a:p>
        </p:txBody>
      </p:sp>
      <p:sp>
        <p:nvSpPr>
          <p:cNvPr id="3" name="Espaço Reservado para Conteúdo 2"/>
          <p:cNvSpPr>
            <a:spLocks noGrp="1"/>
          </p:cNvSpPr>
          <p:nvPr>
            <p:ph idx="1"/>
          </p:nvPr>
        </p:nvSpPr>
        <p:spPr/>
        <p:txBody>
          <a:bodyPr>
            <a:normAutofit/>
          </a:bodyPr>
          <a:lstStyle/>
          <a:p>
            <a:pPr>
              <a:buNone/>
            </a:pPr>
            <a:r>
              <a:rPr lang="pt-BR" dirty="0" smtClean="0"/>
              <a:t/>
            </a:r>
            <a:br>
              <a:rPr lang="pt-BR" dirty="0" smtClean="0"/>
            </a:br>
            <a:endParaRPr lang="pt-BR" dirty="0"/>
          </a:p>
          <a:p>
            <a:pPr marL="514350" indent="-514350">
              <a:buNone/>
            </a:pPr>
            <a:endParaRPr lang="pt-B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PaaS</a:t>
            </a:r>
            <a:endParaRPr lang="pt-BR" dirty="0"/>
          </a:p>
        </p:txBody>
      </p:sp>
      <p:sp>
        <p:nvSpPr>
          <p:cNvPr id="3" name="Espaço Reservado para Conteúdo 2"/>
          <p:cNvSpPr>
            <a:spLocks noGrp="1"/>
          </p:cNvSpPr>
          <p:nvPr>
            <p:ph idx="1"/>
          </p:nvPr>
        </p:nvSpPr>
        <p:spPr/>
        <p:txBody>
          <a:bodyPr>
            <a:normAutofit fontScale="92500" lnSpcReduction="20000"/>
          </a:bodyPr>
          <a:lstStyle/>
          <a:p>
            <a:pPr>
              <a:buNone/>
            </a:pPr>
            <a:r>
              <a:rPr lang="pt-BR" dirty="0" err="1"/>
              <a:t>PaaS</a:t>
            </a:r>
            <a:r>
              <a:rPr lang="pt-BR" dirty="0"/>
              <a:t>, ou </a:t>
            </a:r>
            <a:r>
              <a:rPr lang="pt-BR" dirty="0" err="1"/>
              <a:t>Platform</a:t>
            </a:r>
            <a:r>
              <a:rPr lang="pt-BR" dirty="0"/>
              <a:t> as a </a:t>
            </a:r>
            <a:r>
              <a:rPr lang="pt-BR" dirty="0" err="1"/>
              <a:t>Service</a:t>
            </a:r>
            <a:r>
              <a:rPr lang="pt-BR" dirty="0"/>
              <a:t>, é um modelo de serviço em nuvem que fornece uma plataforma completa de desenvolvimento e execução de aplicativos aos usuários finais. Em vez de fornecer apenas </a:t>
            </a:r>
            <a:r>
              <a:rPr lang="pt-BR" dirty="0" err="1"/>
              <a:t>infraestrutura</a:t>
            </a:r>
            <a:r>
              <a:rPr lang="pt-BR" dirty="0"/>
              <a:t> de computação como o </a:t>
            </a:r>
            <a:r>
              <a:rPr lang="pt-BR" dirty="0" err="1"/>
              <a:t>IaaS</a:t>
            </a:r>
            <a:r>
              <a:rPr lang="pt-BR" dirty="0"/>
              <a:t>, o </a:t>
            </a:r>
            <a:r>
              <a:rPr lang="pt-BR" dirty="0" err="1"/>
              <a:t>PaaS</a:t>
            </a:r>
            <a:r>
              <a:rPr lang="pt-BR" dirty="0"/>
              <a:t> fornece uma plataforma de desenvolvimento e execução de aplicativos que inclui ferramentas de desenvolvimento, bibliotecas de software, ambiente de execução e serviços de suporte.</a:t>
            </a:r>
            <a:r>
              <a:rPr lang="pt-BR" dirty="0" smtClean="0"/>
              <a:t/>
            </a:r>
            <a:br>
              <a:rPr lang="pt-BR" dirty="0" smtClean="0"/>
            </a:br>
            <a:endParaRPr lang="pt-BR" dirty="0"/>
          </a:p>
          <a:p>
            <a:pPr marL="514350" indent="-514350">
              <a:buNone/>
            </a:pPr>
            <a:endParaRPr lang="pt-B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PaaS</a:t>
            </a:r>
            <a:endParaRPr lang="pt-BR" dirty="0"/>
          </a:p>
        </p:txBody>
      </p:sp>
      <p:sp>
        <p:nvSpPr>
          <p:cNvPr id="3" name="Espaço Reservado para Conteúdo 2"/>
          <p:cNvSpPr>
            <a:spLocks noGrp="1"/>
          </p:cNvSpPr>
          <p:nvPr>
            <p:ph idx="1"/>
          </p:nvPr>
        </p:nvSpPr>
        <p:spPr/>
        <p:txBody>
          <a:bodyPr>
            <a:normAutofit/>
          </a:bodyPr>
          <a:lstStyle/>
          <a:p>
            <a:pPr>
              <a:buNone/>
            </a:pPr>
            <a:r>
              <a:rPr lang="pt-BR" dirty="0"/>
              <a:t>Com o </a:t>
            </a:r>
            <a:r>
              <a:rPr lang="pt-BR" dirty="0" err="1"/>
              <a:t>PaaS</a:t>
            </a:r>
            <a:r>
              <a:rPr lang="pt-BR" dirty="0"/>
              <a:t>, os desenvolvedores podem criar, testar e implantar seus aplicativos na nuvem sem precisar gerenciar a </a:t>
            </a:r>
            <a:r>
              <a:rPr lang="pt-BR" dirty="0" err="1"/>
              <a:t>infraestrutura</a:t>
            </a:r>
            <a:r>
              <a:rPr lang="pt-BR" dirty="0"/>
              <a:t> subjacente. Isso permite que as equipes de desenvolvimento se concentrem na criação de aplicativos e na inovação, em vez de se preocupar com a configuração e gerenciamento de </a:t>
            </a:r>
            <a:r>
              <a:rPr lang="pt-BR" dirty="0" err="1"/>
              <a:t>infraestrutura</a:t>
            </a:r>
            <a:r>
              <a:rPr lang="pt-BR" dirty="0"/>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smtClean="0"/>
              <a:t>PaaS</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a:t>Os benefícios do </a:t>
            </a:r>
            <a:r>
              <a:rPr lang="pt-BR" dirty="0" err="1"/>
              <a:t>PaaS</a:t>
            </a:r>
            <a:r>
              <a:rPr lang="pt-BR" dirty="0"/>
              <a:t> incluem maior produtividade do desenvolvedor, maior velocidade de desenvolvimento, maior eficiência operacional e redução de custos. É amplamente utilizado por empresas de todos os tamanhos para criar e implantar aplicativos de software em nuvem, desde pequenas startups até grandes empresas multinacionais.</a:t>
            </a:r>
          </a:p>
          <a:p>
            <a:r>
              <a:rPr lang="pt-BR" dirty="0"/>
              <a:t>Em resumo, o </a:t>
            </a:r>
            <a:r>
              <a:rPr lang="pt-BR" dirty="0" err="1"/>
              <a:t>PaaS</a:t>
            </a:r>
            <a:r>
              <a:rPr lang="pt-BR" dirty="0"/>
              <a:t> é uma plataforma completa de desenvolvimento e execução de aplicativos na nuvem, que oferece aos desenvolvedores uma maneira eficiente e </a:t>
            </a:r>
            <a:r>
              <a:rPr lang="pt-BR" dirty="0" err="1"/>
              <a:t>escalável</a:t>
            </a:r>
            <a:r>
              <a:rPr lang="pt-BR" dirty="0"/>
              <a:t> de criar, implantar e gerenciar aplicativos em nuvem.</a:t>
            </a:r>
          </a:p>
          <a:p>
            <a:pPr>
              <a:buNone/>
            </a:pPr>
            <a:endParaRPr lang="pt-BR"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Como são feitos os testes em </a:t>
            </a:r>
            <a:r>
              <a:rPr lang="pt-BR" dirty="0" err="1"/>
              <a:t>PaaS</a:t>
            </a:r>
            <a:endParaRPr lang="pt-BR" dirty="0"/>
          </a:p>
        </p:txBody>
      </p:sp>
      <p:sp>
        <p:nvSpPr>
          <p:cNvPr id="3" name="Espaço Reservado para Conteúdo 2"/>
          <p:cNvSpPr>
            <a:spLocks noGrp="1"/>
          </p:cNvSpPr>
          <p:nvPr>
            <p:ph idx="1"/>
          </p:nvPr>
        </p:nvSpPr>
        <p:spPr/>
        <p:txBody>
          <a:bodyPr>
            <a:normAutofit/>
          </a:bodyPr>
          <a:lstStyle/>
          <a:p>
            <a:pPr>
              <a:buNone/>
            </a:pPr>
            <a:r>
              <a:rPr lang="pt-BR" dirty="0"/>
              <a:t>Em </a:t>
            </a:r>
            <a:r>
              <a:rPr lang="pt-BR" dirty="0" err="1"/>
              <a:t>PaaS</a:t>
            </a:r>
            <a:r>
              <a:rPr lang="pt-BR" dirty="0"/>
              <a:t>, os testes são geralmente realizados por meio de ferramentas de testes automatizados que são integradas na plataforma, como frameworks de testes e sistemas de gerenciamento de testes. O objetivo é permitir que os desenvolvedores criem, testem e implantem aplicativos na nuvem de maneira rápida e eficiente, usando recursos fornecidos pelo provedor de </a:t>
            </a:r>
            <a:r>
              <a:rPr lang="pt-BR" dirty="0" err="1"/>
              <a:t>PaaS</a:t>
            </a:r>
            <a:r>
              <a:rPr lang="pt-BR"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Como é usada a </a:t>
            </a:r>
            <a:r>
              <a:rPr lang="pt-BR" dirty="0" err="1"/>
              <a:t>cloud</a:t>
            </a:r>
            <a:r>
              <a:rPr lang="pt-BR" dirty="0"/>
              <a:t> computing</a:t>
            </a:r>
          </a:p>
        </p:txBody>
      </p:sp>
      <p:sp>
        <p:nvSpPr>
          <p:cNvPr id="3" name="Espaço Reservado para Conteúdo 2"/>
          <p:cNvSpPr>
            <a:spLocks noGrp="1"/>
          </p:cNvSpPr>
          <p:nvPr>
            <p:ph idx="1"/>
          </p:nvPr>
        </p:nvSpPr>
        <p:spPr/>
        <p:txBody>
          <a:bodyPr>
            <a:normAutofit fontScale="70000" lnSpcReduction="20000"/>
          </a:bodyPr>
          <a:lstStyle/>
          <a:p>
            <a:r>
              <a:rPr lang="pt-BR" dirty="0"/>
              <a:t>Processamento em nuvem: A </a:t>
            </a:r>
            <a:r>
              <a:rPr lang="pt-BR" dirty="0" err="1"/>
              <a:t>cloud</a:t>
            </a:r>
            <a:r>
              <a:rPr lang="pt-BR" dirty="0"/>
              <a:t> computing permite que as empresas usem o poder de processamento remoto para realizar tarefas intensivas em computação, como análise de dados, inteligência artificial e aprendizado de máquina.</a:t>
            </a:r>
          </a:p>
          <a:p>
            <a:r>
              <a:rPr lang="pt-BR" dirty="0"/>
              <a:t>Hospedagem de sites: A </a:t>
            </a:r>
            <a:r>
              <a:rPr lang="pt-BR" dirty="0" err="1"/>
              <a:t>cloud</a:t>
            </a:r>
            <a:r>
              <a:rPr lang="pt-BR" dirty="0"/>
              <a:t> computing é usada para hospedar sites em servidores remotos, o que pode reduzir os custos de hospedagem e aumentar a disponibilidade do site.</a:t>
            </a:r>
          </a:p>
          <a:p>
            <a:r>
              <a:rPr lang="pt-BR" dirty="0"/>
              <a:t>Desenvolvimento de software: A </a:t>
            </a:r>
            <a:r>
              <a:rPr lang="pt-BR" dirty="0" err="1"/>
              <a:t>cloud</a:t>
            </a:r>
            <a:r>
              <a:rPr lang="pt-BR" dirty="0"/>
              <a:t> computing é usada para fornecer </a:t>
            </a:r>
            <a:r>
              <a:rPr lang="pt-BR" dirty="0" err="1"/>
              <a:t>infraestrutura</a:t>
            </a:r>
            <a:r>
              <a:rPr lang="pt-BR" dirty="0"/>
              <a:t> de desenvolvimento de software, como servidores de teste e plataformas de desenvolvimento, que podem ser acessados a partir de qualquer lugar com conexão à internet. Isso permite que as equipes de desenvolvimento trabalhem juntas em um ambiente colaborativo e reduz os custos associados à </a:t>
            </a:r>
            <a:r>
              <a:rPr lang="pt-BR" dirty="0" err="1"/>
              <a:t>infraestrutura</a:t>
            </a:r>
            <a:r>
              <a:rPr lang="pt-BR" dirty="0"/>
              <a:t> de desenvolvimento local.</a:t>
            </a:r>
          </a:p>
          <a:p>
            <a:endParaRPr lang="pt-B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Como são feitos os testes em </a:t>
            </a:r>
            <a:r>
              <a:rPr lang="pt-BR" dirty="0" err="1"/>
              <a:t>PaaS</a:t>
            </a:r>
            <a:endParaRPr lang="pt-BR" dirty="0"/>
          </a:p>
        </p:txBody>
      </p:sp>
      <p:sp>
        <p:nvSpPr>
          <p:cNvPr id="3" name="Espaço Reservado para Conteúdo 2"/>
          <p:cNvSpPr>
            <a:spLocks noGrp="1"/>
          </p:cNvSpPr>
          <p:nvPr>
            <p:ph idx="1"/>
          </p:nvPr>
        </p:nvSpPr>
        <p:spPr/>
        <p:txBody>
          <a:bodyPr>
            <a:normAutofit/>
          </a:bodyPr>
          <a:lstStyle/>
          <a:p>
            <a:pPr>
              <a:buNone/>
            </a:pPr>
            <a:r>
              <a:rPr lang="pt-BR" dirty="0"/>
              <a:t>Os testes são tipicamente realizados em um ambiente de </a:t>
            </a:r>
            <a:r>
              <a:rPr lang="pt-BR" dirty="0" err="1"/>
              <a:t>sandbox</a:t>
            </a:r>
            <a:r>
              <a:rPr lang="pt-BR" dirty="0"/>
              <a:t> ou ambiente de desenvolvimento separado antes de serem implantados em um ambiente de produção. Os testes podem ser executados em vários níveis, desde testes unitários e de integração até testes de carga e desempenho em grande escala.</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Como são feitos os testes em </a:t>
            </a:r>
            <a:r>
              <a:rPr lang="pt-BR" dirty="0" err="1"/>
              <a:t>PaaS</a:t>
            </a:r>
            <a:endParaRPr lang="pt-BR" dirty="0"/>
          </a:p>
        </p:txBody>
      </p:sp>
      <p:sp>
        <p:nvSpPr>
          <p:cNvPr id="3" name="Espaço Reservado para Conteúdo 2"/>
          <p:cNvSpPr>
            <a:spLocks noGrp="1"/>
          </p:cNvSpPr>
          <p:nvPr>
            <p:ph idx="1"/>
          </p:nvPr>
        </p:nvSpPr>
        <p:spPr/>
        <p:txBody>
          <a:bodyPr>
            <a:normAutofit/>
          </a:bodyPr>
          <a:lstStyle/>
          <a:p>
            <a:pPr>
              <a:buNone/>
            </a:pPr>
            <a:r>
              <a:rPr lang="pt-BR" dirty="0"/>
              <a:t>Além disso, as plataformas de </a:t>
            </a:r>
            <a:r>
              <a:rPr lang="pt-BR" dirty="0" err="1"/>
              <a:t>PaaS</a:t>
            </a:r>
            <a:r>
              <a:rPr lang="pt-BR" dirty="0"/>
              <a:t> geralmente oferecem recursos para monitorar e analisar o desempenho do aplicativo, incluindo recursos de registro e análise de </a:t>
            </a:r>
            <a:r>
              <a:rPr lang="pt-BR" dirty="0" err="1"/>
              <a:t>logs</a:t>
            </a:r>
            <a:r>
              <a:rPr lang="pt-BR" dirty="0"/>
              <a:t>, monitoramento de métricas, alertas e notificações de incidentes. Isso ajuda os desenvolvedores a identificar e corrigir problemas em tempo hábil, garantindo que o aplicativo funcione de maneira confiável e </a:t>
            </a:r>
            <a:r>
              <a:rPr lang="pt-BR" dirty="0" err="1"/>
              <a:t>escalável</a:t>
            </a:r>
            <a:r>
              <a:rPr lang="pt-BR" dirty="0"/>
              <a:t> na nuvem.</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O que é um ambiente de </a:t>
            </a:r>
            <a:r>
              <a:rPr lang="pt-BR" dirty="0" err="1"/>
              <a:t>sandbox</a:t>
            </a:r>
            <a:endParaRPr lang="pt-BR" dirty="0"/>
          </a:p>
        </p:txBody>
      </p:sp>
      <p:sp>
        <p:nvSpPr>
          <p:cNvPr id="3" name="Espaço Reservado para Conteúdo 2"/>
          <p:cNvSpPr>
            <a:spLocks noGrp="1"/>
          </p:cNvSpPr>
          <p:nvPr>
            <p:ph idx="1"/>
          </p:nvPr>
        </p:nvSpPr>
        <p:spPr/>
        <p:txBody>
          <a:bodyPr>
            <a:normAutofit/>
          </a:bodyPr>
          <a:lstStyle/>
          <a:p>
            <a:pPr>
              <a:buNone/>
            </a:pPr>
            <a:r>
              <a:rPr lang="pt-BR" dirty="0"/>
              <a:t>é um ambiente de teste isolado e seguro, separado do ambiente de produção, usado para testar novas aplicações, configurações e experimentos sem afetar os sistemas e dados em produção. É uma espécie de ambiente de "caixa de areia" onde é possível testar e validar novas funcionalidades e alterações sem colocar em risco o ambiente de produção.</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O que é um ambiente de </a:t>
            </a:r>
            <a:r>
              <a:rPr lang="pt-BR" dirty="0" err="1"/>
              <a:t>sandbox</a:t>
            </a:r>
            <a:endParaRPr lang="pt-BR" dirty="0"/>
          </a:p>
        </p:txBody>
      </p:sp>
      <p:sp>
        <p:nvSpPr>
          <p:cNvPr id="3" name="Espaço Reservado para Conteúdo 2"/>
          <p:cNvSpPr>
            <a:spLocks noGrp="1"/>
          </p:cNvSpPr>
          <p:nvPr>
            <p:ph idx="1"/>
          </p:nvPr>
        </p:nvSpPr>
        <p:spPr/>
        <p:txBody>
          <a:bodyPr>
            <a:normAutofit/>
          </a:bodyPr>
          <a:lstStyle/>
          <a:p>
            <a:pPr>
              <a:buNone/>
            </a:pPr>
            <a:r>
              <a:rPr lang="pt-BR" dirty="0"/>
              <a:t>Normalmente, um ambiente de </a:t>
            </a:r>
            <a:r>
              <a:rPr lang="pt-BR" dirty="0" err="1"/>
              <a:t>sandbox</a:t>
            </a:r>
            <a:r>
              <a:rPr lang="pt-BR" dirty="0"/>
              <a:t> é uma cópia do ambiente de produção, mas com recursos limitados, como menor capacidade de processamento, armazenamento e recursos de rede. Isso permite que os desenvolvedores testem aplicativos em um ambiente semelhante ao de produção, mas com riscos e impactos reduzidos.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O que é um ambiente de </a:t>
            </a:r>
            <a:r>
              <a:rPr lang="pt-BR" dirty="0" err="1"/>
              <a:t>sandbox</a:t>
            </a:r>
            <a:endParaRPr lang="pt-BR" dirty="0"/>
          </a:p>
        </p:txBody>
      </p:sp>
      <p:sp>
        <p:nvSpPr>
          <p:cNvPr id="3" name="Espaço Reservado para Conteúdo 2"/>
          <p:cNvSpPr>
            <a:spLocks noGrp="1"/>
          </p:cNvSpPr>
          <p:nvPr>
            <p:ph idx="1"/>
          </p:nvPr>
        </p:nvSpPr>
        <p:spPr/>
        <p:txBody>
          <a:bodyPr>
            <a:normAutofit lnSpcReduction="10000"/>
          </a:bodyPr>
          <a:lstStyle/>
          <a:p>
            <a:pPr>
              <a:buNone/>
            </a:pPr>
            <a:r>
              <a:rPr lang="pt-BR" dirty="0"/>
              <a:t>Os ambientes de </a:t>
            </a:r>
            <a:r>
              <a:rPr lang="pt-BR" dirty="0" err="1"/>
              <a:t>sandbox</a:t>
            </a:r>
            <a:r>
              <a:rPr lang="pt-BR" dirty="0"/>
              <a:t> são amplamente utilizados na indústria de desenvolvimento de software, especialmente em ambientes de nuvem, onde é fácil e rápido criar novos ambientes de teste isolados. Eles são particularmente úteis em plataformas de </a:t>
            </a:r>
            <a:r>
              <a:rPr lang="pt-BR" dirty="0" err="1"/>
              <a:t>PaaS</a:t>
            </a:r>
            <a:r>
              <a:rPr lang="pt-BR" dirty="0"/>
              <a:t> e </a:t>
            </a:r>
            <a:r>
              <a:rPr lang="pt-BR" dirty="0" err="1"/>
              <a:t>IaaS</a:t>
            </a:r>
            <a:r>
              <a:rPr lang="pt-BR" dirty="0"/>
              <a:t>, onde os desenvolvedores podem implantar novos aplicativos e testá-los em um ambiente seguro antes de lançá-los em produção.</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O que são testes unitários</a:t>
            </a:r>
          </a:p>
        </p:txBody>
      </p:sp>
      <p:sp>
        <p:nvSpPr>
          <p:cNvPr id="3" name="Espaço Reservado para Conteúdo 2"/>
          <p:cNvSpPr>
            <a:spLocks noGrp="1"/>
          </p:cNvSpPr>
          <p:nvPr>
            <p:ph idx="1"/>
          </p:nvPr>
        </p:nvSpPr>
        <p:spPr/>
        <p:txBody>
          <a:bodyPr>
            <a:normAutofit/>
          </a:bodyPr>
          <a:lstStyle/>
          <a:p>
            <a:r>
              <a:rPr lang="pt-BR" dirty="0"/>
              <a:t>Testes unitários são uma prática de desenvolvimento de software em que pequenas partes do código, chamadas de unidades, são testadas individualmente para garantir que funcionem conforme o esperado. Geralmente, essas unidades são funções ou métodos que realizam uma única tarefa específica dentro do programa</a:t>
            </a:r>
            <a:r>
              <a:rPr lang="pt-BR" dirty="0" smtClean="0"/>
              <a:t>.</a:t>
            </a:r>
            <a:endParaRPr lang="pt-BR"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O que são testes unitários</a:t>
            </a:r>
          </a:p>
        </p:txBody>
      </p:sp>
      <p:sp>
        <p:nvSpPr>
          <p:cNvPr id="3" name="Espaço Reservado para Conteúdo 2"/>
          <p:cNvSpPr>
            <a:spLocks noGrp="1"/>
          </p:cNvSpPr>
          <p:nvPr>
            <p:ph idx="1"/>
          </p:nvPr>
        </p:nvSpPr>
        <p:spPr/>
        <p:txBody>
          <a:bodyPr>
            <a:normAutofit/>
          </a:bodyPr>
          <a:lstStyle/>
          <a:p>
            <a:r>
              <a:rPr lang="pt-BR" dirty="0" smtClean="0"/>
              <a:t>Os testes unitários são escritos pelos próprios desenvolvedores e são executados automaticamente durante o processo de compilação ou construção do software. Eles são projetados para detectar erros e </a:t>
            </a:r>
            <a:r>
              <a:rPr lang="pt-BR" dirty="0" err="1" smtClean="0"/>
              <a:t>bugs</a:t>
            </a:r>
            <a:r>
              <a:rPr lang="pt-BR" dirty="0" smtClean="0"/>
              <a:t> o mais cedo possível no ciclo de vida do desenvolvimento de software, quando são mais fáceis e baratos de corrigir.</a:t>
            </a:r>
            <a:endParaRPr lang="pt-BR"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teste unitário com </a:t>
            </a:r>
            <a:r>
              <a:rPr lang="pt-BR" dirty="0" err="1"/>
              <a:t>PaaS</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a:t>Os testes unitários em </a:t>
            </a:r>
            <a:r>
              <a:rPr lang="pt-BR" dirty="0" err="1"/>
              <a:t>PaaS</a:t>
            </a:r>
            <a:r>
              <a:rPr lang="pt-BR" dirty="0"/>
              <a:t> (</a:t>
            </a:r>
            <a:r>
              <a:rPr lang="pt-BR" dirty="0" err="1"/>
              <a:t>Platform</a:t>
            </a:r>
            <a:r>
              <a:rPr lang="pt-BR" dirty="0"/>
              <a:t> as a </a:t>
            </a:r>
            <a:r>
              <a:rPr lang="pt-BR" dirty="0" err="1"/>
              <a:t>Service</a:t>
            </a:r>
            <a:r>
              <a:rPr lang="pt-BR" dirty="0"/>
              <a:t>) são realizados da mesma maneira que em qualquer outro ambiente de desenvolvimento de software. A diferença é que, em vez de configurar e gerenciar a </a:t>
            </a:r>
            <a:r>
              <a:rPr lang="pt-BR" dirty="0" err="1"/>
              <a:t>infraestrutura</a:t>
            </a:r>
            <a:r>
              <a:rPr lang="pt-BR" dirty="0"/>
              <a:t> de teste, o provedor de </a:t>
            </a:r>
            <a:r>
              <a:rPr lang="pt-BR" dirty="0" err="1"/>
              <a:t>PaaS</a:t>
            </a:r>
            <a:r>
              <a:rPr lang="pt-BR" dirty="0"/>
              <a:t> é responsável por fornecer o ambiente de execução de teste, incluindo o sistema operacional, o tempo de execução e outras dependências necessárias para executar os testes.</a:t>
            </a:r>
            <a:endParaRPr lang="pt-BR"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teste unitário com </a:t>
            </a:r>
            <a:r>
              <a:rPr lang="pt-BR" dirty="0" err="1"/>
              <a:t>PaaS</a:t>
            </a:r>
            <a:endParaRPr lang="pt-BR" dirty="0"/>
          </a:p>
        </p:txBody>
      </p:sp>
      <p:sp>
        <p:nvSpPr>
          <p:cNvPr id="3" name="Espaço Reservado para Conteúdo 2"/>
          <p:cNvSpPr>
            <a:spLocks noGrp="1"/>
          </p:cNvSpPr>
          <p:nvPr>
            <p:ph idx="1"/>
          </p:nvPr>
        </p:nvSpPr>
        <p:spPr/>
        <p:txBody>
          <a:bodyPr>
            <a:normAutofit fontScale="92500"/>
          </a:bodyPr>
          <a:lstStyle/>
          <a:p>
            <a:r>
              <a:rPr lang="pt-BR" dirty="0"/>
              <a:t>Para realizar os testes unitários em um ambiente </a:t>
            </a:r>
            <a:r>
              <a:rPr lang="pt-BR" dirty="0" err="1"/>
              <a:t>PaaS</a:t>
            </a:r>
            <a:r>
              <a:rPr lang="pt-BR" dirty="0"/>
              <a:t>, você deve seguir alguns passos:</a:t>
            </a:r>
          </a:p>
          <a:p>
            <a:r>
              <a:rPr lang="pt-BR" dirty="0"/>
              <a:t>Escolha o provedor de </a:t>
            </a:r>
            <a:r>
              <a:rPr lang="pt-BR" dirty="0" err="1"/>
              <a:t>PaaS</a:t>
            </a:r>
            <a:r>
              <a:rPr lang="pt-BR" dirty="0"/>
              <a:t> que melhor atenda às suas necessidades. Existem vários provedores no mercado, como </a:t>
            </a:r>
            <a:r>
              <a:rPr lang="pt-BR" dirty="0" err="1"/>
              <a:t>Heroku</a:t>
            </a:r>
            <a:r>
              <a:rPr lang="pt-BR" dirty="0"/>
              <a:t>, Google </a:t>
            </a:r>
            <a:r>
              <a:rPr lang="pt-BR" dirty="0" err="1"/>
              <a:t>App</a:t>
            </a:r>
            <a:r>
              <a:rPr lang="pt-BR" dirty="0"/>
              <a:t> </a:t>
            </a:r>
            <a:r>
              <a:rPr lang="pt-BR" dirty="0" err="1"/>
              <a:t>Engine</a:t>
            </a:r>
            <a:r>
              <a:rPr lang="pt-BR" dirty="0"/>
              <a:t>, Microsoft </a:t>
            </a:r>
            <a:r>
              <a:rPr lang="pt-BR" dirty="0" err="1"/>
              <a:t>Azure</a:t>
            </a:r>
            <a:r>
              <a:rPr lang="pt-BR" dirty="0"/>
              <a:t>, entre outros.</a:t>
            </a:r>
          </a:p>
          <a:p>
            <a:r>
              <a:rPr lang="pt-BR" dirty="0"/>
              <a:t>Desenvolva seus testes unitários normalmente, usando uma estrutura de teste adequada para a sua linguagem de programação.</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teste unitário com </a:t>
            </a:r>
            <a:r>
              <a:rPr lang="pt-BR" dirty="0" err="1"/>
              <a:t>PaaS</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a:t>Implemente o código do seu aplicativo e os testes no ambiente de </a:t>
            </a:r>
            <a:r>
              <a:rPr lang="pt-BR" dirty="0" err="1"/>
              <a:t>PaaS</a:t>
            </a:r>
            <a:r>
              <a:rPr lang="pt-BR" dirty="0"/>
              <a:t>. Cada provedor tem sua própria maneira de implementar o código e os testes, então você deve seguir as instruções específicas do provedor escolhido.</a:t>
            </a:r>
          </a:p>
          <a:p>
            <a:r>
              <a:rPr lang="pt-BR" dirty="0"/>
              <a:t>Execute seus testes no ambiente de </a:t>
            </a:r>
            <a:r>
              <a:rPr lang="pt-BR" dirty="0" err="1"/>
              <a:t>PaaS</a:t>
            </a:r>
            <a:r>
              <a:rPr lang="pt-BR" dirty="0"/>
              <a:t>. Novamente, cada provedor tem sua própria maneira de executar os testes, então você deve seguir as instruções específicas do provedor escolhido.</a:t>
            </a:r>
          </a:p>
          <a:p>
            <a:endParaRPr lang="pt-B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Como é usada a </a:t>
            </a:r>
            <a:r>
              <a:rPr lang="pt-BR" dirty="0" err="1"/>
              <a:t>cloud</a:t>
            </a:r>
            <a:r>
              <a:rPr lang="pt-BR" dirty="0"/>
              <a:t> computing</a:t>
            </a:r>
          </a:p>
        </p:txBody>
      </p:sp>
      <p:sp>
        <p:nvSpPr>
          <p:cNvPr id="3" name="Espaço Reservado para Conteúdo 2"/>
          <p:cNvSpPr>
            <a:spLocks noGrp="1"/>
          </p:cNvSpPr>
          <p:nvPr>
            <p:ph idx="1"/>
          </p:nvPr>
        </p:nvSpPr>
        <p:spPr/>
        <p:txBody>
          <a:bodyPr>
            <a:normAutofit/>
          </a:bodyPr>
          <a:lstStyle/>
          <a:p>
            <a:r>
              <a:rPr lang="pt-BR" dirty="0"/>
              <a:t>Existem vários provedores de serviços em nuvem disponíveis no mercado, oferecendo diferentes tipos de serviços e níveis de suporte. Aqui estão alguns dos principais provedores de </a:t>
            </a:r>
            <a:r>
              <a:rPr lang="pt-BR" dirty="0" err="1"/>
              <a:t>cloud</a:t>
            </a:r>
            <a:r>
              <a:rPr lang="pt-BR" dirty="0"/>
              <a:t> computing:</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teste unitário com </a:t>
            </a:r>
            <a:r>
              <a:rPr lang="pt-BR" dirty="0" err="1"/>
              <a:t>PaaS</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a:t>Analise os resultados dos testes. A maioria dos provedores de </a:t>
            </a:r>
            <a:r>
              <a:rPr lang="pt-BR" dirty="0" err="1"/>
              <a:t>PaaS</a:t>
            </a:r>
            <a:r>
              <a:rPr lang="pt-BR" dirty="0"/>
              <a:t> oferece ferramentas para visualizar os resultados dos testes, como </a:t>
            </a:r>
            <a:r>
              <a:rPr lang="pt-BR" dirty="0" err="1"/>
              <a:t>dashboards</a:t>
            </a:r>
            <a:r>
              <a:rPr lang="pt-BR" dirty="0"/>
              <a:t> e relatórios.</a:t>
            </a:r>
          </a:p>
          <a:p>
            <a:r>
              <a:rPr lang="pt-BR" dirty="0"/>
              <a:t>Ao realizar testes unitários em um ambiente de </a:t>
            </a:r>
            <a:r>
              <a:rPr lang="pt-BR" dirty="0" err="1"/>
              <a:t>PaaS</a:t>
            </a:r>
            <a:r>
              <a:rPr lang="pt-BR" dirty="0"/>
              <a:t>, você se beneficia de ter um ambiente de teste </a:t>
            </a:r>
            <a:r>
              <a:rPr lang="pt-BR" dirty="0" err="1"/>
              <a:t>escalável</a:t>
            </a:r>
            <a:r>
              <a:rPr lang="pt-BR" dirty="0"/>
              <a:t> e fácil de configurar. Além disso, você pode executar seus testes em paralelo em vários nós de computação, o que pode ajudar a reduzir o tempo total de execução dos testes.</a:t>
            </a:r>
          </a:p>
          <a:p>
            <a:endParaRPr lang="pt-BR"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teste </a:t>
            </a:r>
            <a:r>
              <a:rPr lang="pt-BR" dirty="0"/>
              <a:t>unitário </a:t>
            </a:r>
            <a:r>
              <a:rPr lang="pt-BR" dirty="0" err="1"/>
              <a:t>PaaS</a:t>
            </a:r>
            <a:r>
              <a:rPr lang="pt-BR" dirty="0"/>
              <a:t> em Java na AWS</a:t>
            </a:r>
          </a:p>
        </p:txBody>
      </p:sp>
      <p:sp>
        <p:nvSpPr>
          <p:cNvPr id="3" name="Espaço Reservado para Conteúdo 2"/>
          <p:cNvSpPr>
            <a:spLocks noGrp="1"/>
          </p:cNvSpPr>
          <p:nvPr>
            <p:ph idx="1"/>
          </p:nvPr>
        </p:nvSpPr>
        <p:spPr/>
        <p:txBody>
          <a:bodyPr>
            <a:normAutofit lnSpcReduction="10000"/>
          </a:bodyPr>
          <a:lstStyle/>
          <a:p>
            <a:r>
              <a:rPr lang="pt-BR" dirty="0"/>
              <a:t>Para fazer testes unitários em um ambiente </a:t>
            </a:r>
            <a:r>
              <a:rPr lang="pt-BR" dirty="0" err="1"/>
              <a:t>PaaS</a:t>
            </a:r>
            <a:r>
              <a:rPr lang="pt-BR" dirty="0"/>
              <a:t> em Java na AWS, podemos seguir os seguintes passos:</a:t>
            </a:r>
          </a:p>
          <a:p>
            <a:r>
              <a:rPr lang="pt-BR" dirty="0"/>
              <a:t>Criar uma instância EC2 na AWS com o sistema operacional desejado (Linux ou Windows, por exemplo).</a:t>
            </a:r>
          </a:p>
          <a:p>
            <a:r>
              <a:rPr lang="pt-BR" dirty="0"/>
              <a:t>Instalar o ambiente de desenvolvimento Java na instância EC2, que pode ser o Eclipse, </a:t>
            </a:r>
            <a:r>
              <a:rPr lang="pt-BR" dirty="0" err="1"/>
              <a:t>IntelliJ</a:t>
            </a:r>
            <a:r>
              <a:rPr lang="pt-BR" dirty="0"/>
              <a:t> IDEA, </a:t>
            </a:r>
            <a:r>
              <a:rPr lang="pt-BR" dirty="0" err="1"/>
              <a:t>NetBeans</a:t>
            </a:r>
            <a:r>
              <a:rPr lang="pt-BR" dirty="0"/>
              <a:t>, entre outros.</a:t>
            </a:r>
          </a:p>
          <a:p>
            <a:endParaRPr lang="pt-BR"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teste </a:t>
            </a:r>
            <a:r>
              <a:rPr lang="pt-BR" dirty="0"/>
              <a:t>unitário </a:t>
            </a:r>
            <a:r>
              <a:rPr lang="pt-BR" dirty="0" err="1"/>
              <a:t>PaaS</a:t>
            </a:r>
            <a:r>
              <a:rPr lang="pt-BR" dirty="0"/>
              <a:t> em Java na AWS</a:t>
            </a:r>
          </a:p>
        </p:txBody>
      </p:sp>
      <p:sp>
        <p:nvSpPr>
          <p:cNvPr id="3" name="Espaço Reservado para Conteúdo 2"/>
          <p:cNvSpPr>
            <a:spLocks noGrp="1"/>
          </p:cNvSpPr>
          <p:nvPr>
            <p:ph idx="1"/>
          </p:nvPr>
        </p:nvSpPr>
        <p:spPr/>
        <p:txBody>
          <a:bodyPr>
            <a:normAutofit/>
          </a:bodyPr>
          <a:lstStyle/>
          <a:p>
            <a:r>
              <a:rPr lang="pt-BR" dirty="0"/>
              <a:t>Criar um projeto de teste unitário em Java no ambiente de desenvolvimento escolhido.</a:t>
            </a:r>
          </a:p>
          <a:p>
            <a:r>
              <a:rPr lang="pt-BR" dirty="0"/>
              <a:t>Configurar o projeto para se conectar à instância do serviço </a:t>
            </a:r>
            <a:r>
              <a:rPr lang="pt-BR" dirty="0" err="1"/>
              <a:t>PaaS</a:t>
            </a:r>
            <a:r>
              <a:rPr lang="pt-BR" dirty="0"/>
              <a:t> escolhido na AWS. Por exemplo, se estivermos utilizando o serviço AWS </a:t>
            </a:r>
            <a:r>
              <a:rPr lang="pt-BR" dirty="0" err="1"/>
              <a:t>Elastic</a:t>
            </a:r>
            <a:r>
              <a:rPr lang="pt-BR" dirty="0"/>
              <a:t> </a:t>
            </a:r>
            <a:r>
              <a:rPr lang="pt-BR" dirty="0" err="1"/>
              <a:t>Beanstalk</a:t>
            </a:r>
            <a:r>
              <a:rPr lang="pt-BR" dirty="0"/>
              <a:t>, podemos configurar o projeto para se conectar ao ambiente </a:t>
            </a:r>
            <a:r>
              <a:rPr lang="pt-BR" dirty="0" err="1"/>
              <a:t>Elastic</a:t>
            </a:r>
            <a:r>
              <a:rPr lang="pt-BR" dirty="0"/>
              <a:t> </a:t>
            </a:r>
            <a:r>
              <a:rPr lang="pt-BR" dirty="0" err="1"/>
              <a:t>Beanstalk</a:t>
            </a:r>
            <a:r>
              <a:rPr lang="pt-BR" dirty="0"/>
              <a:t>.</a:t>
            </a:r>
          </a:p>
          <a:p>
            <a:endParaRPr lang="pt-BR"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teste </a:t>
            </a:r>
            <a:r>
              <a:rPr lang="pt-BR" dirty="0"/>
              <a:t>unitário </a:t>
            </a:r>
            <a:r>
              <a:rPr lang="pt-BR" dirty="0" err="1"/>
              <a:t>PaaS</a:t>
            </a:r>
            <a:r>
              <a:rPr lang="pt-BR" dirty="0"/>
              <a:t> em Java na AWS</a:t>
            </a:r>
          </a:p>
        </p:txBody>
      </p:sp>
      <p:sp>
        <p:nvSpPr>
          <p:cNvPr id="3" name="Espaço Reservado para Conteúdo 2"/>
          <p:cNvSpPr>
            <a:spLocks noGrp="1"/>
          </p:cNvSpPr>
          <p:nvPr>
            <p:ph idx="1"/>
          </p:nvPr>
        </p:nvSpPr>
        <p:spPr/>
        <p:txBody>
          <a:bodyPr>
            <a:normAutofit/>
          </a:bodyPr>
          <a:lstStyle/>
          <a:p>
            <a:r>
              <a:rPr lang="pt-BR" dirty="0"/>
              <a:t>Escrever e executar os testes unitários no projeto. Os testes podem ser executados localmente na instância EC2 ou diretamente no ambiente </a:t>
            </a:r>
            <a:r>
              <a:rPr lang="pt-BR" dirty="0" err="1"/>
              <a:t>PaaS</a:t>
            </a:r>
            <a:r>
              <a:rPr lang="pt-BR" dirty="0"/>
              <a:t>.</a:t>
            </a:r>
          </a:p>
          <a:p>
            <a:r>
              <a:rPr lang="pt-BR" dirty="0"/>
              <a:t>Monitorar os resultados dos testes e corrigir quaisquer erros encontrados.</a:t>
            </a:r>
          </a:p>
          <a:p>
            <a:r>
              <a:rPr lang="pt-BR" dirty="0"/>
              <a:t>Fazer o </a:t>
            </a:r>
            <a:r>
              <a:rPr lang="pt-BR" dirty="0" err="1"/>
              <a:t>deploy</a:t>
            </a:r>
            <a:r>
              <a:rPr lang="pt-BR" dirty="0"/>
              <a:t> da aplicação no ambiente </a:t>
            </a:r>
            <a:r>
              <a:rPr lang="pt-BR" dirty="0" err="1"/>
              <a:t>PaaS</a:t>
            </a:r>
            <a:r>
              <a:rPr lang="pt-BR" dirty="0"/>
              <a:t> após a conclusão dos testes e correções.</a:t>
            </a:r>
          </a:p>
          <a:p>
            <a:endParaRPr lang="pt-BR"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teste </a:t>
            </a:r>
            <a:r>
              <a:rPr lang="pt-BR" dirty="0"/>
              <a:t>unitário </a:t>
            </a:r>
            <a:r>
              <a:rPr lang="pt-BR" dirty="0" err="1"/>
              <a:t>PaaS</a:t>
            </a:r>
            <a:r>
              <a:rPr lang="pt-BR" dirty="0"/>
              <a:t> em Java na AWS</a:t>
            </a:r>
          </a:p>
        </p:txBody>
      </p:sp>
      <p:sp>
        <p:nvSpPr>
          <p:cNvPr id="3" name="Espaço Reservado para Conteúdo 2"/>
          <p:cNvSpPr>
            <a:spLocks noGrp="1"/>
          </p:cNvSpPr>
          <p:nvPr>
            <p:ph idx="1"/>
          </p:nvPr>
        </p:nvSpPr>
        <p:spPr/>
        <p:txBody>
          <a:bodyPr>
            <a:normAutofit/>
          </a:bodyPr>
          <a:lstStyle/>
          <a:p>
            <a:r>
              <a:rPr lang="pt-BR" dirty="0"/>
              <a:t>É importante ressaltar que os serviços </a:t>
            </a:r>
            <a:r>
              <a:rPr lang="pt-BR" dirty="0" err="1"/>
              <a:t>PaaS</a:t>
            </a:r>
            <a:r>
              <a:rPr lang="pt-BR" dirty="0"/>
              <a:t> na AWS oferecem ferramentas e recursos específicos para testes e </a:t>
            </a:r>
            <a:r>
              <a:rPr lang="pt-BR" dirty="0" err="1"/>
              <a:t>deploy</a:t>
            </a:r>
            <a:r>
              <a:rPr lang="pt-BR" dirty="0"/>
              <a:t> de aplicações, como o AWS </a:t>
            </a:r>
            <a:r>
              <a:rPr lang="pt-BR" dirty="0" err="1"/>
              <a:t>CodeDeploy</a:t>
            </a:r>
            <a:r>
              <a:rPr lang="pt-BR" dirty="0"/>
              <a:t> e o AWS </a:t>
            </a:r>
            <a:r>
              <a:rPr lang="pt-BR" dirty="0" err="1"/>
              <a:t>CodePipeline</a:t>
            </a:r>
            <a:r>
              <a:rPr lang="pt-BR" dirty="0"/>
              <a:t>, que podem ser utilizados em conjunto com o ambiente de desenvolvimento Java para automatizar e agilizar o processo de testes e </a:t>
            </a:r>
            <a:r>
              <a:rPr lang="pt-BR" dirty="0" err="1"/>
              <a:t>deploy</a:t>
            </a:r>
            <a:r>
              <a:rPr lang="pt-BR" dirty="0"/>
              <a:t> de aplicações.</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exemplo de teste unitário </a:t>
            </a:r>
            <a:r>
              <a:rPr lang="pt-BR" dirty="0" err="1"/>
              <a:t>PaaS</a:t>
            </a:r>
            <a:r>
              <a:rPr lang="pt-BR" dirty="0"/>
              <a:t> em Java na AWS</a:t>
            </a:r>
          </a:p>
        </p:txBody>
      </p:sp>
      <p:sp>
        <p:nvSpPr>
          <p:cNvPr id="3" name="Espaço Reservado para Conteúdo 2"/>
          <p:cNvSpPr>
            <a:spLocks noGrp="1"/>
          </p:cNvSpPr>
          <p:nvPr>
            <p:ph idx="1"/>
          </p:nvPr>
        </p:nvSpPr>
        <p:spPr/>
        <p:txBody>
          <a:bodyPr>
            <a:normAutofit fontScale="92500" lnSpcReduction="10000"/>
          </a:bodyPr>
          <a:lstStyle/>
          <a:p>
            <a:r>
              <a:rPr lang="pt-BR" dirty="0"/>
              <a:t>Para realizar um teste unitário em Java na AWS usando um serviço </a:t>
            </a:r>
            <a:r>
              <a:rPr lang="pt-BR" dirty="0" err="1"/>
              <a:t>PaaS</a:t>
            </a:r>
            <a:r>
              <a:rPr lang="pt-BR" dirty="0"/>
              <a:t>, pode-se utilizar o AWS </a:t>
            </a:r>
            <a:r>
              <a:rPr lang="pt-BR" dirty="0" err="1"/>
              <a:t>CodeStar</a:t>
            </a:r>
            <a:r>
              <a:rPr lang="pt-BR" dirty="0"/>
              <a:t>. O AWS </a:t>
            </a:r>
            <a:r>
              <a:rPr lang="pt-BR" dirty="0" err="1"/>
              <a:t>CodeStar</a:t>
            </a:r>
            <a:r>
              <a:rPr lang="pt-BR" dirty="0"/>
              <a:t> é um serviço </a:t>
            </a:r>
            <a:r>
              <a:rPr lang="pt-BR" dirty="0" err="1"/>
              <a:t>PaaS</a:t>
            </a:r>
            <a:r>
              <a:rPr lang="pt-BR" dirty="0"/>
              <a:t> que permite criar, gerenciar e implantar aplicativos na AWS.</a:t>
            </a:r>
          </a:p>
          <a:p>
            <a:r>
              <a:rPr lang="pt-BR" dirty="0"/>
              <a:t>O AWS </a:t>
            </a:r>
            <a:r>
              <a:rPr lang="pt-BR" dirty="0" err="1"/>
              <a:t>CodeStar</a:t>
            </a:r>
            <a:r>
              <a:rPr lang="pt-BR" dirty="0"/>
              <a:t> suporta vários frameworks de desenvolvimento, como Java, </a:t>
            </a:r>
            <a:r>
              <a:rPr lang="pt-BR" dirty="0" err="1"/>
              <a:t>Node</a:t>
            </a:r>
            <a:r>
              <a:rPr lang="pt-BR" dirty="0"/>
              <a:t>.</a:t>
            </a:r>
            <a:r>
              <a:rPr lang="pt-BR" dirty="0" err="1"/>
              <a:t>js</a:t>
            </a:r>
            <a:r>
              <a:rPr lang="pt-BR" dirty="0"/>
              <a:t>, </a:t>
            </a:r>
            <a:r>
              <a:rPr lang="pt-BR" dirty="0" err="1"/>
              <a:t>Python</a:t>
            </a:r>
            <a:r>
              <a:rPr lang="pt-BR" dirty="0"/>
              <a:t>, </a:t>
            </a:r>
            <a:r>
              <a:rPr lang="pt-BR" dirty="0" err="1"/>
              <a:t>Ruby</a:t>
            </a:r>
            <a:r>
              <a:rPr lang="pt-BR" dirty="0"/>
              <a:t> e outros. Para um exemplo de teste unitário em Java na AWS usando o AWS </a:t>
            </a:r>
            <a:r>
              <a:rPr lang="pt-BR" dirty="0" err="1"/>
              <a:t>CodeStar</a:t>
            </a:r>
            <a:r>
              <a:rPr lang="pt-BR" dirty="0"/>
              <a:t>, siga os seguintes passos:</a:t>
            </a:r>
          </a:p>
          <a:p>
            <a:pPr>
              <a:buNone/>
            </a:pPr>
            <a:endParaRPr lang="pt-BR"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exemplo de teste unitário </a:t>
            </a:r>
            <a:r>
              <a:rPr lang="pt-BR" dirty="0" err="1"/>
              <a:t>PaaS</a:t>
            </a:r>
            <a:r>
              <a:rPr lang="pt-BR" dirty="0"/>
              <a:t> em Java na AWS</a:t>
            </a:r>
          </a:p>
        </p:txBody>
      </p:sp>
      <p:sp>
        <p:nvSpPr>
          <p:cNvPr id="3" name="Espaço Reservado para Conteúdo 2"/>
          <p:cNvSpPr>
            <a:spLocks noGrp="1"/>
          </p:cNvSpPr>
          <p:nvPr>
            <p:ph idx="1"/>
          </p:nvPr>
        </p:nvSpPr>
        <p:spPr/>
        <p:txBody>
          <a:bodyPr>
            <a:normAutofit/>
          </a:bodyPr>
          <a:lstStyle/>
          <a:p>
            <a:r>
              <a:rPr lang="pt-BR" dirty="0"/>
              <a:t>Crie um novo projeto Java no AWS </a:t>
            </a:r>
            <a:r>
              <a:rPr lang="pt-BR" dirty="0" err="1"/>
              <a:t>CodeStar</a:t>
            </a:r>
            <a:r>
              <a:rPr lang="pt-BR" dirty="0"/>
              <a:t> e selecione o </a:t>
            </a:r>
            <a:r>
              <a:rPr lang="pt-BR" dirty="0" err="1"/>
              <a:t>template</a:t>
            </a:r>
            <a:r>
              <a:rPr lang="pt-BR" dirty="0"/>
              <a:t> "AWS Lambda Java" para criar um serviço Lambda na AWS.</a:t>
            </a:r>
          </a:p>
          <a:p>
            <a:r>
              <a:rPr lang="pt-BR" dirty="0"/>
              <a:t>No projeto, adicione uma classe de teste </a:t>
            </a:r>
            <a:r>
              <a:rPr lang="pt-BR" dirty="0" err="1"/>
              <a:t>JUnit</a:t>
            </a:r>
            <a:r>
              <a:rPr lang="pt-BR" dirty="0"/>
              <a:t> para o serviço Lambda que você acabou de criar. Por exemplo:</a:t>
            </a:r>
          </a:p>
          <a:p>
            <a:pPr>
              <a:buNone/>
            </a:pPr>
            <a:endParaRPr lang="pt-BR"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exemplo de teste unitário </a:t>
            </a:r>
            <a:r>
              <a:rPr lang="pt-BR" dirty="0" err="1"/>
              <a:t>PaaS</a:t>
            </a:r>
            <a:r>
              <a:rPr lang="pt-BR" dirty="0"/>
              <a:t> em Java na AWS</a:t>
            </a:r>
          </a:p>
        </p:txBody>
      </p:sp>
      <p:sp>
        <p:nvSpPr>
          <p:cNvPr id="3" name="Espaço Reservado para Conteúdo 2"/>
          <p:cNvSpPr>
            <a:spLocks noGrp="1"/>
          </p:cNvSpPr>
          <p:nvPr>
            <p:ph idx="1"/>
          </p:nvPr>
        </p:nvSpPr>
        <p:spPr/>
        <p:txBody>
          <a:bodyPr>
            <a:normAutofit/>
          </a:bodyPr>
          <a:lstStyle/>
          <a:p>
            <a:pPr>
              <a:buNone/>
            </a:pPr>
            <a:endParaRPr lang="pt-BR" dirty="0"/>
          </a:p>
        </p:txBody>
      </p:sp>
      <p:pic>
        <p:nvPicPr>
          <p:cNvPr id="1026" name="Picture 2"/>
          <p:cNvPicPr>
            <a:picLocks noChangeAspect="1" noChangeArrowheads="1"/>
          </p:cNvPicPr>
          <p:nvPr/>
        </p:nvPicPr>
        <p:blipFill>
          <a:blip r:embed="rId2"/>
          <a:srcRect/>
          <a:stretch>
            <a:fillRect/>
          </a:stretch>
        </p:blipFill>
        <p:spPr bwMode="auto">
          <a:xfrm>
            <a:off x="1766888" y="1976438"/>
            <a:ext cx="5610225" cy="2905125"/>
          </a:xfrm>
          <a:prstGeom prst="rect">
            <a:avLst/>
          </a:prstGeom>
          <a:noFill/>
          <a:ln w="9525">
            <a:noFill/>
            <a:miter lim="800000"/>
            <a:headEnd/>
            <a:tailEnd/>
          </a:ln>
          <a:effec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exemplo de teste unitário </a:t>
            </a:r>
            <a:r>
              <a:rPr lang="pt-BR" dirty="0" err="1"/>
              <a:t>PaaS</a:t>
            </a:r>
            <a:r>
              <a:rPr lang="pt-BR" dirty="0"/>
              <a:t> em Java na AWS</a:t>
            </a:r>
          </a:p>
        </p:txBody>
      </p:sp>
      <p:sp>
        <p:nvSpPr>
          <p:cNvPr id="3" name="Espaço Reservado para Conteúdo 2"/>
          <p:cNvSpPr>
            <a:spLocks noGrp="1"/>
          </p:cNvSpPr>
          <p:nvPr>
            <p:ph idx="1"/>
          </p:nvPr>
        </p:nvSpPr>
        <p:spPr/>
        <p:txBody>
          <a:bodyPr>
            <a:normAutofit/>
          </a:bodyPr>
          <a:lstStyle/>
          <a:p>
            <a:pPr>
              <a:buNone/>
            </a:pPr>
            <a:r>
              <a:rPr lang="pt-BR" dirty="0"/>
              <a:t>Adicione o </a:t>
            </a:r>
            <a:r>
              <a:rPr lang="pt-BR" dirty="0" err="1"/>
              <a:t>plugin</a:t>
            </a:r>
            <a:r>
              <a:rPr lang="pt-BR" dirty="0"/>
              <a:t> do </a:t>
            </a:r>
            <a:r>
              <a:rPr lang="pt-BR" dirty="0" err="1"/>
              <a:t>Surefire</a:t>
            </a:r>
            <a:r>
              <a:rPr lang="pt-BR" dirty="0"/>
              <a:t> para o </a:t>
            </a:r>
            <a:r>
              <a:rPr lang="pt-BR" dirty="0" err="1"/>
              <a:t>Maven</a:t>
            </a:r>
            <a:r>
              <a:rPr lang="pt-BR" dirty="0"/>
              <a:t> no arquivo </a:t>
            </a:r>
            <a:r>
              <a:rPr lang="pt-BR" dirty="0" err="1"/>
              <a:t>pom</a:t>
            </a:r>
            <a:r>
              <a:rPr lang="pt-BR" dirty="0"/>
              <a:t>.</a:t>
            </a:r>
            <a:r>
              <a:rPr lang="pt-BR" dirty="0" err="1"/>
              <a:t>xml</a:t>
            </a:r>
            <a:r>
              <a:rPr lang="pt-BR" dirty="0"/>
              <a:t> do projeto:</a:t>
            </a:r>
          </a:p>
          <a:p>
            <a:pPr>
              <a:buNone/>
            </a:pPr>
            <a:endParaRPr lang="pt-BR" dirty="0"/>
          </a:p>
        </p:txBody>
      </p:sp>
      <p:pic>
        <p:nvPicPr>
          <p:cNvPr id="2051" name="Picture 3"/>
          <p:cNvPicPr>
            <a:picLocks noChangeAspect="1" noChangeArrowheads="1"/>
          </p:cNvPicPr>
          <p:nvPr/>
        </p:nvPicPr>
        <p:blipFill>
          <a:blip r:embed="rId2"/>
          <a:srcRect/>
          <a:stretch>
            <a:fillRect/>
          </a:stretch>
        </p:blipFill>
        <p:spPr bwMode="auto">
          <a:xfrm>
            <a:off x="2285984" y="3143248"/>
            <a:ext cx="4676775" cy="2876550"/>
          </a:xfrm>
          <a:prstGeom prst="rect">
            <a:avLst/>
          </a:prstGeom>
          <a:noFill/>
          <a:ln w="9525">
            <a:noFill/>
            <a:miter lim="800000"/>
            <a:headEnd/>
            <a:tailEnd/>
          </a:ln>
          <a:effec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exemplo de teste unitário </a:t>
            </a:r>
            <a:r>
              <a:rPr lang="pt-BR" dirty="0" err="1"/>
              <a:t>PaaS</a:t>
            </a:r>
            <a:r>
              <a:rPr lang="pt-BR" dirty="0"/>
              <a:t> em Java na AWS</a:t>
            </a:r>
          </a:p>
        </p:txBody>
      </p:sp>
      <p:sp>
        <p:nvSpPr>
          <p:cNvPr id="3" name="Espaço Reservado para Conteúdo 2"/>
          <p:cNvSpPr>
            <a:spLocks noGrp="1"/>
          </p:cNvSpPr>
          <p:nvPr>
            <p:ph idx="1"/>
          </p:nvPr>
        </p:nvSpPr>
        <p:spPr/>
        <p:txBody>
          <a:bodyPr>
            <a:normAutofit/>
          </a:bodyPr>
          <a:lstStyle/>
          <a:p>
            <a:pPr>
              <a:buNone/>
            </a:pPr>
            <a:r>
              <a:rPr lang="pt-BR" dirty="0"/>
              <a:t>Faça o build do projeto e execute os testes unitários usando o seguinte comando </a:t>
            </a:r>
            <a:r>
              <a:rPr lang="pt-BR" dirty="0" err="1"/>
              <a:t>Maven</a:t>
            </a:r>
            <a:r>
              <a:rPr lang="pt-BR" dirty="0"/>
              <a:t>:</a:t>
            </a:r>
          </a:p>
          <a:p>
            <a:pPr>
              <a:buNone/>
            </a:pPr>
            <a:endParaRPr lang="pt-BR" dirty="0"/>
          </a:p>
        </p:txBody>
      </p:sp>
      <p:pic>
        <p:nvPicPr>
          <p:cNvPr id="3074" name="Picture 2"/>
          <p:cNvPicPr>
            <a:picLocks noChangeAspect="1" noChangeArrowheads="1"/>
          </p:cNvPicPr>
          <p:nvPr/>
        </p:nvPicPr>
        <p:blipFill>
          <a:blip r:embed="rId2"/>
          <a:srcRect/>
          <a:stretch>
            <a:fillRect/>
          </a:stretch>
        </p:blipFill>
        <p:spPr bwMode="auto">
          <a:xfrm>
            <a:off x="3795713" y="3224213"/>
            <a:ext cx="1552575" cy="40957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Como é usada a </a:t>
            </a:r>
            <a:r>
              <a:rPr lang="pt-BR" dirty="0" err="1"/>
              <a:t>cloud</a:t>
            </a:r>
            <a:r>
              <a:rPr lang="pt-BR" dirty="0"/>
              <a:t> computing</a:t>
            </a:r>
          </a:p>
        </p:txBody>
      </p:sp>
      <p:sp>
        <p:nvSpPr>
          <p:cNvPr id="3" name="Espaço Reservado para Conteúdo 2"/>
          <p:cNvSpPr>
            <a:spLocks noGrp="1"/>
          </p:cNvSpPr>
          <p:nvPr>
            <p:ph idx="1"/>
          </p:nvPr>
        </p:nvSpPr>
        <p:spPr/>
        <p:txBody>
          <a:bodyPr>
            <a:normAutofit fontScale="85000" lnSpcReduction="10000"/>
          </a:bodyPr>
          <a:lstStyle/>
          <a:p>
            <a:r>
              <a:rPr lang="pt-BR" dirty="0" err="1"/>
              <a:t>Amazon</a:t>
            </a:r>
            <a:r>
              <a:rPr lang="pt-BR" dirty="0"/>
              <a:t> Web </a:t>
            </a:r>
            <a:r>
              <a:rPr lang="pt-BR" dirty="0" err="1"/>
              <a:t>Services</a:t>
            </a:r>
            <a:r>
              <a:rPr lang="pt-BR" dirty="0"/>
              <a:t> (AWS): A AWS é a líder de mercado em </a:t>
            </a:r>
            <a:r>
              <a:rPr lang="pt-BR" dirty="0" err="1"/>
              <a:t>cloud</a:t>
            </a:r>
            <a:r>
              <a:rPr lang="pt-BR" dirty="0"/>
              <a:t> computing, oferecendo uma ampla gama de serviços de </a:t>
            </a:r>
            <a:r>
              <a:rPr lang="pt-BR" dirty="0" err="1"/>
              <a:t>infraestrutura</a:t>
            </a:r>
            <a:r>
              <a:rPr lang="pt-BR" dirty="0"/>
              <a:t>, plataforma e software como serviço. Entre seus clientes estão empresas de todos os tamanhos, desde startups até grandes corporações.</a:t>
            </a:r>
          </a:p>
          <a:p>
            <a:r>
              <a:rPr lang="pt-BR" dirty="0"/>
              <a:t>Microsoft </a:t>
            </a:r>
            <a:r>
              <a:rPr lang="pt-BR" dirty="0" err="1"/>
              <a:t>Azure</a:t>
            </a:r>
            <a:r>
              <a:rPr lang="pt-BR" dirty="0"/>
              <a:t>: A Microsoft </a:t>
            </a:r>
            <a:r>
              <a:rPr lang="pt-BR" dirty="0" err="1"/>
              <a:t>Azure</a:t>
            </a:r>
            <a:r>
              <a:rPr lang="pt-BR" dirty="0"/>
              <a:t> é outra grande plataforma de </a:t>
            </a:r>
            <a:r>
              <a:rPr lang="pt-BR" dirty="0" err="1"/>
              <a:t>cloud</a:t>
            </a:r>
            <a:r>
              <a:rPr lang="pt-BR" dirty="0"/>
              <a:t> computing que oferece serviços de </a:t>
            </a:r>
            <a:r>
              <a:rPr lang="pt-BR" dirty="0" err="1"/>
              <a:t>infraestrutura</a:t>
            </a:r>
            <a:r>
              <a:rPr lang="pt-BR" dirty="0"/>
              <a:t>, plataforma e software como serviço. A </a:t>
            </a:r>
            <a:r>
              <a:rPr lang="pt-BR" dirty="0" err="1"/>
              <a:t>Azure</a:t>
            </a:r>
            <a:r>
              <a:rPr lang="pt-BR" dirty="0"/>
              <a:t> é uma escolha popular para empresas que já usam produtos e serviços da Microsoft.</a:t>
            </a:r>
          </a:p>
          <a:p>
            <a:endParaRPr lang="pt-BR"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exemplo de teste unitário </a:t>
            </a:r>
            <a:r>
              <a:rPr lang="pt-BR" dirty="0" err="1"/>
              <a:t>PaaS</a:t>
            </a:r>
            <a:r>
              <a:rPr lang="pt-BR" dirty="0"/>
              <a:t> em Java na AWS</a:t>
            </a:r>
          </a:p>
        </p:txBody>
      </p:sp>
      <p:sp>
        <p:nvSpPr>
          <p:cNvPr id="3" name="Espaço Reservado para Conteúdo 2"/>
          <p:cNvSpPr>
            <a:spLocks noGrp="1"/>
          </p:cNvSpPr>
          <p:nvPr>
            <p:ph idx="1"/>
          </p:nvPr>
        </p:nvSpPr>
        <p:spPr/>
        <p:txBody>
          <a:bodyPr>
            <a:normAutofit fontScale="92500"/>
          </a:bodyPr>
          <a:lstStyle/>
          <a:p>
            <a:r>
              <a:rPr lang="pt-BR" dirty="0"/>
              <a:t>Verifique se os testes foram executados com sucesso no console do AWS </a:t>
            </a:r>
            <a:r>
              <a:rPr lang="pt-BR" dirty="0" err="1"/>
              <a:t>CodeStar</a:t>
            </a:r>
            <a:r>
              <a:rPr lang="pt-BR" dirty="0"/>
              <a:t> ou no console do AWS Lambda.</a:t>
            </a:r>
          </a:p>
          <a:p>
            <a:r>
              <a:rPr lang="pt-BR" dirty="0"/>
              <a:t>Esse exemplo mostra como realizar um teste unitário simples em Java usando o AWS </a:t>
            </a:r>
            <a:r>
              <a:rPr lang="pt-BR" dirty="0" err="1"/>
              <a:t>CodeStar</a:t>
            </a:r>
            <a:r>
              <a:rPr lang="pt-BR" dirty="0"/>
              <a:t> e o serviço Lambda da AWS. É importante ressaltar que existem várias outras ferramentas e abordagens que podem ser utilizadas para testes unitários em Java na AWS.</a:t>
            </a:r>
            <a:endParaRPr lang="pt-BR"/>
          </a:p>
          <a:p>
            <a:pPr>
              <a:buNone/>
            </a:pPr>
            <a:endParaRPr lang="pt-BR" dirty="0"/>
          </a:p>
        </p:txBody>
      </p:sp>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6100</Words>
  <Application>Microsoft Office PowerPoint</Application>
  <PresentationFormat>Apresentação na tela (4:3)</PresentationFormat>
  <Paragraphs>245</Paragraphs>
  <Slides>90</Slides>
  <Notes>0</Notes>
  <HiddenSlides>0</HiddenSlides>
  <MMClips>0</MMClips>
  <ScaleCrop>false</ScaleCrop>
  <HeadingPairs>
    <vt:vector size="4" baseType="variant">
      <vt:variant>
        <vt:lpstr>Tema</vt:lpstr>
      </vt:variant>
      <vt:variant>
        <vt:i4>1</vt:i4>
      </vt:variant>
      <vt:variant>
        <vt:lpstr>Títulos de slides</vt:lpstr>
      </vt:variant>
      <vt:variant>
        <vt:i4>90</vt:i4>
      </vt:variant>
    </vt:vector>
  </HeadingPairs>
  <TitlesOfParts>
    <vt:vector size="91" baseType="lpstr">
      <vt:lpstr>Tema do Office</vt:lpstr>
      <vt:lpstr>Cloud Computing</vt:lpstr>
      <vt:lpstr>Slide 2</vt:lpstr>
      <vt:lpstr>Como surgiu a cloud computing</vt:lpstr>
      <vt:lpstr>Como surgiu a cloud computing</vt:lpstr>
      <vt:lpstr>Como é usada a cloud computing</vt:lpstr>
      <vt:lpstr>Como é usada a cloud computing</vt:lpstr>
      <vt:lpstr>Como é usada a cloud computing</vt:lpstr>
      <vt:lpstr>Como é usada a cloud computing</vt:lpstr>
      <vt:lpstr>Como é usada a cloud computing</vt:lpstr>
      <vt:lpstr>Como é usada a cloud computing</vt:lpstr>
      <vt:lpstr>Como é usada a cloud computing</vt:lpstr>
      <vt:lpstr>o que estuda o profissional de cloud computing</vt:lpstr>
      <vt:lpstr>o que estuda o profissional de cloud computing</vt:lpstr>
      <vt:lpstr>o que estuda o profissional de cloud computing</vt:lpstr>
      <vt:lpstr>o que estuda o profissional de cloud computing</vt:lpstr>
      <vt:lpstr>tópicos para estudo de cloud computing</vt:lpstr>
      <vt:lpstr>tópicos para estudo de cloud computing</vt:lpstr>
      <vt:lpstr>tópicos para estudo de cloud computing</vt:lpstr>
      <vt:lpstr>tópicos para estudo de cloud computing</vt:lpstr>
      <vt:lpstr>Como montar uma arquitetura em nuvem</vt:lpstr>
      <vt:lpstr>Como montar uma arquitetura em nuvem</vt:lpstr>
      <vt:lpstr>Como montar uma arquitetura em nuvem</vt:lpstr>
      <vt:lpstr>Como montar uma arquitetura em nuvem</vt:lpstr>
      <vt:lpstr>Como montar uma arquitetura em nuvem</vt:lpstr>
      <vt:lpstr>Como montar uma arquitetura em nuvem</vt:lpstr>
      <vt:lpstr>Como montar uma arquitetura em nuvem</vt:lpstr>
      <vt:lpstr>Exercício</vt:lpstr>
      <vt:lpstr>Aula 02</vt:lpstr>
      <vt:lpstr>IASS</vt:lpstr>
      <vt:lpstr>IASS</vt:lpstr>
      <vt:lpstr>Iass e protocolos de redes, quais são adotados?</vt:lpstr>
      <vt:lpstr>Iass e protocolos de redes, quais são adotados?</vt:lpstr>
      <vt:lpstr>Iass e protocolos de redes, quais são adotados?</vt:lpstr>
      <vt:lpstr>Iass e protocolos de redes, quais são adotados?</vt:lpstr>
      <vt:lpstr>Como é feita a conexão do TCP/IP na cloud computing?</vt:lpstr>
      <vt:lpstr>Como é feita a conexão do TCP/IP na cloud computing?</vt:lpstr>
      <vt:lpstr>Prática</vt:lpstr>
      <vt:lpstr>Prática</vt:lpstr>
      <vt:lpstr>Prática</vt:lpstr>
      <vt:lpstr>Prática</vt:lpstr>
      <vt:lpstr>Prática</vt:lpstr>
      <vt:lpstr>Prática</vt:lpstr>
      <vt:lpstr>AULA 03</vt:lpstr>
      <vt:lpstr>SaaS</vt:lpstr>
      <vt:lpstr>SaaS</vt:lpstr>
      <vt:lpstr>SaaS</vt:lpstr>
      <vt:lpstr>SaaS</vt:lpstr>
      <vt:lpstr>Como é feita a comuniçação SaaS com o servidor ?</vt:lpstr>
      <vt:lpstr>Como é feita a comuniçação SaaS com o servidor ?</vt:lpstr>
      <vt:lpstr>Como é feita a comuniçação SaaS com o servidor ?</vt:lpstr>
      <vt:lpstr>Como criar uma infraestrutura SaaS?</vt:lpstr>
      <vt:lpstr>Como criar uma infraestrutura SaaS?</vt:lpstr>
      <vt:lpstr>Como criar uma infraestrutura SaaS?</vt:lpstr>
      <vt:lpstr>Como criar uma infraestrutura SaaS?</vt:lpstr>
      <vt:lpstr>passo a passo de banco de dados SaaS na AWS para hospedar o aplicativo</vt:lpstr>
      <vt:lpstr>passo a passo de banco de dados SaaS na AWS para hospedar o aplicativo</vt:lpstr>
      <vt:lpstr>passo a passo de banco de dados SaaS na AWS para hospedar o aplicativo</vt:lpstr>
      <vt:lpstr>passo a passo de banco de dados SaaS na AWS para hospedar o aplicativo</vt:lpstr>
      <vt:lpstr>passo a passo de banco de dados SaaS na AWS para hospedar o aplicativo</vt:lpstr>
      <vt:lpstr>configurar o EC2 com Banco de dados na AWS</vt:lpstr>
      <vt:lpstr>configurar o EC2 com Banco de dados na AWS</vt:lpstr>
      <vt:lpstr>configurar o EC2 com Banco de dados na AWS</vt:lpstr>
      <vt:lpstr>configurar o EC2 com Banco de dados na AWS</vt:lpstr>
      <vt:lpstr>configurar o EC2 com Banco de dados na AWS</vt:lpstr>
      <vt:lpstr>AULA 04</vt:lpstr>
      <vt:lpstr>PaaS</vt:lpstr>
      <vt:lpstr>PaaS</vt:lpstr>
      <vt:lpstr>PaaS</vt:lpstr>
      <vt:lpstr>Como são feitos os testes em PaaS</vt:lpstr>
      <vt:lpstr>Como são feitos os testes em PaaS</vt:lpstr>
      <vt:lpstr>Como são feitos os testes em PaaS</vt:lpstr>
      <vt:lpstr>O que é um ambiente de sandbox</vt:lpstr>
      <vt:lpstr>O que é um ambiente de sandbox</vt:lpstr>
      <vt:lpstr>O que é um ambiente de sandbox</vt:lpstr>
      <vt:lpstr>O que são testes unitários</vt:lpstr>
      <vt:lpstr>O que são testes unitários</vt:lpstr>
      <vt:lpstr>teste unitário com PaaS</vt:lpstr>
      <vt:lpstr>teste unitário com PaaS</vt:lpstr>
      <vt:lpstr>teste unitário com PaaS</vt:lpstr>
      <vt:lpstr>teste unitário com PaaS</vt:lpstr>
      <vt:lpstr>teste unitário PaaS em Java na AWS</vt:lpstr>
      <vt:lpstr>teste unitário PaaS em Java na AWS</vt:lpstr>
      <vt:lpstr>teste unitário PaaS em Java na AWS</vt:lpstr>
      <vt:lpstr>teste unitário PaaS em Java na AWS</vt:lpstr>
      <vt:lpstr>exemplo de teste unitário PaaS em Java na AWS</vt:lpstr>
      <vt:lpstr>exemplo de teste unitário PaaS em Java na AWS</vt:lpstr>
      <vt:lpstr>exemplo de teste unitário PaaS em Java na AWS</vt:lpstr>
      <vt:lpstr>exemplo de teste unitário PaaS em Java na AWS</vt:lpstr>
      <vt:lpstr>exemplo de teste unitário PaaS em Java na AWS</vt:lpstr>
      <vt:lpstr>exemplo de teste unitário PaaS em Java na AWS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Usuário do Windows</dc:creator>
  <cp:lastModifiedBy>Usuário do Windows</cp:lastModifiedBy>
  <cp:revision>4</cp:revision>
  <dcterms:created xsi:type="dcterms:W3CDTF">2023-02-23T15:17:10Z</dcterms:created>
  <dcterms:modified xsi:type="dcterms:W3CDTF">2023-02-23T16:35:17Z</dcterms:modified>
</cp:coreProperties>
</file>