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7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8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22D3-FA79-4300-9A52-B019E37DDA5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6EED8-C59B-4018-9441-D99EA1F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://try.github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Github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Shuai Wei</a:t>
            </a:r>
          </a:p>
          <a:p>
            <a:r>
              <a:rPr lang="en-US" dirty="0" smtClean="0"/>
              <a:t>IS&amp;T Research Computing Services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Creating GitHub account if you don’t have an account already</a:t>
            </a:r>
            <a:endParaRPr lang="en-US" sz="4000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1551351"/>
            <a:ext cx="7970477" cy="5232625"/>
            <a:chOff x="838200" y="1551352"/>
            <a:chExt cx="7698378" cy="50539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51352"/>
              <a:ext cx="7698378" cy="505399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6909" y="4299020"/>
              <a:ext cx="607423" cy="18589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6909" y="5033554"/>
              <a:ext cx="781594" cy="20900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6908" y="5930538"/>
              <a:ext cx="607423" cy="1828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776"/>
            <a:ext cx="9453528" cy="534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Configuring GitHub account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8470108" y="3960954"/>
            <a:ext cx="1561397" cy="216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Configuring GitHub account 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199" y="1317794"/>
            <a:ext cx="8967107" cy="5402284"/>
            <a:chOff x="838200" y="1602365"/>
            <a:chExt cx="8575766" cy="51665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4606"/>
            <a:stretch/>
          </p:blipFill>
          <p:spPr>
            <a:xfrm>
              <a:off x="838200" y="1602365"/>
              <a:ext cx="8575766" cy="516651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70854" y="2608800"/>
              <a:ext cx="1846220" cy="29986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Configuring GitHub account 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355272"/>
            <a:ext cx="9218196" cy="5438284"/>
            <a:chOff x="838201" y="1534886"/>
            <a:chExt cx="9022976" cy="53231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4351" r="152"/>
            <a:stretch/>
          </p:blipFill>
          <p:spPr>
            <a:xfrm>
              <a:off x="838201" y="1534886"/>
              <a:ext cx="9022976" cy="532311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75979" y="3312521"/>
              <a:ext cx="1983762" cy="33611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GitHub Desktop Setup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89143" y="1406342"/>
            <a:ext cx="8087158" cy="5247464"/>
            <a:chOff x="847216" y="1302684"/>
            <a:chExt cx="8451079" cy="54835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216" y="1302685"/>
              <a:ext cx="8451079" cy="548359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272988" y="1302684"/>
              <a:ext cx="430306" cy="3019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2988" y="2877671"/>
              <a:ext cx="2447366" cy="46616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50079" y="1406341"/>
            <a:ext cx="7965286" cy="5235388"/>
            <a:chOff x="760320" y="1238702"/>
            <a:chExt cx="7940902" cy="521936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2103" r="2523" b="2716"/>
            <a:stretch/>
          </p:blipFill>
          <p:spPr>
            <a:xfrm>
              <a:off x="760320" y="1238702"/>
              <a:ext cx="7940902" cy="521936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999129" y="2539393"/>
              <a:ext cx="1470213" cy="3472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40935" y="1406341"/>
            <a:ext cx="7830815" cy="5247466"/>
            <a:chOff x="4665849" y="1266824"/>
            <a:chExt cx="7723239" cy="5483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5849" y="1266824"/>
              <a:ext cx="7723239" cy="54836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091253" y="2574456"/>
              <a:ext cx="1398324" cy="35700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6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desktop for version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and visualize each update of your code.</a:t>
            </a:r>
          </a:p>
          <a:p>
            <a:endParaRPr lang="en-US" dirty="0"/>
          </a:p>
          <a:p>
            <a:r>
              <a:rPr lang="en-US" dirty="0" smtClean="0"/>
              <a:t>Revert a previous version/commit. </a:t>
            </a:r>
          </a:p>
          <a:p>
            <a:endParaRPr lang="en-US" dirty="0"/>
          </a:p>
          <a:p>
            <a:r>
              <a:rPr lang="en-US" dirty="0" smtClean="0"/>
              <a:t>Branch out for large project development.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4758" y="5186346"/>
            <a:ext cx="798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Now </a:t>
            </a:r>
            <a:r>
              <a:rPr lang="en-US" sz="2400" dirty="0" smtClean="0">
                <a:solidFill>
                  <a:srgbClr val="FF0000"/>
                </a:solidFill>
              </a:rPr>
              <a:t>let’s start </a:t>
            </a:r>
            <a:r>
              <a:rPr lang="en-US" sz="2400" dirty="0">
                <a:solidFill>
                  <a:srgbClr val="FF0000"/>
                </a:solidFill>
              </a:rPr>
              <a:t>a new project (repository) </a:t>
            </a:r>
            <a:r>
              <a:rPr lang="en-US" sz="2400" dirty="0" smtClean="0">
                <a:solidFill>
                  <a:srgbClr val="FF0000"/>
                </a:solidFill>
              </a:rPr>
              <a:t>with </a:t>
            </a:r>
            <a:r>
              <a:rPr lang="en-US" sz="2400" dirty="0" err="1" smtClean="0">
                <a:solidFill>
                  <a:srgbClr val="FF0000"/>
                </a:solidFill>
              </a:rPr>
              <a:t>Github</a:t>
            </a:r>
            <a:r>
              <a:rPr lang="en-US" sz="2400" dirty="0" smtClean="0">
                <a:solidFill>
                  <a:srgbClr val="FF0000"/>
                </a:solidFill>
              </a:rPr>
              <a:t> desktop.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 the following set up.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name: </a:t>
            </a:r>
            <a:r>
              <a:rPr lang="en-US" dirty="0" smtClean="0"/>
              <a:t>BI594</a:t>
            </a:r>
            <a:endParaRPr lang="en-US" b="1" dirty="0" smtClean="0"/>
          </a:p>
          <a:p>
            <a:r>
              <a:rPr lang="en-US" dirty="0" smtClean="0"/>
              <a:t>File: </a:t>
            </a:r>
          </a:p>
          <a:p>
            <a:pPr lvl="1"/>
            <a:r>
              <a:rPr lang="en-US" b="1" dirty="0"/>
              <a:t>h</a:t>
            </a:r>
            <a:r>
              <a:rPr lang="en-US" b="1" dirty="0" smtClean="0"/>
              <a:t>ello.txt, class.txt</a:t>
            </a:r>
          </a:p>
          <a:p>
            <a:r>
              <a:rPr lang="en-US" dirty="0" smtClean="0"/>
              <a:t>First line: </a:t>
            </a:r>
          </a:p>
          <a:p>
            <a:pPr lvl="1"/>
            <a:r>
              <a:rPr lang="en-US" b="1" dirty="0" smtClean="0"/>
              <a:t>Hello World!</a:t>
            </a:r>
          </a:p>
          <a:p>
            <a:r>
              <a:rPr lang="en-US" dirty="0" smtClean="0"/>
              <a:t>More lines:</a:t>
            </a:r>
          </a:p>
          <a:p>
            <a:pPr lvl="1"/>
            <a:r>
              <a:rPr lang="en-US" b="1" dirty="0" smtClean="0"/>
              <a:t>Chapter 1: </a:t>
            </a:r>
          </a:p>
          <a:p>
            <a:pPr lvl="1"/>
            <a:r>
              <a:rPr lang="en-US" b="1" dirty="0" smtClean="0"/>
              <a:t>Chapter 2: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 to learn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https://help.github.com/desktop/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://try.github.io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www.atlassian.com/git/tutorials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https://github.com/chinium18/github_desktop_tutorial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8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hand-on practice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 a new repository</a:t>
            </a:r>
          </a:p>
          <a:p>
            <a:r>
              <a:rPr lang="en-US" dirty="0" smtClean="0"/>
              <a:t>New file</a:t>
            </a:r>
          </a:p>
          <a:p>
            <a:r>
              <a:rPr lang="en-US" dirty="0" smtClean="0"/>
              <a:t>Commit </a:t>
            </a:r>
          </a:p>
          <a:p>
            <a:r>
              <a:rPr lang="en-US" dirty="0" smtClean="0"/>
              <a:t>Publish</a:t>
            </a:r>
          </a:p>
          <a:p>
            <a:r>
              <a:rPr lang="en-US" dirty="0" smtClean="0"/>
              <a:t>Edit, commit, and push</a:t>
            </a:r>
          </a:p>
          <a:p>
            <a:r>
              <a:rPr lang="en-US" dirty="0" smtClean="0"/>
              <a:t>Add new file, commit, and push</a:t>
            </a:r>
          </a:p>
          <a:p>
            <a:r>
              <a:rPr lang="en-US" dirty="0" smtClean="0"/>
              <a:t>Revert a commit</a:t>
            </a:r>
          </a:p>
          <a:p>
            <a:r>
              <a:rPr lang="en-US" dirty="0" smtClean="0"/>
              <a:t>Revert a reverted commit</a:t>
            </a:r>
          </a:p>
          <a:p>
            <a:r>
              <a:rPr lang="en-US" dirty="0" smtClean="0"/>
              <a:t>Add collaborators</a:t>
            </a:r>
          </a:p>
          <a:p>
            <a:r>
              <a:rPr lang="en-US" dirty="0" smtClean="0"/>
              <a:t>Accept collaboration</a:t>
            </a:r>
          </a:p>
          <a:p>
            <a:r>
              <a:rPr lang="en-US" dirty="0" smtClean="0"/>
              <a:t>Clone a repository from collaborator</a:t>
            </a:r>
          </a:p>
          <a:p>
            <a:r>
              <a:rPr lang="en-US" dirty="0" smtClean="0"/>
              <a:t>Edit files in the same directory</a:t>
            </a:r>
          </a:p>
          <a:p>
            <a:r>
              <a:rPr lang="en-US" dirty="0" smtClean="0"/>
              <a:t>Resolve conflicts in </a:t>
            </a:r>
            <a:r>
              <a:rPr lang="en-US" smtClean="0"/>
              <a:t>code development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8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13" y="2790273"/>
            <a:ext cx="10515600" cy="1325563"/>
          </a:xfrm>
        </p:spPr>
        <p:txBody>
          <a:bodyPr/>
          <a:lstStyle/>
          <a:p>
            <a:r>
              <a:rPr lang="en-US" dirty="0" smtClean="0"/>
              <a:t>help@scc.bu.edu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3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Setting up GitHub Desktop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88977" cy="4351338"/>
          </a:xfrm>
        </p:spPr>
        <p:txBody>
          <a:bodyPr/>
          <a:lstStyle/>
          <a:p>
            <a:r>
              <a:rPr lang="en-US" dirty="0" smtClean="0"/>
              <a:t>Installing GitHub Desktop</a:t>
            </a:r>
          </a:p>
          <a:p>
            <a:pPr lvl="1"/>
            <a:r>
              <a:rPr lang="en-US" dirty="0" smtClean="0">
                <a:hlinkClick r:id="rId2"/>
              </a:rPr>
              <a:t>https://desktop.github.com/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Authenticating to GitHub</a:t>
            </a:r>
          </a:p>
          <a:p>
            <a:pPr lvl="1"/>
            <a:r>
              <a:rPr lang="en-US" dirty="0" smtClean="0"/>
              <a:t>Add your GitHub.com account information to GitHub Desktop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r>
              <a:rPr lang="en-US" dirty="0" smtClean="0"/>
              <a:t> for GitHub Desktop</a:t>
            </a:r>
          </a:p>
          <a:p>
            <a:pPr lvl="1"/>
            <a:r>
              <a:rPr lang="en-US" dirty="0" smtClean="0"/>
              <a:t>If you don’t have </a:t>
            </a:r>
            <a:r>
              <a:rPr lang="en-US" dirty="0" err="1" smtClean="0"/>
              <a:t>Git</a:t>
            </a:r>
            <a:r>
              <a:rPr lang="en-US" dirty="0" smtClean="0"/>
              <a:t> installed, you must configure it before using GitHub Desktop.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r>
              <a:rPr lang="en-US" sz="4000" dirty="0" smtClean="0"/>
              <a:t>: main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Track all your changes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Work along with others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Share work with others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350545" y="1605598"/>
            <a:ext cx="6101352" cy="3800730"/>
            <a:chOff x="5559551" y="1117918"/>
            <a:chExt cx="6101352" cy="38007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8449" t="32495" r="143" b="13165"/>
            <a:stretch/>
          </p:blipFill>
          <p:spPr>
            <a:xfrm>
              <a:off x="5559551" y="1117918"/>
              <a:ext cx="6101352" cy="243268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9018" t="34519" b="56735"/>
            <a:stretch/>
          </p:blipFill>
          <p:spPr>
            <a:xfrm>
              <a:off x="5559551" y="4525028"/>
              <a:ext cx="6101352" cy="39362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</p:pic>
        <p:sp>
          <p:nvSpPr>
            <p:cNvPr id="7" name="Down Arrow 6"/>
            <p:cNvSpPr/>
            <p:nvPr/>
          </p:nvSpPr>
          <p:spPr>
            <a:xfrm>
              <a:off x="8071975" y="3797247"/>
              <a:ext cx="1034925" cy="489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06900" y="3797247"/>
              <a:ext cx="970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With </a:t>
              </a:r>
              <a:r>
                <a:rPr lang="en-US" dirty="0" err="1" smtClean="0">
                  <a:solidFill>
                    <a:srgbClr val="0070C0"/>
                  </a:solidFill>
                </a:rPr>
                <a:t>Git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4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r>
              <a:rPr lang="en-US" sz="4000" dirty="0" smtClean="0"/>
              <a:t> Workflow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895"/>
            <a:ext cx="8686688" cy="5055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641168" y="5874191"/>
            <a:ext cx="5616044" cy="631112"/>
            <a:chOff x="3641168" y="5874191"/>
            <a:chExt cx="5616044" cy="631112"/>
          </a:xfrm>
        </p:grpSpPr>
        <p:sp>
          <p:nvSpPr>
            <p:cNvPr id="6" name="Rounded Rectangle 5"/>
            <p:cNvSpPr/>
            <p:nvPr/>
          </p:nvSpPr>
          <p:spPr>
            <a:xfrm>
              <a:off x="5808618" y="5874191"/>
              <a:ext cx="3448594" cy="631112"/>
            </a:xfrm>
            <a:prstGeom prst="roundRect">
              <a:avLst>
                <a:gd name="adj" fmla="val 9625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1168" y="5958914"/>
              <a:ext cx="16819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Github.com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362302" y="6099233"/>
              <a:ext cx="368047" cy="23889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380" y="1575895"/>
            <a:ext cx="11404240" cy="3596996"/>
            <a:chOff x="558380" y="1575895"/>
            <a:chExt cx="11404240" cy="3596996"/>
          </a:xfrm>
        </p:grpSpPr>
        <p:sp>
          <p:nvSpPr>
            <p:cNvPr id="3" name="Rounded Rectangle 2"/>
            <p:cNvSpPr/>
            <p:nvPr/>
          </p:nvSpPr>
          <p:spPr>
            <a:xfrm>
              <a:off x="558380" y="1575895"/>
              <a:ext cx="9412933" cy="3596996"/>
            </a:xfrm>
            <a:prstGeom prst="roundRect">
              <a:avLst>
                <a:gd name="adj" fmla="val 405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7678" y="2958894"/>
              <a:ext cx="142494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Local 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computer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10070472" y="3283695"/>
              <a:ext cx="368047" cy="23889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6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command lines in a terminal window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10478" r="30565" b="34457"/>
          <a:stretch/>
        </p:blipFill>
        <p:spPr>
          <a:xfrm>
            <a:off x="838200" y="1645241"/>
            <a:ext cx="9672453" cy="4531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Github.com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8"/>
          </a:xfrm>
        </p:spPr>
        <p:txBody>
          <a:bodyPr/>
          <a:lstStyle/>
          <a:p>
            <a:r>
              <a:rPr lang="en-US" dirty="0" smtClean="0"/>
              <a:t>A web-server that allows you to save/access your repository remotely.</a:t>
            </a:r>
          </a:p>
          <a:p>
            <a:r>
              <a:rPr lang="en-US" dirty="0" smtClean="0"/>
              <a:t>Easy to share with collaborators.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3057"/>
            <a:ext cx="8945593" cy="4074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GitHub</a:t>
            </a:r>
            <a:r>
              <a:rPr lang="en-US" sz="4000" dirty="0"/>
              <a:t>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31" y="1468085"/>
            <a:ext cx="10515600" cy="4351338"/>
          </a:xfrm>
        </p:spPr>
        <p:txBody>
          <a:bodyPr/>
          <a:lstStyle/>
          <a:p>
            <a:r>
              <a:rPr lang="en-US" dirty="0"/>
              <a:t>It’s a fast, easy way to contribute to projects from OS X and </a:t>
            </a:r>
            <a:r>
              <a:rPr lang="en-US" dirty="0" smtClean="0"/>
              <a:t>Windows.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workflow and replace </a:t>
            </a:r>
            <a:r>
              <a:rPr lang="en-US" dirty="0" err="1"/>
              <a:t>GitHub</a:t>
            </a:r>
            <a:r>
              <a:rPr lang="en-US" dirty="0"/>
              <a:t> for Mac and Windows with a unified experience across both platforms.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Screen Shot 2018-08-27 at 1.35.48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" r="-56" b="23712"/>
          <a:stretch/>
        </p:blipFill>
        <p:spPr>
          <a:xfrm>
            <a:off x="2083892" y="2873588"/>
            <a:ext cx="7903992" cy="3759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Setting up GitHub Desktop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88977" cy="4351338"/>
          </a:xfrm>
        </p:spPr>
        <p:txBody>
          <a:bodyPr/>
          <a:lstStyle/>
          <a:p>
            <a:r>
              <a:rPr lang="en-US" dirty="0" smtClean="0"/>
              <a:t>Installing GitHub Desktop</a:t>
            </a:r>
          </a:p>
          <a:p>
            <a:pPr lvl="1"/>
            <a:r>
              <a:rPr lang="en-US" dirty="0" smtClean="0">
                <a:hlinkClick r:id="rId2"/>
              </a:rPr>
              <a:t>https://desktop.github.com/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Authenticating to GitHub</a:t>
            </a:r>
          </a:p>
          <a:p>
            <a:pPr lvl="1"/>
            <a:r>
              <a:rPr lang="en-US" dirty="0" smtClean="0"/>
              <a:t>Add your GitHub.com account information to GitHub Desktop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r>
              <a:rPr lang="en-US" dirty="0" smtClean="0"/>
              <a:t> for GitHub Desktop</a:t>
            </a:r>
          </a:p>
          <a:p>
            <a:pPr lvl="1"/>
            <a:r>
              <a:rPr lang="en-US" dirty="0" smtClean="0"/>
              <a:t>If you don’t have </a:t>
            </a:r>
            <a:r>
              <a:rPr lang="en-US" dirty="0" err="1" smtClean="0"/>
              <a:t>Git</a:t>
            </a:r>
            <a:r>
              <a:rPr lang="en-US" dirty="0" smtClean="0"/>
              <a:t> installed, you must configure it before using GitHub Desktop.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Authenticating to GitHub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3" b="4881"/>
          <a:stretch/>
        </p:blipFill>
        <p:spPr>
          <a:xfrm>
            <a:off x="674078" y="1381736"/>
            <a:ext cx="9838749" cy="5272850"/>
          </a:xfrm>
        </p:spPr>
      </p:pic>
      <p:grpSp>
        <p:nvGrpSpPr>
          <p:cNvPr id="8" name="Group 7"/>
          <p:cNvGrpSpPr/>
          <p:nvPr/>
        </p:nvGrpSpPr>
        <p:grpSpPr>
          <a:xfrm>
            <a:off x="828654" y="3880765"/>
            <a:ext cx="2368732" cy="935074"/>
            <a:chOff x="957942" y="3793680"/>
            <a:chExt cx="2264228" cy="851560"/>
          </a:xfrm>
        </p:grpSpPr>
        <p:sp>
          <p:nvSpPr>
            <p:cNvPr id="5" name="Rectangle 4"/>
            <p:cNvSpPr/>
            <p:nvPr/>
          </p:nvSpPr>
          <p:spPr>
            <a:xfrm>
              <a:off x="1062445" y="4410109"/>
              <a:ext cx="1149532" cy="23513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153" y="3793680"/>
              <a:ext cx="2151017" cy="21220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7942" y="4018161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or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6043262"/>
            <a:ext cx="1508760" cy="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</TotalTime>
  <Words>359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Version control with Github Desktop</vt:lpstr>
      <vt:lpstr>Setting up GitHub Desktop</vt:lpstr>
      <vt:lpstr>Git: main features</vt:lpstr>
      <vt:lpstr>Git Workflow</vt:lpstr>
      <vt:lpstr>Git: command lines in a terminal window</vt:lpstr>
      <vt:lpstr>Github.com </vt:lpstr>
      <vt:lpstr>GitHub desktop</vt:lpstr>
      <vt:lpstr>Setting up GitHub Desktop</vt:lpstr>
      <vt:lpstr>Authenticating to GitHub</vt:lpstr>
      <vt:lpstr>Creating GitHub account if you don’t have an account already</vt:lpstr>
      <vt:lpstr>Configuring GitHub account </vt:lpstr>
      <vt:lpstr>Configuring GitHub account </vt:lpstr>
      <vt:lpstr>Configuring GitHub account </vt:lpstr>
      <vt:lpstr>GitHub Desktop Setup</vt:lpstr>
      <vt:lpstr>Using Github desktop for version control</vt:lpstr>
      <vt:lpstr>We use the following set up.</vt:lpstr>
      <vt:lpstr>Other resources to learn Git:</vt:lpstr>
      <vt:lpstr>Topics for hand-on practice in class</vt:lpstr>
      <vt:lpstr>help@scc.bu.edu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Github Desktop</dc:title>
  <dc:creator>Wei, Shuai</dc:creator>
  <cp:lastModifiedBy>Wei, Shuai</cp:lastModifiedBy>
  <cp:revision>34</cp:revision>
  <dcterms:created xsi:type="dcterms:W3CDTF">2018-09-06T14:19:14Z</dcterms:created>
  <dcterms:modified xsi:type="dcterms:W3CDTF">2019-01-31T15:51:33Z</dcterms:modified>
</cp:coreProperties>
</file>