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93" r:id="rId37"/>
    <p:sldId id="294" r:id="rId38"/>
    <p:sldId id="290" r:id="rId39"/>
    <p:sldId id="272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5C98C-2BCC-46BC-9B07-EB6E659E1C1C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CEEDCF1-1599-4EE7-9258-3A022421C6F4}">
      <dgm:prSet/>
      <dgm:spPr/>
      <dgm:t>
        <a:bodyPr/>
        <a:lstStyle/>
        <a:p>
          <a:r>
            <a:rPr lang="pt-BR"/>
            <a:t>Após finalizar, use o comando </a:t>
          </a:r>
          <a:endParaRPr lang="en-US"/>
        </a:p>
      </dgm:t>
    </dgm:pt>
    <dgm:pt modelId="{83371BCA-CF60-48B4-9205-7B3DAB605938}" type="parTrans" cxnId="{4F2572A9-A9DE-41F2-A663-4E1A988F8B42}">
      <dgm:prSet/>
      <dgm:spPr/>
      <dgm:t>
        <a:bodyPr/>
        <a:lstStyle/>
        <a:p>
          <a:endParaRPr lang="en-US"/>
        </a:p>
      </dgm:t>
    </dgm:pt>
    <dgm:pt modelId="{7596746A-0B74-4761-A123-145BC86F6D42}" type="sibTrans" cxnId="{4F2572A9-A9DE-41F2-A663-4E1A988F8B42}">
      <dgm:prSet/>
      <dgm:spPr/>
      <dgm:t>
        <a:bodyPr/>
        <a:lstStyle/>
        <a:p>
          <a:endParaRPr lang="en-US"/>
        </a:p>
      </dgm:t>
    </dgm:pt>
    <dgm:pt modelId="{C80AEFAD-549D-4D37-BD23-20A5EF25A31D}">
      <dgm:prSet/>
      <dgm:spPr/>
      <dgm:t>
        <a:bodyPr/>
        <a:lstStyle/>
        <a:p>
          <a:r>
            <a:rPr lang="pt-BR"/>
            <a:t>npx expo start</a:t>
          </a:r>
          <a:endParaRPr lang="en-US"/>
        </a:p>
      </dgm:t>
    </dgm:pt>
    <dgm:pt modelId="{A7F49EC2-E6CA-46D9-902E-F19D55A49ED2}" type="parTrans" cxnId="{2E5D5D07-B786-45B9-B4AE-B3E023254317}">
      <dgm:prSet/>
      <dgm:spPr/>
      <dgm:t>
        <a:bodyPr/>
        <a:lstStyle/>
        <a:p>
          <a:endParaRPr lang="en-US"/>
        </a:p>
      </dgm:t>
    </dgm:pt>
    <dgm:pt modelId="{FA9B481C-42FA-480D-A3C3-CD03AC2475D3}" type="sibTrans" cxnId="{2E5D5D07-B786-45B9-B4AE-B3E023254317}">
      <dgm:prSet/>
      <dgm:spPr/>
      <dgm:t>
        <a:bodyPr/>
        <a:lstStyle/>
        <a:p>
          <a:endParaRPr lang="en-US"/>
        </a:p>
      </dgm:t>
    </dgm:pt>
    <dgm:pt modelId="{9099FACA-FDDE-44FA-BA15-6D4912A3A7E9}" type="pres">
      <dgm:prSet presAssocID="{33D5C98C-2BCC-46BC-9B07-EB6E659E1C1C}" presName="cycle" presStyleCnt="0">
        <dgm:presLayoutVars>
          <dgm:dir/>
          <dgm:resizeHandles val="exact"/>
        </dgm:presLayoutVars>
      </dgm:prSet>
      <dgm:spPr/>
    </dgm:pt>
    <dgm:pt modelId="{E1D355F3-7141-4FE9-9DEA-CCD87934EB75}" type="pres">
      <dgm:prSet presAssocID="{2CEEDCF1-1599-4EE7-9258-3A022421C6F4}" presName="node" presStyleLbl="node1" presStyleIdx="0" presStyleCnt="2">
        <dgm:presLayoutVars>
          <dgm:bulletEnabled val="1"/>
        </dgm:presLayoutVars>
      </dgm:prSet>
      <dgm:spPr/>
    </dgm:pt>
    <dgm:pt modelId="{60A1B464-F497-4011-A3AC-85D1D7FE6B71}" type="pres">
      <dgm:prSet presAssocID="{2CEEDCF1-1599-4EE7-9258-3A022421C6F4}" presName="spNode" presStyleCnt="0"/>
      <dgm:spPr/>
    </dgm:pt>
    <dgm:pt modelId="{9FA5FD9F-B3B3-4F19-8073-E54F75ECDC7B}" type="pres">
      <dgm:prSet presAssocID="{7596746A-0B74-4761-A123-145BC86F6D42}" presName="sibTrans" presStyleLbl="sibTrans1D1" presStyleIdx="0" presStyleCnt="2"/>
      <dgm:spPr/>
    </dgm:pt>
    <dgm:pt modelId="{AE28D7A6-1098-4878-86B4-5F4565B69D0F}" type="pres">
      <dgm:prSet presAssocID="{C80AEFAD-549D-4D37-BD23-20A5EF25A31D}" presName="node" presStyleLbl="node1" presStyleIdx="1" presStyleCnt="2">
        <dgm:presLayoutVars>
          <dgm:bulletEnabled val="1"/>
        </dgm:presLayoutVars>
      </dgm:prSet>
      <dgm:spPr/>
    </dgm:pt>
    <dgm:pt modelId="{74E21302-5133-45C6-9DB9-0DA3563063D3}" type="pres">
      <dgm:prSet presAssocID="{C80AEFAD-549D-4D37-BD23-20A5EF25A31D}" presName="spNode" presStyleCnt="0"/>
      <dgm:spPr/>
    </dgm:pt>
    <dgm:pt modelId="{8DA1F0DB-60BA-46EA-95A4-AF4B93A1FF05}" type="pres">
      <dgm:prSet presAssocID="{FA9B481C-42FA-480D-A3C3-CD03AC2475D3}" presName="sibTrans" presStyleLbl="sibTrans1D1" presStyleIdx="1" presStyleCnt="2"/>
      <dgm:spPr/>
    </dgm:pt>
  </dgm:ptLst>
  <dgm:cxnLst>
    <dgm:cxn modelId="{2E5D5D07-B786-45B9-B4AE-B3E023254317}" srcId="{33D5C98C-2BCC-46BC-9B07-EB6E659E1C1C}" destId="{C80AEFAD-549D-4D37-BD23-20A5EF25A31D}" srcOrd="1" destOrd="0" parTransId="{A7F49EC2-E6CA-46D9-902E-F19D55A49ED2}" sibTransId="{FA9B481C-42FA-480D-A3C3-CD03AC2475D3}"/>
    <dgm:cxn modelId="{152C947C-A04D-44EE-8CC3-8AD74BE3A9D8}" type="presOf" srcId="{33D5C98C-2BCC-46BC-9B07-EB6E659E1C1C}" destId="{9099FACA-FDDE-44FA-BA15-6D4912A3A7E9}" srcOrd="0" destOrd="0" presId="urn:microsoft.com/office/officeart/2005/8/layout/cycle6"/>
    <dgm:cxn modelId="{E4466692-C2F4-476B-B34E-399EE93266EA}" type="presOf" srcId="{C80AEFAD-549D-4D37-BD23-20A5EF25A31D}" destId="{AE28D7A6-1098-4878-86B4-5F4565B69D0F}" srcOrd="0" destOrd="0" presId="urn:microsoft.com/office/officeart/2005/8/layout/cycle6"/>
    <dgm:cxn modelId="{4F2572A9-A9DE-41F2-A663-4E1A988F8B42}" srcId="{33D5C98C-2BCC-46BC-9B07-EB6E659E1C1C}" destId="{2CEEDCF1-1599-4EE7-9258-3A022421C6F4}" srcOrd="0" destOrd="0" parTransId="{83371BCA-CF60-48B4-9205-7B3DAB605938}" sibTransId="{7596746A-0B74-4761-A123-145BC86F6D42}"/>
    <dgm:cxn modelId="{74768BAE-4D5D-4172-88FF-51BBFEC3AFF5}" type="presOf" srcId="{7596746A-0B74-4761-A123-145BC86F6D42}" destId="{9FA5FD9F-B3B3-4F19-8073-E54F75ECDC7B}" srcOrd="0" destOrd="0" presId="urn:microsoft.com/office/officeart/2005/8/layout/cycle6"/>
    <dgm:cxn modelId="{C5D43EE6-4B99-423F-B719-4AACC2EF3935}" type="presOf" srcId="{2CEEDCF1-1599-4EE7-9258-3A022421C6F4}" destId="{E1D355F3-7141-4FE9-9DEA-CCD87934EB75}" srcOrd="0" destOrd="0" presId="urn:microsoft.com/office/officeart/2005/8/layout/cycle6"/>
    <dgm:cxn modelId="{E95338F5-21BE-420D-952D-79B0D7A0C8A9}" type="presOf" srcId="{FA9B481C-42FA-480D-A3C3-CD03AC2475D3}" destId="{8DA1F0DB-60BA-46EA-95A4-AF4B93A1FF05}" srcOrd="0" destOrd="0" presId="urn:microsoft.com/office/officeart/2005/8/layout/cycle6"/>
    <dgm:cxn modelId="{10E2DDFB-4BD4-471E-91E1-3EFD8F8EA03B}" type="presParOf" srcId="{9099FACA-FDDE-44FA-BA15-6D4912A3A7E9}" destId="{E1D355F3-7141-4FE9-9DEA-CCD87934EB75}" srcOrd="0" destOrd="0" presId="urn:microsoft.com/office/officeart/2005/8/layout/cycle6"/>
    <dgm:cxn modelId="{64034ED8-8388-4941-9692-B315CF81888C}" type="presParOf" srcId="{9099FACA-FDDE-44FA-BA15-6D4912A3A7E9}" destId="{60A1B464-F497-4011-A3AC-85D1D7FE6B71}" srcOrd="1" destOrd="0" presId="urn:microsoft.com/office/officeart/2005/8/layout/cycle6"/>
    <dgm:cxn modelId="{14424A6E-D8A2-42ED-AF92-94165F4BAF2A}" type="presParOf" srcId="{9099FACA-FDDE-44FA-BA15-6D4912A3A7E9}" destId="{9FA5FD9F-B3B3-4F19-8073-E54F75ECDC7B}" srcOrd="2" destOrd="0" presId="urn:microsoft.com/office/officeart/2005/8/layout/cycle6"/>
    <dgm:cxn modelId="{1936D80B-5B15-456B-9385-E43554C6CB2F}" type="presParOf" srcId="{9099FACA-FDDE-44FA-BA15-6D4912A3A7E9}" destId="{AE28D7A6-1098-4878-86B4-5F4565B69D0F}" srcOrd="3" destOrd="0" presId="urn:microsoft.com/office/officeart/2005/8/layout/cycle6"/>
    <dgm:cxn modelId="{61C1C1F3-41AF-4F9E-9DF3-860C4DBBA604}" type="presParOf" srcId="{9099FACA-FDDE-44FA-BA15-6D4912A3A7E9}" destId="{74E21302-5133-45C6-9DB9-0DA3563063D3}" srcOrd="4" destOrd="0" presId="urn:microsoft.com/office/officeart/2005/8/layout/cycle6"/>
    <dgm:cxn modelId="{481FAA94-571B-43A5-BA24-405C8FA7CE7D}" type="presParOf" srcId="{9099FACA-FDDE-44FA-BA15-6D4912A3A7E9}" destId="{8DA1F0DB-60BA-46EA-95A4-AF4B93A1FF05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355F3-7141-4FE9-9DEA-CCD87934EB75}">
      <dsp:nvSpPr>
        <dsp:cNvPr id="0" name=""/>
        <dsp:cNvSpPr/>
      </dsp:nvSpPr>
      <dsp:spPr>
        <a:xfrm>
          <a:off x="590" y="1773226"/>
          <a:ext cx="3026735" cy="19673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Após finalizar, use o comando </a:t>
          </a:r>
          <a:endParaRPr lang="en-US" sz="3500" kern="1200"/>
        </a:p>
      </dsp:txBody>
      <dsp:txXfrm>
        <a:off x="96629" y="1869265"/>
        <a:ext cx="2834657" cy="1775300"/>
      </dsp:txXfrm>
    </dsp:sp>
    <dsp:sp modelId="{9FA5FD9F-B3B3-4F19-8073-E54F75ECDC7B}">
      <dsp:nvSpPr>
        <dsp:cNvPr id="0" name=""/>
        <dsp:cNvSpPr/>
      </dsp:nvSpPr>
      <dsp:spPr>
        <a:xfrm>
          <a:off x="1513958" y="1088762"/>
          <a:ext cx="3336306" cy="3336306"/>
        </a:xfrm>
        <a:custGeom>
          <a:avLst/>
          <a:gdLst/>
          <a:ahLst/>
          <a:cxnLst/>
          <a:rect l="0" t="0" r="0" b="0"/>
          <a:pathLst>
            <a:path>
              <a:moveTo>
                <a:pt x="336964" y="662832"/>
              </a:moveTo>
              <a:arcTo wR="1668153" hR="1668153" stAng="13023618" swAng="635276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8D7A6-1098-4878-86B4-5F4565B69D0F}">
      <dsp:nvSpPr>
        <dsp:cNvPr id="0" name=""/>
        <dsp:cNvSpPr/>
      </dsp:nvSpPr>
      <dsp:spPr>
        <a:xfrm>
          <a:off x="3336897" y="1773226"/>
          <a:ext cx="3026735" cy="19673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npx expo start</a:t>
          </a:r>
          <a:endParaRPr lang="en-US" sz="3500" kern="1200"/>
        </a:p>
      </dsp:txBody>
      <dsp:txXfrm>
        <a:off x="3432936" y="1869265"/>
        <a:ext cx="2834657" cy="1775300"/>
      </dsp:txXfrm>
    </dsp:sp>
    <dsp:sp modelId="{8DA1F0DB-60BA-46EA-95A4-AF4B93A1FF05}">
      <dsp:nvSpPr>
        <dsp:cNvPr id="0" name=""/>
        <dsp:cNvSpPr/>
      </dsp:nvSpPr>
      <dsp:spPr>
        <a:xfrm>
          <a:off x="1513958" y="1088762"/>
          <a:ext cx="3336306" cy="3336306"/>
        </a:xfrm>
        <a:custGeom>
          <a:avLst/>
          <a:gdLst/>
          <a:ahLst/>
          <a:cxnLst/>
          <a:rect l="0" t="0" r="0" b="0"/>
          <a:pathLst>
            <a:path>
              <a:moveTo>
                <a:pt x="2999342" y="2673474"/>
              </a:moveTo>
              <a:arcTo wR="1668153" hR="1668153" stAng="2223618" swAng="6352764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709CD-C2FC-FE58-35B6-41698207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4142B2-4EEE-7B1D-846B-3CCAF8E9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3A986D-F602-E942-8A0D-5E610E50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3844B-CF70-DC51-A603-5A41AF27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50F09-411A-16BE-5F2A-9FF514A0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8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1803E-49B9-DE79-F8C9-E0F3683F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BBA6BE-FEF0-CBFD-BD04-899FBD29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9AEE47-CAC5-B6FA-BF47-DF0644EF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F9141F-6071-FCD9-6E68-C5521952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3EA02-B181-5DF9-7534-01097EED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8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D96DD6-71D7-BE33-F062-ABCD40D90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D02E10-2E2D-96AD-F195-0DAFDDA9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C5506-5C02-0A4C-4C3F-31AE9BD5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1422C-8D4A-6ECD-5E2F-102F9DA5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921D63-4F32-B3A2-32FF-BA29325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573A5-4B71-56A4-3721-B0DF013C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500334-EAFE-E25C-FD33-0F5D9303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37C750-A68B-AC6D-3321-EC04A9AE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25D3C9-5486-372B-45AC-567013B0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E3E86D-30C1-7992-0D29-6F0EF169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81669-A754-E8C0-BE7D-396D098E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29C63D-0308-DB08-FA55-65BFD0A4D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82C8A-624F-5E9D-71BF-0391338D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6D010-7C9C-5955-DD73-276BA690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E8335E-AFD5-D60A-8088-6E5586F2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09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34517-C8DF-5379-3242-78AA3242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19FFB-892B-D632-8DD7-085944571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FC1F9B-F1EC-8576-4B39-A255E3EB7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468610-DC27-4C7A-7266-C2BA81CE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647730-EE34-C599-272F-28474814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9F562A-D186-0839-25BB-22F4057D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37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79ED0-1672-E396-B9C7-F4DC7290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5F93BC-044E-1619-B38C-361E9449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FED450-6115-2469-C93C-CBA9916DE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3454B8-3008-3EE2-2CB9-981B80C14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63D97F-DB55-0FA0-A74C-19ADA53A9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AC60B8-F362-221A-1675-0814F33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EAA6C1-44B7-DF91-C392-DC528439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1E40AF-08C6-F57A-FE05-632326A3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52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8E98E-986F-437A-8EBC-9311512A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BDB95E-43F4-909C-9237-C9FBB546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A875B2-6CA8-3696-C1D3-DDBFD0B2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9E60DD-D891-CD22-852A-C6178803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46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AA8033D-F632-FBE6-FF6F-06FC68C0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32F169C-A613-C909-7B08-39B511F2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B12C6B-8A80-1FD3-1FC3-9EC282E3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8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19DFA-64EE-8598-4D75-A8CA41E5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DCE1A-3F17-CB26-A045-7E959583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77B826-6F1E-2C2D-6EDA-F0AF79976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684CA1-9366-E784-DC86-AA38BE02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42353B-A548-2C57-50F6-8F367E31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42005C-BBF3-A5FC-904C-A93B5461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13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8A9-A104-2B03-9287-A70DB7F2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34B153-62DC-A510-A359-C9D566B2F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C5DE98-3F5C-F80D-58D0-F9F6722F7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BFAA2B-C8F8-4158-B742-E76F6AF5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3B116F-BDF9-43DA-288F-0C74A0F7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8D5695-76A9-2068-A2C6-0AF9140D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3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2E4AB9-AF1B-3CF0-F152-4536FBAD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EBFA98-9F62-012B-D3BD-33D8DE8C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D3AC9-8F9E-CC5E-399C-B638F345D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A706B-E2A8-48B2-9B25-696B05FF30CC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9BDDC2-9A00-1CCB-72D6-DF108114E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F8CF0-C570-F98F-4EE0-3CB9B7AF2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8271E-371B-4CD5-8C1A-7E4553799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4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xpo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tive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688CEAF-7528-ED21-F0ED-1AA08E3308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36" b="1399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545328-BDA0-437C-08A4-21CCB0AE9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pt-BR" sz="5200">
                <a:solidFill>
                  <a:srgbClr val="FFFFFF"/>
                </a:solidFill>
              </a:rPr>
              <a:t>Aplicando Rotas no React.js</a:t>
            </a:r>
          </a:p>
        </p:txBody>
      </p:sp>
    </p:spTree>
    <p:extLst>
      <p:ext uri="{BB962C8B-B14F-4D97-AF65-F5344CB8AC3E}">
        <p14:creationId xmlns:p14="http://schemas.microsoft.com/office/powerpoint/2010/main" val="14747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D15F4-EC9D-5CCA-A3E8-93AAD49B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14212-7C45-B493-A51D-008EDD72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Framework que permite criar aplicativos móveis para Android e iOS usando </a:t>
            </a:r>
            <a:r>
              <a:rPr lang="pt-BR" dirty="0" err="1"/>
              <a:t>JavaScript</a:t>
            </a:r>
            <a:r>
              <a:rPr lang="pt-BR" dirty="0"/>
              <a:t> e </a:t>
            </a:r>
            <a:r>
              <a:rPr lang="pt-BR" dirty="0" err="1"/>
              <a:t>React</a:t>
            </a:r>
            <a:r>
              <a:rPr lang="pt-BR" dirty="0"/>
              <a:t>, ele traduz o código </a:t>
            </a:r>
            <a:r>
              <a:rPr lang="pt-BR" dirty="0" err="1"/>
              <a:t>JavaScript</a:t>
            </a:r>
            <a:r>
              <a:rPr lang="pt-BR" dirty="0"/>
              <a:t> para componentes nativos, como botões e caixas de texto, fazendo com que os aplicativos tenham aparência e funcionamento nativo.</a:t>
            </a:r>
          </a:p>
        </p:txBody>
      </p:sp>
    </p:spTree>
    <p:extLst>
      <p:ext uri="{BB962C8B-B14F-4D97-AF65-F5344CB8AC3E}">
        <p14:creationId xmlns:p14="http://schemas.microsoft.com/office/powerpoint/2010/main" val="253539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C3B6B-24FA-8169-78E9-68CFF352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73912C-90CD-1A96-B345-1EDEF4FC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Componentes são pedaços reutilizáveis de código que representam partes da interface de um aplicativo, como botões, textos, imagens, etc. Eles podem ser componentes </a:t>
            </a:r>
            <a:r>
              <a:rPr lang="pt-BR" b="1" dirty="0"/>
              <a:t>funcionais</a:t>
            </a:r>
            <a:r>
              <a:rPr lang="pt-BR" dirty="0"/>
              <a:t> ou </a:t>
            </a:r>
            <a:r>
              <a:rPr lang="pt-BR" b="1" dirty="0"/>
              <a:t>de classe</a:t>
            </a:r>
            <a:r>
              <a:rPr lang="pt-BR" dirty="0"/>
              <a:t>, e permitem a criação de interfaces complexas ao serem combinados uns com os outros.</a:t>
            </a:r>
          </a:p>
        </p:txBody>
      </p:sp>
    </p:spTree>
    <p:extLst>
      <p:ext uri="{BB962C8B-B14F-4D97-AF65-F5344CB8AC3E}">
        <p14:creationId xmlns:p14="http://schemas.microsoft.com/office/powerpoint/2010/main" val="142360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EC3B6B-24FA-8169-78E9-68CFF352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pt-BR" dirty="0"/>
              <a:t>Componentes: tipos de componentes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FD911D-00BC-0D1C-B9D2-82B91EDAFD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73912C-90CD-1A96-B345-1EDEF4FC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/>
              <a:t>Componentes Nativos (Core Components):</a:t>
            </a:r>
          </a:p>
          <a:p>
            <a:pPr marL="0" indent="0">
              <a:buNone/>
            </a:pPr>
            <a:r>
              <a:rPr lang="pt-BR" sz="2000"/>
              <a:t>React Native fornece uma série de componentes prontos para uso que se assemelham a elementos HTML, mas são mapeados para componentes nativos em Android e iOS. Alguns dos mais usados são:</a:t>
            </a:r>
          </a:p>
          <a:p>
            <a:pPr marL="0" indent="0">
              <a:buNone/>
            </a:pPr>
            <a:r>
              <a:rPr lang="pt-BR" sz="2000"/>
              <a:t>View: Funciona como a &lt;div&gt; no HTML. É usado para criar contêineres que agrupam outros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209400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3C003C-A1F6-8496-037D-55004028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43" y="230269"/>
            <a:ext cx="4622567" cy="1532881"/>
          </a:xfrm>
        </p:spPr>
        <p:txBody>
          <a:bodyPr anchor="b">
            <a:normAutofit/>
          </a:bodyPr>
          <a:lstStyle/>
          <a:p>
            <a:r>
              <a:rPr lang="pt-BR" sz="4000" dirty="0"/>
              <a:t>Componentes: tipos de componentes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0FE7C3-EF5B-B142-11B0-EAA91D35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9" r="10121" b="1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AFCF8-D577-A5B9-FE78-7C9AE66C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pt-BR" sz="2000"/>
              <a:t>Text: Equivalente ao &lt;p&gt; ou &lt;span&gt; no HTML. Serve para exibir textos</a:t>
            </a:r>
          </a:p>
          <a:p>
            <a:endParaRPr lang="pt-BR" sz="2000"/>
          </a:p>
          <a:p>
            <a:r>
              <a:rPr lang="pt-BR" sz="2000"/>
              <a:t>Image: Para exibir imagens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B7BE4D-7D12-D783-A46B-967FAD31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" r="1" b="1460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3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7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7E7B31-3A95-8CCD-529A-17D6444A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pt-BR" sz="3600" dirty="0"/>
              <a:t>Componentes: tipos de componentes</a:t>
            </a:r>
            <a:endParaRPr lang="pt-BR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906C5-F888-A895-219B-4C870A1E4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pt-BR" sz="1800" dirty="0" err="1"/>
              <a:t>TextInput</a:t>
            </a:r>
            <a:r>
              <a:rPr lang="pt-BR" sz="1800" dirty="0"/>
              <a:t>: Campo de texto para entradas de usuário (como &lt;input&gt; no HTML).</a:t>
            </a:r>
          </a:p>
          <a:p>
            <a:endParaRPr lang="pt-BR" sz="1800" dirty="0"/>
          </a:p>
          <a:p>
            <a:r>
              <a:rPr lang="pt-BR" sz="1800" dirty="0"/>
              <a:t>Button: Um botão simples. É um componente de nível mais alto que encapsula um comportamento básico de clique.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100C56-832F-6F79-E3E6-FCDBD36D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51" y="1580564"/>
            <a:ext cx="6460705" cy="21966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4A6A49C-7919-ACFD-B8F4-3D0BF67C8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97" y="4396112"/>
            <a:ext cx="9115579" cy="23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82BC6A-B552-7E82-22AB-7B3BBD14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pt-BR" sz="2900"/>
              <a:t>Estilização de Componentes</a:t>
            </a:r>
            <a:br>
              <a:rPr lang="pt-BR" sz="2900"/>
            </a:br>
            <a:endParaRPr lang="pt-BR" sz="29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17E21-EEF3-83A7-568F-7A6EB9E3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/>
              <a:t>Os componentes do React Native são estilizados usando um sistema parecido com CSS, mas as propriedades de estilo são escritas em camelCase, e os valores são passados como objetos.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0B3F04-1388-0104-4BDE-F26546B4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672193"/>
            <a:ext cx="6440424" cy="54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2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82BC6A-B552-7E82-22AB-7B3BBD14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pt-BR" sz="2900" dirty="0" err="1"/>
              <a:t>Const</a:t>
            </a:r>
            <a:r>
              <a:rPr lang="pt-BR" sz="2900" dirty="0"/>
              <a:t>? Qual motivo?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17E21-EEF3-83A7-568F-7A6EB9E3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/>
              <a:t>o uso de uma </a:t>
            </a:r>
            <a:r>
              <a:rPr lang="pt-BR" sz="1800" dirty="0" err="1"/>
              <a:t>const</a:t>
            </a:r>
            <a:r>
              <a:rPr lang="pt-BR" sz="1800" dirty="0"/>
              <a:t> para definir estilos segue uma boa prática de organização e otimização.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0B3F04-1388-0104-4BDE-F26546B4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672193"/>
            <a:ext cx="6440424" cy="54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8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pt-BR" dirty="0"/>
              <a:t>Vamos usar o </a:t>
            </a:r>
            <a:r>
              <a:rPr lang="pt-BR" dirty="0">
                <a:hlinkClick r:id="rId2"/>
              </a:rPr>
              <a:t>https://expo.dev/</a:t>
            </a:r>
            <a:r>
              <a:rPr lang="pt-BR" dirty="0"/>
              <a:t>: uma ferramenta de experiência de desenvolvimento. 	</a:t>
            </a:r>
          </a:p>
          <a:p>
            <a:r>
              <a:rPr lang="pt-BR" dirty="0"/>
              <a:t>A própria documentação 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recomenda a utilização do Expo dev.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411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 criar um projeto em React Native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npx create-expo-stack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F92C97-5F48-88A7-DB18-E3FE8610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33" y="3067050"/>
            <a:ext cx="7693086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72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 criar um projeto em React Native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Agora vamos configurar a aplicação, o React Native nos pergunta o que queremos instalar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C37F06B-D5AB-1BDD-1C76-8B65C0E5A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514" y="3067050"/>
            <a:ext cx="6193923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1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C90F-5400-4116-63EF-9678D740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t-BR" sz="3200"/>
              <a:t>Introdução ao conceito de Rotas</a:t>
            </a:r>
          </a:p>
        </p:txBody>
      </p:sp>
      <p:pic>
        <p:nvPicPr>
          <p:cNvPr id="5" name="Picture 4" descr="Pessoa apontando em um mapa">
            <a:extLst>
              <a:ext uri="{FF2B5EF4-FFF2-40B4-BE49-F238E27FC236}">
                <a16:creationId xmlns:a16="http://schemas.microsoft.com/office/drawing/2014/main" id="{EA9E79DA-0C34-F79F-550B-94DDB37F92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26" r="30736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69731-A91F-7EB7-EC54-DF18ACC91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pt-BR" sz="1900"/>
              <a:t>Rotas em React.js são usadas para definir a navegação entre diferentes componentes ou páginas de uma aplicação. O React por si só é uma biblioteca focada em construir interfaces de usuário e, inicialmente, não oferece uma forma nativa para gerenciar rotas.</a:t>
            </a:r>
          </a:p>
          <a:p>
            <a:r>
              <a:rPr lang="pt-BR" sz="1900"/>
              <a:t>Para que haja essa ‘navegação’ tão costumeira do HTML, o React implementa a partir de instalação via npm essa funcionalidade.</a:t>
            </a:r>
          </a:p>
          <a:p>
            <a:pPr marL="0" indent="0">
              <a:buNone/>
            </a:pPr>
            <a:r>
              <a:rPr lang="pt-BR" sz="1900" b="1"/>
              <a:t> npm install react-router-dom</a:t>
            </a:r>
          </a:p>
        </p:txBody>
      </p:sp>
    </p:spTree>
    <p:extLst>
      <p:ext uri="{BB962C8B-B14F-4D97-AF65-F5344CB8AC3E}">
        <p14:creationId xmlns:p14="http://schemas.microsoft.com/office/powerpoint/2010/main" val="1610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Agora vamos configurar a aplicação, o React Native nos pergunta o que queremos instalar</a:t>
            </a:r>
            <a:br>
              <a:rPr lang="pt-BR" sz="2200">
                <a:solidFill>
                  <a:srgbClr val="FFFFFF"/>
                </a:solidFill>
              </a:rPr>
            </a:br>
            <a:br>
              <a:rPr lang="pt-BR" sz="2200">
                <a:solidFill>
                  <a:srgbClr val="FFFFFF"/>
                </a:solidFill>
              </a:rPr>
            </a:br>
            <a:r>
              <a:rPr lang="pt-BR" sz="22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Como você quer nomear seu projeto?</a:t>
            </a:r>
            <a:endParaRPr lang="pt-BR" sz="220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37F06B-D5AB-1BDD-1C76-8B65C0E5A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52" y="2971800"/>
            <a:ext cx="6725104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1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Logo após inserir o nome da sua aplicação, ele pergunta se deseja instalar o Typescript, diremos que sim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1595C9-F63E-442B-8F4D-5AA275B9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92" y="2971800"/>
            <a:ext cx="10279024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br>
              <a:rPr lang="pt-BR" sz="2200">
                <a:solidFill>
                  <a:srgbClr val="FFFFFF"/>
                </a:solidFill>
              </a:rPr>
            </a:br>
            <a:r>
              <a:rPr lang="pt-BR" sz="22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Detectamos o npm v10.8.3 como seu gerenciador de pacotes preferido. Gostaria de continuar usando?</a:t>
            </a:r>
            <a:endParaRPr lang="pt-BR" sz="220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B3EAEF-8AA7-9CA6-B411-02D64EB7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410071"/>
            <a:ext cx="10917936" cy="240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2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Agora a pergunta é: Qual melhor modelo de rotas você prefere?</a:t>
            </a:r>
          </a:p>
          <a:p>
            <a:r>
              <a:rPr lang="pt-BR" sz="2200">
                <a:solidFill>
                  <a:srgbClr val="FFFFFF"/>
                </a:solidFill>
              </a:rPr>
              <a:t>Vamos deixar no Expo Router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177484-B054-1A65-53B3-1B665AE9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123475"/>
            <a:ext cx="10917936" cy="29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1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Qual a estratégia de navegação? Vamos de Tabs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A8A88CD-14DE-1160-BD50-1C39A689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410764"/>
            <a:ext cx="10917936" cy="240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86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Logo após, vamos escolher qual a estratégia de estilização nós vamos usar, note que há vários modelos:</a:t>
            </a:r>
          </a:p>
          <a:p>
            <a:endParaRPr lang="pt-BR" sz="220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9CA1AB-80EA-07EF-2943-BB661795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69" y="2971800"/>
            <a:ext cx="8301670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92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Logo após, vamos escolher qual a estratégia de estilização nós vamos usar, note que há vários modelos:</a:t>
            </a:r>
          </a:p>
          <a:p>
            <a:endParaRPr lang="pt-BR" sz="220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9CA1AB-80EA-07EF-2943-BB661795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69" y="2971800"/>
            <a:ext cx="8301670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9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Agora vamos escolher os componentes, deixamos a principio por padrão mesmo:</a:t>
            </a:r>
          </a:p>
          <a:p>
            <a:endParaRPr lang="pt-BR" sz="220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926698-4324-26EE-E70B-DCC1A4BF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157" y="2971800"/>
            <a:ext cx="6243493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59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O que você gostaria de usar como autenticação ? </a:t>
            </a:r>
          </a:p>
          <a:p>
            <a:r>
              <a:rPr lang="pt-BR" sz="2200">
                <a:solidFill>
                  <a:srgbClr val="FFFFFF"/>
                </a:solidFill>
              </a:rPr>
              <a:t>Vamos de Firebase!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DDF2CC-C939-5FB6-768B-41B8229A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097667"/>
            <a:ext cx="10917936" cy="30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01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Se desejo configurar a EAS? Por momento, não!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38E92E-F77C-201F-E78B-DE4FC722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33" y="2971800"/>
            <a:ext cx="9214541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4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DF0A84-55AB-F973-A369-7B9933AF9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6834" y="1153572"/>
            <a:ext cx="3200400" cy="4461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>
                <a:solidFill>
                  <a:srgbClr val="FFFFFF"/>
                </a:solidFill>
              </a:rPr>
              <a:t>Importância do react-router-dom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C9C33-437B-255C-E68C-0000F3E4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b="1" dirty="0"/>
              <a:t>Gerenciamento de Rotas em </a:t>
            </a:r>
            <a:r>
              <a:rPr lang="pt-BR" b="1" dirty="0" err="1"/>
              <a:t>SPAs</a:t>
            </a:r>
            <a:r>
              <a:rPr lang="pt-BR" b="1" dirty="0"/>
              <a:t> (Single Page </a:t>
            </a:r>
            <a:r>
              <a:rPr lang="pt-BR" b="1" dirty="0" err="1"/>
              <a:t>Applications</a:t>
            </a:r>
            <a:r>
              <a:rPr lang="pt-BR" b="1" dirty="0"/>
              <a:t>)</a:t>
            </a:r>
            <a:r>
              <a:rPr lang="pt-BR" dirty="0"/>
              <a:t>: Em uma SPA, em vez de recarregar completamente a página ao navegar entre seções, a aplicação carrega dinamicamente diferentes partes, o que melhora a experiência do usuário</a:t>
            </a:r>
          </a:p>
        </p:txBody>
      </p:sp>
    </p:spTree>
    <p:extLst>
      <p:ext uri="{BB962C8B-B14F-4D97-AF65-F5344CB8AC3E}">
        <p14:creationId xmlns:p14="http://schemas.microsoft.com/office/powerpoint/2010/main" val="11294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Você gostaria de salvar essa configuração para o Futuro? Não! Para que não haja problemas em outros modelos de configurações. 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14C634D0-FAFE-777A-F26B-576B9FFD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614782"/>
            <a:ext cx="10917936" cy="19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82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t-BR" sz="3000">
                <a:solidFill>
                  <a:srgbClr val="FFFFFF"/>
                </a:solidFill>
              </a:rPr>
              <a:t>Como criar um projeto em React Native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pt-BR" sz="2200">
                <a:solidFill>
                  <a:srgbClr val="FFFFFF"/>
                </a:solidFill>
              </a:rPr>
              <a:t>Você gostaria de salvar essa configuração para o Futuro? Não! Para que não haja problemas em outros modelos de configurações.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C634D0-FAFE-777A-F26B-576B9FFD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614782"/>
            <a:ext cx="10917936" cy="19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82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criar um projeto em React Native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Configuração: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C9469E-D26E-00C6-46A9-FD26DDEB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762" y="643467"/>
            <a:ext cx="47632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90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Como criar um projeto em React Native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E87DAE-D0EF-3EA5-8BBD-738AD467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7568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pt-BR" sz="1800"/>
              <a:t>Configuração:</a:t>
            </a:r>
          </a:p>
        </p:txBody>
      </p:sp>
    </p:spTree>
    <p:extLst>
      <p:ext uri="{BB962C8B-B14F-4D97-AF65-F5344CB8AC3E}">
        <p14:creationId xmlns:p14="http://schemas.microsoft.com/office/powerpoint/2010/main" val="227546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 criar um projeto em React Native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Configuração: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D407EC-2338-6E24-C8B7-B8C4492C8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08" y="3067050"/>
            <a:ext cx="5591735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9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Abrindo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VSCode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Configuração: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C333F0-1C02-EA10-C557-C70B18EE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18" y="3134295"/>
            <a:ext cx="10381766" cy="277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6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Abrindo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VSCode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Configuração: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7CD036-A33A-4914-838E-70456BB9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37" y="2692640"/>
            <a:ext cx="8423263" cy="41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Abrindo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VSCode</a:t>
            </a:r>
            <a:endParaRPr lang="en-US" sz="5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017F3C-C42F-4992-7435-FC5DB2093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Configuração: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7CD036-A33A-4914-838E-70456BB9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37" y="2692640"/>
            <a:ext cx="8423263" cy="41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0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FADB8-2569-1B7A-EB80-E31D51E8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Como criar um projeto em React Native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93EF907-CEB8-F728-80F8-07C0CF28E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19792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862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61837-7F1B-2347-C389-821F097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D953F-B652-1003-7F80-F609EDAC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https://reactnative.dev/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57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DF0A84-55AB-F973-A369-7B9933AF9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6834" y="591344"/>
            <a:ext cx="3200400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>
                <a:solidFill>
                  <a:srgbClr val="FFFFFF"/>
                </a:solidFill>
              </a:rPr>
              <a:t>Importância do react-router-dom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C9C33-437B-255C-E68C-0000F3E4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b="1" dirty="0"/>
              <a:t>Navegação Fácil e Desempenho Melhorado</a:t>
            </a:r>
            <a:r>
              <a:rPr lang="pt-BR" dirty="0"/>
              <a:t>: o navegador pode alterar o conteúdo da página sem a necessidade de carregar uma nova página do servidor.</a:t>
            </a:r>
          </a:p>
        </p:txBody>
      </p:sp>
    </p:spTree>
    <p:extLst>
      <p:ext uri="{BB962C8B-B14F-4D97-AF65-F5344CB8AC3E}">
        <p14:creationId xmlns:p14="http://schemas.microsoft.com/office/powerpoint/2010/main" val="294336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DF0A84-55AB-F973-A369-7B9933AF9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1074" y="1396686"/>
            <a:ext cx="3240506" cy="40646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>
                <a:solidFill>
                  <a:srgbClr val="FFFFFF"/>
                </a:solidFill>
              </a:rPr>
              <a:t>Importância do react-router-dom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C9C33-437B-255C-E68C-0000F3E4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pt-BR" b="1" dirty="0"/>
              <a:t>URLs Semânticas</a:t>
            </a:r>
            <a:r>
              <a:rPr lang="pt-BR" dirty="0"/>
              <a:t>: ajuda a criar URLs significativas e fáceis de entender. Em vez de ter uma única URL para toda a aplicação, como acontece em muitas </a:t>
            </a:r>
            <a:r>
              <a:rPr lang="pt-BR" dirty="0" err="1"/>
              <a:t>SPAs</a:t>
            </a:r>
            <a:r>
              <a:rPr lang="pt-BR" dirty="0"/>
              <a:t> básicas, ele permite que diferentes seções da aplicação tenham suas próprias URLs.</a:t>
            </a:r>
          </a:p>
        </p:txBody>
      </p:sp>
    </p:spTree>
    <p:extLst>
      <p:ext uri="{BB962C8B-B14F-4D97-AF65-F5344CB8AC3E}">
        <p14:creationId xmlns:p14="http://schemas.microsoft.com/office/powerpoint/2010/main" val="297916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DF0A84-55AB-F973-A369-7B9933AF9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89278" y="1233241"/>
            <a:ext cx="3240506" cy="40646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100">
                <a:solidFill>
                  <a:srgbClr val="FFFFFF"/>
                </a:solidFill>
              </a:rPr>
              <a:t>Principais Componentes do react-router-dom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C9C33-437B-255C-E68C-0000F3E4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lvl="1"/>
            <a:r>
              <a:rPr lang="pt-BR" b="1" dirty="0" err="1"/>
              <a:t>BrowserRouter</a:t>
            </a:r>
            <a:r>
              <a:rPr lang="pt-BR" b="1" dirty="0"/>
              <a:t>: </a:t>
            </a:r>
            <a:r>
              <a:rPr lang="pt-BR" dirty="0"/>
              <a:t>Envolve a aplicação e monitora as mudanças na URL, garantindo que o conteúdo correto seja carregado sem recarregar a página.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Routes</a:t>
            </a:r>
            <a:r>
              <a:rPr lang="pt-BR" b="1" dirty="0"/>
              <a:t> e Route</a:t>
            </a:r>
            <a:r>
              <a:rPr lang="pt-BR" dirty="0"/>
              <a:t>: Define as diferentes rotas da aplicação. O Route especifica qual componente será renderizado com base no caminho da URL.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7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DF0A84-55AB-F973-A369-7B9933AF9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1074" y="1396686"/>
            <a:ext cx="3240506" cy="40646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100">
                <a:solidFill>
                  <a:srgbClr val="FFFFFF"/>
                </a:solidFill>
              </a:rPr>
              <a:t>Principais Componentes do react-router-dom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C9C33-437B-255C-E68C-0000F3E45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lvl="1"/>
            <a:r>
              <a:rPr lang="pt-BR" b="1" dirty="0"/>
              <a:t>Link: </a:t>
            </a:r>
            <a:r>
              <a:rPr lang="pt-BR" dirty="0"/>
              <a:t>Componente usado para navegação interna, substitui as </a:t>
            </a:r>
            <a:r>
              <a:rPr lang="pt-BR" dirty="0" err="1"/>
              <a:t>tags</a:t>
            </a:r>
            <a:r>
              <a:rPr lang="pt-BR" dirty="0"/>
              <a:t> &lt;a&gt; do HTML, garantindo que a navegação aconteça sem recarregar a página.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useNavigate</a:t>
            </a:r>
            <a:r>
              <a:rPr lang="pt-BR" b="1" dirty="0"/>
              <a:t>: </a:t>
            </a:r>
            <a:r>
              <a:rPr lang="pt-BR" dirty="0"/>
              <a:t>Um </a:t>
            </a:r>
            <a:r>
              <a:rPr lang="pt-BR" dirty="0" err="1"/>
              <a:t>hook</a:t>
            </a:r>
            <a:r>
              <a:rPr lang="pt-BR" dirty="0"/>
              <a:t> que permite a navegação programática, como redirecionamentos, quando necessário.</a:t>
            </a:r>
          </a:p>
        </p:txBody>
      </p:sp>
    </p:spTree>
    <p:extLst>
      <p:ext uri="{BB962C8B-B14F-4D97-AF65-F5344CB8AC3E}">
        <p14:creationId xmlns:p14="http://schemas.microsoft.com/office/powerpoint/2010/main" val="247742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E52DC-6B67-E727-E83E-FC908641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Atividade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001293-CDC2-C62D-4388-9FFF5AF5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Implemente uma navegação básica entre três páginas estilizadas.</a:t>
            </a:r>
          </a:p>
        </p:txBody>
      </p:sp>
    </p:spTree>
    <p:extLst>
      <p:ext uri="{BB962C8B-B14F-4D97-AF65-F5344CB8AC3E}">
        <p14:creationId xmlns:p14="http://schemas.microsoft.com/office/powerpoint/2010/main" val="321208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4E92F-667D-6B8B-7732-1D469F85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951" y="1099643"/>
            <a:ext cx="3929921" cy="1325563"/>
          </a:xfrm>
        </p:spPr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CDDF3-B8AE-D5F3-2499-BBDE149E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112" y="2608288"/>
            <a:ext cx="10515600" cy="2384452"/>
          </a:xfrm>
        </p:spPr>
        <p:txBody>
          <a:bodyPr/>
          <a:lstStyle/>
          <a:p>
            <a:pPr lvl="1"/>
            <a:r>
              <a:rPr lang="pt-BR" dirty="0"/>
              <a:t>O que é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Componentes</a:t>
            </a:r>
          </a:p>
          <a:p>
            <a:pPr lvl="1"/>
            <a:r>
              <a:rPr lang="pt-BR" dirty="0"/>
              <a:t>Estilização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1858710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1055</Words>
  <Application>Microsoft Office PowerPoint</Application>
  <PresentationFormat>Widescreen</PresentationFormat>
  <Paragraphs>95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Calibri</vt:lpstr>
      <vt:lpstr>Tema do Office</vt:lpstr>
      <vt:lpstr>Aplicando Rotas no React.js</vt:lpstr>
      <vt:lpstr>Introdução ao conceito de Rotas</vt:lpstr>
      <vt:lpstr>Importância do react-router-dom </vt:lpstr>
      <vt:lpstr>Importância do react-router-dom </vt:lpstr>
      <vt:lpstr>Importância do react-router-dom </vt:lpstr>
      <vt:lpstr>Principais Componentes do react-router-dom</vt:lpstr>
      <vt:lpstr>Principais Componentes do react-router-dom</vt:lpstr>
      <vt:lpstr>Atividade</vt:lpstr>
      <vt:lpstr>React Native</vt:lpstr>
      <vt:lpstr>O que é React Native? </vt:lpstr>
      <vt:lpstr>Componentes</vt:lpstr>
      <vt:lpstr>Componentes: tipos de componentes</vt:lpstr>
      <vt:lpstr>Componentes: tipos de componentes</vt:lpstr>
      <vt:lpstr>Componentes: tipos de componentes</vt:lpstr>
      <vt:lpstr>Estilização de Componentes </vt:lpstr>
      <vt:lpstr>Const? Qual motivo?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Como criar um projeto em React Native</vt:lpstr>
      <vt:lpstr>Abrindo o Projeto no VSCode</vt:lpstr>
      <vt:lpstr>Abrindo o Projeto no VSCode</vt:lpstr>
      <vt:lpstr>Abrindo o Projeto no VSCode</vt:lpstr>
      <vt:lpstr>Como criar um projeto em React Native</vt:lpstr>
      <vt:lpstr>Documentação React native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Ítalo Nunes Pereira</dc:creator>
  <cp:lastModifiedBy>Ítalo Nunes Pereira</cp:lastModifiedBy>
  <cp:revision>6</cp:revision>
  <dcterms:created xsi:type="dcterms:W3CDTF">2024-09-09T19:11:50Z</dcterms:created>
  <dcterms:modified xsi:type="dcterms:W3CDTF">2024-09-09T23:55:40Z</dcterms:modified>
</cp:coreProperties>
</file>