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9650" y="457961"/>
            <a:ext cx="1057592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701" y="1563916"/>
            <a:ext cx="11734596" cy="469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blog.net/178274/carros-autonomos-google-ruas-california/" TargetMode="External"/><Relationship Id="rId7" Type="http://schemas.openxmlformats.org/officeDocument/2006/relationships/hyperlink" Target="https://www.oconhecimento.com.br/a-inteligencia-artificial-de-antes-de-agora-e-do-futuro/" TargetMode="External"/><Relationship Id="rId2" Type="http://schemas.openxmlformats.org/officeDocument/2006/relationships/hyperlink" Target="https://tecnoblog.net/195106/inteligencia-artificial-historia-dilem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esforce.com/br/products/einstein/ai-deep-dive/" TargetMode="External"/><Relationship Id="rId5" Type="http://schemas.openxmlformats.org/officeDocument/2006/relationships/hyperlink" Target="https://www.tecmundo.com.br/futuro/7725-inteligencia-artificial-mitos-e-verdades.htm" TargetMode="External"/><Relationship Id="rId4" Type="http://schemas.openxmlformats.org/officeDocument/2006/relationships/hyperlink" Target="https://tecnoblog.net/193019/alphago-inteligencia-artificia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2216" y="1671904"/>
            <a:ext cx="7779384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579120">
              <a:lnSpc>
                <a:spcPts val="6480"/>
              </a:lnSpc>
              <a:spcBef>
                <a:spcPts val="915"/>
              </a:spcBef>
            </a:pPr>
            <a:r>
              <a:rPr sz="6000" spc="-580" dirty="0"/>
              <a:t>VIS</a:t>
            </a:r>
            <a:r>
              <a:rPr sz="6000" spc="-200" dirty="0"/>
              <a:t>Ã</a:t>
            </a:r>
            <a:r>
              <a:rPr sz="6000" spc="-225" dirty="0"/>
              <a:t>O</a:t>
            </a:r>
            <a:r>
              <a:rPr sz="6000" spc="40" dirty="0"/>
              <a:t> </a:t>
            </a:r>
            <a:r>
              <a:rPr sz="6000" spc="-830" dirty="0"/>
              <a:t>GERAL</a:t>
            </a:r>
            <a:r>
              <a:rPr sz="6000" spc="60" dirty="0"/>
              <a:t> </a:t>
            </a:r>
            <a:r>
              <a:rPr sz="6000" spc="-785" dirty="0"/>
              <a:t>SOBRE  </a:t>
            </a:r>
            <a:r>
              <a:rPr sz="6000" spc="-610" dirty="0"/>
              <a:t>INTELI</a:t>
            </a:r>
            <a:r>
              <a:rPr sz="6000" spc="-905" dirty="0"/>
              <a:t>G</a:t>
            </a:r>
            <a:r>
              <a:rPr sz="6000" spc="-630" dirty="0"/>
              <a:t>ÊNCIA</a:t>
            </a:r>
            <a:r>
              <a:rPr sz="6000" spc="50" dirty="0"/>
              <a:t> </a:t>
            </a:r>
            <a:r>
              <a:rPr sz="6000" spc="-740" dirty="0"/>
              <a:t>ARTIFIC</a:t>
            </a:r>
            <a:r>
              <a:rPr sz="6000" spc="-360" dirty="0"/>
              <a:t>I</a:t>
            </a:r>
            <a:r>
              <a:rPr sz="6000" spc="-705" dirty="0"/>
              <a:t>AL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169545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597023"/>
            <a:ext cx="11318875" cy="585279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470" dirty="0">
                <a:latin typeface="Microsoft Sans Serif"/>
                <a:cs typeface="Microsoft Sans Serif"/>
              </a:rPr>
              <a:t>m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passa</a:t>
            </a:r>
            <a:r>
              <a:rPr sz="2800" spc="-110" dirty="0">
                <a:latin typeface="Microsoft Sans Serif"/>
                <a:cs typeface="Microsoft Sans Serif"/>
              </a:rPr>
              <a:t>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tempo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10" dirty="0">
                <a:latin typeface="Microsoft Sans Serif"/>
                <a:cs typeface="Microsoft Sans Serif"/>
              </a:rPr>
              <a:t>su</a:t>
            </a:r>
            <a:r>
              <a:rPr sz="2800" spc="-190" dirty="0">
                <a:latin typeface="Microsoft Sans Serif"/>
                <a:cs typeface="Microsoft Sans Serif"/>
              </a:rPr>
              <a:t>r</a:t>
            </a:r>
            <a:r>
              <a:rPr sz="2800" spc="-75" dirty="0">
                <a:latin typeface="Microsoft Sans Serif"/>
                <a:cs typeface="Microsoft Sans Serif"/>
              </a:rPr>
              <a:t>g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vá</a:t>
            </a:r>
            <a:r>
              <a:rPr sz="28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ia</a:t>
            </a:r>
            <a:r>
              <a:rPr sz="28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linha</a:t>
            </a:r>
            <a:r>
              <a:rPr sz="28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35" dirty="0">
                <a:latin typeface="Microsoft Sans Serif"/>
                <a:cs typeface="Microsoft Sans Serif"/>
              </a:rPr>
              <a:t>tudo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IA</a:t>
            </a:r>
            <a:endParaRPr sz="2800">
              <a:latin typeface="Microsoft Sans Serif"/>
              <a:cs typeface="Microsoft Sans Serif"/>
            </a:endParaRPr>
          </a:p>
          <a:p>
            <a:pPr marL="698500" marR="481330" lvl="1" indent="-228600">
              <a:lnSpc>
                <a:spcPct val="12000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90" dirty="0">
                <a:latin typeface="Microsoft Sans Serif"/>
                <a:cs typeface="Microsoft Sans Serif"/>
              </a:rPr>
              <a:t>Exemplo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área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Biológica</a:t>
            </a:r>
            <a:r>
              <a:rPr sz="2400" spc="-120" dirty="0">
                <a:latin typeface="Microsoft Sans Serif"/>
                <a:cs typeface="Microsoft Sans Serif"/>
              </a:rPr>
              <a:t>: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pretendiam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imitar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cérebro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humano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495" dirty="0">
                <a:latin typeface="Microsoft Sans Serif"/>
                <a:cs typeface="Microsoft Sans Serif"/>
              </a:rPr>
              <a:t>–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Redes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Neurais </a:t>
            </a:r>
            <a:r>
              <a:rPr sz="2400" spc="-6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Artificiais</a:t>
            </a:r>
            <a:r>
              <a:rPr sz="2400" spc="-8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315" dirty="0">
                <a:solidFill>
                  <a:srgbClr val="006FC0"/>
                </a:solidFill>
                <a:latin typeface="Microsoft Sans Serif"/>
                <a:cs typeface="Microsoft Sans Serif"/>
              </a:rPr>
              <a:t>Só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nos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Anos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60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esta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ciência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nomeada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endParaRPr sz="2800">
              <a:latin typeface="Microsoft Sans Serif"/>
              <a:cs typeface="Microsoft Sans Serif"/>
            </a:endParaRPr>
          </a:p>
          <a:p>
            <a:pPr marL="698500" marR="236220" lvl="1" indent="-228600">
              <a:lnSpc>
                <a:spcPct val="12000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área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Biológica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acreditava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seria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possível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fazer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máquinas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realizarem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tarefas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-280" dirty="0">
                <a:latin typeface="Microsoft Sans Serif"/>
                <a:cs typeface="Microsoft Sans Serif"/>
              </a:rPr>
              <a:t>u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a</a:t>
            </a:r>
            <a:r>
              <a:rPr sz="2400" spc="-235" dirty="0">
                <a:latin typeface="Microsoft Sans Serif"/>
                <a:cs typeface="Microsoft Sans Serif"/>
              </a:rPr>
              <a:t>nas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com</a:t>
            </a:r>
            <a:r>
              <a:rPr sz="2400" spc="-200" dirty="0">
                <a:latin typeface="Microsoft Sans Serif"/>
                <a:cs typeface="Microsoft Sans Serif"/>
              </a:rPr>
              <a:t>p</a:t>
            </a:r>
            <a:r>
              <a:rPr sz="2400" spc="-55" dirty="0">
                <a:latin typeface="Microsoft Sans Serif"/>
                <a:cs typeface="Microsoft Sans Serif"/>
              </a:rPr>
              <a:t>l</a:t>
            </a:r>
            <a:r>
              <a:rPr sz="2400" spc="-190" dirty="0">
                <a:latin typeface="Microsoft Sans Serif"/>
                <a:cs typeface="Microsoft Sans Serif"/>
              </a:rPr>
              <a:t>e</a:t>
            </a:r>
            <a:r>
              <a:rPr sz="2400" spc="-140" dirty="0">
                <a:latin typeface="Microsoft Sans Serif"/>
                <a:cs typeface="Microsoft Sans Serif"/>
              </a:rPr>
              <a:t>xas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40" dirty="0">
                <a:latin typeface="Microsoft Sans Serif"/>
                <a:cs typeface="Microsoft Sans Serif"/>
              </a:rPr>
              <a:t>como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4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acioci</a:t>
            </a:r>
            <a:r>
              <a:rPr sz="24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4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4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marR="503555" indent="-228600">
              <a:lnSpc>
                <a:spcPct val="1200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65" dirty="0">
                <a:latin typeface="Microsoft Sans Serif"/>
                <a:cs typeface="Microsoft Sans Serif"/>
              </a:rPr>
              <a:t>Nos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anos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60s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70s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conexionistas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foram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retirados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primeiro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plano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da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in</a:t>
            </a:r>
            <a:r>
              <a:rPr sz="2800" spc="-275" dirty="0">
                <a:latin typeface="Microsoft Sans Serif"/>
                <a:cs typeface="Microsoft Sans Serif"/>
              </a:rPr>
              <a:t>v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5" dirty="0">
                <a:latin typeface="Microsoft Sans Serif"/>
                <a:cs typeface="Microsoft Sans Serif"/>
              </a:rPr>
              <a:t>ti</a:t>
            </a:r>
            <a:r>
              <a:rPr sz="2800" spc="-95" dirty="0">
                <a:latin typeface="Microsoft Sans Serif"/>
                <a:cs typeface="Microsoft Sans Serif"/>
              </a:rPr>
              <a:t>g</a:t>
            </a:r>
            <a:r>
              <a:rPr sz="2800" spc="-120" dirty="0">
                <a:latin typeface="Microsoft Sans Serif"/>
                <a:cs typeface="Microsoft Sans Serif"/>
              </a:rPr>
              <a:t>aç</a:t>
            </a:r>
            <a:r>
              <a:rPr sz="2800" spc="-114" dirty="0">
                <a:latin typeface="Microsoft Sans Serif"/>
                <a:cs typeface="Microsoft Sans Serif"/>
              </a:rPr>
              <a:t>ã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e</a:t>
            </a:r>
            <a:r>
              <a:rPr sz="2800" spc="-380" dirty="0">
                <a:latin typeface="Microsoft Sans Serif"/>
                <a:cs typeface="Microsoft Sans Serif"/>
              </a:rPr>
              <a:t>m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IA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interesse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por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esta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vertente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IA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foi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retomada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nos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anos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80s</a:t>
            </a:r>
            <a:endParaRPr sz="26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40" dirty="0">
                <a:latin typeface="Microsoft Sans Serif"/>
                <a:cs typeface="Microsoft Sans Serif"/>
              </a:rPr>
              <a:t>Nos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anos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1990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ela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tem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um</a:t>
            </a:r>
            <a:r>
              <a:rPr sz="2600" spc="-29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grande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impulso,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consolidando-a</a:t>
            </a:r>
            <a:r>
              <a:rPr sz="26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54" dirty="0">
                <a:latin typeface="Microsoft Sans Serif"/>
                <a:cs typeface="Microsoft Sans Serif"/>
              </a:rPr>
              <a:t>como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base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75" dirty="0">
                <a:latin typeface="Microsoft Sans Serif"/>
                <a:cs typeface="Microsoft Sans Serif"/>
              </a:rPr>
              <a:t>o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estud</a:t>
            </a:r>
            <a:r>
              <a:rPr sz="2600" spc="-185" dirty="0">
                <a:latin typeface="Microsoft Sans Serif"/>
                <a:cs typeface="Microsoft Sans Serif"/>
              </a:rPr>
              <a:t>o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IA.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65733"/>
            <a:ext cx="11627485" cy="545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0960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25" dirty="0">
                <a:latin typeface="Microsoft Sans Serif"/>
                <a:cs typeface="Microsoft Sans Serif"/>
              </a:rPr>
              <a:t>Desde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início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fundamentos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tiveram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suporte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várias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disciplinas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contribuíram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IA: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10" dirty="0">
                <a:latin typeface="Microsoft Sans Serif"/>
                <a:cs typeface="Microsoft Sans Serif"/>
              </a:rPr>
              <a:t>Os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fi</a:t>
            </a:r>
            <a:r>
              <a:rPr sz="24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lóso</a:t>
            </a:r>
            <a:r>
              <a:rPr sz="24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24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r>
              <a:rPr sz="24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(desde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400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a.C.)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to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114" dirty="0">
                <a:latin typeface="Microsoft Sans Serif"/>
                <a:cs typeface="Microsoft Sans Serif"/>
              </a:rPr>
              <a:t>na</a:t>
            </a:r>
            <a:r>
              <a:rPr sz="2400" spc="-90" dirty="0">
                <a:latin typeface="Microsoft Sans Serif"/>
                <a:cs typeface="Microsoft Sans Serif"/>
              </a:rPr>
              <a:t>r</a:t>
            </a:r>
            <a:r>
              <a:rPr sz="2400" spc="-204" dirty="0">
                <a:latin typeface="Microsoft Sans Serif"/>
                <a:cs typeface="Microsoft Sans Serif"/>
              </a:rPr>
              <a:t>am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conc</a:t>
            </a:r>
            <a:r>
              <a:rPr sz="2400" spc="-280" dirty="0">
                <a:latin typeface="Microsoft Sans Serif"/>
                <a:cs typeface="Microsoft Sans Serif"/>
              </a:rPr>
              <a:t>e</a:t>
            </a:r>
            <a:r>
              <a:rPr sz="2400" spc="-60" dirty="0">
                <a:latin typeface="Microsoft Sans Serif"/>
                <a:cs typeface="Microsoft Sans Serif"/>
              </a:rPr>
              <a:t>bí</a:t>
            </a:r>
            <a:r>
              <a:rPr sz="2400" spc="-120" dirty="0">
                <a:latin typeface="Microsoft Sans Serif"/>
                <a:cs typeface="Microsoft Sans Serif"/>
              </a:rPr>
              <a:t>v</a:t>
            </a:r>
            <a:r>
              <a:rPr sz="2400" spc="-80" dirty="0">
                <a:latin typeface="Microsoft Sans Serif"/>
                <a:cs typeface="Microsoft Sans Serif"/>
              </a:rPr>
              <a:t>el</a:t>
            </a:r>
            <a:endParaRPr sz="24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25" dirty="0">
                <a:latin typeface="Microsoft Sans Serif"/>
                <a:cs typeface="Microsoft Sans Serif"/>
              </a:rPr>
              <a:t>Ideias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mente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semelhante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máquina</a:t>
            </a:r>
            <a:endParaRPr sz="24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95" dirty="0">
                <a:latin typeface="Microsoft Sans Serif"/>
                <a:cs typeface="Microsoft Sans Serif"/>
              </a:rPr>
              <a:t>Ela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opera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sobre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conhecimento</a:t>
            </a:r>
            <a:r>
              <a:rPr sz="24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codificado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alguma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linguagem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interna</a:t>
            </a:r>
            <a:endParaRPr sz="24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pensamento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pode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usado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para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escolher</a:t>
            </a:r>
            <a:r>
              <a:rPr sz="24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ações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que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deverão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executadas.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10" dirty="0">
                <a:latin typeface="Microsoft Sans Serif"/>
                <a:cs typeface="Microsoft Sans Serif"/>
              </a:rPr>
              <a:t>Os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4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4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te</a:t>
            </a:r>
            <a:r>
              <a:rPr sz="24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4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áticos</a:t>
            </a:r>
            <a:endParaRPr sz="24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80" dirty="0">
                <a:latin typeface="Microsoft Sans Serif"/>
                <a:cs typeface="Microsoft Sans Serif"/>
              </a:rPr>
              <a:t>Forneceram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as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ferramentas</a:t>
            </a:r>
            <a:r>
              <a:rPr sz="24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para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manipular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declarações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certeza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lógica</a:t>
            </a:r>
            <a:r>
              <a:rPr sz="2400" spc="-95" dirty="0">
                <a:latin typeface="Microsoft Sans Serif"/>
                <a:cs typeface="Microsoft Sans Serif"/>
              </a:rPr>
              <a:t>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bem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40" dirty="0">
                <a:latin typeface="Microsoft Sans Serif"/>
                <a:cs typeface="Microsoft Sans Serif"/>
              </a:rPr>
              <a:t>como</a:t>
            </a:r>
            <a:endParaRPr sz="2400">
              <a:latin typeface="Microsoft Sans Serif"/>
              <a:cs typeface="Microsoft Sans Serif"/>
            </a:endParaRPr>
          </a:p>
          <a:p>
            <a:pPr marL="1155700">
              <a:lnSpc>
                <a:spcPct val="100000"/>
              </a:lnSpc>
              <a:spcBef>
                <a:spcPts val="575"/>
              </a:spcBef>
            </a:pPr>
            <a:r>
              <a:rPr sz="24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declarações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incertas</a:t>
            </a:r>
            <a:r>
              <a:rPr sz="24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probabilísticas</a:t>
            </a:r>
            <a:r>
              <a:rPr sz="2400" spc="-10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155700" marR="312420" lvl="2" indent="-229235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Eles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também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definiram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base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para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compreensão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computação</a:t>
            </a:r>
            <a:r>
              <a:rPr sz="24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do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raciocínio </a:t>
            </a:r>
            <a:r>
              <a:rPr sz="2400" spc="-6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sobre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algoritmos</a:t>
            </a:r>
            <a:r>
              <a:rPr sz="2400" spc="-12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901" y="1163041"/>
            <a:ext cx="10001250" cy="43980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45" dirty="0">
                <a:latin typeface="Microsoft Sans Serif"/>
                <a:cs typeface="Microsoft Sans Serif"/>
              </a:rPr>
              <a:t>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ec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nomistas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45" dirty="0">
                <a:latin typeface="Microsoft Sans Serif"/>
                <a:cs typeface="Microsoft Sans Serif"/>
              </a:rPr>
              <a:t>Formalizaram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problema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tomar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decisões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40" dirty="0">
                <a:latin typeface="Microsoft Sans Serif"/>
                <a:cs typeface="Microsoft Sans Serif"/>
              </a:rPr>
              <a:t>Maximizam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resultado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esperado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para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tomador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decisões.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0" dirty="0">
                <a:latin typeface="Microsoft Sans Serif"/>
                <a:cs typeface="Microsoft Sans Serif"/>
              </a:rPr>
              <a:t>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ic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ó</a:t>
            </a:r>
            <a:r>
              <a:rPr sz="28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lo</a:t>
            </a:r>
            <a:r>
              <a:rPr sz="28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315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endParaRPr sz="2800">
              <a:latin typeface="Microsoft Sans Serif"/>
              <a:cs typeface="Microsoft Sans Serif"/>
            </a:endParaRPr>
          </a:p>
          <a:p>
            <a:pPr marL="698500" marR="5080" lvl="1" indent="-229235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idéia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os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seres</a:t>
            </a:r>
            <a:r>
              <a:rPr sz="26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80" dirty="0">
                <a:latin typeface="Microsoft Sans Serif"/>
                <a:cs typeface="Microsoft Sans Serif"/>
              </a:rPr>
              <a:t>humanos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os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animais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podem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ser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considerados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má</a:t>
            </a:r>
            <a:r>
              <a:rPr sz="26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q</a:t>
            </a:r>
            <a:r>
              <a:rPr sz="26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uinas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6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ocessam</a:t>
            </a:r>
            <a:r>
              <a:rPr sz="26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nto</a:t>
            </a:r>
            <a:r>
              <a:rPr sz="26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in</a:t>
            </a:r>
            <a:r>
              <a:rPr sz="26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26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maçõ</a:t>
            </a:r>
            <a:r>
              <a:rPr sz="26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spc="-434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0" dirty="0">
                <a:latin typeface="Microsoft Sans Serif"/>
                <a:cs typeface="Microsoft Sans Serif"/>
              </a:rPr>
              <a:t>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lingüist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47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870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Most</a:t>
            </a:r>
            <a:r>
              <a:rPr sz="2600" spc="-130" dirty="0">
                <a:latin typeface="Microsoft Sans Serif"/>
                <a:cs typeface="Microsoft Sans Serif"/>
              </a:rPr>
              <a:t>r</a:t>
            </a:r>
            <a:r>
              <a:rPr sz="2600" spc="-5" dirty="0">
                <a:latin typeface="Microsoft Sans Serif"/>
                <a:cs typeface="Microsoft Sans Serif"/>
              </a:rPr>
              <a:t>a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220" dirty="0">
                <a:latin typeface="Microsoft Sans Serif"/>
                <a:cs typeface="Microsoft Sans Serif"/>
              </a:rPr>
              <a:t>am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uso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2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ngua</a:t>
            </a:r>
            <a:r>
              <a:rPr sz="26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600" spc="-290" dirty="0">
                <a:solidFill>
                  <a:srgbClr val="006FC0"/>
                </a:solidFill>
                <a:latin typeface="Microsoft Sans Serif"/>
                <a:cs typeface="Microsoft Sans Serif"/>
              </a:rPr>
              <a:t>em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se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j</a:t>
            </a:r>
            <a:r>
              <a:rPr sz="2600" spc="-195" dirty="0">
                <a:latin typeface="Microsoft Sans Serif"/>
                <a:cs typeface="Microsoft Sans Serif"/>
              </a:rPr>
              <a:t>usta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esse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45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6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6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163041"/>
            <a:ext cx="11640185" cy="540258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134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245" dirty="0">
                <a:latin typeface="Microsoft Sans Serif"/>
                <a:cs typeface="Microsoft Sans Serif"/>
              </a:rPr>
              <a:t>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en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enheir</a:t>
            </a:r>
            <a:r>
              <a:rPr sz="2800" spc="-315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170" dirty="0">
                <a:latin typeface="Microsoft Sans Serif"/>
                <a:cs typeface="Microsoft Sans Serif"/>
              </a:rPr>
              <a:t>mputação</a:t>
            </a:r>
            <a:endParaRPr sz="2800">
              <a:latin typeface="Microsoft Sans Serif"/>
              <a:cs typeface="Microsoft Sans Serif"/>
            </a:endParaRPr>
          </a:p>
          <a:p>
            <a:pPr marL="1155700" lvl="1" indent="-229235">
              <a:lnSpc>
                <a:spcPct val="100000"/>
              </a:lnSpc>
              <a:spcBef>
                <a:spcPts val="116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spc="-240" dirty="0">
                <a:latin typeface="Microsoft Sans Serif"/>
                <a:cs typeface="Microsoft Sans Serif"/>
              </a:rPr>
              <a:t>Fornecem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os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artefatos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tornam</a:t>
            </a:r>
            <a:r>
              <a:rPr sz="26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possíveis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as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aplicações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IA.</a:t>
            </a:r>
            <a:endParaRPr sz="2600">
              <a:latin typeface="Microsoft Sans Serif"/>
              <a:cs typeface="Microsoft Sans Serif"/>
            </a:endParaRPr>
          </a:p>
          <a:p>
            <a:pPr marL="1155700" lvl="1" indent="-22923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spc="-280" dirty="0">
                <a:latin typeface="Microsoft Sans Serif"/>
                <a:cs typeface="Microsoft Sans Serif"/>
              </a:rPr>
              <a:t>O</a:t>
            </a:r>
            <a:r>
              <a:rPr sz="2600" spc="-180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6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6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am</a:t>
            </a:r>
            <a:r>
              <a:rPr sz="26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434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6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26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e</a:t>
            </a:r>
            <a:r>
              <a:rPr sz="2600" spc="-155" dirty="0">
                <a:latin typeface="Microsoft Sans Serif"/>
                <a:cs typeface="Microsoft Sans Serif"/>
              </a:rPr>
              <a:t>nd</a:t>
            </a:r>
            <a:r>
              <a:rPr sz="2600" spc="-150" dirty="0">
                <a:latin typeface="Microsoft Sans Serif"/>
                <a:cs typeface="Microsoft Sans Serif"/>
              </a:rPr>
              <a:t>e</a:t>
            </a:r>
            <a:r>
              <a:rPr sz="2600" spc="-430" dirty="0">
                <a:latin typeface="Microsoft Sans Serif"/>
                <a:cs typeface="Microsoft Sans Serif"/>
              </a:rPr>
              <a:t>m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serem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x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26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ensos</a:t>
            </a:r>
            <a:endParaRPr sz="2600">
              <a:latin typeface="Microsoft Sans Serif"/>
              <a:cs typeface="Microsoft Sans Serif"/>
            </a:endParaRPr>
          </a:p>
          <a:p>
            <a:pPr marL="1612900" lvl="2" indent="-229235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1613535" algn="l"/>
              </a:tabLst>
            </a:pPr>
            <a:r>
              <a:rPr sz="2400" spc="-100" dirty="0">
                <a:latin typeface="Microsoft Sans Serif"/>
                <a:cs typeface="Microsoft Sans Serif"/>
              </a:rPr>
              <a:t>Não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poderiam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funcionar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315" dirty="0">
                <a:latin typeface="Microsoft Sans Serif"/>
                <a:cs typeface="Microsoft Sans Serif"/>
              </a:rPr>
              <a:t>sem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grandes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avanços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velocidade</a:t>
            </a:r>
            <a:r>
              <a:rPr sz="24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memória</a:t>
            </a:r>
            <a:r>
              <a:rPr sz="24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endParaRPr sz="2400">
              <a:latin typeface="Microsoft Sans Serif"/>
              <a:cs typeface="Microsoft Sans Serif"/>
            </a:endParaRPr>
          </a:p>
          <a:p>
            <a:pPr marL="1612900">
              <a:lnSpc>
                <a:spcPct val="100000"/>
              </a:lnSpc>
              <a:spcBef>
                <a:spcPts val="580"/>
              </a:spcBef>
            </a:pPr>
            <a:r>
              <a:rPr sz="2400" spc="-120" dirty="0">
                <a:latin typeface="Microsoft Sans Serif"/>
                <a:cs typeface="Microsoft Sans Serif"/>
              </a:rPr>
              <a:t>indústria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informática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tem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proporcionado.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Atualmente</a:t>
            </a:r>
            <a:r>
              <a:rPr sz="2800" spc="-180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abrange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enorme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variedade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subcampos.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15" dirty="0">
                <a:latin typeface="Microsoft Sans Serif"/>
                <a:cs typeface="Microsoft Sans Serif"/>
              </a:rPr>
              <a:t>São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várias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aplicações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vida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real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r>
              <a:rPr sz="2800" spc="-40" dirty="0"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698500" marR="271780" lvl="1" indent="-228600">
              <a:lnSpc>
                <a:spcPct val="1200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10" dirty="0">
                <a:latin typeface="Microsoft Sans Serif"/>
                <a:cs typeface="Microsoft Sans Serif"/>
              </a:rPr>
              <a:t>Jogos,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aplicativos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175" dirty="0">
                <a:latin typeface="Microsoft Sans Serif"/>
                <a:cs typeface="Microsoft Sans Serif"/>
              </a:rPr>
              <a:t>segurança</a:t>
            </a:r>
            <a:r>
              <a:rPr sz="2600" spc="-17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para </a:t>
            </a:r>
            <a:r>
              <a:rPr sz="2600" spc="-240" dirty="0">
                <a:latin typeface="Microsoft Sans Serif"/>
                <a:cs typeface="Microsoft Sans Serif"/>
              </a:rPr>
              <a:t>sistemas</a:t>
            </a:r>
            <a:r>
              <a:rPr sz="2600" spc="-23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informacionais, </a:t>
            </a:r>
            <a:r>
              <a:rPr sz="2600" spc="-90" dirty="0">
                <a:latin typeface="Microsoft Sans Serif"/>
                <a:cs typeface="Microsoft Sans Serif"/>
              </a:rPr>
              <a:t>robótica </a:t>
            </a:r>
            <a:r>
              <a:rPr sz="2600" spc="-160" dirty="0">
                <a:latin typeface="Microsoft Sans Serif"/>
                <a:cs typeface="Microsoft Sans Serif"/>
              </a:rPr>
              <a:t>(robôs 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auxiliares), </a:t>
            </a:r>
            <a:r>
              <a:rPr sz="2600" spc="-160" dirty="0">
                <a:latin typeface="Microsoft Sans Serif"/>
                <a:cs typeface="Microsoft Sans Serif"/>
              </a:rPr>
              <a:t>dispositivos </a:t>
            </a:r>
            <a:r>
              <a:rPr sz="2600" spc="-15" dirty="0">
                <a:latin typeface="Microsoft Sans Serif"/>
                <a:cs typeface="Microsoft Sans Serif"/>
              </a:rPr>
              <a:t>para </a:t>
            </a:r>
            <a:r>
              <a:rPr sz="2600" spc="-210" dirty="0">
                <a:latin typeface="Microsoft Sans Serif"/>
                <a:cs typeface="Microsoft Sans Serif"/>
              </a:rPr>
              <a:t>reconhecimentos</a:t>
            </a:r>
            <a:r>
              <a:rPr sz="2600" spc="-204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170" dirty="0">
                <a:latin typeface="Microsoft Sans Serif"/>
                <a:cs typeface="Microsoft Sans Serif"/>
              </a:rPr>
              <a:t>voz,</a:t>
            </a:r>
            <a:r>
              <a:rPr sz="2600" spc="-16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programas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155" dirty="0">
                <a:latin typeface="Microsoft Sans Serif"/>
                <a:cs typeface="Microsoft Sans Serif"/>
              </a:rPr>
              <a:t>diagnósticos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345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é</a:t>
            </a:r>
            <a:r>
              <a:rPr sz="2600" spc="-25" dirty="0">
                <a:latin typeface="Microsoft Sans Serif"/>
                <a:cs typeface="Microsoft Sans Serif"/>
              </a:rPr>
              <a:t>d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295" dirty="0">
                <a:latin typeface="Microsoft Sans Serif"/>
                <a:cs typeface="Microsoft Sans Serif"/>
              </a:rPr>
              <a:t>cos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85" dirty="0">
                <a:latin typeface="Microsoft Sans Serif"/>
                <a:cs typeface="Microsoft Sans Serif"/>
              </a:rPr>
              <a:t>m</a:t>
            </a:r>
            <a:r>
              <a:rPr sz="2600" spc="-125" dirty="0">
                <a:latin typeface="Microsoft Sans Serif"/>
                <a:cs typeface="Microsoft Sans Serif"/>
              </a:rPr>
              <a:t>uito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ma</a:t>
            </a:r>
            <a:r>
              <a:rPr sz="2600" spc="-60" dirty="0">
                <a:latin typeface="Microsoft Sans Serif"/>
                <a:cs typeface="Microsoft Sans Serif"/>
              </a:rPr>
              <a:t>i</a:t>
            </a:r>
            <a:r>
              <a:rPr sz="2600" spc="-465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457961"/>
            <a:ext cx="6989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  <a:r>
              <a:rPr spc="25" dirty="0"/>
              <a:t> </a:t>
            </a:r>
            <a:r>
              <a:rPr spc="-229" dirty="0"/>
              <a:t>N</a:t>
            </a:r>
            <a:r>
              <a:rPr spc="-204" dirty="0"/>
              <a:t>A</a:t>
            </a:r>
            <a:r>
              <a:rPr spc="35" dirty="0"/>
              <a:t> </a:t>
            </a:r>
            <a:r>
              <a:rPr spc="-325" dirty="0"/>
              <a:t>FICÇÃO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73500"/>
            <a:ext cx="11762105" cy="54756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assunto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rende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boas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histórias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ficção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científica.</a:t>
            </a:r>
            <a:endParaRPr sz="2800">
              <a:latin typeface="Microsoft Sans Serif"/>
              <a:cs typeface="Microsoft Sans Serif"/>
            </a:endParaRPr>
          </a:p>
          <a:p>
            <a:pPr marL="698500" marR="835660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788035" algn="l"/>
                <a:tab pos="788670" algn="l"/>
              </a:tabLst>
            </a:pPr>
            <a:r>
              <a:rPr dirty="0"/>
              <a:t>	</a:t>
            </a:r>
            <a:r>
              <a:rPr sz="2600" spc="-165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ideia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uma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sociedade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povoada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por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robôs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inteligentes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interagem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maneira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totalmente</a:t>
            </a:r>
            <a:r>
              <a:rPr sz="26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humana</a:t>
            </a:r>
            <a:r>
              <a:rPr sz="2600" spc="-215" dirty="0">
                <a:latin typeface="Microsoft Sans Serif"/>
                <a:cs typeface="Microsoft Sans Serif"/>
              </a:rPr>
              <a:t>,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serve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base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para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vários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produtos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305" dirty="0">
                <a:latin typeface="Microsoft Sans Serif"/>
                <a:cs typeface="Microsoft Sans Serif"/>
              </a:rPr>
              <a:t>sucesso.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realidade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ainda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está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muito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distante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ficção.</a:t>
            </a:r>
            <a:endParaRPr sz="2800">
              <a:latin typeface="Microsoft Sans Serif"/>
              <a:cs typeface="Microsoft Sans Serif"/>
            </a:endParaRPr>
          </a:p>
          <a:p>
            <a:pPr marL="698500" marR="175895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30" dirty="0">
                <a:latin typeface="Microsoft Sans Serif"/>
                <a:cs typeface="Microsoft Sans Serif"/>
              </a:rPr>
              <a:t>Apesar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10" dirty="0">
                <a:latin typeface="Microsoft Sans Serif"/>
                <a:cs typeface="Microsoft Sans Serif"/>
              </a:rPr>
              <a:t>a </a:t>
            </a:r>
            <a:r>
              <a:rPr sz="2600" spc="-85" dirty="0">
                <a:latin typeface="Microsoft Sans Serif"/>
                <a:cs typeface="Microsoft Sans Serif"/>
              </a:rPr>
              <a:t>cada </a:t>
            </a:r>
            <a:r>
              <a:rPr sz="2600" spc="-155" dirty="0">
                <a:latin typeface="Microsoft Sans Serif"/>
                <a:cs typeface="Microsoft Sans Serif"/>
              </a:rPr>
              <a:t>ano</a:t>
            </a:r>
            <a:r>
              <a:rPr sz="2600" spc="-15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surgirem</a:t>
            </a:r>
            <a:r>
              <a:rPr sz="2600" spc="-16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novos</a:t>
            </a:r>
            <a:r>
              <a:rPr sz="26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robôs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inteligentes</a:t>
            </a:r>
            <a:r>
              <a:rPr sz="2600" spc="-145" dirty="0">
                <a:latin typeface="Microsoft Sans Serif"/>
                <a:cs typeface="Microsoft Sans Serif"/>
              </a:rPr>
              <a:t>, </a:t>
            </a:r>
            <a:r>
              <a:rPr sz="2600" spc="-250" dirty="0">
                <a:latin typeface="Microsoft Sans Serif"/>
                <a:cs typeface="Microsoft Sans Serif"/>
              </a:rPr>
              <a:t>sua</a:t>
            </a:r>
            <a:r>
              <a:rPr sz="2600" spc="-24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capacidade </a:t>
            </a:r>
            <a:r>
              <a:rPr sz="2600" spc="-80" dirty="0">
                <a:latin typeface="Microsoft Sans Serif"/>
                <a:cs typeface="Microsoft Sans Serif"/>
              </a:rPr>
              <a:t>de 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interação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ainda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é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muito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limitada</a:t>
            </a:r>
            <a:r>
              <a:rPr sz="2600" spc="-75" dirty="0">
                <a:latin typeface="Microsoft Sans Serif"/>
                <a:cs typeface="Microsoft Sans Serif"/>
              </a:rPr>
              <a:t>,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ninguém</a:t>
            </a:r>
            <a:r>
              <a:rPr sz="26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os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confunde</a:t>
            </a:r>
            <a:r>
              <a:rPr sz="26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com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pessoas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verdade.</a:t>
            </a:r>
            <a:endParaRPr sz="2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60" dirty="0">
                <a:latin typeface="Microsoft Sans Serif"/>
                <a:cs typeface="Microsoft Sans Serif"/>
              </a:rPr>
              <a:t>Em</a:t>
            </a:r>
            <a:r>
              <a:rPr sz="2800" spc="-5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histórias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fictícias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ocorre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caos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causado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seres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metal</a:t>
            </a:r>
            <a:endParaRPr sz="2800">
              <a:latin typeface="Microsoft Sans Serif"/>
              <a:cs typeface="Microsoft Sans Serif"/>
            </a:endParaRPr>
          </a:p>
          <a:p>
            <a:pPr marL="698500" marR="1153160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95" dirty="0">
                <a:latin typeface="Microsoft Sans Serif"/>
                <a:cs typeface="Microsoft Sans Serif"/>
              </a:rPr>
              <a:t>Com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poderes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físico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raciocínio,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agindo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independentemente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da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vontade </a:t>
            </a:r>
            <a:r>
              <a:rPr sz="2600" spc="-68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humana</a:t>
            </a:r>
            <a:r>
              <a:rPr sz="2600" spc="-21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6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Guer</a:t>
            </a:r>
            <a:r>
              <a:rPr sz="26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até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45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e</a:t>
            </a:r>
            <a:r>
              <a:rPr sz="2600" spc="-340" dirty="0">
                <a:latin typeface="Microsoft Sans Serif"/>
                <a:cs typeface="Microsoft Sans Serif"/>
              </a:rPr>
              <a:t>smo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latin typeface="Microsoft Sans Serif"/>
                <a:cs typeface="Microsoft Sans Serif"/>
              </a:rPr>
              <a:t>e</a:t>
            </a:r>
            <a:r>
              <a:rPr sz="2600" spc="-10" dirty="0">
                <a:latin typeface="Microsoft Sans Serif"/>
                <a:cs typeface="Microsoft Sans Serif"/>
              </a:rPr>
              <a:t>x</a:t>
            </a:r>
            <a:r>
              <a:rPr sz="2600" spc="-5" dirty="0">
                <a:latin typeface="Microsoft Sans Serif"/>
                <a:cs typeface="Microsoft Sans Serif"/>
              </a:rPr>
              <a:t>t</a:t>
            </a:r>
            <a:r>
              <a:rPr sz="2600" spc="-155" dirty="0">
                <a:latin typeface="Microsoft Sans Serif"/>
                <a:cs typeface="Microsoft Sans Serif"/>
              </a:rPr>
              <a:t>inçã</a:t>
            </a:r>
            <a:r>
              <a:rPr sz="2600" spc="-185" dirty="0">
                <a:latin typeface="Microsoft Sans Serif"/>
                <a:cs typeface="Microsoft Sans Serif"/>
              </a:rPr>
              <a:t>o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humanida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440" dirty="0">
                <a:latin typeface="Microsoft Sans Serif"/>
                <a:cs typeface="Microsoft Sans Serif"/>
              </a:rPr>
              <a:t>s</a:t>
            </a:r>
            <a:r>
              <a:rPr sz="2600" spc="-80" dirty="0">
                <a:latin typeface="Microsoft Sans Serif"/>
                <a:cs typeface="Microsoft Sans Serif"/>
              </a:rPr>
              <a:t>ão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as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conseqüê</a:t>
            </a:r>
            <a:r>
              <a:rPr sz="2600" spc="-215" dirty="0">
                <a:latin typeface="Microsoft Sans Serif"/>
                <a:cs typeface="Microsoft Sans Serif"/>
              </a:rPr>
              <a:t>ncias</a:t>
            </a:r>
            <a:r>
              <a:rPr sz="2600" spc="-10" dirty="0">
                <a:latin typeface="Microsoft Sans Serif"/>
                <a:cs typeface="Microsoft Sans Serif"/>
              </a:rPr>
              <a:t> 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IA.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457961"/>
            <a:ext cx="6989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  <a:r>
              <a:rPr spc="25" dirty="0"/>
              <a:t> </a:t>
            </a:r>
            <a:r>
              <a:rPr spc="-229" dirty="0"/>
              <a:t>N</a:t>
            </a:r>
            <a:r>
              <a:rPr spc="-204" dirty="0"/>
              <a:t>A</a:t>
            </a:r>
            <a:r>
              <a:rPr spc="35" dirty="0"/>
              <a:t> </a:t>
            </a:r>
            <a:r>
              <a:rPr spc="-325" dirty="0"/>
              <a:t>FICÇÃO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234909"/>
            <a:ext cx="10909300" cy="476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2395" indent="-2286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85" dirty="0">
                <a:latin typeface="Microsoft Sans Serif"/>
                <a:cs typeface="Microsoft Sans Serif"/>
              </a:rPr>
              <a:t>Na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vida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real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robôs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inteligentes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podem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grande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utilidade</a:t>
            </a:r>
            <a:r>
              <a:rPr sz="2800" spc="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305" dirty="0">
                <a:latin typeface="Microsoft Sans Serif"/>
                <a:cs typeface="Microsoft Sans Serif"/>
              </a:rPr>
              <a:t>humanos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10" dirty="0">
                <a:latin typeface="Microsoft Sans Serif"/>
                <a:cs typeface="Microsoft Sans Serif"/>
              </a:rPr>
              <a:t>Agindo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na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medicina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75" dirty="0">
                <a:latin typeface="Microsoft Sans Serif"/>
                <a:cs typeface="Microsoft Sans Serif"/>
              </a:rPr>
              <a:t>Na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exploração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outros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planetas;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45" dirty="0">
                <a:latin typeface="Microsoft Sans Serif"/>
                <a:cs typeface="Microsoft Sans Serif"/>
              </a:rPr>
              <a:t>No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res</a:t>
            </a:r>
            <a:r>
              <a:rPr sz="26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6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ate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6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ssoas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sot</a:t>
            </a:r>
            <a:r>
              <a:rPr sz="26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3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6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5" dirty="0">
                <a:latin typeface="Microsoft Sans Serif"/>
                <a:cs typeface="Microsoft Sans Serif"/>
              </a:rPr>
              <a:t>o</a:t>
            </a:r>
            <a:r>
              <a:rPr sz="2600" dirty="0">
                <a:latin typeface="Microsoft Sans Serif"/>
                <a:cs typeface="Microsoft Sans Serif"/>
              </a:rPr>
              <a:t>r </a:t>
            </a:r>
            <a:r>
              <a:rPr sz="2600" spc="-250" dirty="0">
                <a:latin typeface="Microsoft Sans Serif"/>
                <a:cs typeface="Microsoft Sans Serif"/>
              </a:rPr>
              <a:t>escom</a:t>
            </a:r>
            <a:r>
              <a:rPr sz="2600" spc="-229" dirty="0">
                <a:latin typeface="Microsoft Sans Serif"/>
                <a:cs typeface="Microsoft Sans Serif"/>
              </a:rPr>
              <a:t>b</a:t>
            </a:r>
            <a:r>
              <a:rPr sz="2600" spc="-55" dirty="0">
                <a:latin typeface="Microsoft Sans Serif"/>
                <a:cs typeface="Microsoft Sans Serif"/>
              </a:rPr>
              <a:t>r</a:t>
            </a:r>
            <a:r>
              <a:rPr sz="2600" spc="-200" dirty="0">
                <a:latin typeface="Microsoft Sans Serif"/>
                <a:cs typeface="Microsoft Sans Serif"/>
              </a:rPr>
              <a:t>os;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95" dirty="0">
                <a:latin typeface="Microsoft Sans Serif"/>
                <a:cs typeface="Microsoft Sans Serif"/>
              </a:rPr>
              <a:t>Nas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in</a:t>
            </a:r>
            <a:r>
              <a:rPr sz="2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6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ústria</a:t>
            </a:r>
            <a:r>
              <a:rPr sz="26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endParaRPr sz="26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6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Sistemas</a:t>
            </a:r>
            <a:r>
              <a:rPr sz="26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inteligentes </a:t>
            </a:r>
            <a:r>
              <a:rPr sz="2600" spc="-15" dirty="0">
                <a:latin typeface="Microsoft Sans Serif"/>
                <a:cs typeface="Microsoft Sans Serif"/>
              </a:rPr>
              <a:t>para </a:t>
            </a:r>
            <a:r>
              <a:rPr sz="2600" spc="-140" dirty="0">
                <a:latin typeface="Microsoft Sans Serif"/>
                <a:cs typeface="Microsoft Sans Serif"/>
              </a:rPr>
              <a:t>resolver </a:t>
            </a:r>
            <a:r>
              <a:rPr sz="26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cálculos</a:t>
            </a:r>
            <a:r>
              <a:rPr sz="26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 </a:t>
            </a:r>
            <a:r>
              <a:rPr sz="2600" spc="-50" dirty="0">
                <a:latin typeface="Microsoft Sans Serif"/>
                <a:cs typeface="Microsoft Sans Serif"/>
              </a:rPr>
              <a:t>realizar </a:t>
            </a:r>
            <a:r>
              <a:rPr sz="26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pesquisas</a:t>
            </a:r>
            <a:r>
              <a:rPr sz="26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 </a:t>
            </a:r>
            <a:r>
              <a:rPr sz="2600" spc="-65" dirty="0">
                <a:latin typeface="Microsoft Sans Serif"/>
                <a:cs typeface="Microsoft Sans Serif"/>
              </a:rPr>
              <a:t>poderão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encontrar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cura</a:t>
            </a:r>
            <a:r>
              <a:rPr sz="26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doenças</a:t>
            </a:r>
            <a:r>
              <a:rPr sz="2600" spc="-190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15" dirty="0">
                <a:latin typeface="Microsoft Sans Serif"/>
                <a:cs typeface="Microsoft Sans Serif"/>
              </a:rPr>
              <a:t>Entre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d</a:t>
            </a:r>
            <a:r>
              <a:rPr sz="2600" spc="-5" dirty="0">
                <a:latin typeface="Microsoft Sans Serif"/>
                <a:cs typeface="Microsoft Sans Serif"/>
              </a:rPr>
              <a:t>i</a:t>
            </a:r>
            <a:r>
              <a:rPr sz="2600" spc="-210" dirty="0">
                <a:latin typeface="Microsoft Sans Serif"/>
                <a:cs typeface="Microsoft Sans Serif"/>
              </a:rPr>
              <a:t>v</a:t>
            </a:r>
            <a:r>
              <a:rPr sz="2600" spc="-204" dirty="0">
                <a:latin typeface="Microsoft Sans Serif"/>
                <a:cs typeface="Microsoft Sans Serif"/>
              </a:rPr>
              <a:t>ersas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out</a:t>
            </a:r>
            <a:r>
              <a:rPr sz="2600" spc="-110" dirty="0">
                <a:latin typeface="Microsoft Sans Serif"/>
                <a:cs typeface="Microsoft Sans Serif"/>
              </a:rPr>
              <a:t>r</a:t>
            </a:r>
            <a:r>
              <a:rPr sz="2600" spc="-225" dirty="0">
                <a:latin typeface="Microsoft Sans Serif"/>
                <a:cs typeface="Microsoft Sans Serif"/>
              </a:rPr>
              <a:t>as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ap</a:t>
            </a:r>
            <a:r>
              <a:rPr sz="2600" spc="-5" dirty="0">
                <a:latin typeface="Microsoft Sans Serif"/>
                <a:cs typeface="Microsoft Sans Serif"/>
              </a:rPr>
              <a:t>l</a:t>
            </a:r>
            <a:r>
              <a:rPr sz="2600" spc="-100" dirty="0">
                <a:latin typeface="Microsoft Sans Serif"/>
                <a:cs typeface="Microsoft Sans Serif"/>
              </a:rPr>
              <a:t>ic</a:t>
            </a:r>
            <a:r>
              <a:rPr sz="2600" spc="-135" dirty="0">
                <a:latin typeface="Microsoft Sans Serif"/>
                <a:cs typeface="Microsoft Sans Serif"/>
              </a:rPr>
              <a:t>a</a:t>
            </a:r>
            <a:r>
              <a:rPr sz="2600" spc="-260" dirty="0">
                <a:latin typeface="Microsoft Sans Serif"/>
                <a:cs typeface="Microsoft Sans Serif"/>
              </a:rPr>
              <a:t>çõe</a:t>
            </a:r>
            <a:r>
              <a:rPr sz="2600" spc="-270" dirty="0"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7961"/>
            <a:ext cx="944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305" dirty="0"/>
              <a:t>FUNCI</a:t>
            </a:r>
            <a:r>
              <a:rPr spc="-405" dirty="0"/>
              <a:t>O</a:t>
            </a:r>
            <a:r>
              <a:rPr spc="-380" dirty="0"/>
              <a:t>NAM</a:t>
            </a:r>
            <a:r>
              <a:rPr spc="-360" dirty="0"/>
              <a:t>E</a:t>
            </a:r>
            <a:r>
              <a:rPr spc="-445" dirty="0"/>
              <a:t>N</a:t>
            </a:r>
            <a:r>
              <a:rPr spc="-459" dirty="0"/>
              <a:t>T</a:t>
            </a:r>
            <a:r>
              <a:rPr spc="-25" dirty="0"/>
              <a:t>O</a:t>
            </a:r>
            <a:r>
              <a:rPr spc="5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11377295" cy="491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1887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emulação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comportamento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humano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mostrou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muito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mais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complicado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que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imaginado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originalmente: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7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Falta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compreensão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funcionamento</a:t>
            </a:r>
            <a:endParaRPr sz="32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229" dirty="0">
                <a:latin typeface="Microsoft Sans Serif"/>
                <a:cs typeface="Microsoft Sans Serif"/>
              </a:rPr>
              <a:t>dos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0" dirty="0">
                <a:latin typeface="Microsoft Sans Serif"/>
                <a:cs typeface="Microsoft Sans Serif"/>
              </a:rPr>
              <a:t>r</a:t>
            </a:r>
            <a:r>
              <a:rPr sz="3000" spc="-345" dirty="0">
                <a:latin typeface="Microsoft Sans Serif"/>
                <a:cs typeface="Microsoft Sans Serif"/>
              </a:rPr>
              <a:t>oces</a:t>
            </a:r>
            <a:r>
              <a:rPr sz="3000" spc="-335" dirty="0">
                <a:latin typeface="Microsoft Sans Serif"/>
                <a:cs typeface="Microsoft Sans Serif"/>
              </a:rPr>
              <a:t>sos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criati</a:t>
            </a:r>
            <a:r>
              <a:rPr sz="30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000" spc="-335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15" dirty="0">
                <a:latin typeface="Microsoft Sans Serif"/>
                <a:cs typeface="Microsoft Sans Serif"/>
              </a:rPr>
              <a:t>da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310" dirty="0">
                <a:latin typeface="Microsoft Sans Serif"/>
                <a:cs typeface="Microsoft Sans Serif"/>
              </a:rPr>
              <a:t>asso</a:t>
            </a:r>
            <a:r>
              <a:rPr sz="3000" spc="-305" dirty="0">
                <a:latin typeface="Microsoft Sans Serif"/>
                <a:cs typeface="Microsoft Sans Serif"/>
              </a:rPr>
              <a:t>c</a:t>
            </a:r>
            <a:r>
              <a:rPr sz="3000" spc="-114" dirty="0">
                <a:latin typeface="Microsoft Sans Serif"/>
                <a:cs typeface="Microsoft Sans Serif"/>
              </a:rPr>
              <a:t>iaçã</a:t>
            </a:r>
            <a:r>
              <a:rPr sz="3000" spc="-135" dirty="0">
                <a:latin typeface="Microsoft Sans Serif"/>
                <a:cs typeface="Microsoft Sans Serif"/>
              </a:rPr>
              <a:t>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idéias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145" dirty="0">
                <a:latin typeface="Microsoft Sans Serif"/>
                <a:cs typeface="Microsoft Sans Serif"/>
              </a:rPr>
              <a:t>entre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outros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75" dirty="0">
                <a:latin typeface="Microsoft Sans Serif"/>
                <a:cs typeface="Microsoft Sans Serif"/>
              </a:rPr>
              <a:t>processos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biológicos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cérebro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</a:t>
            </a:r>
            <a:r>
              <a:rPr sz="3000" spc="-29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100"/>
              </a:lnSpc>
              <a:spcBef>
                <a:spcPts val="459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345" dirty="0">
                <a:latin typeface="Microsoft Sans Serif"/>
                <a:cs typeface="Microsoft Sans Serif"/>
              </a:rPr>
              <a:t>Humanos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utilizam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somente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critérios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lógicos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avaliação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para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resolver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problemas.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7961"/>
            <a:ext cx="944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305" dirty="0"/>
              <a:t>FUNCI</a:t>
            </a:r>
            <a:r>
              <a:rPr spc="-405" dirty="0"/>
              <a:t>O</a:t>
            </a:r>
            <a:r>
              <a:rPr spc="-380" dirty="0"/>
              <a:t>NAM</a:t>
            </a:r>
            <a:r>
              <a:rPr spc="-360" dirty="0"/>
              <a:t>E</a:t>
            </a:r>
            <a:r>
              <a:rPr spc="-445" dirty="0"/>
              <a:t>N</a:t>
            </a:r>
            <a:r>
              <a:rPr spc="-459" dirty="0"/>
              <a:t>T</a:t>
            </a:r>
            <a:r>
              <a:rPr spc="-25" dirty="0"/>
              <a:t>O</a:t>
            </a:r>
            <a:r>
              <a:rPr spc="5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901" y="926185"/>
            <a:ext cx="11014075" cy="584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maneira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315" dirty="0">
                <a:latin typeface="Microsoft Sans Serif"/>
                <a:cs typeface="Microsoft Sans Serif"/>
              </a:rPr>
              <a:t>como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processa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informações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muita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diferente </a:t>
            </a:r>
            <a:r>
              <a:rPr sz="3200" spc="-8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uma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má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q</a:t>
            </a:r>
            <a:r>
              <a:rPr sz="32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uina</a:t>
            </a:r>
            <a:endParaRPr sz="3200">
              <a:latin typeface="Microsoft Sans Serif"/>
              <a:cs typeface="Microsoft Sans Serif"/>
            </a:endParaRPr>
          </a:p>
          <a:p>
            <a:pPr marL="698500" marR="678815" lvl="1" indent="-229235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240" dirty="0">
                <a:latin typeface="Microsoft Sans Serif"/>
                <a:cs typeface="Microsoft Sans Serif"/>
              </a:rPr>
              <a:t>Aspectos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300" dirty="0">
                <a:latin typeface="Microsoft Sans Serif"/>
                <a:cs typeface="Microsoft Sans Serif"/>
              </a:rPr>
              <a:t>como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experiências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anteriores</a:t>
            </a:r>
            <a:r>
              <a:rPr sz="3000" spc="-155" dirty="0">
                <a:latin typeface="Microsoft Sans Serif"/>
                <a:cs typeface="Microsoft Sans Serif"/>
              </a:rPr>
              <a:t>,</a:t>
            </a:r>
            <a:r>
              <a:rPr sz="3000" spc="4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intuição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inconsciente </a:t>
            </a:r>
            <a:r>
              <a:rPr sz="3000" spc="-78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influenciam</a:t>
            </a:r>
            <a:r>
              <a:rPr sz="3000" spc="-18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 </a:t>
            </a:r>
            <a:r>
              <a:rPr sz="3000" spc="-160" dirty="0">
                <a:latin typeface="Microsoft Sans Serif"/>
                <a:cs typeface="Microsoft Sans Serif"/>
              </a:rPr>
              <a:t>maneira </a:t>
            </a:r>
            <a:r>
              <a:rPr sz="3000" spc="-295" dirty="0">
                <a:latin typeface="Microsoft Sans Serif"/>
                <a:cs typeface="Microsoft Sans Serif"/>
              </a:rPr>
              <a:t>como</a:t>
            </a:r>
            <a:r>
              <a:rPr sz="3000" spc="-290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 </a:t>
            </a:r>
            <a:r>
              <a:rPr sz="3000" spc="-295" dirty="0">
                <a:latin typeface="Microsoft Sans Serif"/>
                <a:cs typeface="Microsoft Sans Serif"/>
              </a:rPr>
              <a:t>humano</a:t>
            </a:r>
            <a:r>
              <a:rPr sz="3000" spc="-290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lida </a:t>
            </a:r>
            <a:r>
              <a:rPr sz="3000" spc="-340" dirty="0">
                <a:latin typeface="Microsoft Sans Serif"/>
                <a:cs typeface="Microsoft Sans Serif"/>
              </a:rPr>
              <a:t>com</a:t>
            </a:r>
            <a:r>
              <a:rPr sz="3000" spc="-335" dirty="0">
                <a:latin typeface="Microsoft Sans Serif"/>
                <a:cs typeface="Microsoft Sans Serif"/>
              </a:rPr>
              <a:t> </a:t>
            </a:r>
            <a:r>
              <a:rPr sz="3000" spc="-235" dirty="0">
                <a:latin typeface="Microsoft Sans Serif"/>
                <a:cs typeface="Microsoft Sans Serif"/>
              </a:rPr>
              <a:t>situações </a:t>
            </a:r>
            <a:r>
              <a:rPr sz="3000" spc="-229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inesperadas.</a:t>
            </a:r>
            <a:endParaRPr sz="30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000" spc="-75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0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eco</a:t>
            </a:r>
            <a:r>
              <a:rPr sz="3000" spc="-28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300" dirty="0">
                <a:solidFill>
                  <a:srgbClr val="006FC0"/>
                </a:solidFill>
                <a:latin typeface="Microsoft Sans Serif"/>
                <a:cs typeface="Microsoft Sans Serif"/>
              </a:rPr>
              <a:t>he</a:t>
            </a:r>
            <a:r>
              <a:rPr sz="3000" spc="-280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30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iment</a:t>
            </a:r>
            <a:r>
              <a:rPr sz="30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é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430" dirty="0">
                <a:latin typeface="Microsoft Sans Serif"/>
                <a:cs typeface="Microsoft Sans Serif"/>
              </a:rPr>
              <a:t>um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pássa</a:t>
            </a:r>
            <a:r>
              <a:rPr sz="3000" spc="-195" dirty="0">
                <a:latin typeface="Microsoft Sans Serif"/>
                <a:cs typeface="Microsoft Sans Serif"/>
              </a:rPr>
              <a:t>r</a:t>
            </a:r>
            <a:r>
              <a:rPr sz="3000" spc="-175" dirty="0">
                <a:latin typeface="Microsoft Sans Serif"/>
                <a:cs typeface="Microsoft Sans Serif"/>
              </a:rPr>
              <a:t>o:</a:t>
            </a:r>
            <a:endParaRPr sz="3000">
              <a:latin typeface="Microsoft Sans Serif"/>
              <a:cs typeface="Microsoft Sans Serif"/>
            </a:endParaRPr>
          </a:p>
          <a:p>
            <a:pPr marL="698500" marR="474345" lvl="1" indent="-229235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100" dirty="0">
                <a:latin typeface="Microsoft Sans Serif"/>
                <a:cs typeface="Microsoft Sans Serif"/>
              </a:rPr>
              <a:t>Cada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h</a:t>
            </a:r>
            <a:r>
              <a:rPr sz="3000" spc="-370" dirty="0">
                <a:latin typeface="Microsoft Sans Serif"/>
                <a:cs typeface="Microsoft Sans Serif"/>
              </a:rPr>
              <a:t>u</a:t>
            </a:r>
            <a:r>
              <a:rPr sz="3000" spc="-260" dirty="0">
                <a:latin typeface="Microsoft Sans Serif"/>
                <a:cs typeface="Microsoft Sans Serif"/>
              </a:rPr>
              <a:t>mano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pode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ter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uma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latin typeface="Microsoft Sans Serif"/>
                <a:cs typeface="Microsoft Sans Serif"/>
              </a:rPr>
              <a:t>ima</a:t>
            </a:r>
            <a:r>
              <a:rPr sz="3000" spc="-200" dirty="0">
                <a:latin typeface="Microsoft Sans Serif"/>
                <a:cs typeface="Microsoft Sans Serif"/>
              </a:rPr>
              <a:t>g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mental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diferente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40" dirty="0">
                <a:latin typeface="Microsoft Sans Serif"/>
                <a:cs typeface="Microsoft Sans Serif"/>
              </a:rPr>
              <a:t>mas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tem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10" dirty="0">
                <a:latin typeface="Microsoft Sans Serif"/>
                <a:cs typeface="Microsoft Sans Serif"/>
              </a:rPr>
              <a:t>o  </a:t>
            </a:r>
            <a:r>
              <a:rPr sz="3000" spc="-370" dirty="0">
                <a:latin typeface="Microsoft Sans Serif"/>
                <a:cs typeface="Microsoft Sans Serif"/>
              </a:rPr>
              <a:t>mesmo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co</a:t>
            </a:r>
            <a:r>
              <a:rPr sz="30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ceito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intuiti</a:t>
            </a:r>
            <a:r>
              <a:rPr sz="30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é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latin typeface="Microsoft Sans Serif"/>
                <a:cs typeface="Microsoft Sans Serif"/>
              </a:rPr>
              <a:t>animal.</a:t>
            </a:r>
            <a:endParaRPr sz="3000">
              <a:latin typeface="Microsoft Sans Serif"/>
              <a:cs typeface="Microsoft Sans Serif"/>
            </a:endParaRPr>
          </a:p>
          <a:p>
            <a:pPr marL="698500" marR="1178560" lvl="1" indent="-229235">
              <a:lnSpc>
                <a:spcPct val="120100"/>
              </a:lnSpc>
              <a:spcBef>
                <a:spcPts val="500"/>
              </a:spcBef>
              <a:buFont typeface="Arial MT"/>
              <a:buChar char="•"/>
              <a:tabLst>
                <a:tab pos="699135" algn="l"/>
              </a:tabLst>
            </a:pPr>
            <a:r>
              <a:rPr sz="3000" spc="-685" dirty="0">
                <a:latin typeface="Microsoft Sans Serif"/>
                <a:cs typeface="Microsoft Sans Serif"/>
              </a:rPr>
              <a:t>P</a:t>
            </a:r>
            <a:r>
              <a:rPr sz="3000" spc="-10" dirty="0">
                <a:latin typeface="Microsoft Sans Serif"/>
                <a:cs typeface="Microsoft Sans Serif"/>
              </a:rPr>
              <a:t>a</a:t>
            </a:r>
            <a:r>
              <a:rPr sz="3000" spc="-35" dirty="0">
                <a:latin typeface="Microsoft Sans Serif"/>
                <a:cs typeface="Microsoft Sans Serif"/>
              </a:rPr>
              <a:t>r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máqui</a:t>
            </a:r>
            <a:r>
              <a:rPr sz="3000" spc="-229" dirty="0">
                <a:latin typeface="Microsoft Sans Serif"/>
                <a:cs typeface="Microsoft Sans Serif"/>
              </a:rPr>
              <a:t>n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interp</a:t>
            </a:r>
            <a:r>
              <a:rPr sz="3000" spc="-85" dirty="0">
                <a:latin typeface="Microsoft Sans Serif"/>
                <a:cs typeface="Microsoft Sans Serif"/>
              </a:rPr>
              <a:t>r</a:t>
            </a:r>
            <a:r>
              <a:rPr sz="3000" spc="-50" dirty="0">
                <a:latin typeface="Microsoft Sans Serif"/>
                <a:cs typeface="Microsoft Sans Serif"/>
              </a:rPr>
              <a:t>etar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254" dirty="0">
                <a:latin typeface="Microsoft Sans Serif"/>
                <a:cs typeface="Microsoft Sans Serif"/>
              </a:rPr>
              <a:t>e</a:t>
            </a:r>
            <a:r>
              <a:rPr sz="3000" spc="-15" dirty="0">
                <a:latin typeface="Microsoft Sans Serif"/>
                <a:cs typeface="Microsoft Sans Serif"/>
              </a:rPr>
              <a:t>xi</a:t>
            </a:r>
            <a:r>
              <a:rPr sz="3000" spc="-80" dirty="0">
                <a:latin typeface="Microsoft Sans Serif"/>
                <a:cs typeface="Microsoft Sans Serif"/>
              </a:rPr>
              <a:t>g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uma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3000" spc="-3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an</a:t>
            </a:r>
            <a:r>
              <a:rPr sz="30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0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qu</a:t>
            </a:r>
            <a:r>
              <a:rPr sz="30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0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ntidade</a:t>
            </a:r>
            <a:r>
              <a:rPr sz="30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de  </a:t>
            </a:r>
            <a:r>
              <a:rPr sz="30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informações</a:t>
            </a:r>
            <a:r>
              <a:rPr sz="3000" spc="-195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7961"/>
            <a:ext cx="944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305" dirty="0"/>
              <a:t>FUNCI</a:t>
            </a:r>
            <a:r>
              <a:rPr spc="-405" dirty="0"/>
              <a:t>O</a:t>
            </a:r>
            <a:r>
              <a:rPr spc="-380" dirty="0"/>
              <a:t>NAM</a:t>
            </a:r>
            <a:r>
              <a:rPr spc="-360" dirty="0"/>
              <a:t>E</a:t>
            </a:r>
            <a:r>
              <a:rPr spc="-445" dirty="0"/>
              <a:t>N</a:t>
            </a:r>
            <a:r>
              <a:rPr spc="-459" dirty="0"/>
              <a:t>T</a:t>
            </a:r>
            <a:r>
              <a:rPr spc="-25" dirty="0"/>
              <a:t>O</a:t>
            </a:r>
            <a:r>
              <a:rPr spc="5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11755755" cy="485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6035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progresso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direcionado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ao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objetivo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latin typeface="Microsoft Sans Serif"/>
                <a:cs typeface="Microsoft Sans Serif"/>
              </a:rPr>
              <a:t>final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uma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similar </a:t>
            </a:r>
            <a:r>
              <a:rPr sz="3200" spc="-8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à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humana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335" dirty="0">
                <a:latin typeface="Microsoft Sans Serif"/>
                <a:cs typeface="Microsoft Sans Serif"/>
              </a:rPr>
              <a:t>se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most</a:t>
            </a:r>
            <a:r>
              <a:rPr sz="3000" spc="-225" dirty="0">
                <a:latin typeface="Microsoft Sans Serif"/>
                <a:cs typeface="Microsoft Sans Serif"/>
              </a:rPr>
              <a:t>r</a:t>
            </a:r>
            <a:r>
              <a:rPr sz="3000" spc="-265" dirty="0">
                <a:latin typeface="Microsoft Sans Serif"/>
                <a:cs typeface="Microsoft Sans Serif"/>
              </a:rPr>
              <a:t>ou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44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uito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lent</a:t>
            </a:r>
            <a:r>
              <a:rPr sz="30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latin typeface="Microsoft Sans Serif"/>
                <a:cs typeface="Microsoft Sans Serif"/>
              </a:rPr>
              <a:t>rela</a:t>
            </a:r>
            <a:r>
              <a:rPr sz="3000" spc="-180" dirty="0">
                <a:latin typeface="Microsoft Sans Serif"/>
                <a:cs typeface="Microsoft Sans Serif"/>
              </a:rPr>
              <a:t>ção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ao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se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imag</a:t>
            </a:r>
            <a:r>
              <a:rPr sz="3000" spc="-50" dirty="0">
                <a:latin typeface="Microsoft Sans Serif"/>
                <a:cs typeface="Microsoft Sans Serif"/>
              </a:rPr>
              <a:t>i</a:t>
            </a:r>
            <a:r>
              <a:rPr sz="3000" spc="-195" dirty="0">
                <a:latin typeface="Microsoft Sans Serif"/>
                <a:cs typeface="Microsoft Sans Serif"/>
              </a:rPr>
              <a:t>na</a:t>
            </a:r>
            <a:r>
              <a:rPr sz="3000" spc="-250" dirty="0">
                <a:latin typeface="Microsoft Sans Serif"/>
                <a:cs typeface="Microsoft Sans Serif"/>
              </a:rPr>
              <a:t>v</a:t>
            </a:r>
            <a:r>
              <a:rPr sz="3000" spc="-5" dirty="0">
                <a:latin typeface="Microsoft Sans Serif"/>
                <a:cs typeface="Microsoft Sans Serif"/>
              </a:rPr>
              <a:t>a</a:t>
            </a:r>
            <a:r>
              <a:rPr sz="3000" spc="-18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necessidade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inovação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0" dirty="0">
                <a:latin typeface="Microsoft Sans Serif"/>
                <a:cs typeface="Microsoft Sans Serif"/>
              </a:rPr>
              <a:t>área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nas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décadas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1970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1980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fez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com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114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32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oco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I</a:t>
            </a:r>
            <a:r>
              <a:rPr sz="3200" spc="-27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32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xasse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se</a:t>
            </a:r>
            <a:r>
              <a:rPr sz="3200" spc="-175" dirty="0">
                <a:latin typeface="Microsoft Sans Serif"/>
                <a:cs typeface="Microsoft Sans Serif"/>
              </a:rPr>
              <a:t>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rec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iaçã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pensamento  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</a:t>
            </a:r>
            <a:endParaRPr sz="3200">
              <a:latin typeface="Microsoft Sans Serif"/>
              <a:cs typeface="Microsoft Sans Serif"/>
            </a:endParaRPr>
          </a:p>
          <a:p>
            <a:pPr marL="698500" marR="1113790" lvl="1" indent="-228600">
              <a:lnSpc>
                <a:spcPct val="1201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375" dirty="0">
                <a:latin typeface="Microsoft Sans Serif"/>
                <a:cs typeface="Microsoft Sans Serif"/>
              </a:rPr>
              <a:t>Passou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ser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desenvolvimento</a:t>
            </a:r>
            <a:r>
              <a:rPr sz="30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de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máquinas</a:t>
            </a:r>
            <a:r>
              <a:rPr sz="30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capazes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realizar </a:t>
            </a:r>
            <a:r>
              <a:rPr sz="3000" spc="-78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tarefas</a:t>
            </a:r>
            <a:r>
              <a:rPr sz="30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difíceis</a:t>
            </a:r>
            <a:r>
              <a:rPr sz="3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pa</a:t>
            </a:r>
            <a:r>
              <a:rPr sz="3000" spc="-40" dirty="0">
                <a:latin typeface="Microsoft Sans Serif"/>
                <a:cs typeface="Microsoft Sans Serif"/>
              </a:rPr>
              <a:t>r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uma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pessoa.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7961"/>
            <a:ext cx="944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305" dirty="0"/>
              <a:t>FUNCI</a:t>
            </a:r>
            <a:r>
              <a:rPr spc="-405" dirty="0"/>
              <a:t>O</a:t>
            </a:r>
            <a:r>
              <a:rPr spc="-380" dirty="0"/>
              <a:t>NAM</a:t>
            </a:r>
            <a:r>
              <a:rPr spc="-360" dirty="0"/>
              <a:t>E</a:t>
            </a:r>
            <a:r>
              <a:rPr spc="-445" dirty="0"/>
              <a:t>N</a:t>
            </a:r>
            <a:r>
              <a:rPr spc="-459" dirty="0"/>
              <a:t>T</a:t>
            </a:r>
            <a:r>
              <a:rPr spc="-25" dirty="0"/>
              <a:t>O</a:t>
            </a:r>
            <a:r>
              <a:rPr spc="5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88116"/>
            <a:ext cx="11645900" cy="569531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725" dirty="0">
                <a:latin typeface="Microsoft Sans Serif"/>
                <a:cs typeface="Microsoft Sans Serif"/>
              </a:rPr>
              <a:t>P</a:t>
            </a:r>
            <a:r>
              <a:rPr sz="3200" spc="-175" dirty="0">
                <a:latin typeface="Microsoft Sans Serif"/>
                <a:cs typeface="Microsoft Sans Serif"/>
              </a:rPr>
              <a:t>erc</a:t>
            </a:r>
            <a:r>
              <a:rPr sz="3200" spc="-254" dirty="0">
                <a:latin typeface="Microsoft Sans Serif"/>
                <a:cs typeface="Microsoft Sans Serif"/>
              </a:rPr>
              <a:t>e</a:t>
            </a:r>
            <a:r>
              <a:rPr sz="3200" spc="-190" dirty="0">
                <a:latin typeface="Microsoft Sans Serif"/>
                <a:cs typeface="Microsoft Sans Serif"/>
              </a:rPr>
              <a:t>be</a:t>
            </a:r>
            <a:r>
              <a:rPr sz="3200" spc="-200" dirty="0">
                <a:latin typeface="Microsoft Sans Serif"/>
                <a:cs typeface="Microsoft Sans Serif"/>
              </a:rPr>
              <a:t>u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-545" dirty="0">
                <a:latin typeface="Microsoft Sans Serif"/>
                <a:cs typeface="Microsoft Sans Serif"/>
              </a:rPr>
              <a:t>s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</a:t>
            </a:r>
            <a:r>
              <a:rPr sz="32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32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igênci</a:t>
            </a:r>
            <a:r>
              <a:rPr sz="3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25" dirty="0">
                <a:solidFill>
                  <a:srgbClr val="006FC0"/>
                </a:solidFill>
                <a:latin typeface="Microsoft Sans Serif"/>
                <a:cs typeface="Microsoft Sans Serif"/>
              </a:rPr>
              <a:t>un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tária</a:t>
            </a:r>
            <a:endParaRPr sz="3200">
              <a:latin typeface="Microsoft Sans Serif"/>
              <a:cs typeface="Microsoft Sans Serif"/>
            </a:endParaRPr>
          </a:p>
          <a:p>
            <a:pPr marL="698500" marR="415290" lvl="1" indent="-228600">
              <a:lnSpc>
                <a:spcPct val="1201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690" dirty="0">
                <a:latin typeface="Microsoft Sans Serif"/>
                <a:cs typeface="Microsoft Sans Serif"/>
              </a:rPr>
              <a:t>É</a:t>
            </a:r>
            <a:r>
              <a:rPr sz="3000" spc="-60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união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diferentes</a:t>
            </a:r>
            <a:r>
              <a:rPr sz="3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fatores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que,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55" dirty="0">
                <a:latin typeface="Microsoft Sans Serif"/>
                <a:cs typeface="Microsoft Sans Serif"/>
              </a:rPr>
              <a:t>quando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combinados,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latin typeface="Microsoft Sans Serif"/>
                <a:cs typeface="Microsoft Sans Serif"/>
              </a:rPr>
              <a:t>resultam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na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resolução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problemas</a:t>
            </a:r>
            <a:r>
              <a:rPr sz="30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realização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tarefas</a:t>
            </a:r>
            <a:r>
              <a:rPr sz="3000" spc="-95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1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resultad</a:t>
            </a:r>
            <a:r>
              <a:rPr sz="3200" spc="-185" dirty="0">
                <a:latin typeface="Microsoft Sans Serif"/>
                <a:cs typeface="Microsoft Sans Serif"/>
              </a:rPr>
              <a:t>o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114" dirty="0">
                <a:latin typeface="Microsoft Sans Serif"/>
                <a:cs typeface="Microsoft Sans Serif"/>
              </a:rPr>
              <a:t>f</a:t>
            </a:r>
            <a:r>
              <a:rPr sz="3200" spc="-105" dirty="0">
                <a:latin typeface="Microsoft Sans Serif"/>
                <a:cs typeface="Microsoft Sans Serif"/>
              </a:rPr>
              <a:t>oi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desen</a:t>
            </a:r>
            <a:r>
              <a:rPr sz="3200" spc="-285" dirty="0">
                <a:latin typeface="Microsoft Sans Serif"/>
                <a:cs typeface="Microsoft Sans Serif"/>
              </a:rPr>
              <a:t>v</a:t>
            </a:r>
            <a:r>
              <a:rPr sz="3200" spc="-150" dirty="0">
                <a:latin typeface="Microsoft Sans Serif"/>
                <a:cs typeface="Microsoft Sans Serif"/>
              </a:rPr>
              <a:t>o</a:t>
            </a:r>
            <a:r>
              <a:rPr sz="3200" spc="-75" dirty="0">
                <a:latin typeface="Microsoft Sans Serif"/>
                <a:cs typeface="Microsoft Sans Serif"/>
              </a:rPr>
              <a:t>l</a:t>
            </a:r>
            <a:r>
              <a:rPr sz="3200" spc="-245" dirty="0">
                <a:latin typeface="Microsoft Sans Serif"/>
                <a:cs typeface="Microsoft Sans Serif"/>
              </a:rPr>
              <a:t>vimen</a:t>
            </a:r>
            <a:r>
              <a:rPr sz="3200" spc="-145" dirty="0">
                <a:latin typeface="Microsoft Sans Serif"/>
                <a:cs typeface="Microsoft Sans Serif"/>
              </a:rPr>
              <a:t>t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no</a:t>
            </a:r>
            <a:r>
              <a:rPr sz="3200" spc="-300" dirty="0">
                <a:latin typeface="Microsoft Sans Serif"/>
                <a:cs typeface="Microsoft Sans Serif"/>
              </a:rPr>
              <a:t>v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técn</a:t>
            </a:r>
            <a:r>
              <a:rPr sz="3200" spc="-100" dirty="0">
                <a:latin typeface="Microsoft Sans Serif"/>
                <a:cs typeface="Microsoft Sans Serif"/>
              </a:rPr>
              <a:t>i</a:t>
            </a:r>
            <a:r>
              <a:rPr sz="3200" spc="-305" dirty="0">
                <a:latin typeface="Microsoft Sans Serif"/>
                <a:cs typeface="Microsoft Sans Serif"/>
              </a:rPr>
              <a:t>cas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dei</a:t>
            </a:r>
            <a:r>
              <a:rPr sz="32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x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am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70" dirty="0">
                <a:latin typeface="Microsoft Sans Serif"/>
                <a:cs typeface="Microsoft Sans Serif"/>
              </a:rPr>
              <a:t>de  </a:t>
            </a:r>
            <a:r>
              <a:rPr sz="3200" spc="-345" dirty="0">
                <a:latin typeface="Microsoft Sans Serif"/>
                <a:cs typeface="Microsoft Sans Serif"/>
              </a:rPr>
              <a:t>s</a:t>
            </a:r>
            <a:r>
              <a:rPr sz="3200" spc="-375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b</a:t>
            </a:r>
            <a:r>
              <a:rPr sz="3200" spc="-25" dirty="0">
                <a:latin typeface="Microsoft Sans Serif"/>
                <a:cs typeface="Microsoft Sans Serif"/>
              </a:rPr>
              <a:t>a</a:t>
            </a:r>
            <a:r>
              <a:rPr sz="3200" spc="-204" dirty="0">
                <a:latin typeface="Microsoft Sans Serif"/>
                <a:cs typeface="Microsoft Sans Serif"/>
              </a:rPr>
              <a:t>sea</a:t>
            </a:r>
            <a:r>
              <a:rPr sz="3200" spc="-125" dirty="0">
                <a:latin typeface="Microsoft Sans Serif"/>
                <a:cs typeface="Microsoft Sans Serif"/>
              </a:rPr>
              <a:t>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c</a:t>
            </a:r>
            <a:r>
              <a:rPr sz="3200" spc="-280" dirty="0">
                <a:latin typeface="Microsoft Sans Serif"/>
                <a:cs typeface="Microsoft Sans Serif"/>
              </a:rPr>
              <a:t>o</a:t>
            </a:r>
            <a:r>
              <a:rPr sz="3200" spc="-355" dirty="0">
                <a:latin typeface="Microsoft Sans Serif"/>
                <a:cs typeface="Microsoft Sans Serif"/>
              </a:rPr>
              <a:t>mo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mode</a:t>
            </a:r>
            <a:r>
              <a:rPr sz="32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35" dirty="0">
                <a:latin typeface="Microsoft Sans Serif"/>
                <a:cs typeface="Microsoft Sans Serif"/>
              </a:rPr>
              <a:t>Cons</a:t>
            </a:r>
            <a:r>
              <a:rPr sz="3200" spc="-315" dirty="0">
                <a:latin typeface="Microsoft Sans Serif"/>
                <a:cs typeface="Microsoft Sans Serif"/>
              </a:rPr>
              <a:t>e</a:t>
            </a:r>
            <a:r>
              <a:rPr sz="3200" spc="-190" dirty="0">
                <a:latin typeface="Microsoft Sans Serif"/>
                <a:cs typeface="Microsoft Sans Serif"/>
              </a:rPr>
              <a:t>gui</a:t>
            </a:r>
            <a:r>
              <a:rPr sz="3200" spc="-229" dirty="0">
                <a:latin typeface="Microsoft Sans Serif"/>
                <a:cs typeface="Microsoft Sans Serif"/>
              </a:rPr>
              <a:t>u</a:t>
            </a:r>
            <a:r>
              <a:rPr sz="3200" spc="-15" dirty="0">
                <a:latin typeface="Microsoft Sans Serif"/>
                <a:cs typeface="Microsoft Sans Serif"/>
              </a:rPr>
              <a:t>-</a:t>
            </a:r>
            <a:r>
              <a:rPr sz="3200" spc="-345" dirty="0">
                <a:latin typeface="Microsoft Sans Serif"/>
                <a:cs typeface="Microsoft Sans Serif"/>
              </a:rPr>
              <a:t>s</a:t>
            </a:r>
            <a:r>
              <a:rPr sz="3200" spc="-375" dirty="0">
                <a:latin typeface="Microsoft Sans Serif"/>
                <a:cs typeface="Microsoft Sans Serif"/>
              </a:rPr>
              <a:t>e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desen</a:t>
            </a:r>
            <a:r>
              <a:rPr sz="32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ol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er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32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j</a:t>
            </a:r>
            <a:r>
              <a:rPr sz="32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etos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390" dirty="0">
                <a:latin typeface="Microsoft Sans Serif"/>
                <a:cs typeface="Microsoft Sans Serif"/>
              </a:rPr>
              <a:t>Sem</a:t>
            </a:r>
            <a:r>
              <a:rPr sz="3000" spc="-380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latin typeface="Microsoft Sans Serif"/>
                <a:cs typeface="Microsoft Sans Serif"/>
              </a:rPr>
              <a:t>comportamentos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pré-definidos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5" dirty="0">
                <a:latin typeface="Microsoft Sans Serif"/>
                <a:cs typeface="Microsoft Sans Serif"/>
              </a:rPr>
              <a:t>O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foco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na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aprendizagem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1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spc="-280" dirty="0">
                <a:solidFill>
                  <a:srgbClr val="006FC0"/>
                </a:solidFill>
                <a:latin typeface="Microsoft Sans Serif"/>
                <a:cs typeface="Microsoft Sans Serif"/>
              </a:rPr>
              <a:t>Menos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abrangentes</a:t>
            </a:r>
            <a:r>
              <a:rPr sz="30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340" dirty="0">
                <a:latin typeface="Microsoft Sans Serif"/>
                <a:cs typeface="Microsoft Sans Serif"/>
              </a:rPr>
              <a:t>mas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latin typeface="Microsoft Sans Serif"/>
                <a:cs typeface="Microsoft Sans Serif"/>
              </a:rPr>
              <a:t>muito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mais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eficientes</a:t>
            </a:r>
            <a:r>
              <a:rPr sz="3000" spc="-17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741" y="457961"/>
            <a:ext cx="643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425" dirty="0"/>
              <a:t>QUE</a:t>
            </a:r>
            <a:r>
              <a:rPr spc="30" dirty="0"/>
              <a:t> </a:t>
            </a:r>
            <a:r>
              <a:rPr spc="-825" dirty="0"/>
              <a:t>É</a:t>
            </a:r>
            <a:r>
              <a:rPr spc="2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166982"/>
            <a:ext cx="10748645" cy="4273550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64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229" dirty="0">
                <a:latin typeface="Microsoft Sans Serif"/>
                <a:cs typeface="Microsoft Sans Serif"/>
              </a:rPr>
              <a:t>A</a:t>
            </a:r>
            <a:r>
              <a:rPr sz="3600" spc="10" dirty="0"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Inteligencia</a:t>
            </a:r>
            <a:r>
              <a:rPr sz="3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endParaRPr sz="3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86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204" dirty="0">
                <a:latin typeface="Microsoft Sans Serif"/>
                <a:cs typeface="Microsoft Sans Serif"/>
              </a:rPr>
              <a:t>é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515" dirty="0">
                <a:latin typeface="Microsoft Sans Serif"/>
                <a:cs typeface="Microsoft Sans Serif"/>
              </a:rPr>
              <a:t>um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r</a:t>
            </a:r>
            <a:r>
              <a:rPr sz="3600" spc="-275" dirty="0">
                <a:latin typeface="Microsoft Sans Serif"/>
                <a:cs typeface="Microsoft Sans Serif"/>
              </a:rPr>
              <a:t>amo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de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210" dirty="0">
                <a:latin typeface="Microsoft Sans Serif"/>
                <a:cs typeface="Microsoft Sans Serif"/>
              </a:rPr>
              <a:t>pesq</a:t>
            </a:r>
            <a:r>
              <a:rPr sz="3600" spc="-270" dirty="0">
                <a:latin typeface="Microsoft Sans Serif"/>
                <a:cs typeface="Microsoft Sans Serif"/>
              </a:rPr>
              <a:t>uisa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d</a:t>
            </a:r>
            <a:r>
              <a:rPr sz="3600" spc="-20" dirty="0">
                <a:latin typeface="Microsoft Sans Serif"/>
                <a:cs typeface="Microsoft Sans Serif"/>
              </a:rPr>
              <a:t>a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434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36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iênci</a:t>
            </a:r>
            <a:r>
              <a:rPr sz="36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6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Computação</a:t>
            </a:r>
            <a:endParaRPr sz="36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15" dirty="0">
                <a:latin typeface="Microsoft Sans Serif"/>
                <a:cs typeface="Microsoft Sans Serif"/>
              </a:rPr>
              <a:t>p</a:t>
            </a:r>
            <a:r>
              <a:rPr sz="3200" spc="-330" dirty="0">
                <a:latin typeface="Microsoft Sans Serif"/>
                <a:cs typeface="Microsoft Sans Serif"/>
              </a:rPr>
              <a:t>ossui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métod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ou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dispositi</a:t>
            </a:r>
            <a:r>
              <a:rPr sz="3200" spc="-260" dirty="0">
                <a:latin typeface="Microsoft Sans Serif"/>
                <a:cs typeface="Microsoft Sans Serif"/>
              </a:rPr>
              <a:t>v</a:t>
            </a:r>
            <a:r>
              <a:rPr sz="3200" spc="-355" dirty="0">
                <a:latin typeface="Microsoft Sans Serif"/>
                <a:cs typeface="Microsoft Sans Serif"/>
              </a:rPr>
              <a:t>os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comput</a:t>
            </a:r>
            <a:r>
              <a:rPr sz="3200" spc="-235" dirty="0">
                <a:latin typeface="Microsoft Sans Serif"/>
                <a:cs typeface="Microsoft Sans Serif"/>
              </a:rPr>
              <a:t>a</a:t>
            </a:r>
            <a:r>
              <a:rPr sz="3200" spc="-165" dirty="0">
                <a:latin typeface="Microsoft Sans Serif"/>
                <a:cs typeface="Microsoft Sans Serif"/>
              </a:rPr>
              <a:t>ci</a:t>
            </a:r>
            <a:r>
              <a:rPr sz="3200" spc="-240" dirty="0">
                <a:latin typeface="Microsoft Sans Serif"/>
                <a:cs typeface="Microsoft Sans Serif"/>
              </a:rPr>
              <a:t>o</a:t>
            </a:r>
            <a:r>
              <a:rPr sz="3200" spc="-175" dirty="0">
                <a:latin typeface="Microsoft Sans Serif"/>
                <a:cs typeface="Microsoft Sans Serif"/>
              </a:rPr>
              <a:t>na</a:t>
            </a:r>
            <a:r>
              <a:rPr sz="3200" spc="-90" dirty="0">
                <a:latin typeface="Microsoft Sans Serif"/>
                <a:cs typeface="Microsoft Sans Serif"/>
              </a:rPr>
              <a:t>i</a:t>
            </a:r>
            <a:r>
              <a:rPr sz="3200" spc="-540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6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200" spc="-53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38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ulam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cap</a:t>
            </a:r>
            <a:r>
              <a:rPr sz="3200" spc="-120" dirty="0">
                <a:latin typeface="Microsoft Sans Serif"/>
                <a:cs typeface="Microsoft Sans Serif"/>
              </a:rPr>
              <a:t>a</a:t>
            </a:r>
            <a:r>
              <a:rPr sz="3200" spc="-105" dirty="0">
                <a:latin typeface="Microsoft Sans Serif"/>
                <a:cs typeface="Microsoft Sans Serif"/>
              </a:rPr>
              <a:t>cidade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humana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r</a:t>
            </a:r>
            <a:r>
              <a:rPr sz="3200" spc="-140" dirty="0">
                <a:latin typeface="Microsoft Sans Serif"/>
                <a:cs typeface="Microsoft Sans Serif"/>
              </a:rPr>
              <a:t>aci</a:t>
            </a:r>
            <a:r>
              <a:rPr sz="3200" spc="-170" dirty="0">
                <a:latin typeface="Microsoft Sans Serif"/>
                <a:cs typeface="Microsoft Sans Serif"/>
              </a:rPr>
              <a:t>o</a:t>
            </a:r>
            <a:r>
              <a:rPr sz="3200" spc="-275" dirty="0">
                <a:latin typeface="Microsoft Sans Serif"/>
                <a:cs typeface="Microsoft Sans Serif"/>
              </a:rPr>
              <a:t>c</a:t>
            </a:r>
            <a:r>
              <a:rPr sz="3200" spc="-120" dirty="0">
                <a:latin typeface="Microsoft Sans Serif"/>
                <a:cs typeface="Microsoft Sans Serif"/>
              </a:rPr>
              <a:t>i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-235" dirty="0">
                <a:latin typeface="Microsoft Sans Serif"/>
                <a:cs typeface="Microsoft Sans Serif"/>
              </a:rPr>
              <a:t>r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perc</a:t>
            </a:r>
            <a:r>
              <a:rPr sz="3200" spc="-215" dirty="0">
                <a:latin typeface="Microsoft Sans Serif"/>
                <a:cs typeface="Microsoft Sans Serif"/>
              </a:rPr>
              <a:t>e</a:t>
            </a:r>
            <a:r>
              <a:rPr sz="3200" spc="-95" dirty="0">
                <a:latin typeface="Microsoft Sans Serif"/>
                <a:cs typeface="Microsoft Sans Serif"/>
              </a:rPr>
              <a:t>be</a:t>
            </a:r>
            <a:r>
              <a:rPr sz="3200" spc="-229" dirty="0">
                <a:latin typeface="Microsoft Sans Serif"/>
                <a:cs typeface="Microsoft Sans Serif"/>
              </a:rPr>
              <a:t>r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tomar  </a:t>
            </a:r>
            <a:r>
              <a:rPr sz="3200" spc="-210" dirty="0">
                <a:latin typeface="Microsoft Sans Serif"/>
                <a:cs typeface="Microsoft Sans Serif"/>
              </a:rPr>
              <a:t>decis</a:t>
            </a:r>
            <a:r>
              <a:rPr sz="3200" spc="-240" dirty="0">
                <a:latin typeface="Microsoft Sans Serif"/>
                <a:cs typeface="Microsoft Sans Serif"/>
              </a:rPr>
              <a:t>õ</a:t>
            </a:r>
            <a:r>
              <a:rPr sz="3200" spc="-355" dirty="0">
                <a:latin typeface="Microsoft Sans Serif"/>
                <a:cs typeface="Microsoft Sans Serif"/>
              </a:rPr>
              <a:t>es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70" dirty="0">
                <a:latin typeface="Microsoft Sans Serif"/>
                <a:cs typeface="Microsoft Sans Serif"/>
              </a:rPr>
              <a:t>r</a:t>
            </a:r>
            <a:r>
              <a:rPr sz="3200" spc="-105" dirty="0">
                <a:latin typeface="Microsoft Sans Serif"/>
                <a:cs typeface="Microsoft Sans Serif"/>
              </a:rPr>
              <a:t>e</a:t>
            </a:r>
            <a:r>
              <a:rPr sz="3200" spc="-305" dirty="0">
                <a:latin typeface="Microsoft Sans Serif"/>
                <a:cs typeface="Microsoft Sans Serif"/>
              </a:rPr>
              <a:t>so</a:t>
            </a:r>
            <a:r>
              <a:rPr sz="3200" spc="-130" dirty="0">
                <a:latin typeface="Microsoft Sans Serif"/>
                <a:cs typeface="Microsoft Sans Serif"/>
              </a:rPr>
              <a:t>l</a:t>
            </a:r>
            <a:r>
              <a:rPr sz="3200" spc="-275" dirty="0">
                <a:latin typeface="Microsoft Sans Serif"/>
                <a:cs typeface="Microsoft Sans Serif"/>
              </a:rPr>
              <a:t>v</a:t>
            </a:r>
            <a:r>
              <a:rPr sz="3200" spc="-90" dirty="0">
                <a:latin typeface="Microsoft Sans Serif"/>
                <a:cs typeface="Microsoft Sans Serif"/>
              </a:rPr>
              <a:t>er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</a:t>
            </a:r>
            <a:r>
              <a:rPr sz="3200" spc="-70" dirty="0">
                <a:latin typeface="Microsoft Sans Serif"/>
                <a:cs typeface="Microsoft Sans Serif"/>
              </a:rPr>
              <a:t>r</a:t>
            </a:r>
            <a:r>
              <a:rPr sz="3200" spc="-95" dirty="0">
                <a:latin typeface="Microsoft Sans Serif"/>
                <a:cs typeface="Microsoft Sans Serif"/>
              </a:rPr>
              <a:t>obl</a:t>
            </a:r>
            <a:r>
              <a:rPr sz="3200" spc="-105" dirty="0">
                <a:latin typeface="Microsoft Sans Serif"/>
                <a:cs typeface="Microsoft Sans Serif"/>
              </a:rPr>
              <a:t>e</a:t>
            </a:r>
            <a:r>
              <a:rPr sz="3200" spc="-360" dirty="0">
                <a:latin typeface="Microsoft Sans Serif"/>
                <a:cs typeface="Microsoft Sans Serif"/>
              </a:rPr>
              <a:t>mas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70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630" dirty="0">
                <a:latin typeface="Microsoft Sans Serif"/>
                <a:cs typeface="Microsoft Sans Serif"/>
              </a:rPr>
              <a:t>Em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0" dirty="0">
                <a:latin typeface="Microsoft Sans Serif"/>
                <a:cs typeface="Microsoft Sans Serif"/>
              </a:rPr>
              <a:t>resum</a:t>
            </a:r>
            <a:r>
              <a:rPr sz="3200" spc="-38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cap</a:t>
            </a:r>
            <a:r>
              <a:rPr sz="32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cidade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ser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</a:t>
            </a:r>
            <a:r>
              <a:rPr sz="32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32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en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552" y="457961"/>
            <a:ext cx="944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305" dirty="0"/>
              <a:t>FUNCI</a:t>
            </a:r>
            <a:r>
              <a:rPr spc="-405" dirty="0"/>
              <a:t>O</a:t>
            </a:r>
            <a:r>
              <a:rPr spc="-380" dirty="0"/>
              <a:t>NAM</a:t>
            </a:r>
            <a:r>
              <a:rPr spc="-360" dirty="0"/>
              <a:t>E</a:t>
            </a:r>
            <a:r>
              <a:rPr spc="-445" dirty="0"/>
              <a:t>N</a:t>
            </a:r>
            <a:r>
              <a:rPr spc="-459" dirty="0"/>
              <a:t>T</a:t>
            </a:r>
            <a:r>
              <a:rPr spc="-25" dirty="0"/>
              <a:t>O</a:t>
            </a:r>
            <a:r>
              <a:rPr spc="5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11473815" cy="484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 </a:t>
            </a:r>
            <a:r>
              <a:rPr sz="3200" spc="-225" dirty="0">
                <a:latin typeface="Microsoft Sans Serif"/>
                <a:cs typeface="Microsoft Sans Serif"/>
              </a:rPr>
              <a:t>campo</a:t>
            </a:r>
            <a:r>
              <a:rPr sz="3200" spc="-220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de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IA </a:t>
            </a:r>
            <a:r>
              <a:rPr sz="3200" spc="-245" dirty="0">
                <a:latin typeface="Microsoft Sans Serif"/>
                <a:cs typeface="Microsoft Sans Serif"/>
              </a:rPr>
              <a:t>tem</a:t>
            </a:r>
            <a:r>
              <a:rPr sz="3200" spc="-240" dirty="0">
                <a:latin typeface="Microsoft Sans Serif"/>
                <a:cs typeface="Microsoft Sans Serif"/>
              </a:rPr>
              <a:t> </a:t>
            </a:r>
            <a:r>
              <a:rPr sz="3200" spc="-315" dirty="0">
                <a:latin typeface="Microsoft Sans Serif"/>
                <a:cs typeface="Microsoft Sans Serif"/>
              </a:rPr>
              <a:t>como</a:t>
            </a:r>
            <a:r>
              <a:rPr sz="3200" spc="-31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objetivo</a:t>
            </a:r>
            <a:r>
              <a:rPr sz="3200" spc="-135" dirty="0">
                <a:latin typeface="Microsoft Sans Serif"/>
                <a:cs typeface="Microsoft Sans Serif"/>
              </a:rPr>
              <a:t>, </a:t>
            </a:r>
            <a:r>
              <a:rPr sz="3200" spc="-180" dirty="0">
                <a:latin typeface="Microsoft Sans Serif"/>
                <a:cs typeface="Microsoft Sans Serif"/>
              </a:rPr>
              <a:t>o </a:t>
            </a:r>
            <a:r>
              <a:rPr sz="3200" spc="-240" dirty="0">
                <a:latin typeface="Microsoft Sans Serif"/>
                <a:cs typeface="Microsoft Sans Serif"/>
              </a:rPr>
              <a:t>contínuo</a:t>
            </a:r>
            <a:r>
              <a:rPr sz="3200" spc="-23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aumento</a:t>
            </a:r>
            <a:r>
              <a:rPr sz="3200" spc="3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da 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"</a:t>
            </a:r>
            <a:r>
              <a:rPr sz="32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3200" spc="-120" dirty="0">
                <a:latin typeface="Microsoft Sans Serif"/>
                <a:cs typeface="Microsoft Sans Serif"/>
              </a:rPr>
              <a:t>"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computador,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pesquisando,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também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os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fenômenos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da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inteligência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natural</a:t>
            </a:r>
            <a:r>
              <a:rPr sz="3200" spc="-13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755" dirty="0">
                <a:latin typeface="Microsoft Sans Serif"/>
                <a:cs typeface="Microsoft Sans Serif"/>
              </a:rPr>
              <a:t>R</a:t>
            </a:r>
            <a:r>
              <a:rPr sz="3000" spc="-260" dirty="0">
                <a:latin typeface="Microsoft Sans Serif"/>
                <a:cs typeface="Microsoft Sans Serif"/>
              </a:rPr>
              <a:t>esolu</a:t>
            </a:r>
            <a:r>
              <a:rPr sz="3000" spc="-285" dirty="0">
                <a:latin typeface="Microsoft Sans Serif"/>
                <a:cs typeface="Microsoft Sans Serif"/>
              </a:rPr>
              <a:t>ç</a:t>
            </a:r>
            <a:r>
              <a:rPr sz="3000" spc="-95" dirty="0">
                <a:latin typeface="Microsoft Sans Serif"/>
                <a:cs typeface="Microsoft Sans Serif"/>
              </a:rPr>
              <a:t>ão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0" dirty="0">
                <a:latin typeface="Microsoft Sans Serif"/>
                <a:cs typeface="Microsoft Sans Serif"/>
              </a:rPr>
              <a:t>r</a:t>
            </a:r>
            <a:r>
              <a:rPr sz="3000" spc="-200" dirty="0">
                <a:latin typeface="Microsoft Sans Serif"/>
                <a:cs typeface="Microsoft Sans Serif"/>
              </a:rPr>
              <a:t>oblemas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20" dirty="0">
                <a:latin typeface="Microsoft Sans Serif"/>
                <a:cs typeface="Microsoft Sans Serif"/>
              </a:rPr>
              <a:t>Compreen</a:t>
            </a:r>
            <a:r>
              <a:rPr sz="3000" spc="-229" dirty="0">
                <a:latin typeface="Microsoft Sans Serif"/>
                <a:cs typeface="Microsoft Sans Serif"/>
              </a:rPr>
              <a:t>são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de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ling</a:t>
            </a:r>
            <a:r>
              <a:rPr sz="3000" spc="-215" dirty="0">
                <a:latin typeface="Microsoft Sans Serif"/>
                <a:cs typeface="Microsoft Sans Serif"/>
              </a:rPr>
              <a:t>u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-80" dirty="0">
                <a:latin typeface="Microsoft Sans Serif"/>
                <a:cs typeface="Microsoft Sans Serif"/>
              </a:rPr>
              <a:t>g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nat</a:t>
            </a:r>
            <a:r>
              <a:rPr sz="3000" spc="-229" dirty="0">
                <a:latin typeface="Microsoft Sans Serif"/>
                <a:cs typeface="Microsoft Sans Serif"/>
              </a:rPr>
              <a:t>u</a:t>
            </a:r>
            <a:r>
              <a:rPr sz="3000" spc="-30" dirty="0">
                <a:latin typeface="Microsoft Sans Serif"/>
                <a:cs typeface="Microsoft Sans Serif"/>
              </a:rPr>
              <a:t>r</a:t>
            </a:r>
            <a:r>
              <a:rPr sz="3000" spc="-20" dirty="0">
                <a:latin typeface="Microsoft Sans Serif"/>
                <a:cs typeface="Microsoft Sans Serif"/>
              </a:rPr>
              <a:t>al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80" dirty="0">
                <a:latin typeface="Microsoft Sans Serif"/>
                <a:cs typeface="Microsoft Sans Serif"/>
              </a:rPr>
              <a:t>Visão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robótica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80" dirty="0">
                <a:latin typeface="Microsoft Sans Serif"/>
                <a:cs typeface="Microsoft Sans Serif"/>
              </a:rPr>
              <a:t>Sistemas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especialistas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aquisição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54" dirty="0">
                <a:latin typeface="Microsoft Sans Serif"/>
                <a:cs typeface="Microsoft Sans Serif"/>
              </a:rPr>
              <a:t>conhecimento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25" dirty="0">
                <a:latin typeface="Microsoft Sans Serif"/>
                <a:cs typeface="Microsoft Sans Serif"/>
              </a:rPr>
              <a:t>Metodologias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representação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54" dirty="0">
                <a:latin typeface="Microsoft Sans Serif"/>
                <a:cs typeface="Microsoft Sans Serif"/>
              </a:rPr>
              <a:t>conhecimento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50789"/>
            <a:ext cx="8326755" cy="536575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080" indent="-228600">
              <a:lnSpc>
                <a:spcPct val="119800"/>
              </a:lnSpc>
              <a:spcBef>
                <a:spcPts val="19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210" dirty="0">
                <a:solidFill>
                  <a:srgbClr val="006FC0"/>
                </a:solidFill>
                <a:latin typeface="Arial"/>
                <a:cs typeface="Arial"/>
              </a:rPr>
              <a:t>Planejamento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10" dirty="0">
                <a:solidFill>
                  <a:srgbClr val="006FC0"/>
                </a:solidFill>
                <a:latin typeface="Arial"/>
                <a:cs typeface="Arial"/>
              </a:rPr>
              <a:t>autom</a:t>
            </a:r>
            <a:r>
              <a:rPr sz="3200" b="1" spc="-14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200" b="1" spc="-1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3200" b="1" spc="-14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3200" b="1" spc="-170" dirty="0">
                <a:solidFill>
                  <a:srgbClr val="006FC0"/>
                </a:solidFill>
                <a:latin typeface="Arial"/>
                <a:cs typeface="Arial"/>
              </a:rPr>
              <a:t>zado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60" dirty="0">
                <a:latin typeface="Microsoft Sans Serif"/>
                <a:cs typeface="Microsoft Sans Serif"/>
              </a:rPr>
              <a:t>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1</a:t>
            </a:r>
            <a:r>
              <a:rPr sz="2800" spc="-10" dirty="0">
                <a:latin typeface="Microsoft Sans Serif"/>
                <a:cs typeface="Microsoft Sans Serif"/>
              </a:rPr>
              <a:t>9</a:t>
            </a:r>
            <a:r>
              <a:rPr sz="2800" spc="-15" dirty="0">
                <a:latin typeface="Microsoft Sans Serif"/>
                <a:cs typeface="Microsoft Sans Serif"/>
              </a:rPr>
              <a:t>9</a:t>
            </a:r>
            <a:r>
              <a:rPr sz="2800" spc="-10" dirty="0">
                <a:latin typeface="Microsoft Sans Serif"/>
                <a:cs typeface="Microsoft Sans Serif"/>
              </a:rPr>
              <a:t>9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uma 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e</a:t>
            </a:r>
            <a:r>
              <a:rPr sz="2800" spc="-175" dirty="0">
                <a:latin typeface="Microsoft Sans Serif"/>
                <a:cs typeface="Microsoft Sans Serif"/>
              </a:rPr>
              <a:t>ntena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milhões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quil</a:t>
            </a:r>
            <a:r>
              <a:rPr sz="2800" spc="-145" dirty="0">
                <a:latin typeface="Microsoft Sans Serif"/>
                <a:cs typeface="Microsoft Sans Serif"/>
              </a:rPr>
              <a:t>ô</a:t>
            </a:r>
            <a:r>
              <a:rPr sz="2800" spc="-185" dirty="0">
                <a:latin typeface="Microsoft Sans Serif"/>
                <a:cs typeface="Microsoft Sans Serif"/>
              </a:rPr>
              <a:t>met</a:t>
            </a:r>
            <a:r>
              <a:rPr sz="2800" spc="-170" dirty="0">
                <a:latin typeface="Microsoft Sans Serif"/>
                <a:cs typeface="Microsoft Sans Serif"/>
              </a:rPr>
              <a:t>r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720" dirty="0">
                <a:latin typeface="Microsoft Sans Serif"/>
                <a:cs typeface="Microsoft Sans Serif"/>
              </a:rPr>
              <a:t>T</a:t>
            </a:r>
            <a:r>
              <a:rPr sz="2800" spc="-10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a,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o</a:t>
            </a:r>
            <a:r>
              <a:rPr sz="2800" spc="-85" dirty="0">
                <a:latin typeface="Microsoft Sans Serif"/>
                <a:cs typeface="Microsoft Sans Serif"/>
              </a:rPr>
              <a:t>g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130" dirty="0">
                <a:latin typeface="Microsoft Sans Serif"/>
                <a:cs typeface="Microsoft Sans Serif"/>
              </a:rPr>
              <a:t>ama  </a:t>
            </a:r>
            <a:r>
              <a:rPr sz="2800" spc="-70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emote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nt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NA</a:t>
            </a:r>
            <a:r>
              <a:rPr sz="2800" spc="-254" dirty="0">
                <a:latin typeface="Microsoft Sans Serif"/>
                <a:cs typeface="Microsoft Sans Serif"/>
              </a:rPr>
              <a:t>S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to</a:t>
            </a:r>
            <a:r>
              <a:rPr sz="2800" spc="5" dirty="0">
                <a:latin typeface="Microsoft Sans Serif"/>
                <a:cs typeface="Microsoft Sans Serif"/>
              </a:rPr>
              <a:t>r</a:t>
            </a:r>
            <a:r>
              <a:rPr sz="2800" spc="-275" dirty="0">
                <a:latin typeface="Microsoft Sans Serif"/>
                <a:cs typeface="Microsoft Sans Serif"/>
              </a:rPr>
              <a:t>nou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imei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ama 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planejamento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autônomo</a:t>
            </a:r>
            <a:r>
              <a:rPr sz="28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70" dirty="0">
                <a:latin typeface="Microsoft Sans Serif"/>
                <a:cs typeface="Microsoft Sans Serif"/>
              </a:rPr>
              <a:t>bordo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controlar </a:t>
            </a:r>
            <a:r>
              <a:rPr sz="2800" spc="-160" dirty="0">
                <a:latin typeface="Microsoft Sans Serif"/>
                <a:cs typeface="Microsoft Sans Serif"/>
              </a:rPr>
              <a:t>o 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escalonamento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operações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nave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espacial</a:t>
            </a:r>
            <a:r>
              <a:rPr sz="2800" spc="-13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304165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705" dirty="0">
                <a:latin typeface="Microsoft Sans Serif"/>
                <a:cs typeface="Microsoft Sans Serif"/>
              </a:rPr>
              <a:t>R</a:t>
            </a:r>
            <a:r>
              <a:rPr sz="2800" spc="-195" dirty="0">
                <a:latin typeface="Microsoft Sans Serif"/>
                <a:cs typeface="Microsoft Sans Serif"/>
              </a:rPr>
              <a:t>emote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150" dirty="0">
                <a:latin typeface="Microsoft Sans Serif"/>
                <a:cs typeface="Microsoft Sans Serif"/>
              </a:rPr>
              <a:t>g</a:t>
            </a:r>
            <a:r>
              <a:rPr sz="2800" spc="-175" dirty="0">
                <a:latin typeface="Microsoft Sans Serif"/>
                <a:cs typeface="Microsoft Sans Serif"/>
              </a:rPr>
              <a:t>ent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ou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pla</a:t>
            </a:r>
            <a:r>
              <a:rPr sz="2800" spc="-325" dirty="0">
                <a:solidFill>
                  <a:srgbClr val="006FC0"/>
                </a:solidFill>
                <a:latin typeface="Microsoft Sans Serif"/>
                <a:cs typeface="Microsoft Sans Serif"/>
              </a:rPr>
              <a:t>nos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80" dirty="0">
                <a:latin typeface="Microsoft Sans Serif"/>
                <a:cs typeface="Microsoft Sans Serif"/>
              </a:rPr>
              <a:t>m</a:t>
            </a:r>
            <a:r>
              <a:rPr sz="2800" spc="-60" dirty="0">
                <a:latin typeface="Microsoft Sans Serif"/>
                <a:cs typeface="Microsoft Sans Serif"/>
              </a:rPr>
              <a:t>et</a:t>
            </a:r>
            <a:r>
              <a:rPr sz="2800" spc="-75" dirty="0">
                <a:latin typeface="Microsoft Sans Serif"/>
                <a:cs typeface="Microsoft Sans Serif"/>
              </a:rPr>
              <a:t>a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alto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ní</a:t>
            </a:r>
            <a:r>
              <a:rPr sz="28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el  </a:t>
            </a:r>
            <a:r>
              <a:rPr sz="2800" spc="-145" dirty="0">
                <a:latin typeface="Microsoft Sans Serif"/>
                <a:cs typeface="Microsoft Sans Serif"/>
              </a:rPr>
              <a:t>especificadas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partir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solo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7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monitorou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operação </a:t>
            </a:r>
            <a:r>
              <a:rPr sz="2800" spc="-7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na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3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pa</a:t>
            </a:r>
            <a:r>
              <a:rPr sz="28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28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ia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à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medida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planos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170" dirty="0">
                <a:latin typeface="Microsoft Sans Serif"/>
                <a:cs typeface="Microsoft Sans Serif"/>
              </a:rPr>
              <a:t>am  </a:t>
            </a:r>
            <a:r>
              <a:rPr sz="2800" spc="-180" dirty="0">
                <a:latin typeface="Microsoft Sans Serif"/>
                <a:cs typeface="Microsoft Sans Serif"/>
              </a:rPr>
              <a:t>executados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75" dirty="0">
                <a:latin typeface="Microsoft Sans Serif"/>
                <a:cs typeface="Microsoft Sans Serif"/>
              </a:rPr>
              <a:t>–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efetuando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detecção,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diagnóstico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recuperação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problemas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conforme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eles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ocorriam.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4731" y="1356360"/>
            <a:ext cx="302818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46812"/>
            <a:ext cx="9316720" cy="3362325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3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220" dirty="0">
                <a:latin typeface="Microsoft Sans Serif"/>
                <a:cs typeface="Microsoft Sans Serif"/>
              </a:rPr>
              <a:t>Aplicações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de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4000" b="1" spc="-325" dirty="0">
                <a:solidFill>
                  <a:srgbClr val="006FC0"/>
                </a:solidFill>
                <a:latin typeface="Arial"/>
                <a:cs typeface="Arial"/>
              </a:rPr>
              <a:t>Raciocínio</a:t>
            </a:r>
            <a:r>
              <a:rPr sz="4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355" dirty="0">
                <a:solidFill>
                  <a:srgbClr val="006FC0"/>
                </a:solidFill>
                <a:latin typeface="Arial"/>
                <a:cs typeface="Arial"/>
              </a:rPr>
              <a:t>Baseado</a:t>
            </a:r>
            <a:r>
              <a:rPr sz="40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355" dirty="0">
                <a:solidFill>
                  <a:srgbClr val="006FC0"/>
                </a:solidFill>
                <a:latin typeface="Arial"/>
                <a:cs typeface="Arial"/>
              </a:rPr>
              <a:t>em</a:t>
            </a:r>
            <a:r>
              <a:rPr sz="4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380" dirty="0">
                <a:solidFill>
                  <a:srgbClr val="006FC0"/>
                </a:solidFill>
                <a:latin typeface="Arial"/>
                <a:cs typeface="Arial"/>
              </a:rPr>
              <a:t>Casos</a:t>
            </a:r>
            <a:r>
              <a:rPr sz="3600" spc="-380" dirty="0"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200" b="1" spc="-500" dirty="0">
                <a:solidFill>
                  <a:srgbClr val="006FC0"/>
                </a:solidFill>
                <a:latin typeface="Arial"/>
                <a:cs typeface="Arial"/>
              </a:rPr>
              <a:t>RBC</a:t>
            </a:r>
            <a:r>
              <a:rPr sz="3200" b="1" spc="-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sido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utilizado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em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diversas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aplicações</a:t>
            </a:r>
            <a:endParaRPr sz="32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185" dirty="0">
                <a:latin typeface="Microsoft Sans Serif"/>
                <a:cs typeface="Microsoft Sans Serif"/>
              </a:rPr>
              <a:t>Análise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Microsoft Sans Serif"/>
                <a:cs typeface="Microsoft Sans Serif"/>
              </a:rPr>
              <a:t>financeira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380" dirty="0">
                <a:latin typeface="Microsoft Sans Serif"/>
                <a:cs typeface="Microsoft Sans Serif"/>
              </a:rPr>
              <a:t>Asse</a:t>
            </a:r>
            <a:r>
              <a:rPr sz="3000" spc="-355" dirty="0">
                <a:latin typeface="Microsoft Sans Serif"/>
                <a:cs typeface="Microsoft Sans Serif"/>
              </a:rPr>
              <a:t>s</a:t>
            </a:r>
            <a:r>
              <a:rPr sz="3000" spc="-254" dirty="0">
                <a:latin typeface="Microsoft Sans Serif"/>
                <a:cs typeface="Microsoft Sans Serif"/>
              </a:rPr>
              <a:t>so</a:t>
            </a:r>
            <a:r>
              <a:rPr sz="3000" spc="-195" dirty="0">
                <a:latin typeface="Microsoft Sans Serif"/>
                <a:cs typeface="Microsoft Sans Serif"/>
              </a:rPr>
              <a:t>r</a:t>
            </a:r>
            <a:r>
              <a:rPr sz="3000" spc="-204" dirty="0">
                <a:latin typeface="Microsoft Sans Serif"/>
                <a:cs typeface="Microsoft Sans Serif"/>
              </a:rPr>
              <a:t>amento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riscos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195" dirty="0">
                <a:latin typeface="Microsoft Sans Serif"/>
                <a:cs typeface="Microsoft Sans Serif"/>
              </a:rPr>
              <a:t>Contr</a:t>
            </a:r>
            <a:r>
              <a:rPr sz="3000" spc="-125" dirty="0">
                <a:latin typeface="Microsoft Sans Serif"/>
                <a:cs typeface="Microsoft Sans Serif"/>
              </a:rPr>
              <a:t>ole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65" dirty="0">
                <a:latin typeface="Microsoft Sans Serif"/>
                <a:cs typeface="Microsoft Sans Serif"/>
              </a:rPr>
              <a:t>r</a:t>
            </a:r>
            <a:r>
              <a:rPr sz="3000" spc="-345" dirty="0">
                <a:latin typeface="Microsoft Sans Serif"/>
                <a:cs typeface="Microsoft Sans Serif"/>
              </a:rPr>
              <a:t>oces</a:t>
            </a:r>
            <a:r>
              <a:rPr sz="3000" spc="-335" dirty="0">
                <a:latin typeface="Microsoft Sans Serif"/>
                <a:cs typeface="Microsoft Sans Serif"/>
              </a:rPr>
              <a:t>s</a:t>
            </a:r>
            <a:r>
              <a:rPr sz="3000" spc="-355" dirty="0">
                <a:latin typeface="Microsoft Sans Serif"/>
                <a:cs typeface="Microsoft Sans Serif"/>
              </a:rPr>
              <a:t>o</a:t>
            </a:r>
            <a:r>
              <a:rPr sz="3000" spc="-385" dirty="0">
                <a:latin typeface="Microsoft Sans Serif"/>
                <a:cs typeface="Microsoft Sans Serif"/>
              </a:rPr>
              <a:t>s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etc.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701" y="301624"/>
            <a:ext cx="11156950" cy="472821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1330"/>
              </a:spcBef>
            </a:pPr>
            <a:r>
              <a:rPr sz="3600" spc="-605" dirty="0">
                <a:latin typeface="Microsoft Sans Serif"/>
                <a:cs typeface="Microsoft Sans Serif"/>
              </a:rPr>
              <a:t>EXEMP</a:t>
            </a:r>
            <a:r>
              <a:rPr sz="3600" spc="-540" dirty="0">
                <a:latin typeface="Microsoft Sans Serif"/>
                <a:cs typeface="Microsoft Sans Serif"/>
              </a:rPr>
              <a:t>L</a:t>
            </a:r>
            <a:r>
              <a:rPr sz="3600" spc="-315" dirty="0">
                <a:latin typeface="Microsoft Sans Serif"/>
                <a:cs typeface="Microsoft Sans Serif"/>
              </a:rPr>
              <a:t>OS</a:t>
            </a:r>
            <a:r>
              <a:rPr sz="3600" spc="45" dirty="0">
                <a:latin typeface="Microsoft Sans Serif"/>
                <a:cs typeface="Microsoft Sans Serif"/>
              </a:rPr>
              <a:t> </a:t>
            </a:r>
            <a:r>
              <a:rPr sz="3600" spc="-625" dirty="0">
                <a:latin typeface="Microsoft Sans Serif"/>
                <a:cs typeface="Microsoft Sans Serif"/>
              </a:rPr>
              <a:t>DE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380" dirty="0">
                <a:latin typeface="Microsoft Sans Serif"/>
                <a:cs typeface="Microsoft Sans Serif"/>
              </a:rPr>
              <a:t>APLICA</a:t>
            </a:r>
            <a:r>
              <a:rPr sz="3600" spc="-480" dirty="0">
                <a:latin typeface="Microsoft Sans Serif"/>
                <a:cs typeface="Microsoft Sans Serif"/>
              </a:rPr>
              <a:t>Ç</a:t>
            </a:r>
            <a:r>
              <a:rPr sz="3600" spc="-484" dirty="0">
                <a:latin typeface="Microsoft Sans Serif"/>
                <a:cs typeface="Microsoft Sans Serif"/>
              </a:rPr>
              <a:t>ÕES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509" dirty="0">
                <a:latin typeface="Microsoft Sans Serif"/>
                <a:cs typeface="Microsoft Sans Serif"/>
              </a:rPr>
              <a:t>D</a:t>
            </a:r>
            <a:r>
              <a:rPr sz="3600" spc="-229" dirty="0">
                <a:latin typeface="Microsoft Sans Serif"/>
                <a:cs typeface="Microsoft Sans Serif"/>
              </a:rPr>
              <a:t>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505" dirty="0">
                <a:latin typeface="Microsoft Sans Serif"/>
                <a:cs typeface="Microsoft Sans Serif"/>
              </a:rPr>
              <a:t>INTE</a:t>
            </a:r>
            <a:r>
              <a:rPr sz="3600" spc="-509" dirty="0">
                <a:latin typeface="Microsoft Sans Serif"/>
                <a:cs typeface="Microsoft Sans Serif"/>
              </a:rPr>
              <a:t>L</a:t>
            </a:r>
            <a:r>
              <a:rPr sz="3600" spc="-305" dirty="0">
                <a:latin typeface="Microsoft Sans Serif"/>
                <a:cs typeface="Microsoft Sans Serif"/>
              </a:rPr>
              <a:t>IGÊNCI</a:t>
            </a:r>
            <a:r>
              <a:rPr sz="3600" spc="-345" dirty="0">
                <a:latin typeface="Microsoft Sans Serif"/>
                <a:cs typeface="Microsoft Sans Serif"/>
              </a:rPr>
              <a:t>A</a:t>
            </a:r>
            <a:r>
              <a:rPr sz="3600" spc="55" dirty="0">
                <a:latin typeface="Microsoft Sans Serif"/>
                <a:cs typeface="Microsoft Sans Serif"/>
              </a:rPr>
              <a:t> </a:t>
            </a:r>
            <a:r>
              <a:rPr sz="3600" spc="-420" dirty="0">
                <a:latin typeface="Microsoft Sans Serif"/>
                <a:cs typeface="Microsoft Sans Serif"/>
              </a:rPr>
              <a:t>ARTIFICIAL</a:t>
            </a:r>
            <a:endParaRPr sz="3600">
              <a:latin typeface="Microsoft Sans Serif"/>
              <a:cs typeface="Microsoft Sans Serif"/>
            </a:endParaRPr>
          </a:p>
          <a:p>
            <a:pPr marL="241300" marR="6227445" indent="-228600">
              <a:lnSpc>
                <a:spcPct val="12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25" dirty="0">
                <a:latin typeface="Microsoft Sans Serif"/>
                <a:cs typeface="Microsoft Sans Serif"/>
              </a:rPr>
              <a:t>O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b="1" spc="-565" dirty="0">
                <a:solidFill>
                  <a:srgbClr val="006FC0"/>
                </a:solidFill>
                <a:latin typeface="Arial"/>
                <a:cs typeface="Arial"/>
              </a:rPr>
              <a:t>RBC</a:t>
            </a:r>
            <a:r>
              <a:rPr sz="3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é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50" dirty="0">
                <a:latin typeface="Microsoft Sans Serif"/>
                <a:cs typeface="Microsoft Sans Serif"/>
              </a:rPr>
              <a:t>uma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40" dirty="0">
                <a:latin typeface="Microsoft Sans Serif"/>
                <a:cs typeface="Microsoft Sans Serif"/>
              </a:rPr>
              <a:t>t</a:t>
            </a:r>
            <a:r>
              <a:rPr sz="3600" spc="-345" dirty="0">
                <a:latin typeface="Microsoft Sans Serif"/>
                <a:cs typeface="Microsoft Sans Serif"/>
              </a:rPr>
              <a:t>éc</a:t>
            </a:r>
            <a:r>
              <a:rPr sz="3600" spc="-375" dirty="0">
                <a:latin typeface="Microsoft Sans Serif"/>
                <a:cs typeface="Microsoft Sans Serif"/>
              </a:rPr>
              <a:t>n</a:t>
            </a:r>
            <a:r>
              <a:rPr sz="3600" spc="-140" dirty="0">
                <a:latin typeface="Microsoft Sans Serif"/>
                <a:cs typeface="Microsoft Sans Serif"/>
              </a:rPr>
              <a:t>ic</a:t>
            </a:r>
            <a:r>
              <a:rPr sz="3600" spc="-204" dirty="0">
                <a:latin typeface="Microsoft Sans Serif"/>
                <a:cs typeface="Microsoft Sans Serif"/>
              </a:rPr>
              <a:t>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70" dirty="0">
                <a:latin typeface="Microsoft Sans Serif"/>
                <a:cs typeface="Microsoft Sans Serif"/>
              </a:rPr>
              <a:t>que  </a:t>
            </a:r>
            <a:r>
              <a:rPr sz="36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busca</a:t>
            </a:r>
            <a:r>
              <a:rPr sz="3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resol</a:t>
            </a:r>
            <a:r>
              <a:rPr sz="3600" spc="-305" dirty="0">
                <a:latin typeface="Microsoft Sans Serif"/>
                <a:cs typeface="Microsoft Sans Serif"/>
              </a:rPr>
              <a:t>v</a:t>
            </a:r>
            <a:r>
              <a:rPr sz="3600" spc="-105" dirty="0">
                <a:latin typeface="Microsoft Sans Serif"/>
                <a:cs typeface="Microsoft Sans Serif"/>
              </a:rPr>
              <a:t>er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no</a:t>
            </a:r>
            <a:r>
              <a:rPr sz="3600" spc="-35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600" spc="-305" dirty="0">
                <a:solidFill>
                  <a:srgbClr val="006FC0"/>
                </a:solidFill>
                <a:latin typeface="Microsoft Sans Serif"/>
                <a:cs typeface="Microsoft Sans Serif"/>
              </a:rPr>
              <a:t>os  </a:t>
            </a:r>
            <a:r>
              <a:rPr sz="3600" spc="-195" dirty="0">
                <a:latin typeface="Microsoft Sans Serif"/>
                <a:cs typeface="Microsoft Sans Serif"/>
              </a:rPr>
              <a:t>problemas</a:t>
            </a:r>
            <a:r>
              <a:rPr sz="3600" spc="5" dirty="0"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adaptando </a:t>
            </a:r>
            <a:r>
              <a:rPr sz="3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305" dirty="0">
                <a:latin typeface="Microsoft Sans Serif"/>
                <a:cs typeface="Microsoft Sans Serif"/>
              </a:rPr>
              <a:t>soluç</a:t>
            </a:r>
            <a:r>
              <a:rPr sz="3600" spc="-375" dirty="0">
                <a:latin typeface="Microsoft Sans Serif"/>
                <a:cs typeface="Microsoft Sans Serif"/>
              </a:rPr>
              <a:t>õ</a:t>
            </a:r>
            <a:r>
              <a:rPr sz="3600" spc="-405" dirty="0">
                <a:latin typeface="Microsoft Sans Serif"/>
                <a:cs typeface="Microsoft Sans Serif"/>
              </a:rPr>
              <a:t>es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45" dirty="0">
                <a:latin typeface="Microsoft Sans Serif"/>
                <a:cs typeface="Microsoft Sans Serif"/>
              </a:rPr>
              <a:t>utilizadas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5" dirty="0">
                <a:latin typeface="Microsoft Sans Serif"/>
                <a:cs typeface="Microsoft Sans Serif"/>
              </a:rPr>
              <a:t>pa</a:t>
            </a:r>
            <a:r>
              <a:rPr sz="3600" spc="-40" dirty="0">
                <a:latin typeface="Microsoft Sans Serif"/>
                <a:cs typeface="Microsoft Sans Serif"/>
              </a:rPr>
              <a:t>r</a:t>
            </a:r>
            <a:r>
              <a:rPr sz="3600" spc="-10" dirty="0">
                <a:latin typeface="Microsoft Sans Serif"/>
                <a:cs typeface="Microsoft Sans Serif"/>
              </a:rPr>
              <a:t>a  </a:t>
            </a:r>
            <a:r>
              <a:rPr sz="3600" spc="-195" dirty="0">
                <a:latin typeface="Microsoft Sans Serif"/>
                <a:cs typeface="Microsoft Sans Serif"/>
              </a:rPr>
              <a:t>resolver</a:t>
            </a:r>
            <a:r>
              <a:rPr sz="3600" spc="20" dirty="0"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problemas </a:t>
            </a:r>
            <a:r>
              <a:rPr sz="36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anteriores</a:t>
            </a:r>
            <a:r>
              <a:rPr sz="3600" spc="-180" dirty="0">
                <a:latin typeface="Microsoft Sans Serif"/>
                <a:cs typeface="Microsoft Sans Serif"/>
              </a:rPr>
              <a:t>.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5688" y="1092707"/>
            <a:ext cx="5993892" cy="57652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77441"/>
            <a:ext cx="11684000" cy="532892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65" dirty="0">
                <a:latin typeface="Microsoft Sans Serif"/>
                <a:cs typeface="Microsoft Sans Serif"/>
              </a:rPr>
              <a:t>Entre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características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funcionamento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-355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b="1" spc="-500" dirty="0">
                <a:solidFill>
                  <a:srgbClr val="006FC0"/>
                </a:solidFill>
                <a:latin typeface="Arial"/>
                <a:cs typeface="Arial"/>
              </a:rPr>
              <a:t>RBC</a:t>
            </a:r>
            <a:r>
              <a:rPr sz="3200" b="1" spc="-3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estão:</a:t>
            </a:r>
            <a:endParaRPr sz="3200">
              <a:latin typeface="Microsoft Sans Serif"/>
              <a:cs typeface="Microsoft Sans Serif"/>
            </a:endParaRPr>
          </a:p>
          <a:p>
            <a:pPr marL="698500" marR="577215" lvl="1" indent="-228600">
              <a:lnSpc>
                <a:spcPct val="12010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extração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conhecimento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partir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90" dirty="0">
                <a:latin typeface="Microsoft Sans Serif"/>
                <a:cs typeface="Microsoft Sans Serif"/>
              </a:rPr>
              <a:t>casos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ou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experiências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com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ó</a:t>
            </a:r>
            <a:r>
              <a:rPr sz="2800" spc="-85" dirty="0">
                <a:latin typeface="Microsoft Sans Serif"/>
                <a:cs typeface="Microsoft Sans Serif"/>
              </a:rPr>
              <a:t>p</a:t>
            </a:r>
            <a:r>
              <a:rPr sz="2800" spc="-65" dirty="0">
                <a:latin typeface="Microsoft Sans Serif"/>
                <a:cs typeface="Microsoft Sans Serif"/>
              </a:rPr>
              <a:t>rio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150" dirty="0">
                <a:latin typeface="Microsoft Sans Serif"/>
                <a:cs typeface="Microsoft Sans Serif"/>
              </a:rPr>
              <a:t>ist</a:t>
            </a:r>
            <a:r>
              <a:rPr sz="2800" spc="-24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ma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0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a.</a:t>
            </a:r>
            <a:endParaRPr sz="2800">
              <a:latin typeface="Microsoft Sans Serif"/>
              <a:cs typeface="Microsoft Sans Serif"/>
            </a:endParaRPr>
          </a:p>
          <a:p>
            <a:pPr marL="698500" marR="131445" lvl="1" indent="-228600">
              <a:lnSpc>
                <a:spcPct val="12000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identificação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das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características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mais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significantes</a:t>
            </a:r>
            <a:r>
              <a:rPr sz="2800" spc="7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dos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90" dirty="0">
                <a:latin typeface="Microsoft Sans Serif"/>
                <a:cs typeface="Microsoft Sans Serif"/>
              </a:rPr>
              <a:t>casos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apresentados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fim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de</a:t>
            </a:r>
            <a:r>
              <a:rPr sz="2800" spc="-170" dirty="0">
                <a:latin typeface="Microsoft Sans Serif"/>
                <a:cs typeface="Microsoft Sans Serif"/>
              </a:rPr>
              <a:t>v</a:t>
            </a:r>
            <a:r>
              <a:rPr sz="2800" spc="-110" dirty="0">
                <a:latin typeface="Microsoft Sans Serif"/>
                <a:cs typeface="Microsoft Sans Serif"/>
              </a:rPr>
              <a:t>ol</a:t>
            </a:r>
            <a:r>
              <a:rPr sz="2800" spc="-200" dirty="0">
                <a:latin typeface="Microsoft Sans Serif"/>
                <a:cs typeface="Microsoft Sans Serif"/>
              </a:rPr>
              <a:t>v</a:t>
            </a:r>
            <a:r>
              <a:rPr sz="2800" spc="-80" dirty="0">
                <a:latin typeface="Microsoft Sans Serif"/>
                <a:cs typeface="Microsoft Sans Serif"/>
              </a:rPr>
              <a:t>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melhor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25" dirty="0">
                <a:latin typeface="Microsoft Sans Serif"/>
                <a:cs typeface="Microsoft Sans Serif"/>
              </a:rPr>
              <a:t>o</a:t>
            </a:r>
            <a:r>
              <a:rPr sz="2800" spc="-170" dirty="0">
                <a:latin typeface="Microsoft Sans Serif"/>
                <a:cs typeface="Microsoft Sans Serif"/>
              </a:rPr>
              <a:t>luçã</a:t>
            </a:r>
            <a:r>
              <a:rPr sz="2800" spc="-20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(r</a:t>
            </a:r>
            <a:r>
              <a:rPr sz="2800" spc="-150" dirty="0">
                <a:latin typeface="Microsoft Sans Serif"/>
                <a:cs typeface="Microsoft Sans Serif"/>
              </a:rPr>
              <a:t>e</a:t>
            </a:r>
            <a:r>
              <a:rPr sz="2800" spc="-210" dirty="0">
                <a:latin typeface="Microsoft Sans Serif"/>
                <a:cs typeface="Microsoft Sans Serif"/>
              </a:rPr>
              <a:t>sp</a:t>
            </a:r>
            <a:r>
              <a:rPr sz="2800" spc="-220" dirty="0">
                <a:latin typeface="Microsoft Sans Serif"/>
                <a:cs typeface="Microsoft Sans Serif"/>
              </a:rPr>
              <a:t>o</a:t>
            </a:r>
            <a:r>
              <a:rPr sz="2800" spc="-170" dirty="0">
                <a:latin typeface="Microsoft Sans Serif"/>
                <a:cs typeface="Microsoft Sans Serif"/>
              </a:rPr>
              <a:t>sta).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armazenamento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caso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sua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respectiva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solução</a:t>
            </a:r>
            <a:r>
              <a:rPr sz="2800" spc="-21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 </a:t>
            </a:r>
            <a:r>
              <a:rPr sz="32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qualidade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-450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sistema </a:t>
            </a:r>
            <a:r>
              <a:rPr sz="3200" b="1" spc="-500" dirty="0">
                <a:solidFill>
                  <a:srgbClr val="006FC0"/>
                </a:solidFill>
                <a:latin typeface="Arial"/>
                <a:cs typeface="Arial"/>
              </a:rPr>
              <a:t>RBC</a:t>
            </a:r>
            <a:r>
              <a:rPr sz="3200" b="1" spc="-4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depende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310" dirty="0">
                <a:latin typeface="Microsoft Sans Serif"/>
                <a:cs typeface="Microsoft Sans Serif"/>
              </a:rPr>
              <a:t>sua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experiência</a:t>
            </a:r>
            <a:r>
              <a:rPr sz="3200" spc="-135" dirty="0">
                <a:latin typeface="Microsoft Sans Serif"/>
                <a:cs typeface="Microsoft Sans Serif"/>
              </a:rPr>
              <a:t>, </a:t>
            </a:r>
            <a:r>
              <a:rPr sz="3200" spc="-280" dirty="0">
                <a:latin typeface="Microsoft Sans Serif"/>
                <a:cs typeface="Microsoft Sans Serif"/>
              </a:rPr>
              <a:t>ou </a:t>
            </a:r>
            <a:r>
              <a:rPr sz="3200" spc="-190" dirty="0">
                <a:latin typeface="Microsoft Sans Serif"/>
                <a:cs typeface="Microsoft Sans Serif"/>
              </a:rPr>
              <a:t>seja, </a:t>
            </a:r>
            <a:r>
              <a:rPr sz="3200" spc="-18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depende </a:t>
            </a:r>
            <a:r>
              <a:rPr sz="3200" spc="-95" dirty="0">
                <a:latin typeface="Microsoft Sans Serif"/>
                <a:cs typeface="Microsoft Sans Serif"/>
              </a:rPr>
              <a:t>do </a:t>
            </a:r>
            <a:r>
              <a:rPr sz="32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número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325" dirty="0">
                <a:solidFill>
                  <a:srgbClr val="006FC0"/>
                </a:solidFill>
                <a:latin typeface="Microsoft Sans Serif"/>
                <a:cs typeface="Microsoft Sans Serif"/>
              </a:rPr>
              <a:t>casos </a:t>
            </a:r>
            <a:r>
              <a:rPr sz="3200" spc="-180" dirty="0">
                <a:latin typeface="Microsoft Sans Serif"/>
                <a:cs typeface="Microsoft Sans Serif"/>
              </a:rPr>
              <a:t>relevantes </a:t>
            </a:r>
            <a:r>
              <a:rPr sz="3200" spc="-190" dirty="0">
                <a:latin typeface="Microsoft Sans Serif"/>
                <a:cs typeface="Microsoft Sans Serif"/>
              </a:rPr>
              <a:t>que </a:t>
            </a:r>
            <a:r>
              <a:rPr sz="3200" spc="-10" dirty="0">
                <a:latin typeface="Microsoft Sans Serif"/>
                <a:cs typeface="Microsoft Sans Serif"/>
              </a:rPr>
              <a:t>farão </a:t>
            </a:r>
            <a:r>
              <a:rPr sz="3200" spc="-40" dirty="0">
                <a:latin typeface="Microsoft Sans Serif"/>
                <a:cs typeface="Microsoft Sans Serif"/>
              </a:rPr>
              <a:t>parte </a:t>
            </a:r>
            <a:r>
              <a:rPr sz="3200" spc="-20" dirty="0">
                <a:latin typeface="Microsoft Sans Serif"/>
                <a:cs typeface="Microsoft Sans Serif"/>
              </a:rPr>
              <a:t>da </a:t>
            </a:r>
            <a:r>
              <a:rPr sz="32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base 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de </a:t>
            </a:r>
            <a:r>
              <a:rPr sz="3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casos</a:t>
            </a:r>
            <a:r>
              <a:rPr sz="3200" spc="-31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45217"/>
            <a:ext cx="11409045" cy="53619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 marR="622300" indent="-228600">
              <a:lnSpc>
                <a:spcPct val="119700"/>
              </a:lnSpc>
              <a:spcBef>
                <a:spcPts val="17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90" dirty="0">
                <a:latin typeface="Microsoft Sans Serif"/>
                <a:cs typeface="Microsoft Sans Serif"/>
              </a:rPr>
              <a:t>Aplicações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600" b="1" spc="-250" dirty="0">
                <a:solidFill>
                  <a:srgbClr val="006FC0"/>
                </a:solidFill>
                <a:latin typeface="Arial"/>
                <a:cs typeface="Arial"/>
              </a:rPr>
              <a:t>Algoritmos </a:t>
            </a:r>
            <a:r>
              <a:rPr sz="3600" b="1" spc="-300" dirty="0">
                <a:solidFill>
                  <a:srgbClr val="006FC0"/>
                </a:solidFill>
                <a:latin typeface="Arial"/>
                <a:cs typeface="Arial"/>
              </a:rPr>
              <a:t>Genéticos</a:t>
            </a:r>
            <a:r>
              <a:rPr sz="3200" spc="-300" dirty="0">
                <a:latin typeface="Microsoft Sans Serif"/>
                <a:cs typeface="Microsoft Sans Serif"/>
              </a:rPr>
              <a:t>:</a:t>
            </a:r>
            <a:r>
              <a:rPr sz="3200" spc="-295" dirty="0">
                <a:latin typeface="Microsoft Sans Serif"/>
                <a:cs typeface="Microsoft Sans Serif"/>
              </a:rPr>
              <a:t> </a:t>
            </a:r>
            <a:r>
              <a:rPr sz="3200" b="1" spc="-229" dirty="0">
                <a:solidFill>
                  <a:srgbClr val="006FC0"/>
                </a:solidFill>
                <a:latin typeface="Arial"/>
                <a:cs typeface="Arial"/>
              </a:rPr>
              <a:t>AG</a:t>
            </a:r>
            <a:r>
              <a:rPr sz="3200" b="1" spc="-2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são</a:t>
            </a:r>
            <a:r>
              <a:rPr sz="3200" spc="-24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aplicáveis </a:t>
            </a:r>
            <a:r>
              <a:rPr sz="3200" spc="-355" dirty="0">
                <a:latin typeface="Microsoft Sans Serif"/>
                <a:cs typeface="Microsoft Sans Serif"/>
              </a:rPr>
              <a:t>em </a:t>
            </a:r>
            <a:r>
              <a:rPr sz="3200" spc="-35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diversos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problemas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315" dirty="0">
                <a:latin typeface="Microsoft Sans Serif"/>
                <a:cs typeface="Microsoft Sans Serif"/>
              </a:rPr>
              <a:t>como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latin typeface="Microsoft Sans Serif"/>
                <a:cs typeface="Microsoft Sans Serif"/>
              </a:rPr>
              <a:t>escalonamento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horários,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300" dirty="0">
                <a:latin typeface="Microsoft Sans Serif"/>
                <a:cs typeface="Microsoft Sans Serif"/>
              </a:rPr>
              <a:t>sistemas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potência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filogenética,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entre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25" dirty="0">
                <a:latin typeface="Microsoft Sans Serif"/>
                <a:cs typeface="Microsoft Sans Serif"/>
              </a:rPr>
              <a:t>outros.</a:t>
            </a:r>
            <a:endParaRPr sz="3200">
              <a:latin typeface="Microsoft Sans Serif"/>
              <a:cs typeface="Microsoft Sans Serif"/>
            </a:endParaRPr>
          </a:p>
          <a:p>
            <a:pPr marL="241300" marR="70866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-450" dirty="0">
                <a:latin typeface="Microsoft Sans Serif"/>
                <a:cs typeface="Microsoft Sans Serif"/>
              </a:rPr>
              <a:t> </a:t>
            </a:r>
            <a:r>
              <a:rPr sz="3200" b="1" spc="-200" dirty="0">
                <a:latin typeface="Arial"/>
                <a:cs typeface="Arial"/>
              </a:rPr>
              <a:t>algoritmo </a:t>
            </a:r>
            <a:r>
              <a:rPr sz="3200" b="1" spc="-260" dirty="0">
                <a:latin typeface="Arial"/>
                <a:cs typeface="Arial"/>
              </a:rPr>
              <a:t>genético</a:t>
            </a:r>
            <a:r>
              <a:rPr sz="3200" b="1" spc="-254" dirty="0">
                <a:latin typeface="Arial"/>
                <a:cs typeface="Arial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(</a:t>
            </a:r>
            <a:r>
              <a:rPr sz="3200" b="1" spc="-215" dirty="0">
                <a:solidFill>
                  <a:srgbClr val="006FC0"/>
                </a:solidFill>
                <a:latin typeface="Arial"/>
                <a:cs typeface="Arial"/>
              </a:rPr>
              <a:t>AG</a:t>
            </a:r>
            <a:r>
              <a:rPr sz="3200" spc="-215" dirty="0">
                <a:latin typeface="Microsoft Sans Serif"/>
                <a:cs typeface="Microsoft Sans Serif"/>
              </a:rPr>
              <a:t>)</a:t>
            </a:r>
            <a:r>
              <a:rPr sz="3200" spc="-21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490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uma</a:t>
            </a:r>
            <a:r>
              <a:rPr sz="3200" spc="229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técnica</a:t>
            </a:r>
            <a:r>
              <a:rPr sz="3200" spc="459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busca</a:t>
            </a:r>
            <a:r>
              <a:rPr sz="3200" spc="3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80" dirty="0">
                <a:latin typeface="Microsoft Sans Serif"/>
                <a:cs typeface="Microsoft Sans Serif"/>
              </a:rPr>
              <a:t>utilizada </a:t>
            </a:r>
            <a:r>
              <a:rPr sz="3200" spc="-7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ciência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computação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achar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soluções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aproximadas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em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problemas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otimização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busca</a:t>
            </a:r>
            <a:r>
              <a:rPr sz="3200" spc="-25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b="1" spc="-210" dirty="0">
                <a:latin typeface="Arial"/>
                <a:cs typeface="Arial"/>
              </a:rPr>
              <a:t>AG</a:t>
            </a:r>
            <a:r>
              <a:rPr sz="2800" b="1" spc="-204" dirty="0">
                <a:latin typeface="Arial"/>
                <a:cs typeface="Arial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são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-27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classe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particular </a:t>
            </a:r>
            <a:r>
              <a:rPr sz="2800" spc="-85" dirty="0">
                <a:latin typeface="Microsoft Sans Serif"/>
                <a:cs typeface="Microsoft Sans Serif"/>
              </a:rPr>
              <a:t>de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algoritmos 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evolutivos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 </a:t>
            </a:r>
            <a:r>
              <a:rPr sz="2800" spc="-320" dirty="0">
                <a:latin typeface="Microsoft Sans Serif"/>
                <a:cs typeface="Microsoft Sans Serif"/>
              </a:rPr>
              <a:t>usam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técnicas 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inspiradas</a:t>
            </a:r>
            <a:r>
              <a:rPr sz="2800" spc="6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pela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biologia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evolutiva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80" dirty="0">
                <a:latin typeface="Microsoft Sans Serif"/>
                <a:cs typeface="Microsoft Sans Serif"/>
              </a:rPr>
              <a:t>como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hereditariedade</a:t>
            </a:r>
            <a:r>
              <a:rPr sz="2800" spc="-90" dirty="0">
                <a:latin typeface="Microsoft Sans Serif"/>
                <a:cs typeface="Microsoft Sans Serif"/>
              </a:rPr>
              <a:t>,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mutação</a:t>
            </a:r>
            <a:r>
              <a:rPr sz="2800" spc="-190" dirty="0">
                <a:latin typeface="Microsoft Sans Serif"/>
                <a:cs typeface="Microsoft Sans Serif"/>
              </a:rPr>
              <a:t>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seleção </a:t>
            </a:r>
            <a:r>
              <a:rPr sz="2800" spc="-7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natural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recombinação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(ou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i="1" spc="-225" dirty="0">
                <a:latin typeface="Arial"/>
                <a:cs typeface="Arial"/>
              </a:rPr>
              <a:t>crossing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spc="-190" dirty="0">
                <a:latin typeface="Arial"/>
                <a:cs typeface="Arial"/>
              </a:rPr>
              <a:t>over</a:t>
            </a:r>
            <a:r>
              <a:rPr sz="2800" spc="-190" dirty="0">
                <a:latin typeface="Microsoft Sans Serif"/>
                <a:cs typeface="Microsoft Sans Serif"/>
              </a:rPr>
              <a:t>).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650" y="205816"/>
            <a:ext cx="10575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/>
              <a:t>EXEMPLOS</a:t>
            </a:r>
            <a:r>
              <a:rPr spc="50" dirty="0"/>
              <a:t> </a:t>
            </a:r>
            <a:r>
              <a:rPr spc="-625" dirty="0"/>
              <a:t>DE</a:t>
            </a:r>
            <a:r>
              <a:rPr spc="25" dirty="0"/>
              <a:t> </a:t>
            </a:r>
            <a:r>
              <a:rPr spc="-425" dirty="0"/>
              <a:t>APLICAÇÕES</a:t>
            </a:r>
            <a:r>
              <a:rPr spc="60" dirty="0"/>
              <a:t> </a:t>
            </a:r>
            <a:r>
              <a:rPr spc="-365" dirty="0"/>
              <a:t>DA</a:t>
            </a:r>
            <a:r>
              <a:rPr spc="40" dirty="0"/>
              <a:t> </a:t>
            </a:r>
            <a:r>
              <a:rPr spc="-390" dirty="0"/>
              <a:t>INTELIGÊNCIA</a:t>
            </a:r>
            <a:r>
              <a:rPr spc="50" dirty="0"/>
              <a:t> </a:t>
            </a:r>
            <a:r>
              <a:rPr spc="-425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865781"/>
            <a:ext cx="7487284" cy="543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500" b="1" spc="-204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500" b="1" spc="-16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5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spc="-195" dirty="0">
                <a:latin typeface="Microsoft Sans Serif"/>
                <a:cs typeface="Microsoft Sans Serif"/>
              </a:rPr>
              <a:t>são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45" dirty="0">
                <a:latin typeface="Microsoft Sans Serif"/>
                <a:cs typeface="Microsoft Sans Serif"/>
              </a:rPr>
              <a:t>imp</a:t>
            </a:r>
            <a:r>
              <a:rPr sz="2500" spc="-55" dirty="0">
                <a:latin typeface="Microsoft Sans Serif"/>
                <a:cs typeface="Microsoft Sans Serif"/>
              </a:rPr>
              <a:t>l</a:t>
            </a:r>
            <a:r>
              <a:rPr sz="2500" spc="-180" dirty="0">
                <a:latin typeface="Microsoft Sans Serif"/>
                <a:cs typeface="Microsoft Sans Serif"/>
              </a:rPr>
              <a:t>ementados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285" dirty="0">
                <a:latin typeface="Microsoft Sans Serif"/>
                <a:cs typeface="Microsoft Sans Serif"/>
              </a:rPr>
              <a:t>com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245" dirty="0">
                <a:latin typeface="Microsoft Sans Serif"/>
                <a:cs typeface="Microsoft Sans Serif"/>
              </a:rPr>
              <a:t>uma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popu</a:t>
            </a:r>
            <a:r>
              <a:rPr sz="25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5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ação</a:t>
            </a:r>
            <a:r>
              <a:rPr sz="25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60" dirty="0">
                <a:latin typeface="Microsoft Sans Serif"/>
                <a:cs typeface="Microsoft Sans Serif"/>
              </a:rPr>
              <a:t>de  </a:t>
            </a:r>
            <a:r>
              <a:rPr sz="2500" spc="-160" dirty="0">
                <a:latin typeface="Microsoft Sans Serif"/>
                <a:cs typeface="Microsoft Sans Serif"/>
              </a:rPr>
              <a:t>representações</a:t>
            </a:r>
            <a:r>
              <a:rPr sz="2500" spc="80" dirty="0">
                <a:latin typeface="Microsoft Sans Serif"/>
                <a:cs typeface="Microsoft Sans Serif"/>
              </a:rPr>
              <a:t> </a:t>
            </a:r>
            <a:r>
              <a:rPr sz="2500" spc="-80" dirty="0">
                <a:latin typeface="Microsoft Sans Serif"/>
                <a:cs typeface="Microsoft Sans Serif"/>
              </a:rPr>
              <a:t>de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</a:t>
            </a:r>
            <a:r>
              <a:rPr sz="2500" spc="-240" dirty="0">
                <a:latin typeface="Microsoft Sans Serif"/>
                <a:cs typeface="Microsoft Sans Serif"/>
              </a:rPr>
              <a:t>ões</a:t>
            </a:r>
            <a:r>
              <a:rPr sz="2500" spc="60" dirty="0">
                <a:latin typeface="Microsoft Sans Serif"/>
                <a:cs typeface="Microsoft Sans Serif"/>
              </a:rPr>
              <a:t> </a:t>
            </a:r>
            <a:r>
              <a:rPr sz="2500" spc="-145" dirty="0">
                <a:latin typeface="Microsoft Sans Serif"/>
                <a:cs typeface="Microsoft Sans Serif"/>
              </a:rPr>
              <a:t>e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busca</a:t>
            </a:r>
            <a:r>
              <a:rPr sz="25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215" dirty="0">
                <a:latin typeface="Microsoft Sans Serif"/>
                <a:cs typeface="Microsoft Sans Serif"/>
              </a:rPr>
              <a:t>as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235" dirty="0">
                <a:latin typeface="Microsoft Sans Serif"/>
                <a:cs typeface="Microsoft Sans Serif"/>
              </a:rPr>
              <a:t>soluções</a:t>
            </a:r>
            <a:r>
              <a:rPr sz="2500" spc="55" dirty="0">
                <a:latin typeface="Microsoft Sans Serif"/>
                <a:cs typeface="Microsoft Sans Serif"/>
              </a:rPr>
              <a:t> </a:t>
            </a:r>
            <a:r>
              <a:rPr sz="25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melhores</a:t>
            </a:r>
            <a:r>
              <a:rPr sz="2500" spc="-200" dirty="0">
                <a:latin typeface="Microsoft Sans Serif"/>
                <a:cs typeface="Microsoft Sans Serif"/>
              </a:rPr>
              <a:t>.</a:t>
            </a:r>
            <a:endParaRPr sz="2500">
              <a:latin typeface="Microsoft Sans Serif"/>
              <a:cs typeface="Microsoft Sans Serif"/>
            </a:endParaRPr>
          </a:p>
          <a:p>
            <a:pPr marL="241300" marR="20955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160" dirty="0">
                <a:latin typeface="Microsoft Sans Serif"/>
                <a:cs typeface="Microsoft Sans Serif"/>
              </a:rPr>
              <a:t>A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5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5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olução</a:t>
            </a:r>
            <a:r>
              <a:rPr sz="25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60" dirty="0">
                <a:latin typeface="Microsoft Sans Serif"/>
                <a:cs typeface="Microsoft Sans Serif"/>
              </a:rPr>
              <a:t>g</a:t>
            </a:r>
            <a:r>
              <a:rPr sz="2500" spc="-90" dirty="0">
                <a:latin typeface="Microsoft Sans Serif"/>
                <a:cs typeface="Microsoft Sans Serif"/>
              </a:rPr>
              <a:t>e</a:t>
            </a:r>
            <a:r>
              <a:rPr sz="2500" spc="-85" dirty="0">
                <a:latin typeface="Microsoft Sans Serif"/>
                <a:cs typeface="Microsoft Sans Serif"/>
              </a:rPr>
              <a:t>r</a:t>
            </a:r>
            <a:r>
              <a:rPr sz="2500" spc="-30" dirty="0">
                <a:latin typeface="Microsoft Sans Serif"/>
                <a:cs typeface="Microsoft Sans Serif"/>
              </a:rPr>
              <a:t>a</a:t>
            </a:r>
            <a:r>
              <a:rPr sz="2500" spc="-10" dirty="0">
                <a:latin typeface="Microsoft Sans Serif"/>
                <a:cs typeface="Microsoft Sans Serif"/>
              </a:rPr>
              <a:t>l</a:t>
            </a:r>
            <a:r>
              <a:rPr sz="2500" spc="-204" dirty="0">
                <a:latin typeface="Microsoft Sans Serif"/>
                <a:cs typeface="Microsoft Sans Serif"/>
              </a:rPr>
              <a:t>mente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285" dirty="0">
                <a:latin typeface="Microsoft Sans Serif"/>
                <a:cs typeface="Microsoft Sans Serif"/>
              </a:rPr>
              <a:t>se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40" dirty="0">
                <a:latin typeface="Microsoft Sans Serif"/>
                <a:cs typeface="Microsoft Sans Serif"/>
              </a:rPr>
              <a:t>in</a:t>
            </a:r>
            <a:r>
              <a:rPr sz="2500" spc="-75" dirty="0">
                <a:latin typeface="Microsoft Sans Serif"/>
                <a:cs typeface="Microsoft Sans Serif"/>
              </a:rPr>
              <a:t>i</a:t>
            </a:r>
            <a:r>
              <a:rPr sz="2500" spc="-110" dirty="0">
                <a:latin typeface="Microsoft Sans Serif"/>
                <a:cs typeface="Microsoft Sans Serif"/>
              </a:rPr>
              <a:t>cia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a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pa</a:t>
            </a:r>
            <a:r>
              <a:rPr sz="2500" spc="35" dirty="0">
                <a:latin typeface="Microsoft Sans Serif"/>
                <a:cs typeface="Microsoft Sans Serif"/>
              </a:rPr>
              <a:t>r</a:t>
            </a:r>
            <a:r>
              <a:rPr sz="2500" spc="-15" dirty="0">
                <a:latin typeface="Microsoft Sans Serif"/>
                <a:cs typeface="Microsoft Sans Serif"/>
              </a:rPr>
              <a:t>tir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80" dirty="0">
                <a:latin typeface="Microsoft Sans Serif"/>
                <a:cs typeface="Microsoft Sans Serif"/>
              </a:rPr>
              <a:t>de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360" dirty="0">
                <a:latin typeface="Microsoft Sans Serif"/>
                <a:cs typeface="Microsoft Sans Serif"/>
              </a:rPr>
              <a:t>um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75" dirty="0">
                <a:latin typeface="Microsoft Sans Serif"/>
                <a:cs typeface="Microsoft Sans Serif"/>
              </a:rPr>
              <a:t>conjunto  </a:t>
            </a:r>
            <a:r>
              <a:rPr sz="2500" spc="-80" dirty="0">
                <a:latin typeface="Microsoft Sans Serif"/>
                <a:cs typeface="Microsoft Sans Serif"/>
              </a:rPr>
              <a:t>de </a:t>
            </a:r>
            <a:r>
              <a:rPr sz="25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soluções</a:t>
            </a:r>
            <a:r>
              <a:rPr sz="25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85" dirty="0">
                <a:latin typeface="Microsoft Sans Serif"/>
                <a:cs typeface="Microsoft Sans Serif"/>
              </a:rPr>
              <a:t>criado </a:t>
            </a:r>
            <a:r>
              <a:rPr sz="25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aleatoriamente </a:t>
            </a:r>
            <a:r>
              <a:rPr sz="2500" spc="-145" dirty="0">
                <a:latin typeface="Microsoft Sans Serif"/>
                <a:cs typeface="Microsoft Sans Serif"/>
              </a:rPr>
              <a:t>e</a:t>
            </a:r>
            <a:r>
              <a:rPr sz="2500" spc="-140" dirty="0">
                <a:latin typeface="Microsoft Sans Serif"/>
                <a:cs typeface="Microsoft Sans Serif"/>
              </a:rPr>
              <a:t> </a:t>
            </a:r>
            <a:r>
              <a:rPr sz="2500" spc="-145" dirty="0">
                <a:latin typeface="Microsoft Sans Serif"/>
                <a:cs typeface="Microsoft Sans Serif"/>
              </a:rPr>
              <a:t>é</a:t>
            </a:r>
            <a:r>
              <a:rPr sz="2500" spc="-140" dirty="0">
                <a:latin typeface="Microsoft Sans Serif"/>
                <a:cs typeface="Microsoft Sans Serif"/>
              </a:rPr>
              <a:t> </a:t>
            </a:r>
            <a:r>
              <a:rPr sz="2500" spc="-45" dirty="0">
                <a:latin typeface="Microsoft Sans Serif"/>
                <a:cs typeface="Microsoft Sans Serif"/>
              </a:rPr>
              <a:t>realizada </a:t>
            </a:r>
            <a:r>
              <a:rPr sz="2500" spc="-55" dirty="0">
                <a:latin typeface="Microsoft Sans Serif"/>
                <a:cs typeface="Microsoft Sans Serif"/>
              </a:rPr>
              <a:t>por </a:t>
            </a:r>
            <a:r>
              <a:rPr sz="2500" spc="-50" dirty="0">
                <a:latin typeface="Microsoft Sans Serif"/>
                <a:cs typeface="Microsoft Sans Serif"/>
              </a:rPr>
              <a:t> </a:t>
            </a:r>
            <a:r>
              <a:rPr sz="2500" spc="-185" dirty="0">
                <a:latin typeface="Microsoft Sans Serif"/>
                <a:cs typeface="Microsoft Sans Serif"/>
              </a:rPr>
              <a:t>meio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80" dirty="0">
                <a:latin typeface="Microsoft Sans Serif"/>
                <a:cs typeface="Microsoft Sans Serif"/>
              </a:rPr>
              <a:t>de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gerações</a:t>
            </a:r>
            <a:r>
              <a:rPr sz="2500" spc="-160" dirty="0">
                <a:latin typeface="Microsoft Sans Serif"/>
                <a:cs typeface="Microsoft Sans Serif"/>
              </a:rPr>
              <a:t>.</a:t>
            </a:r>
            <a:endParaRPr sz="2500">
              <a:latin typeface="Microsoft Sans Serif"/>
              <a:cs typeface="Microsoft Sans Serif"/>
            </a:endParaRPr>
          </a:p>
          <a:p>
            <a:pPr marL="241300" marR="226060" indent="-228600">
              <a:lnSpc>
                <a:spcPct val="12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160" dirty="0">
                <a:latin typeface="Microsoft Sans Serif"/>
                <a:cs typeface="Microsoft Sans Serif"/>
              </a:rPr>
              <a:t>A</a:t>
            </a:r>
            <a:r>
              <a:rPr sz="2500" spc="-155" dirty="0">
                <a:latin typeface="Microsoft Sans Serif"/>
                <a:cs typeface="Microsoft Sans Serif"/>
              </a:rPr>
              <a:t> </a:t>
            </a:r>
            <a:r>
              <a:rPr sz="2500" spc="-85" dirty="0">
                <a:latin typeface="Microsoft Sans Serif"/>
                <a:cs typeface="Microsoft Sans Serif"/>
              </a:rPr>
              <a:t>cada </a:t>
            </a:r>
            <a:r>
              <a:rPr sz="25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geração</a:t>
            </a:r>
            <a:r>
              <a:rPr sz="2500" spc="-114" dirty="0">
                <a:latin typeface="Microsoft Sans Serif"/>
                <a:cs typeface="Microsoft Sans Serif"/>
              </a:rPr>
              <a:t>, </a:t>
            </a:r>
            <a:r>
              <a:rPr sz="2500" spc="-15" dirty="0">
                <a:latin typeface="Microsoft Sans Serif"/>
                <a:cs typeface="Microsoft Sans Serif"/>
              </a:rPr>
              <a:t>a </a:t>
            </a:r>
            <a:r>
              <a:rPr sz="25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adaptação </a:t>
            </a:r>
            <a:r>
              <a:rPr sz="2500" spc="-80" dirty="0">
                <a:latin typeface="Microsoft Sans Serif"/>
                <a:cs typeface="Microsoft Sans Serif"/>
              </a:rPr>
              <a:t>de </a:t>
            </a:r>
            <a:r>
              <a:rPr sz="2500" spc="-85" dirty="0">
                <a:latin typeface="Microsoft Sans Serif"/>
                <a:cs typeface="Microsoft Sans Serif"/>
              </a:rPr>
              <a:t>cada </a:t>
            </a:r>
            <a:r>
              <a:rPr sz="25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solução</a:t>
            </a:r>
            <a:r>
              <a:rPr sz="25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160" dirty="0">
                <a:latin typeface="Microsoft Sans Serif"/>
                <a:cs typeface="Microsoft Sans Serif"/>
              </a:rPr>
              <a:t>na </a:t>
            </a:r>
            <a:r>
              <a:rPr sz="2500" spc="-155" dirty="0">
                <a:latin typeface="Microsoft Sans Serif"/>
                <a:cs typeface="Microsoft Sans Serif"/>
              </a:rPr>
              <a:t> </a:t>
            </a:r>
            <a:r>
              <a:rPr sz="2500" spc="-105" dirty="0">
                <a:latin typeface="Microsoft Sans Serif"/>
                <a:cs typeface="Microsoft Sans Serif"/>
              </a:rPr>
              <a:t>população </a:t>
            </a:r>
            <a:r>
              <a:rPr sz="2500" spc="-145" dirty="0">
                <a:latin typeface="Microsoft Sans Serif"/>
                <a:cs typeface="Microsoft Sans Serif"/>
              </a:rPr>
              <a:t>é</a:t>
            </a:r>
            <a:r>
              <a:rPr sz="2500" spc="-140" dirty="0">
                <a:latin typeface="Microsoft Sans Serif"/>
                <a:cs typeface="Microsoft Sans Serif"/>
              </a:rPr>
              <a:t> </a:t>
            </a:r>
            <a:r>
              <a:rPr sz="25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avaliada</a:t>
            </a:r>
            <a:r>
              <a:rPr sz="2500" spc="-55" dirty="0">
                <a:latin typeface="Microsoft Sans Serif"/>
                <a:cs typeface="Microsoft Sans Serif"/>
              </a:rPr>
              <a:t>, </a:t>
            </a:r>
            <a:r>
              <a:rPr sz="2500" spc="-180" dirty="0">
                <a:latin typeface="Microsoft Sans Serif"/>
                <a:cs typeface="Microsoft Sans Serif"/>
              </a:rPr>
              <a:t>alguns</a:t>
            </a:r>
            <a:r>
              <a:rPr sz="2500" spc="-175" dirty="0">
                <a:latin typeface="Microsoft Sans Serif"/>
                <a:cs typeface="Microsoft Sans Serif"/>
              </a:rPr>
              <a:t> </a:t>
            </a:r>
            <a:r>
              <a:rPr sz="2500" spc="-145" dirty="0">
                <a:latin typeface="Microsoft Sans Serif"/>
                <a:cs typeface="Microsoft Sans Serif"/>
              </a:rPr>
              <a:t>indivíduos</a:t>
            </a:r>
            <a:r>
              <a:rPr sz="2500" spc="-140" dirty="0">
                <a:latin typeface="Microsoft Sans Serif"/>
                <a:cs typeface="Microsoft Sans Serif"/>
              </a:rPr>
              <a:t> </a:t>
            </a:r>
            <a:r>
              <a:rPr sz="2500" spc="-195" dirty="0">
                <a:latin typeface="Microsoft Sans Serif"/>
                <a:cs typeface="Microsoft Sans Serif"/>
              </a:rPr>
              <a:t>são </a:t>
            </a:r>
            <a:r>
              <a:rPr sz="2500" spc="-190" dirty="0">
                <a:latin typeface="Microsoft Sans Serif"/>
                <a:cs typeface="Microsoft Sans Serif"/>
              </a:rPr>
              <a:t> </a:t>
            </a:r>
            <a:r>
              <a:rPr sz="2500" spc="-175" dirty="0">
                <a:latin typeface="Microsoft Sans Serif"/>
                <a:cs typeface="Microsoft Sans Serif"/>
              </a:rPr>
              <a:t>selecionados</a:t>
            </a:r>
            <a:r>
              <a:rPr sz="2500" spc="35" dirty="0">
                <a:latin typeface="Microsoft Sans Serif"/>
                <a:cs typeface="Microsoft Sans Serif"/>
              </a:rPr>
              <a:t> </a:t>
            </a:r>
            <a:r>
              <a:rPr sz="2500" spc="-20" dirty="0">
                <a:latin typeface="Microsoft Sans Serif"/>
                <a:cs typeface="Microsoft Sans Serif"/>
              </a:rPr>
              <a:t>para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a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próxima</a:t>
            </a:r>
            <a:r>
              <a:rPr sz="25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geração</a:t>
            </a:r>
            <a:r>
              <a:rPr sz="2500" spc="-114" dirty="0">
                <a:latin typeface="Microsoft Sans Serif"/>
                <a:cs typeface="Microsoft Sans Serif"/>
              </a:rPr>
              <a:t>,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45" dirty="0">
                <a:latin typeface="Microsoft Sans Serif"/>
                <a:cs typeface="Microsoft Sans Serif"/>
              </a:rPr>
              <a:t>e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recombinados </a:t>
            </a:r>
            <a:r>
              <a:rPr sz="2500" spc="-6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220" dirty="0">
                <a:latin typeface="Microsoft Sans Serif"/>
                <a:cs typeface="Microsoft Sans Serif"/>
              </a:rPr>
              <a:t>ou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375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5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utados</a:t>
            </a:r>
            <a:r>
              <a:rPr sz="25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pa</a:t>
            </a:r>
            <a:r>
              <a:rPr sz="2500" spc="-35" dirty="0">
                <a:latin typeface="Microsoft Sans Serif"/>
                <a:cs typeface="Microsoft Sans Serif"/>
              </a:rPr>
              <a:t>r</a:t>
            </a:r>
            <a:r>
              <a:rPr sz="2500" spc="-15" dirty="0">
                <a:latin typeface="Microsoft Sans Serif"/>
                <a:cs typeface="Microsoft Sans Serif"/>
              </a:rPr>
              <a:t>a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80" dirty="0">
                <a:latin typeface="Microsoft Sans Serif"/>
                <a:cs typeface="Microsoft Sans Serif"/>
              </a:rPr>
              <a:t>f</a:t>
            </a:r>
            <a:r>
              <a:rPr sz="2500" spc="-90" dirty="0">
                <a:latin typeface="Microsoft Sans Serif"/>
                <a:cs typeface="Microsoft Sans Serif"/>
              </a:rPr>
              <a:t>o</a:t>
            </a:r>
            <a:r>
              <a:rPr sz="2500" spc="-15" dirty="0">
                <a:latin typeface="Microsoft Sans Serif"/>
                <a:cs typeface="Microsoft Sans Serif"/>
              </a:rPr>
              <a:t>r</a:t>
            </a:r>
            <a:r>
              <a:rPr sz="2500" spc="-145" dirty="0">
                <a:latin typeface="Microsoft Sans Serif"/>
                <a:cs typeface="Microsoft Sans Serif"/>
              </a:rPr>
              <a:t>mar</a:t>
            </a:r>
            <a:r>
              <a:rPr sz="2500" spc="40" dirty="0">
                <a:latin typeface="Microsoft Sans Serif"/>
                <a:cs typeface="Microsoft Sans Serif"/>
              </a:rPr>
              <a:t> </a:t>
            </a:r>
            <a:r>
              <a:rPr sz="2500" spc="-245" dirty="0">
                <a:latin typeface="Microsoft Sans Serif"/>
                <a:cs typeface="Microsoft Sans Serif"/>
              </a:rPr>
              <a:t>uma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no</a:t>
            </a:r>
            <a:r>
              <a:rPr sz="25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5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5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popu</a:t>
            </a:r>
            <a:r>
              <a:rPr sz="25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5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açã</a:t>
            </a:r>
            <a:r>
              <a:rPr sz="25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500" spc="-150" dirty="0">
                <a:latin typeface="Microsoft Sans Serif"/>
                <a:cs typeface="Microsoft Sans Serif"/>
              </a:rPr>
              <a:t>.</a:t>
            </a:r>
            <a:endParaRPr sz="2500">
              <a:latin typeface="Microsoft Sans Serif"/>
              <a:cs typeface="Microsoft Sans Serif"/>
            </a:endParaRPr>
          </a:p>
          <a:p>
            <a:pPr marL="241300" marR="127635" indent="-228600">
              <a:lnSpc>
                <a:spcPct val="1201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160" dirty="0">
                <a:latin typeface="Microsoft Sans Serif"/>
                <a:cs typeface="Microsoft Sans Serif"/>
              </a:rPr>
              <a:t>A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210" dirty="0">
                <a:latin typeface="Microsoft Sans Serif"/>
                <a:cs typeface="Microsoft Sans Serif"/>
              </a:rPr>
              <a:t>no</a:t>
            </a:r>
            <a:r>
              <a:rPr sz="2500" spc="-235" dirty="0">
                <a:latin typeface="Microsoft Sans Serif"/>
                <a:cs typeface="Microsoft Sans Serif"/>
              </a:rPr>
              <a:t>v</a:t>
            </a:r>
            <a:r>
              <a:rPr sz="2500" spc="-15" dirty="0">
                <a:latin typeface="Microsoft Sans Serif"/>
                <a:cs typeface="Microsoft Sans Serif"/>
              </a:rPr>
              <a:t>a</a:t>
            </a:r>
            <a:r>
              <a:rPr sz="2500" spc="45" dirty="0">
                <a:latin typeface="Microsoft Sans Serif"/>
                <a:cs typeface="Microsoft Sans Serif"/>
              </a:rPr>
              <a:t> </a:t>
            </a:r>
            <a:r>
              <a:rPr sz="2500" spc="-114" dirty="0">
                <a:latin typeface="Microsoft Sans Serif"/>
                <a:cs typeface="Microsoft Sans Serif"/>
              </a:rPr>
              <a:t>popu</a:t>
            </a:r>
            <a:r>
              <a:rPr sz="2500" spc="-45" dirty="0">
                <a:latin typeface="Microsoft Sans Serif"/>
                <a:cs typeface="Microsoft Sans Serif"/>
              </a:rPr>
              <a:t>l</a:t>
            </a:r>
            <a:r>
              <a:rPr sz="2500" spc="-114" dirty="0">
                <a:latin typeface="Microsoft Sans Serif"/>
                <a:cs typeface="Microsoft Sans Serif"/>
              </a:rPr>
              <a:t>ação</a:t>
            </a:r>
            <a:r>
              <a:rPr sz="2500" spc="10" dirty="0">
                <a:latin typeface="Microsoft Sans Serif"/>
                <a:cs typeface="Microsoft Sans Serif"/>
              </a:rPr>
              <a:t> </a:t>
            </a:r>
            <a:r>
              <a:rPr sz="2500" spc="-125" dirty="0">
                <a:latin typeface="Microsoft Sans Serif"/>
                <a:cs typeface="Microsoft Sans Serif"/>
              </a:rPr>
              <a:t>então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145" dirty="0">
                <a:latin typeface="Microsoft Sans Serif"/>
                <a:cs typeface="Microsoft Sans Serif"/>
              </a:rPr>
              <a:t>é</a:t>
            </a:r>
            <a:r>
              <a:rPr sz="2500" spc="30" dirty="0">
                <a:latin typeface="Microsoft Sans Serif"/>
                <a:cs typeface="Microsoft Sans Serif"/>
              </a:rPr>
              <a:t> </a:t>
            </a:r>
            <a:r>
              <a:rPr sz="2500" spc="-85" dirty="0">
                <a:latin typeface="Microsoft Sans Serif"/>
                <a:cs typeface="Microsoft Sans Serif"/>
              </a:rPr>
              <a:t>util</a:t>
            </a:r>
            <a:r>
              <a:rPr sz="2500" spc="-55" dirty="0">
                <a:latin typeface="Microsoft Sans Serif"/>
                <a:cs typeface="Microsoft Sans Serif"/>
              </a:rPr>
              <a:t>i</a:t>
            </a:r>
            <a:r>
              <a:rPr sz="2500" spc="-50" dirty="0">
                <a:latin typeface="Microsoft Sans Serif"/>
                <a:cs typeface="Microsoft Sans Serif"/>
              </a:rPr>
              <a:t>zada</a:t>
            </a:r>
            <a:r>
              <a:rPr sz="2500" spc="20" dirty="0">
                <a:latin typeface="Microsoft Sans Serif"/>
                <a:cs typeface="Microsoft Sans Serif"/>
              </a:rPr>
              <a:t> </a:t>
            </a:r>
            <a:r>
              <a:rPr sz="2500" spc="-250" dirty="0">
                <a:latin typeface="Microsoft Sans Serif"/>
                <a:cs typeface="Microsoft Sans Serif"/>
              </a:rPr>
              <a:t>como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entr</a:t>
            </a:r>
            <a:r>
              <a:rPr sz="25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ada</a:t>
            </a:r>
            <a:r>
              <a:rPr sz="25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15" dirty="0">
                <a:latin typeface="Microsoft Sans Serif"/>
                <a:cs typeface="Microsoft Sans Serif"/>
              </a:rPr>
              <a:t>pa</a:t>
            </a:r>
            <a:r>
              <a:rPr sz="2500" spc="-35" dirty="0">
                <a:latin typeface="Microsoft Sans Serif"/>
                <a:cs typeface="Microsoft Sans Serif"/>
              </a:rPr>
              <a:t>r</a:t>
            </a:r>
            <a:r>
              <a:rPr sz="2500" spc="-10" dirty="0">
                <a:latin typeface="Microsoft Sans Serif"/>
                <a:cs typeface="Microsoft Sans Serif"/>
              </a:rPr>
              <a:t>a  </a:t>
            </a:r>
            <a:r>
              <a:rPr sz="2500" spc="-15" dirty="0">
                <a:latin typeface="Microsoft Sans Serif"/>
                <a:cs typeface="Microsoft Sans Serif"/>
              </a:rPr>
              <a:t>a</a:t>
            </a:r>
            <a:r>
              <a:rPr sz="2500" spc="15" dirty="0">
                <a:latin typeface="Microsoft Sans Serif"/>
                <a:cs typeface="Microsoft Sans Serif"/>
              </a:rPr>
              <a:t> </a:t>
            </a:r>
            <a:r>
              <a:rPr sz="25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próxima</a:t>
            </a:r>
            <a:r>
              <a:rPr sz="25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iteração</a:t>
            </a:r>
            <a:r>
              <a:rPr sz="25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500" spc="-80" dirty="0">
                <a:latin typeface="Microsoft Sans Serif"/>
                <a:cs typeface="Microsoft Sans Serif"/>
              </a:rPr>
              <a:t>do</a:t>
            </a:r>
            <a:r>
              <a:rPr sz="2500" spc="25" dirty="0">
                <a:latin typeface="Microsoft Sans Serif"/>
                <a:cs typeface="Microsoft Sans Serif"/>
              </a:rPr>
              <a:t> </a:t>
            </a:r>
            <a:r>
              <a:rPr sz="2500" spc="-100" dirty="0">
                <a:latin typeface="Microsoft Sans Serif"/>
                <a:cs typeface="Microsoft Sans Serif"/>
              </a:rPr>
              <a:t>algoritmo.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4780" y="792479"/>
            <a:ext cx="4287012" cy="60655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1173734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229" dirty="0">
                <a:solidFill>
                  <a:srgbClr val="006FC0"/>
                </a:solidFill>
                <a:latin typeface="Arial"/>
                <a:cs typeface="Arial"/>
              </a:rPr>
              <a:t>AG</a:t>
            </a:r>
            <a:r>
              <a:rPr sz="32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diferem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dos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algoritmos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tradicionais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otimização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em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basicamente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quatro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aspectos</a:t>
            </a:r>
            <a:r>
              <a:rPr sz="3200" spc="-22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698500" marR="109855" lvl="1" indent="-228600">
              <a:lnSpc>
                <a:spcPct val="12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Baseiam-se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codificação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conjunto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das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soluções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possíveis,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nos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ar</a:t>
            </a:r>
            <a:r>
              <a:rPr sz="2800" spc="-5" dirty="0">
                <a:latin typeface="Microsoft Sans Serif"/>
                <a:cs typeface="Microsoft Sans Serif"/>
              </a:rPr>
              <a:t>â</a:t>
            </a:r>
            <a:r>
              <a:rPr sz="2800" spc="-185" dirty="0">
                <a:latin typeface="Microsoft Sans Serif"/>
                <a:cs typeface="Microsoft Sans Serif"/>
              </a:rPr>
              <a:t>met</a:t>
            </a:r>
            <a:r>
              <a:rPr sz="2800" spc="-170" dirty="0">
                <a:latin typeface="Microsoft Sans Serif"/>
                <a:cs typeface="Microsoft Sans Serif"/>
              </a:rPr>
              <a:t>r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140" dirty="0">
                <a:latin typeface="Microsoft Sans Serif"/>
                <a:cs typeface="Microsoft Sans Serif"/>
              </a:rPr>
              <a:t>timização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m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si;</a:t>
            </a:r>
            <a:endParaRPr sz="2800">
              <a:latin typeface="Microsoft Sans Serif"/>
              <a:cs typeface="Microsoft Sans Serif"/>
            </a:endParaRPr>
          </a:p>
          <a:p>
            <a:pPr marL="698500" marR="737235" lvl="1" indent="-228600">
              <a:lnSpc>
                <a:spcPct val="1201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245" dirty="0">
                <a:latin typeface="Microsoft Sans Serif"/>
                <a:cs typeface="Microsoft Sans Serif"/>
              </a:rPr>
              <a:t>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resultados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apresentados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80" dirty="0">
                <a:latin typeface="Microsoft Sans Serif"/>
                <a:cs typeface="Microsoft Sans Serif"/>
              </a:rPr>
              <a:t>como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população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soluções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não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315" dirty="0">
                <a:latin typeface="Microsoft Sans Serif"/>
                <a:cs typeface="Microsoft Sans Serif"/>
              </a:rPr>
              <a:t>mo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204" dirty="0">
                <a:latin typeface="Microsoft Sans Serif"/>
                <a:cs typeface="Microsoft Sans Serif"/>
              </a:rPr>
              <a:t>olu</a:t>
            </a:r>
            <a:r>
              <a:rPr sz="2800" spc="-225" dirty="0">
                <a:latin typeface="Microsoft Sans Serif"/>
                <a:cs typeface="Microsoft Sans Serif"/>
              </a:rPr>
              <a:t>ç</a:t>
            </a:r>
            <a:r>
              <a:rPr sz="2800" spc="-90" dirty="0">
                <a:latin typeface="Microsoft Sans Serif"/>
                <a:cs typeface="Microsoft Sans Serif"/>
              </a:rPr>
              <a:t>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única;</a:t>
            </a:r>
            <a:endParaRPr sz="2800">
              <a:latin typeface="Microsoft Sans Serif"/>
              <a:cs typeface="Microsoft Sans Serif"/>
            </a:endParaRPr>
          </a:p>
          <a:p>
            <a:pPr marL="698500" marR="232410" lvl="1" indent="-228600">
              <a:lnSpc>
                <a:spcPct val="120100"/>
              </a:lnSpc>
              <a:spcBef>
                <a:spcPts val="50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necessitam</a:t>
            </a:r>
            <a:r>
              <a:rPr sz="28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nenhum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conhecimento</a:t>
            </a:r>
            <a:r>
              <a:rPr sz="28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derivado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problema</a:t>
            </a:r>
            <a:r>
              <a:rPr sz="2800" spc="-120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apenas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uma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ali</a:t>
            </a:r>
            <a:r>
              <a:rPr sz="28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ção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sulta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25" dirty="0">
                <a:latin typeface="Microsoft Sans Serif"/>
                <a:cs typeface="Microsoft Sans Serif"/>
              </a:rPr>
              <a:t>;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285" dirty="0">
                <a:latin typeface="Microsoft Sans Serif"/>
                <a:cs typeface="Microsoft Sans Serif"/>
              </a:rPr>
              <a:t>Us</a:t>
            </a:r>
            <a:r>
              <a:rPr sz="2800" spc="-250" dirty="0">
                <a:latin typeface="Microsoft Sans Serif"/>
                <a:cs typeface="Microsoft Sans Serif"/>
              </a:rPr>
              <a:t>a</a:t>
            </a:r>
            <a:r>
              <a:rPr sz="2800" spc="-470" dirty="0">
                <a:latin typeface="Microsoft Sans Serif"/>
                <a:cs typeface="Microsoft Sans Serif"/>
              </a:rPr>
              <a:t>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t</a:t>
            </a:r>
            <a:r>
              <a:rPr sz="2800" spc="-35" dirty="0">
                <a:latin typeface="Microsoft Sans Serif"/>
                <a:cs typeface="Microsoft Sans Serif"/>
              </a:rPr>
              <a:t>r</a:t>
            </a:r>
            <a:r>
              <a:rPr sz="2800" spc="-285" dirty="0">
                <a:latin typeface="Microsoft Sans Serif"/>
                <a:cs typeface="Microsoft Sans Serif"/>
              </a:rPr>
              <a:t>an</a:t>
            </a:r>
            <a:r>
              <a:rPr sz="2800" spc="-250" dirty="0">
                <a:latin typeface="Microsoft Sans Serif"/>
                <a:cs typeface="Microsoft Sans Serif"/>
              </a:rPr>
              <a:t>s</a:t>
            </a:r>
            <a:r>
              <a:rPr sz="2800" spc="-150" dirty="0">
                <a:latin typeface="Microsoft Sans Serif"/>
                <a:cs typeface="Microsoft Sans Serif"/>
              </a:rPr>
              <a:t>iç</a:t>
            </a:r>
            <a:r>
              <a:rPr sz="2800" spc="-225" dirty="0">
                <a:latin typeface="Microsoft Sans Serif"/>
                <a:cs typeface="Microsoft Sans Serif"/>
              </a:rPr>
              <a:t>õ</a:t>
            </a:r>
            <a:r>
              <a:rPr sz="2800" spc="-315" dirty="0">
                <a:latin typeface="Microsoft Sans Serif"/>
                <a:cs typeface="Microsoft Sans Serif"/>
              </a:rPr>
              <a:t>es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ilístic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47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6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g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as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05" dirty="0">
                <a:latin typeface="Microsoft Sans Serif"/>
                <a:cs typeface="Microsoft Sans Serif"/>
              </a:rPr>
              <a:t>et</a:t>
            </a:r>
            <a:r>
              <a:rPr sz="2800" spc="-135" dirty="0">
                <a:latin typeface="Microsoft Sans Serif"/>
                <a:cs typeface="Microsoft Sans Serif"/>
              </a:rPr>
              <a:t>e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215" dirty="0">
                <a:latin typeface="Microsoft Sans Serif"/>
                <a:cs typeface="Microsoft Sans Serif"/>
              </a:rPr>
              <a:t>minística</a:t>
            </a:r>
            <a:r>
              <a:rPr sz="2800" spc="-265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88578"/>
            <a:ext cx="11729720" cy="51860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70" dirty="0">
                <a:latin typeface="Microsoft Sans Serif"/>
                <a:cs typeface="Microsoft Sans Serif"/>
              </a:rPr>
              <a:t>Componentes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principais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dos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b="1" spc="-260" dirty="0">
                <a:solidFill>
                  <a:srgbClr val="006FC0"/>
                </a:solidFill>
                <a:latin typeface="Arial"/>
                <a:cs typeface="Arial"/>
              </a:rPr>
              <a:t>AG</a:t>
            </a:r>
            <a:endParaRPr sz="3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25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b="1" spc="-275" dirty="0">
                <a:solidFill>
                  <a:srgbClr val="006FC0"/>
                </a:solidFill>
                <a:latin typeface="Arial"/>
                <a:cs typeface="Arial"/>
              </a:rPr>
              <a:t>Função</a:t>
            </a:r>
            <a:r>
              <a:rPr sz="3000" b="1" spc="-6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3000" b="1" spc="-220" dirty="0">
                <a:solidFill>
                  <a:srgbClr val="006FC0"/>
                </a:solidFill>
                <a:latin typeface="Arial"/>
                <a:cs typeface="Arial"/>
              </a:rPr>
              <a:t>ob</a:t>
            </a:r>
            <a:r>
              <a:rPr sz="3000" b="1" spc="-110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3000" b="1" spc="-195" dirty="0">
                <a:solidFill>
                  <a:srgbClr val="006FC0"/>
                </a:solidFill>
                <a:latin typeface="Arial"/>
                <a:cs typeface="Arial"/>
              </a:rPr>
              <a:t>et</a:t>
            </a:r>
            <a:r>
              <a:rPr sz="3000" b="1" spc="-135" dirty="0">
                <a:solidFill>
                  <a:srgbClr val="006FC0"/>
                </a:solidFill>
                <a:latin typeface="Arial"/>
                <a:cs typeface="Arial"/>
              </a:rPr>
              <a:t>iv</a:t>
            </a:r>
            <a:r>
              <a:rPr sz="3000" b="1" spc="-24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b="1" spc="-240" dirty="0">
                <a:solidFill>
                  <a:srgbClr val="006FC0"/>
                </a:solidFill>
                <a:latin typeface="Arial"/>
                <a:cs typeface="Arial"/>
              </a:rPr>
              <a:t>do</a:t>
            </a:r>
            <a:r>
              <a:rPr sz="30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b="1" spc="-17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000" b="1" spc="-270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endParaRPr sz="3000">
              <a:latin typeface="Arial"/>
              <a:cs typeface="Arial"/>
            </a:endParaRPr>
          </a:p>
          <a:p>
            <a:pPr marL="1155700" marR="815340" lvl="2" indent="-229235">
              <a:lnSpc>
                <a:spcPct val="120000"/>
              </a:lnSpc>
              <a:spcBef>
                <a:spcPts val="52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645" dirty="0">
                <a:latin typeface="Microsoft Sans Serif"/>
                <a:cs typeface="Microsoft Sans Serif"/>
              </a:rPr>
              <a:t>É</a:t>
            </a:r>
            <a:r>
              <a:rPr sz="2800" spc="-6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objeto </a:t>
            </a:r>
            <a:r>
              <a:rPr sz="2800" spc="-15" dirty="0">
                <a:latin typeface="Microsoft Sans Serif"/>
                <a:cs typeface="Microsoft Sans Serif"/>
              </a:rPr>
              <a:t>da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otimização</a:t>
            </a:r>
            <a:r>
              <a:rPr sz="2800" spc="-150" dirty="0">
                <a:latin typeface="Microsoft Sans Serif"/>
                <a:cs typeface="Microsoft Sans Serif"/>
              </a:rPr>
              <a:t>.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Pode</a:t>
            </a:r>
            <a:r>
              <a:rPr sz="2800" spc="-229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ser</a:t>
            </a:r>
            <a:r>
              <a:rPr sz="2800" spc="-204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40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problema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150" dirty="0">
                <a:latin typeface="Microsoft Sans Serif"/>
                <a:cs typeface="Microsoft Sans Serif"/>
              </a:rPr>
              <a:t>otimização,</a:t>
            </a:r>
            <a:r>
              <a:rPr sz="2800" spc="-14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 </a:t>
            </a:r>
            <a:r>
              <a:rPr sz="2800" spc="-40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conjunto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teste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identificar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indivíduos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mais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aptos,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45" dirty="0">
                <a:latin typeface="Microsoft Sans Serif"/>
                <a:cs typeface="Microsoft Sans Serif"/>
              </a:rPr>
              <a:t>mesmo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apenas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formato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das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entradas</a:t>
            </a:r>
            <a:endParaRPr sz="28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180"/>
              </a:spcBef>
              <a:buClr>
                <a:srgbClr val="000000"/>
              </a:buClr>
              <a:buFont typeface="Arial MT"/>
              <a:buChar char="•"/>
              <a:tabLst>
                <a:tab pos="1156335" algn="l"/>
              </a:tabLst>
            </a:pPr>
            <a:r>
              <a:rPr sz="2800" spc="-70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et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na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al</a:t>
            </a:r>
            <a:r>
              <a:rPr sz="28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q</a:t>
            </a:r>
            <a:r>
              <a:rPr sz="2800" spc="-190" dirty="0">
                <a:latin typeface="Microsoft Sans Serif"/>
                <a:cs typeface="Microsoft Sans Serif"/>
              </a:rPr>
              <a:t>ue</a:t>
            </a:r>
            <a:r>
              <a:rPr sz="2800" spc="-110" dirty="0">
                <a:latin typeface="Microsoft Sans Serif"/>
                <a:cs typeface="Microsoft Sans Serif"/>
              </a:rPr>
              <a:t>r</a:t>
            </a:r>
            <a:r>
              <a:rPr sz="2800" spc="-315" dirty="0">
                <a:latin typeface="Microsoft Sans Serif"/>
                <a:cs typeface="Microsoft Sans Serif"/>
              </a:rPr>
              <a:t>emos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otimiza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7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A</a:t>
            </a:r>
            <a:r>
              <a:rPr sz="3000" spc="-185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grande </a:t>
            </a:r>
            <a:r>
              <a:rPr sz="3000" spc="-180" dirty="0">
                <a:latin typeface="Microsoft Sans Serif"/>
                <a:cs typeface="Microsoft Sans Serif"/>
              </a:rPr>
              <a:t>vantagem</a:t>
            </a:r>
            <a:r>
              <a:rPr sz="3000" spc="-175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dos</a:t>
            </a:r>
            <a:r>
              <a:rPr sz="3000" spc="-225" dirty="0">
                <a:latin typeface="Microsoft Sans Serif"/>
                <a:cs typeface="Microsoft Sans Serif"/>
              </a:rPr>
              <a:t> </a:t>
            </a:r>
            <a:r>
              <a:rPr sz="3000" b="1" spc="-220" dirty="0">
                <a:solidFill>
                  <a:srgbClr val="006FC0"/>
                </a:solidFill>
                <a:latin typeface="Arial"/>
                <a:cs typeface="Arial"/>
              </a:rPr>
              <a:t>AG</a:t>
            </a:r>
            <a:r>
              <a:rPr sz="3000" b="1" spc="-2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esta</a:t>
            </a:r>
            <a:r>
              <a:rPr sz="3000" spc="-175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latin typeface="Microsoft Sans Serif"/>
                <a:cs typeface="Microsoft Sans Serif"/>
              </a:rPr>
              <a:t>no</a:t>
            </a:r>
            <a:r>
              <a:rPr sz="3000" spc="-26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fato </a:t>
            </a:r>
            <a:r>
              <a:rPr sz="3000" spc="-95" dirty="0">
                <a:latin typeface="Microsoft Sans Serif"/>
                <a:cs typeface="Microsoft Sans Serif"/>
              </a:rPr>
              <a:t>de </a:t>
            </a:r>
            <a:r>
              <a:rPr sz="30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30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precisar </a:t>
            </a:r>
            <a:r>
              <a:rPr sz="30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saber </a:t>
            </a:r>
            <a:r>
              <a:rPr sz="3000" spc="-300" dirty="0">
                <a:latin typeface="Microsoft Sans Serif"/>
                <a:cs typeface="Microsoft Sans Serif"/>
              </a:rPr>
              <a:t>como </a:t>
            </a:r>
            <a:r>
              <a:rPr sz="3000" spc="-295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funciona</a:t>
            </a:r>
            <a:r>
              <a:rPr sz="30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esta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função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objetivo</a:t>
            </a:r>
            <a:r>
              <a:rPr sz="3000" spc="-125" dirty="0">
                <a:latin typeface="Microsoft Sans Serif"/>
                <a:cs typeface="Microsoft Sans Serif"/>
              </a:rPr>
              <a:t>,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apenas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50" dirty="0">
                <a:latin typeface="Microsoft Sans Serif"/>
                <a:cs typeface="Microsoft Sans Serif"/>
              </a:rPr>
              <a:t>tê-la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disponível</a:t>
            </a:r>
            <a:r>
              <a:rPr sz="30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para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ser</a:t>
            </a:r>
            <a:r>
              <a:rPr sz="3000" spc="4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aplicada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aos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75" dirty="0">
                <a:latin typeface="Microsoft Sans Serif"/>
                <a:cs typeface="Microsoft Sans Serif"/>
              </a:rPr>
              <a:t>indivíduos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comparar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resultados.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73351"/>
            <a:ext cx="11744960" cy="473900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600" b="1" spc="-195" dirty="0">
                <a:solidFill>
                  <a:srgbClr val="006FC0"/>
                </a:solidFill>
                <a:latin typeface="Arial"/>
                <a:cs typeface="Arial"/>
              </a:rPr>
              <a:t>Indivíduo</a:t>
            </a:r>
            <a:r>
              <a:rPr sz="3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b="1" spc="-290" dirty="0">
                <a:solidFill>
                  <a:srgbClr val="006FC0"/>
                </a:solidFill>
                <a:latin typeface="Arial"/>
                <a:cs typeface="Arial"/>
              </a:rPr>
              <a:t>do</a:t>
            </a:r>
            <a:r>
              <a:rPr sz="3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6FC0"/>
                </a:solidFill>
                <a:latin typeface="Arial"/>
                <a:cs typeface="Arial"/>
              </a:rPr>
              <a:t>AG:</a:t>
            </a:r>
            <a:r>
              <a:rPr sz="36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735" dirty="0">
                <a:latin typeface="Microsoft Sans Serif"/>
                <a:cs typeface="Microsoft Sans Serif"/>
              </a:rPr>
              <a:t>É</a:t>
            </a:r>
            <a:r>
              <a:rPr sz="3200" spc="-655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-360" dirty="0">
                <a:latin typeface="Microsoft Sans Serif"/>
                <a:cs typeface="Microsoft Sans Serif"/>
              </a:rPr>
              <a:t> </a:t>
            </a:r>
            <a:r>
              <a:rPr sz="3200" spc="-50" dirty="0">
                <a:latin typeface="Microsoft Sans Serif"/>
                <a:cs typeface="Microsoft Sans Serif"/>
              </a:rPr>
              <a:t>portador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b="1" spc="-265" dirty="0">
                <a:solidFill>
                  <a:srgbClr val="006FC0"/>
                </a:solidFill>
                <a:latin typeface="Arial"/>
                <a:cs typeface="Arial"/>
              </a:rPr>
              <a:t>código</a:t>
            </a:r>
            <a:r>
              <a:rPr sz="32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50" dirty="0">
                <a:solidFill>
                  <a:srgbClr val="006FC0"/>
                </a:solidFill>
                <a:latin typeface="Arial"/>
                <a:cs typeface="Arial"/>
              </a:rPr>
              <a:t>genético</a:t>
            </a:r>
            <a:r>
              <a:rPr sz="3200" spc="-25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335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código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genético:</a:t>
            </a:r>
            <a:endParaRPr sz="3200">
              <a:latin typeface="Microsoft Sans Serif"/>
              <a:cs typeface="Microsoft Sans Serif"/>
            </a:endParaRPr>
          </a:p>
          <a:p>
            <a:pPr marL="1155700" marR="207010" lvl="2" indent="-229235">
              <a:lnSpc>
                <a:spcPct val="120000"/>
              </a:lnSpc>
              <a:spcBef>
                <a:spcPts val="53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254" dirty="0">
                <a:latin typeface="Microsoft Sans Serif"/>
                <a:cs typeface="Microsoft Sans Serif"/>
              </a:rPr>
              <a:t>De</a:t>
            </a:r>
            <a:r>
              <a:rPr sz="3000" spc="-270" dirty="0">
                <a:latin typeface="Microsoft Sans Serif"/>
                <a:cs typeface="Microsoft Sans Serif"/>
              </a:rPr>
              <a:t>v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ser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006FC0"/>
                </a:solidFill>
                <a:latin typeface="Microsoft Sans Serif"/>
                <a:cs typeface="Microsoft Sans Serif"/>
              </a:rPr>
              <a:t>uma</a:t>
            </a:r>
            <a:r>
              <a:rPr sz="30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codificação</a:t>
            </a:r>
            <a:r>
              <a:rPr sz="30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capaz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represe</a:t>
            </a:r>
            <a:r>
              <a:rPr sz="3000" spc="-210" dirty="0">
                <a:latin typeface="Microsoft Sans Serif"/>
                <a:cs typeface="Microsoft Sans Serif"/>
              </a:rPr>
              <a:t>n</a:t>
            </a:r>
            <a:r>
              <a:rPr sz="3000" spc="-15" dirty="0">
                <a:latin typeface="Microsoft Sans Serif"/>
                <a:cs typeface="Microsoft Sans Serif"/>
              </a:rPr>
              <a:t>tar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todo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co</a:t>
            </a:r>
            <a:r>
              <a:rPr sz="30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ju</a:t>
            </a:r>
            <a:r>
              <a:rPr sz="3000" spc="-32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to</a:t>
            </a:r>
            <a:r>
              <a:rPr sz="30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dos  </a:t>
            </a:r>
            <a:r>
              <a:rPr sz="30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valores </a:t>
            </a:r>
            <a:r>
              <a:rPr sz="3000" spc="-265" dirty="0">
                <a:latin typeface="Microsoft Sans Serif"/>
                <a:cs typeface="Microsoft Sans Serif"/>
              </a:rPr>
              <a:t>no</a:t>
            </a:r>
            <a:r>
              <a:rPr sz="3000" spc="-260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espaço</a:t>
            </a:r>
            <a:r>
              <a:rPr sz="30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 </a:t>
            </a:r>
            <a:r>
              <a:rPr sz="30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busca</a:t>
            </a:r>
            <a:r>
              <a:rPr sz="30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 </a:t>
            </a:r>
            <a:r>
              <a:rPr sz="30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problema </a:t>
            </a:r>
            <a:r>
              <a:rPr sz="3000" spc="-15" dirty="0">
                <a:latin typeface="Microsoft Sans Serif"/>
                <a:cs typeface="Microsoft Sans Serif"/>
              </a:rPr>
              <a:t>a </a:t>
            </a:r>
            <a:r>
              <a:rPr sz="3000" spc="-225" dirty="0">
                <a:latin typeface="Microsoft Sans Serif"/>
                <a:cs typeface="Microsoft Sans Serif"/>
              </a:rPr>
              <a:t>ser</a:t>
            </a:r>
            <a:r>
              <a:rPr sz="3000" spc="345" dirty="0">
                <a:latin typeface="Microsoft Sans Serif"/>
                <a:cs typeface="Microsoft Sans Serif"/>
              </a:rPr>
              <a:t> </a:t>
            </a:r>
            <a:r>
              <a:rPr sz="3000" spc="-155" dirty="0">
                <a:latin typeface="Microsoft Sans Serif"/>
                <a:cs typeface="Microsoft Sans Serif"/>
              </a:rPr>
              <a:t>resolvido, </a:t>
            </a:r>
            <a:r>
              <a:rPr sz="3000" spc="-170" dirty="0">
                <a:latin typeface="Microsoft Sans Serif"/>
                <a:cs typeface="Microsoft Sans Serif"/>
              </a:rPr>
              <a:t>e </a:t>
            </a:r>
            <a:r>
              <a:rPr sz="3000" spc="-155" dirty="0">
                <a:latin typeface="Microsoft Sans Serif"/>
                <a:cs typeface="Microsoft Sans Serif"/>
              </a:rPr>
              <a:t>precisa </a:t>
            </a:r>
            <a:r>
              <a:rPr sz="3000" spc="-15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ter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tamanho</a:t>
            </a:r>
            <a:r>
              <a:rPr sz="30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finito</a:t>
            </a:r>
            <a:r>
              <a:rPr sz="3000" spc="-10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1612900" marR="5080" lvl="3" indent="-229235" algn="just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1613535" algn="l"/>
              </a:tabLst>
            </a:pPr>
            <a:r>
              <a:rPr sz="2800" spc="-260" dirty="0">
                <a:latin typeface="Microsoft Sans Serif"/>
                <a:cs typeface="Microsoft Sans Serif"/>
              </a:rPr>
              <a:t>Por </a:t>
            </a:r>
            <a:r>
              <a:rPr sz="2800" spc="-175" dirty="0">
                <a:latin typeface="Microsoft Sans Serif"/>
                <a:cs typeface="Microsoft Sans Serif"/>
              </a:rPr>
              <a:t>exemplo, </a:t>
            </a:r>
            <a:r>
              <a:rPr sz="2800" spc="-15" dirty="0">
                <a:latin typeface="Microsoft Sans Serif"/>
                <a:cs typeface="Microsoft Sans Serif"/>
              </a:rPr>
              <a:t>para </a:t>
            </a:r>
            <a:r>
              <a:rPr sz="2800" spc="-185" dirty="0">
                <a:latin typeface="Microsoft Sans Serif"/>
                <a:cs typeface="Microsoft Sans Serif"/>
              </a:rPr>
              <a:t>otimizações </a:t>
            </a:r>
            <a:r>
              <a:rPr sz="2800" spc="-310" dirty="0">
                <a:latin typeface="Microsoft Sans Serif"/>
                <a:cs typeface="Microsoft Sans Serif"/>
              </a:rPr>
              <a:t>em </a:t>
            </a:r>
            <a:r>
              <a:rPr sz="2800" spc="-155" dirty="0">
                <a:latin typeface="Microsoft Sans Serif"/>
                <a:cs typeface="Microsoft Sans Serif"/>
              </a:rPr>
              <a:t>problemas </a:t>
            </a:r>
            <a:r>
              <a:rPr sz="2800" spc="-265" dirty="0">
                <a:latin typeface="Microsoft Sans Serif"/>
                <a:cs typeface="Microsoft Sans Serif"/>
              </a:rPr>
              <a:t>cujos </a:t>
            </a:r>
            <a:r>
              <a:rPr sz="2800" spc="-155" dirty="0">
                <a:latin typeface="Microsoft Sans Serif"/>
                <a:cs typeface="Microsoft Sans Serif"/>
              </a:rPr>
              <a:t>valores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85" dirty="0">
                <a:latin typeface="Microsoft Sans Serif"/>
                <a:cs typeface="Microsoft Sans Serif"/>
              </a:rPr>
              <a:t>entrada 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são </a:t>
            </a:r>
            <a:r>
              <a:rPr sz="2800" spc="-160" dirty="0">
                <a:latin typeface="Microsoft Sans Serif"/>
                <a:cs typeface="Microsoft Sans Serif"/>
              </a:rPr>
              <a:t>inteiros </a:t>
            </a:r>
            <a:r>
              <a:rPr sz="2800" spc="-180" dirty="0">
                <a:latin typeface="Microsoft Sans Serif"/>
                <a:cs typeface="Microsoft Sans Serif"/>
              </a:rPr>
              <a:t>positivos </a:t>
            </a:r>
            <a:r>
              <a:rPr sz="2800" spc="-85" dirty="0">
                <a:latin typeface="Microsoft Sans Serif"/>
                <a:cs typeface="Microsoft Sans Serif"/>
              </a:rPr>
              <a:t>de </a:t>
            </a:r>
            <a:r>
              <a:rPr sz="2800" spc="-90" dirty="0">
                <a:latin typeface="Microsoft Sans Serif"/>
                <a:cs typeface="Microsoft Sans Serif"/>
              </a:rPr>
              <a:t>valor </a:t>
            </a:r>
            <a:r>
              <a:rPr sz="2800" spc="-225" dirty="0">
                <a:latin typeface="Microsoft Sans Serif"/>
                <a:cs typeface="Microsoft Sans Serif"/>
              </a:rPr>
              <a:t>menor </a:t>
            </a:r>
            <a:r>
              <a:rPr sz="2800" spc="-170" dirty="0">
                <a:latin typeface="Microsoft Sans Serif"/>
                <a:cs typeface="Microsoft Sans Serif"/>
              </a:rPr>
              <a:t>que </a:t>
            </a:r>
            <a:r>
              <a:rPr sz="2800" spc="-15" dirty="0">
                <a:latin typeface="Microsoft Sans Serif"/>
                <a:cs typeface="Microsoft Sans Serif"/>
              </a:rPr>
              <a:t>255 </a:t>
            </a:r>
            <a:r>
              <a:rPr sz="2800" spc="-204" dirty="0">
                <a:latin typeface="Microsoft Sans Serif"/>
                <a:cs typeface="Microsoft Sans Serif"/>
              </a:rPr>
              <a:t>podemos usar </a:t>
            </a:r>
            <a:r>
              <a:rPr sz="2800" spc="-15" dirty="0">
                <a:latin typeface="Microsoft Sans Serif"/>
                <a:cs typeface="Microsoft Sans Serif"/>
              </a:rPr>
              <a:t>8 </a:t>
            </a:r>
            <a:r>
              <a:rPr sz="2800" spc="-150" dirty="0">
                <a:latin typeface="Microsoft Sans Serif"/>
                <a:cs typeface="Microsoft Sans Serif"/>
              </a:rPr>
              <a:t>bits, </a:t>
            </a:r>
            <a:r>
              <a:rPr sz="2800" spc="-320" dirty="0">
                <a:latin typeface="Microsoft Sans Serif"/>
                <a:cs typeface="Microsoft Sans Serif"/>
              </a:rPr>
              <a:t>com 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p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40" dirty="0">
                <a:latin typeface="Microsoft Sans Serif"/>
                <a:cs typeface="Microsoft Sans Serif"/>
              </a:rPr>
              <a:t>ntaç</a:t>
            </a:r>
            <a:r>
              <a:rPr sz="2800" spc="-160" dirty="0">
                <a:latin typeface="Microsoft Sans Serif"/>
                <a:cs typeface="Microsoft Sans Serif"/>
              </a:rPr>
              <a:t>ão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bin</a:t>
            </a:r>
            <a:r>
              <a:rPr sz="2800" spc="-110" dirty="0">
                <a:latin typeface="Microsoft Sans Serif"/>
                <a:cs typeface="Microsoft Sans Serif"/>
              </a:rPr>
              <a:t>á</a:t>
            </a:r>
            <a:r>
              <a:rPr sz="2800" spc="-15" dirty="0">
                <a:latin typeface="Microsoft Sans Serif"/>
                <a:cs typeface="Microsoft Sans Serif"/>
              </a:rPr>
              <a:t>ria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no</a:t>
            </a:r>
            <a:r>
              <a:rPr sz="2800" spc="-50" dirty="0">
                <a:latin typeface="Microsoft Sans Serif"/>
                <a:cs typeface="Microsoft Sans Serif"/>
              </a:rPr>
              <a:t>r</a:t>
            </a:r>
            <a:r>
              <a:rPr sz="2800" spc="-170" dirty="0">
                <a:latin typeface="Microsoft Sans Serif"/>
                <a:cs typeface="Microsoft Sans Serif"/>
              </a:rPr>
              <a:t>mal.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741" y="457961"/>
            <a:ext cx="643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</a:t>
            </a:r>
            <a:r>
              <a:rPr spc="35" dirty="0"/>
              <a:t> </a:t>
            </a:r>
            <a:r>
              <a:rPr spc="-425" dirty="0"/>
              <a:t>QUE</a:t>
            </a:r>
            <a:r>
              <a:rPr spc="30" dirty="0"/>
              <a:t> </a:t>
            </a:r>
            <a:r>
              <a:rPr spc="-825" dirty="0"/>
              <a:t>É</a:t>
            </a:r>
            <a:r>
              <a:rPr spc="2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58865"/>
            <a:ext cx="11617325" cy="57912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25" dirty="0">
                <a:latin typeface="Microsoft Sans Serif"/>
                <a:cs typeface="Microsoft Sans Serif"/>
              </a:rPr>
              <a:t>O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25" dirty="0">
                <a:latin typeface="Microsoft Sans Serif"/>
                <a:cs typeface="Microsoft Sans Serif"/>
              </a:rPr>
              <a:t>princial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objetivo</a:t>
            </a:r>
            <a:r>
              <a:rPr sz="3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275" dirty="0">
                <a:latin typeface="Microsoft Sans Serif"/>
                <a:cs typeface="Microsoft Sans Serif"/>
              </a:rPr>
              <a:t>dos</a:t>
            </a:r>
            <a:r>
              <a:rPr sz="3600" spc="25" dirty="0">
                <a:latin typeface="Microsoft Sans Serif"/>
                <a:cs typeface="Microsoft Sans Serif"/>
              </a:rPr>
              <a:t> </a:t>
            </a:r>
            <a:r>
              <a:rPr sz="3600" spc="-335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sistemas</a:t>
            </a:r>
            <a:r>
              <a:rPr sz="36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de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60" dirty="0">
                <a:latin typeface="Microsoft Sans Serif"/>
                <a:cs typeface="Microsoft Sans Serif"/>
              </a:rPr>
              <a:t>inteligência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35" dirty="0">
                <a:latin typeface="Microsoft Sans Serif"/>
                <a:cs typeface="Microsoft Sans Serif"/>
              </a:rPr>
              <a:t>artificial</a:t>
            </a:r>
            <a:endParaRPr sz="3600">
              <a:latin typeface="Microsoft Sans Serif"/>
              <a:cs typeface="Microsoft Sans Serif"/>
            </a:endParaRPr>
          </a:p>
          <a:p>
            <a:pPr marL="698500" marR="1791970" lvl="1" indent="-228600">
              <a:lnSpc>
                <a:spcPct val="12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2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2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x</a:t>
            </a:r>
            <a:r>
              <a:rPr sz="32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ecutar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tarefas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45" dirty="0">
                <a:latin typeface="Microsoft Sans Serif"/>
                <a:cs typeface="Microsoft Sans Serif"/>
              </a:rPr>
              <a:t>s</a:t>
            </a:r>
            <a:r>
              <a:rPr sz="3200" spc="-375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humano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114" dirty="0">
                <a:latin typeface="Microsoft Sans Serif"/>
                <a:cs typeface="Microsoft Sans Serif"/>
              </a:rPr>
              <a:t>f</a:t>
            </a:r>
            <a:r>
              <a:rPr sz="3200" spc="-360" dirty="0">
                <a:latin typeface="Microsoft Sans Serif"/>
                <a:cs typeface="Microsoft Sans Serif"/>
              </a:rPr>
              <a:t>osse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x</a:t>
            </a:r>
            <a:r>
              <a:rPr sz="3200" spc="-160" dirty="0">
                <a:latin typeface="Microsoft Sans Serif"/>
                <a:cs typeface="Microsoft Sans Serif"/>
              </a:rPr>
              <a:t>ecutar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se</a:t>
            </a:r>
            <a:r>
              <a:rPr sz="3200" spc="-170" dirty="0">
                <a:latin typeface="Microsoft Sans Serif"/>
                <a:cs typeface="Microsoft Sans Serif"/>
              </a:rPr>
              <a:t>r</a:t>
            </a:r>
            <a:r>
              <a:rPr sz="3200" spc="-160" dirty="0">
                <a:latin typeface="Microsoft Sans Serif"/>
                <a:cs typeface="Microsoft Sans Serif"/>
              </a:rPr>
              <a:t>iam 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consideradas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inteligentes</a:t>
            </a:r>
            <a:r>
              <a:rPr sz="3200" spc="-17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1155700" marR="5080" lvl="2" indent="-229235">
              <a:lnSpc>
                <a:spcPct val="120100"/>
              </a:lnSpc>
              <a:spcBef>
                <a:spcPts val="555"/>
              </a:spcBef>
              <a:buClr>
                <a:srgbClr val="000000"/>
              </a:buClr>
              <a:buFont typeface="Arial MT"/>
              <a:buChar char="•"/>
              <a:tabLst>
                <a:tab pos="1156335" algn="l"/>
              </a:tabLst>
            </a:pPr>
            <a:r>
              <a:rPr sz="28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Capacidade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raciocínio</a:t>
            </a:r>
            <a:r>
              <a:rPr sz="2800" spc="-145" dirty="0">
                <a:latin typeface="Microsoft Sans Serif"/>
                <a:cs typeface="Microsoft Sans Serif"/>
              </a:rPr>
              <a:t>: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aplicar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regras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lógicas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400" dirty="0">
                <a:latin typeface="Microsoft Sans Serif"/>
                <a:cs typeface="Microsoft Sans Serif"/>
              </a:rPr>
              <a:t>um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conjunto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dados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di</a:t>
            </a:r>
            <a:r>
              <a:rPr sz="2800" spc="-195" dirty="0">
                <a:latin typeface="Microsoft Sans Serif"/>
                <a:cs typeface="Microsoft Sans Serif"/>
              </a:rPr>
              <a:t>s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ní</a:t>
            </a:r>
            <a:r>
              <a:rPr sz="2800" spc="-275" dirty="0">
                <a:latin typeface="Microsoft Sans Serif"/>
                <a:cs typeface="Microsoft Sans Serif"/>
              </a:rPr>
              <a:t>v</a:t>
            </a:r>
            <a:r>
              <a:rPr sz="2800" spc="-220" dirty="0">
                <a:latin typeface="Microsoft Sans Serif"/>
                <a:cs typeface="Microsoft Sans Serif"/>
              </a:rPr>
              <a:t>eis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en</a:t>
            </a:r>
            <a:r>
              <a:rPr sz="2800" spc="-250" dirty="0">
                <a:latin typeface="Microsoft Sans Serif"/>
                <a:cs typeface="Microsoft Sans Serif"/>
              </a:rPr>
              <a:t>c</a:t>
            </a:r>
            <a:r>
              <a:rPr sz="2800" spc="-140" dirty="0">
                <a:latin typeface="Microsoft Sans Serif"/>
                <a:cs typeface="Microsoft Sans Serif"/>
              </a:rPr>
              <a:t>ont</a:t>
            </a:r>
            <a:r>
              <a:rPr sz="2800" spc="-120" dirty="0">
                <a:latin typeface="Microsoft Sans Serif"/>
                <a:cs typeface="Microsoft Sans Serif"/>
              </a:rPr>
              <a:t>r</a:t>
            </a:r>
            <a:r>
              <a:rPr sz="2800" spc="-10" dirty="0">
                <a:latin typeface="Microsoft Sans Serif"/>
                <a:cs typeface="Microsoft Sans Serif"/>
              </a:rPr>
              <a:t>ar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p</a:t>
            </a:r>
            <a:r>
              <a:rPr sz="2800" spc="-335" dirty="0">
                <a:latin typeface="Microsoft Sans Serif"/>
                <a:cs typeface="Microsoft Sans Serif"/>
              </a:rPr>
              <a:t>o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5" dirty="0">
                <a:latin typeface="Microsoft Sans Serif"/>
                <a:cs typeface="Microsoft Sans Serif"/>
              </a:rPr>
              <a:t>t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155700" marR="612775" lvl="2" indent="-229235">
              <a:lnSpc>
                <a:spcPct val="12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1156335" algn="l"/>
              </a:tabLst>
            </a:pP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Aprendizagem</a:t>
            </a:r>
            <a:r>
              <a:rPr sz="2800" spc="-140" dirty="0">
                <a:latin typeface="Microsoft Sans Serif"/>
                <a:cs typeface="Microsoft Sans Serif"/>
              </a:rPr>
              <a:t>:</a:t>
            </a:r>
            <a:r>
              <a:rPr sz="2800" spc="-1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aprender </a:t>
            </a:r>
            <a:r>
              <a:rPr sz="2800" spc="-320" dirty="0">
                <a:latin typeface="Microsoft Sans Serif"/>
                <a:cs typeface="Microsoft Sans Serif"/>
              </a:rPr>
              <a:t>com</a:t>
            </a:r>
            <a:r>
              <a:rPr sz="2800" spc="-31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40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conjunto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135" dirty="0">
                <a:latin typeface="Microsoft Sans Serif"/>
                <a:cs typeface="Microsoft Sans Serif"/>
              </a:rPr>
              <a:t>dados </a:t>
            </a:r>
            <a:r>
              <a:rPr sz="2800" spc="-180" dirty="0">
                <a:latin typeface="Microsoft Sans Serif"/>
                <a:cs typeface="Microsoft Sans Serif"/>
              </a:rPr>
              <a:t>disponíveis, 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atualizando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latin typeface="Microsoft Sans Serif"/>
                <a:cs typeface="Microsoft Sans Serif"/>
              </a:rPr>
              <a:t>sistemas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com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erros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acertos,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no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futuro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agir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forma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eficaz.</a:t>
            </a:r>
            <a:endParaRPr sz="2800">
              <a:latin typeface="Microsoft Sans Serif"/>
              <a:cs typeface="Microsoft Sans Serif"/>
            </a:endParaRPr>
          </a:p>
          <a:p>
            <a:pPr marL="1155700" marR="356235" lvl="2" indent="-229235">
              <a:lnSpc>
                <a:spcPct val="120100"/>
              </a:lnSpc>
              <a:spcBef>
                <a:spcPts val="500"/>
              </a:spcBef>
              <a:buClr>
                <a:srgbClr val="000000"/>
              </a:buClr>
              <a:buFont typeface="Arial MT"/>
              <a:buChar char="•"/>
              <a:tabLst>
                <a:tab pos="1156335" algn="l"/>
              </a:tabLst>
            </a:pPr>
            <a:r>
              <a:rPr sz="28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Reconhecer</a:t>
            </a:r>
            <a:r>
              <a:rPr sz="28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padrões</a:t>
            </a:r>
            <a:r>
              <a:rPr sz="2800" spc="-125" dirty="0">
                <a:latin typeface="Microsoft Sans Serif"/>
                <a:cs typeface="Microsoft Sans Serif"/>
              </a:rPr>
              <a:t>: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tanto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padrões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visuais,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sensoriais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280" dirty="0">
                <a:latin typeface="Microsoft Sans Serif"/>
                <a:cs typeface="Microsoft Sans Serif"/>
              </a:rPr>
              <a:t>como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também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comportamento.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97857"/>
            <a:ext cx="11532235" cy="482409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6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285" dirty="0">
                <a:solidFill>
                  <a:srgbClr val="006FC0"/>
                </a:solidFill>
                <a:latin typeface="Arial"/>
                <a:cs typeface="Arial"/>
              </a:rPr>
              <a:t>Seleçã</a:t>
            </a:r>
            <a:r>
              <a:rPr sz="3200" b="1" spc="-32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-235" dirty="0">
                <a:latin typeface="Arial"/>
                <a:cs typeface="Arial"/>
              </a:rPr>
              <a:t>: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000" spc="-690" dirty="0">
                <a:latin typeface="Microsoft Sans Serif"/>
                <a:cs typeface="Microsoft Sans Serif"/>
              </a:rPr>
              <a:t>É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uma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pa</a:t>
            </a:r>
            <a:r>
              <a:rPr sz="3000" spc="40" dirty="0">
                <a:latin typeface="Microsoft Sans Serif"/>
                <a:cs typeface="Microsoft Sans Serif"/>
              </a:rPr>
              <a:t>r</a:t>
            </a:r>
            <a:r>
              <a:rPr sz="3000" spc="-95" dirty="0">
                <a:latin typeface="Microsoft Sans Serif"/>
                <a:cs typeface="Microsoft Sans Serif"/>
              </a:rPr>
              <a:t>te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c</a:t>
            </a:r>
            <a:r>
              <a:rPr sz="3000" spc="-195" dirty="0">
                <a:latin typeface="Microsoft Sans Serif"/>
                <a:cs typeface="Microsoft Sans Serif"/>
              </a:rPr>
              <a:t>ha</a:t>
            </a:r>
            <a:r>
              <a:rPr sz="3000" spc="-250" dirty="0">
                <a:latin typeface="Microsoft Sans Serif"/>
                <a:cs typeface="Microsoft Sans Serif"/>
              </a:rPr>
              <a:t>v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b="1" spc="-24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000" b="1" spc="-19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3000" spc="-18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698500" marR="618490" lvl="1" indent="-228600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objetivo </a:t>
            </a:r>
            <a:r>
              <a:rPr sz="3200" spc="-180" dirty="0">
                <a:latin typeface="Microsoft Sans Serif"/>
                <a:cs typeface="Microsoft Sans Serif"/>
              </a:rPr>
              <a:t>é </a:t>
            </a:r>
            <a:r>
              <a:rPr sz="32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escolher </a:t>
            </a:r>
            <a:r>
              <a:rPr sz="3200" spc="-315" dirty="0">
                <a:latin typeface="Microsoft Sans Serif"/>
                <a:cs typeface="Microsoft Sans Serif"/>
              </a:rPr>
              <a:t>como</a:t>
            </a:r>
            <a:r>
              <a:rPr sz="3200" spc="-31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pais </a:t>
            </a:r>
            <a:r>
              <a:rPr sz="3200" spc="-355" dirty="0">
                <a:latin typeface="Microsoft Sans Serif"/>
                <a:cs typeface="Microsoft Sans Serif"/>
              </a:rPr>
              <a:t>os</a:t>
            </a:r>
            <a:r>
              <a:rPr sz="3200" spc="-35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mais</a:t>
            </a:r>
            <a:r>
              <a:rPr sz="3200" spc="-27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bem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adaptados </a:t>
            </a:r>
            <a:r>
              <a:rPr sz="3200" spc="-20" dirty="0">
                <a:latin typeface="Microsoft Sans Serif"/>
                <a:cs typeface="Microsoft Sans Serif"/>
              </a:rPr>
              <a:t>da 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população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atual,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420" dirty="0">
                <a:latin typeface="Microsoft Sans Serif"/>
                <a:cs typeface="Microsoft Sans Serif"/>
              </a:rPr>
              <a:t>sem</a:t>
            </a:r>
            <a:r>
              <a:rPr sz="3200" spc="-390" dirty="0">
                <a:latin typeface="Microsoft Sans Serif"/>
                <a:cs typeface="Microsoft Sans Serif"/>
              </a:rPr>
              <a:t> </a:t>
            </a:r>
            <a:r>
              <a:rPr sz="3200" spc="-40" dirty="0">
                <a:latin typeface="Microsoft Sans Serif"/>
                <a:cs typeface="Microsoft Sans Serif"/>
              </a:rPr>
              <a:t>deixar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lado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diversidade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dos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menos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adaptados.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As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formas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seleção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ser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aplicadas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dependendo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problema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se</a:t>
            </a:r>
            <a:r>
              <a:rPr sz="3200" spc="-175" dirty="0">
                <a:latin typeface="Microsoft Sans Serif"/>
                <a:cs typeface="Microsoft Sans Serif"/>
              </a:rPr>
              <a:t>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t</a:t>
            </a:r>
            <a:r>
              <a:rPr sz="3200" spc="-55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at</a:t>
            </a:r>
            <a:r>
              <a:rPr sz="3200" spc="-35" dirty="0">
                <a:latin typeface="Microsoft Sans Serif"/>
                <a:cs typeface="Microsoft Sans Serif"/>
              </a:rPr>
              <a:t>a</a:t>
            </a:r>
            <a:r>
              <a:rPr sz="3200" spc="-95" dirty="0">
                <a:latin typeface="Microsoft Sans Serif"/>
                <a:cs typeface="Microsoft Sans Serif"/>
              </a:rPr>
              <a:t>d</a:t>
            </a:r>
            <a:r>
              <a:rPr sz="3200" spc="-155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1155700" marR="11430" lvl="2" indent="-229235">
              <a:lnSpc>
                <a:spcPct val="120100"/>
              </a:lnSpc>
              <a:spcBef>
                <a:spcPts val="56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555" dirty="0">
                <a:latin typeface="Microsoft Sans Serif"/>
                <a:cs typeface="Microsoft Sans Serif"/>
              </a:rPr>
              <a:t>Em</a:t>
            </a:r>
            <a:r>
              <a:rPr sz="2800" spc="-530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geral,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usa-se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algoritmo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seleção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"</a:t>
            </a:r>
            <a:r>
              <a:rPr sz="28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roleta</a:t>
            </a:r>
            <a:r>
              <a:rPr sz="2800" spc="-50" dirty="0">
                <a:latin typeface="Microsoft Sans Serif"/>
                <a:cs typeface="Microsoft Sans Serif"/>
              </a:rPr>
              <a:t>”,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mas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existe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também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torneio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ranquemento</a:t>
            </a:r>
            <a:r>
              <a:rPr sz="2800" spc="-18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88116"/>
            <a:ext cx="11761470" cy="576516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54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-240" dirty="0">
                <a:solidFill>
                  <a:srgbClr val="006FC0"/>
                </a:solidFill>
                <a:latin typeface="Arial"/>
                <a:cs typeface="Arial"/>
              </a:rPr>
              <a:t>epr</a:t>
            </a:r>
            <a:r>
              <a:rPr sz="3200" b="1" spc="-28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-270" dirty="0">
                <a:solidFill>
                  <a:srgbClr val="006FC0"/>
                </a:solidFill>
                <a:latin typeface="Arial"/>
                <a:cs typeface="Arial"/>
              </a:rPr>
              <a:t>dução</a:t>
            </a:r>
            <a:r>
              <a:rPr sz="32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06FC0"/>
                </a:solidFill>
                <a:latin typeface="Arial"/>
                <a:cs typeface="Arial"/>
              </a:rPr>
              <a:t>no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17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200" b="1" spc="-280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3200" b="1" spc="-235" dirty="0">
                <a:latin typeface="Arial"/>
                <a:cs typeface="Arial"/>
              </a:rPr>
              <a:t>: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é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dividida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75" dirty="0">
                <a:latin typeface="Microsoft Sans Serif"/>
                <a:cs typeface="Microsoft Sans Serif"/>
              </a:rPr>
              <a:t>três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5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Acasalamento</a:t>
            </a:r>
            <a:r>
              <a:rPr sz="3000" spc="-195" dirty="0">
                <a:latin typeface="Microsoft Sans Serif"/>
                <a:cs typeface="Microsoft Sans Serif"/>
              </a:rPr>
              <a:t>: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é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escolha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dois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indivíduos</a:t>
            </a:r>
            <a:r>
              <a:rPr sz="30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para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se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reproduzirem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140" dirty="0">
                <a:latin typeface="Microsoft Sans Serif"/>
                <a:cs typeface="Microsoft Sans Serif"/>
              </a:rPr>
              <a:t>Geralmente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gera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dois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descendentes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manter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tamanho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populacional.</a:t>
            </a:r>
            <a:endParaRPr sz="2800">
              <a:latin typeface="Microsoft Sans Serif"/>
              <a:cs typeface="Microsoft Sans Serif"/>
            </a:endParaRPr>
          </a:p>
          <a:p>
            <a:pPr marL="698500" marR="1170940" lvl="1" indent="-228600">
              <a:lnSpc>
                <a:spcPct val="120000"/>
              </a:lnSpc>
              <a:spcBef>
                <a:spcPts val="47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spc="-75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0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ecombinação(</a:t>
            </a:r>
            <a:r>
              <a:rPr sz="3000" i="1" spc="-21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000" i="1" spc="-1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000" i="1" spc="-254" dirty="0">
                <a:solidFill>
                  <a:srgbClr val="006FC0"/>
                </a:solidFill>
                <a:latin typeface="Arial"/>
                <a:cs typeface="Arial"/>
              </a:rPr>
              <a:t>ossin</a:t>
            </a:r>
            <a:r>
              <a:rPr sz="3000" i="1" spc="-30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3000" i="1" spc="-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3000" i="1" spc="-254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000" i="1" spc="-22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3000" i="1" spc="-22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3000" i="1" spc="-14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000" i="1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sz="3000" i="1" spc="-25" dirty="0">
                <a:latin typeface="Arial"/>
                <a:cs typeface="Arial"/>
              </a:rPr>
              <a:t>: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é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430" dirty="0">
                <a:latin typeface="Microsoft Sans Serif"/>
                <a:cs typeface="Microsoft Sans Serif"/>
              </a:rPr>
              <a:t>um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5" dirty="0">
                <a:latin typeface="Microsoft Sans Serif"/>
                <a:cs typeface="Microsoft Sans Serif"/>
              </a:rPr>
              <a:t>r</a:t>
            </a:r>
            <a:r>
              <a:rPr sz="3000" spc="-345" dirty="0">
                <a:latin typeface="Microsoft Sans Serif"/>
                <a:cs typeface="Microsoft Sans Serif"/>
              </a:rPr>
              <a:t>oces</a:t>
            </a:r>
            <a:r>
              <a:rPr sz="3000" spc="-335" dirty="0">
                <a:latin typeface="Microsoft Sans Serif"/>
                <a:cs typeface="Microsoft Sans Serif"/>
              </a:rPr>
              <a:t>s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imit</a:t>
            </a:r>
            <a:r>
              <a:rPr sz="3000" spc="-155" dirty="0">
                <a:latin typeface="Microsoft Sans Serif"/>
                <a:cs typeface="Microsoft Sans Serif"/>
              </a:rPr>
              <a:t>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0" dirty="0">
                <a:latin typeface="Microsoft Sans Serif"/>
                <a:cs typeface="Microsoft Sans Serif"/>
              </a:rPr>
              <a:t>r</a:t>
            </a:r>
            <a:r>
              <a:rPr sz="3000" spc="-345" dirty="0">
                <a:latin typeface="Microsoft Sans Serif"/>
                <a:cs typeface="Microsoft Sans Serif"/>
              </a:rPr>
              <a:t>oces</a:t>
            </a:r>
            <a:r>
              <a:rPr sz="3000" spc="-335" dirty="0">
                <a:latin typeface="Microsoft Sans Serif"/>
                <a:cs typeface="Microsoft Sans Serif"/>
              </a:rPr>
              <a:t>s</a:t>
            </a:r>
            <a:r>
              <a:rPr sz="3000" spc="-110" dirty="0">
                <a:latin typeface="Microsoft Sans Serif"/>
                <a:cs typeface="Microsoft Sans Serif"/>
              </a:rPr>
              <a:t>o  biológico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latin typeface="Microsoft Sans Serif"/>
                <a:cs typeface="Microsoft Sans Serif"/>
              </a:rPr>
              <a:t>homônimo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na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reprodução</a:t>
            </a:r>
            <a:r>
              <a:rPr sz="30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sexuada</a:t>
            </a:r>
            <a:endParaRPr sz="3000">
              <a:latin typeface="Microsoft Sans Serif"/>
              <a:cs typeface="Microsoft Sans Serif"/>
            </a:endParaRPr>
          </a:p>
          <a:p>
            <a:pPr marL="1155700" marR="1067435" lvl="2" indent="-229235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250" dirty="0">
                <a:latin typeface="Microsoft Sans Serif"/>
                <a:cs typeface="Microsoft Sans Serif"/>
              </a:rPr>
              <a:t>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descendentes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recebem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seu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código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genético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parte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código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genético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pai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parte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código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mãe.</a:t>
            </a:r>
            <a:endParaRPr sz="2800">
              <a:latin typeface="Microsoft Sans Serif"/>
              <a:cs typeface="Microsoft Sans Serif"/>
            </a:endParaRPr>
          </a:p>
          <a:p>
            <a:pPr marL="698500" marR="414655" lvl="1" indent="-228600">
              <a:lnSpc>
                <a:spcPct val="119800"/>
              </a:lnSpc>
              <a:spcBef>
                <a:spcPts val="46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Mutações</a:t>
            </a:r>
            <a:r>
              <a:rPr sz="3000" spc="-220" dirty="0">
                <a:latin typeface="Microsoft Sans Serif"/>
                <a:cs typeface="Microsoft Sans Serif"/>
              </a:rPr>
              <a:t>: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com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probabilidade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bem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baixa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ocorrer,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objetivo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permitir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maior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iabilida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en</a:t>
            </a:r>
            <a:r>
              <a:rPr sz="28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é</a:t>
            </a:r>
            <a:r>
              <a:rPr sz="28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tica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145" dirty="0">
                <a:latin typeface="Microsoft Sans Serif"/>
                <a:cs typeface="Microsoft Sans Serif"/>
              </a:rPr>
              <a:t>pulaç</a:t>
            </a:r>
            <a:r>
              <a:rPr sz="2800" spc="-90" dirty="0">
                <a:latin typeface="Microsoft Sans Serif"/>
                <a:cs typeface="Microsoft Sans Serif"/>
              </a:rPr>
              <a:t>ã</a:t>
            </a:r>
            <a:r>
              <a:rPr sz="2800" spc="-165" dirty="0">
                <a:latin typeface="Microsoft Sans Serif"/>
                <a:cs typeface="Microsoft Sans Serif"/>
              </a:rPr>
              <a:t>o,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impe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dind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bu</a:t>
            </a:r>
            <a:r>
              <a:rPr sz="2800" spc="-250" dirty="0">
                <a:latin typeface="Microsoft Sans Serif"/>
                <a:cs typeface="Microsoft Sans Serif"/>
              </a:rPr>
              <a:t>s</a:t>
            </a:r>
            <a:r>
              <a:rPr sz="2800" spc="-170" dirty="0">
                <a:latin typeface="Microsoft Sans Serif"/>
                <a:cs typeface="Microsoft Sans Serif"/>
              </a:rPr>
              <a:t>ca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25" dirty="0">
                <a:latin typeface="Microsoft Sans Serif"/>
                <a:cs typeface="Microsoft Sans Serif"/>
              </a:rPr>
              <a:t>fi</a:t>
            </a:r>
            <a:r>
              <a:rPr sz="2800" spc="60" dirty="0">
                <a:latin typeface="Microsoft Sans Serif"/>
                <a:cs typeface="Microsoft Sans Serif"/>
              </a:rPr>
              <a:t>q</a:t>
            </a:r>
            <a:r>
              <a:rPr sz="2800" spc="-185" dirty="0">
                <a:latin typeface="Microsoft Sans Serif"/>
                <a:cs typeface="Microsoft Sans Serif"/>
              </a:rPr>
              <a:t>ue  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70" dirty="0">
                <a:latin typeface="Microsoft Sans Serif"/>
                <a:cs typeface="Microsoft Sans Serif"/>
              </a:rPr>
              <a:t>tagnad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00" dirty="0">
                <a:latin typeface="Microsoft Sans Serif"/>
                <a:cs typeface="Microsoft Sans Serif"/>
              </a:rPr>
              <a:t>um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mí</a:t>
            </a:r>
            <a:r>
              <a:rPr sz="28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im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loc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75732"/>
            <a:ext cx="6838315" cy="57962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38735" indent="-228600">
              <a:lnSpc>
                <a:spcPct val="1196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450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3200" b="1" spc="-300" dirty="0">
                <a:solidFill>
                  <a:srgbClr val="006FC0"/>
                </a:solidFill>
                <a:latin typeface="Arial"/>
                <a:cs typeface="Arial"/>
              </a:rPr>
              <a:t>ogos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ep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blue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IB</a:t>
            </a:r>
            <a:r>
              <a:rPr sz="2800" spc="-385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to</a:t>
            </a:r>
            <a:r>
              <a:rPr sz="2800" spc="5" dirty="0">
                <a:latin typeface="Microsoft Sans Serif"/>
                <a:cs typeface="Microsoft Sans Serif"/>
              </a:rPr>
              <a:t>r</a:t>
            </a:r>
            <a:r>
              <a:rPr sz="2800" spc="-275" dirty="0">
                <a:latin typeface="Microsoft Sans Serif"/>
                <a:cs typeface="Microsoft Sans Serif"/>
              </a:rPr>
              <a:t>nou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o  </a:t>
            </a:r>
            <a:r>
              <a:rPr sz="2800" spc="-120" dirty="0">
                <a:latin typeface="Microsoft Sans Serif"/>
                <a:cs typeface="Microsoft Sans Serif"/>
              </a:rPr>
              <a:t>primeiro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programa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computador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derrotar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c</a:t>
            </a:r>
            <a:r>
              <a:rPr sz="2800" spc="-175" dirty="0">
                <a:latin typeface="Microsoft Sans Serif"/>
                <a:cs typeface="Microsoft Sans Serif"/>
              </a:rPr>
              <a:t>a</a:t>
            </a:r>
            <a:r>
              <a:rPr sz="2800" spc="-170" dirty="0">
                <a:latin typeface="Microsoft Sans Serif"/>
                <a:cs typeface="Microsoft Sans Serif"/>
              </a:rPr>
              <a:t>mpe</a:t>
            </a:r>
            <a:r>
              <a:rPr sz="2800" spc="-145" dirty="0">
                <a:latin typeface="Microsoft Sans Serif"/>
                <a:cs typeface="Microsoft Sans Serif"/>
              </a:rPr>
              <a:t>ã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15" dirty="0">
                <a:latin typeface="Microsoft Sans Serif"/>
                <a:cs typeface="Microsoft Sans Serif"/>
              </a:rPr>
              <a:t>m</a:t>
            </a:r>
            <a:r>
              <a:rPr sz="2800" spc="-125" dirty="0">
                <a:latin typeface="Microsoft Sans Serif"/>
                <a:cs typeface="Microsoft Sans Serif"/>
              </a:rPr>
              <a:t>undial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pa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tida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</a:pPr>
            <a:r>
              <a:rPr sz="2800" spc="-85" dirty="0">
                <a:latin typeface="Microsoft Sans Serif"/>
                <a:cs typeface="Microsoft Sans Serif"/>
              </a:rPr>
              <a:t>de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xadrez</a:t>
            </a:r>
            <a:endParaRPr sz="2800">
              <a:latin typeface="Microsoft Sans Serif"/>
              <a:cs typeface="Microsoft Sans Serif"/>
            </a:endParaRPr>
          </a:p>
          <a:p>
            <a:pPr marL="698500" marR="149225" lvl="1" indent="-228600">
              <a:lnSpc>
                <a:spcPct val="1201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</a:tabLst>
            </a:pPr>
            <a:r>
              <a:rPr sz="2300" spc="-135" dirty="0">
                <a:latin typeface="Microsoft Sans Serif"/>
                <a:cs typeface="Microsoft Sans Serif"/>
              </a:rPr>
              <a:t>Ao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95" dirty="0">
                <a:latin typeface="Microsoft Sans Serif"/>
                <a:cs typeface="Microsoft Sans Serif"/>
              </a:rPr>
              <a:t>v</a:t>
            </a:r>
            <a:r>
              <a:rPr sz="2300" spc="-160" dirty="0">
                <a:latin typeface="Microsoft Sans Serif"/>
                <a:cs typeface="Microsoft Sans Serif"/>
              </a:rPr>
              <a:t>encer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Garry</a:t>
            </a:r>
            <a:r>
              <a:rPr sz="23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300" spc="-315" dirty="0">
                <a:solidFill>
                  <a:srgbClr val="006FC0"/>
                </a:solidFill>
                <a:latin typeface="Microsoft Sans Serif"/>
                <a:cs typeface="Microsoft Sans Serif"/>
              </a:rPr>
              <a:t>K</a:t>
            </a:r>
            <a:r>
              <a:rPr sz="23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aspa</a:t>
            </a:r>
            <a:r>
              <a:rPr sz="23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3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ov</a:t>
            </a:r>
            <a:r>
              <a:rPr sz="23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300" spc="-45" dirty="0">
                <a:latin typeface="Microsoft Sans Serif"/>
                <a:cs typeface="Microsoft Sans Serif"/>
              </a:rPr>
              <a:t>por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325" dirty="0">
                <a:latin typeface="Microsoft Sans Serif"/>
                <a:cs typeface="Microsoft Sans Serif"/>
              </a:rPr>
              <a:t>um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5" dirty="0">
                <a:latin typeface="Microsoft Sans Serif"/>
                <a:cs typeface="Microsoft Sans Serif"/>
              </a:rPr>
              <a:t>placar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de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50" dirty="0">
                <a:latin typeface="Microsoft Sans Serif"/>
                <a:cs typeface="Microsoft Sans Serif"/>
              </a:rPr>
              <a:t>3,5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a  </a:t>
            </a:r>
            <a:r>
              <a:rPr sz="2300" spc="-50" dirty="0">
                <a:latin typeface="Microsoft Sans Serif"/>
                <a:cs typeface="Microsoft Sans Serif"/>
              </a:rPr>
              <a:t>2,5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54" dirty="0">
                <a:latin typeface="Microsoft Sans Serif"/>
                <a:cs typeface="Microsoft Sans Serif"/>
              </a:rPr>
              <a:t>em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325" dirty="0">
                <a:latin typeface="Microsoft Sans Serif"/>
                <a:cs typeface="Microsoft Sans Serif"/>
              </a:rPr>
              <a:t>um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75" dirty="0">
                <a:latin typeface="Microsoft Sans Serif"/>
                <a:cs typeface="Microsoft Sans Serif"/>
              </a:rPr>
              <a:t>mat</a:t>
            </a:r>
            <a:r>
              <a:rPr sz="2300" spc="-65" dirty="0">
                <a:latin typeface="Microsoft Sans Serif"/>
                <a:cs typeface="Microsoft Sans Serif"/>
              </a:rPr>
              <a:t>c</a:t>
            </a:r>
            <a:r>
              <a:rPr sz="2300" spc="-270" dirty="0">
                <a:latin typeface="Microsoft Sans Serif"/>
                <a:cs typeface="Microsoft Sans Serif"/>
              </a:rPr>
              <a:t>h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de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04" dirty="0">
                <a:latin typeface="Microsoft Sans Serif"/>
                <a:cs typeface="Microsoft Sans Serif"/>
              </a:rPr>
              <a:t>e</a:t>
            </a:r>
            <a:r>
              <a:rPr sz="2300" spc="-65" dirty="0">
                <a:latin typeface="Microsoft Sans Serif"/>
                <a:cs typeface="Microsoft Sans Serif"/>
              </a:rPr>
              <a:t>xibição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54" dirty="0">
                <a:latin typeface="Microsoft Sans Serif"/>
                <a:cs typeface="Microsoft Sans Serif"/>
              </a:rPr>
              <a:t>em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1996</a:t>
            </a:r>
            <a:r>
              <a:rPr sz="2300" spc="-135" dirty="0">
                <a:latin typeface="Microsoft Sans Serif"/>
                <a:cs typeface="Microsoft Sans Serif"/>
              </a:rPr>
              <a:t>.</a:t>
            </a:r>
            <a:endParaRPr sz="2300">
              <a:latin typeface="Microsoft Sans Serif"/>
              <a:cs typeface="Microsoft Sans Serif"/>
            </a:endParaRPr>
          </a:p>
          <a:p>
            <a:pPr marL="698500" marR="476250" lvl="1" indent="-228600">
              <a:lnSpc>
                <a:spcPct val="12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sz="2300" spc="-315" dirty="0">
                <a:latin typeface="Microsoft Sans Serif"/>
                <a:cs typeface="Microsoft Sans Serif"/>
              </a:rPr>
              <a:t>K</a:t>
            </a:r>
            <a:r>
              <a:rPr sz="2300" spc="-90" dirty="0">
                <a:latin typeface="Microsoft Sans Serif"/>
                <a:cs typeface="Microsoft Sans Serif"/>
              </a:rPr>
              <a:t>aspa</a:t>
            </a:r>
            <a:r>
              <a:rPr sz="2300" spc="-105" dirty="0">
                <a:latin typeface="Microsoft Sans Serif"/>
                <a:cs typeface="Microsoft Sans Serif"/>
              </a:rPr>
              <a:t>r</a:t>
            </a:r>
            <a:r>
              <a:rPr sz="2300" spc="-135" dirty="0">
                <a:latin typeface="Microsoft Sans Serif"/>
                <a:cs typeface="Microsoft Sans Serif"/>
              </a:rPr>
              <a:t>ov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185" dirty="0">
                <a:latin typeface="Microsoft Sans Serif"/>
                <a:cs typeface="Microsoft Sans Serif"/>
              </a:rPr>
              <a:t>disse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35" dirty="0">
                <a:latin typeface="Microsoft Sans Serif"/>
                <a:cs typeface="Microsoft Sans Serif"/>
              </a:rPr>
              <a:t>que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85" dirty="0">
                <a:latin typeface="Microsoft Sans Serif"/>
                <a:cs typeface="Microsoft Sans Serif"/>
              </a:rPr>
              <a:t>sentiu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35" dirty="0">
                <a:latin typeface="Microsoft Sans Serif"/>
                <a:cs typeface="Microsoft Sans Serif"/>
              </a:rPr>
              <a:t>“uma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no</a:t>
            </a:r>
            <a:r>
              <a:rPr sz="23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3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3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3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espécie</a:t>
            </a:r>
            <a:r>
              <a:rPr sz="23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300" spc="-50" dirty="0">
                <a:latin typeface="Microsoft Sans Serif"/>
                <a:cs typeface="Microsoft Sans Serif"/>
              </a:rPr>
              <a:t>de  </a:t>
            </a:r>
            <a:r>
              <a:rPr sz="23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2300" spc="-85" dirty="0">
                <a:latin typeface="Microsoft Sans Serif"/>
                <a:cs typeface="Microsoft Sans Serif"/>
              </a:rPr>
              <a:t>”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do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20" dirty="0">
                <a:latin typeface="Microsoft Sans Serif"/>
                <a:cs typeface="Microsoft Sans Serif"/>
              </a:rPr>
              <a:t>outro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45" dirty="0">
                <a:latin typeface="Microsoft Sans Serif"/>
                <a:cs typeface="Microsoft Sans Serif"/>
              </a:rPr>
              <a:t>lado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do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85" dirty="0">
                <a:latin typeface="Microsoft Sans Serif"/>
                <a:cs typeface="Microsoft Sans Serif"/>
              </a:rPr>
              <a:t>tabuleiro.</a:t>
            </a:r>
            <a:endParaRPr sz="2300">
              <a:latin typeface="Microsoft Sans Serif"/>
              <a:cs typeface="Microsoft Sans Serif"/>
            </a:endParaRPr>
          </a:p>
          <a:p>
            <a:pPr marL="698500" marR="225425" lvl="1" indent="-228600">
              <a:lnSpc>
                <a:spcPct val="12000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300" spc="-15" dirty="0">
                <a:latin typeface="Microsoft Sans Serif"/>
                <a:cs typeface="Microsoft Sans Serif"/>
              </a:rPr>
              <a:t>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95" dirty="0">
                <a:latin typeface="Microsoft Sans Serif"/>
                <a:cs typeface="Microsoft Sans Serif"/>
              </a:rPr>
              <a:t>v</a:t>
            </a:r>
            <a:r>
              <a:rPr sz="2300" spc="-40" dirty="0">
                <a:latin typeface="Microsoft Sans Serif"/>
                <a:cs typeface="Microsoft Sans Serif"/>
              </a:rPr>
              <a:t>alor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35" dirty="0">
                <a:latin typeface="Microsoft Sans Serif"/>
                <a:cs typeface="Microsoft Sans Serif"/>
              </a:rPr>
              <a:t>das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85" dirty="0">
                <a:latin typeface="Microsoft Sans Serif"/>
                <a:cs typeface="Microsoft Sans Serif"/>
              </a:rPr>
              <a:t>ações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da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80" dirty="0">
                <a:latin typeface="Microsoft Sans Serif"/>
                <a:cs typeface="Microsoft Sans Serif"/>
              </a:rPr>
              <a:t>IB</a:t>
            </a:r>
            <a:r>
              <a:rPr sz="2300" spc="-310" dirty="0">
                <a:latin typeface="Microsoft Sans Serif"/>
                <a:cs typeface="Microsoft Sans Serif"/>
              </a:rPr>
              <a:t>M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90" dirty="0">
                <a:latin typeface="Microsoft Sans Serif"/>
                <a:cs typeface="Microsoft Sans Serif"/>
              </a:rPr>
              <a:t>te</a:t>
            </a:r>
            <a:r>
              <a:rPr sz="2300" spc="-160" dirty="0">
                <a:latin typeface="Microsoft Sans Serif"/>
                <a:cs typeface="Microsoft Sans Serif"/>
              </a:rPr>
              <a:t>v</a:t>
            </a:r>
            <a:r>
              <a:rPr sz="2300" spc="-130" dirty="0">
                <a:latin typeface="Microsoft Sans Serif"/>
                <a:cs typeface="Microsoft Sans Serif"/>
              </a:rPr>
              <a:t>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325" dirty="0">
                <a:latin typeface="Microsoft Sans Serif"/>
                <a:cs typeface="Microsoft Sans Serif"/>
              </a:rPr>
              <a:t>um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75" dirty="0">
                <a:latin typeface="Microsoft Sans Serif"/>
                <a:cs typeface="Microsoft Sans Serif"/>
              </a:rPr>
              <a:t>aumento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de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18  </a:t>
            </a:r>
            <a:r>
              <a:rPr sz="2300" spc="-140" dirty="0">
                <a:latin typeface="Microsoft Sans Serif"/>
                <a:cs typeface="Microsoft Sans Serif"/>
              </a:rPr>
              <a:t>bilhões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de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05" dirty="0">
                <a:latin typeface="Microsoft Sans Serif"/>
                <a:cs typeface="Microsoft Sans Serif"/>
              </a:rPr>
              <a:t>dólares.</a:t>
            </a:r>
            <a:endParaRPr sz="23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698500" algn="l"/>
              </a:tabLst>
            </a:pPr>
            <a:r>
              <a:rPr sz="2300" spc="-90" dirty="0">
                <a:latin typeface="Microsoft Sans Serif"/>
                <a:cs typeface="Microsoft Sans Serif"/>
              </a:rPr>
              <a:t>Ainda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140" dirty="0">
                <a:latin typeface="Microsoft Sans Serif"/>
                <a:cs typeface="Microsoft Sans Serif"/>
              </a:rPr>
              <a:t>hoje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40" dirty="0">
                <a:latin typeface="Microsoft Sans Serif"/>
                <a:cs typeface="Microsoft Sans Serif"/>
              </a:rPr>
              <a:t>há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45" dirty="0">
                <a:latin typeface="Microsoft Sans Serif"/>
                <a:cs typeface="Microsoft Sans Serif"/>
              </a:rPr>
              <a:t>indícios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35" dirty="0">
                <a:latin typeface="Microsoft Sans Serif"/>
                <a:cs typeface="Microsoft Sans Serif"/>
              </a:rPr>
              <a:t>que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30" dirty="0">
                <a:latin typeface="Microsoft Sans Serif"/>
                <a:cs typeface="Microsoft Sans Serif"/>
              </a:rPr>
              <a:t>o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75" dirty="0">
                <a:latin typeface="Microsoft Sans Serif"/>
                <a:cs typeface="Microsoft Sans Serif"/>
              </a:rPr>
              <a:t>jogo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foi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00" dirty="0">
                <a:latin typeface="Microsoft Sans Serif"/>
                <a:cs typeface="Microsoft Sans Serif"/>
              </a:rPr>
              <a:t>armado,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135" dirty="0">
                <a:latin typeface="Microsoft Sans Serif"/>
                <a:cs typeface="Microsoft Sans Serif"/>
              </a:rPr>
              <a:t>pois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endParaRPr sz="230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  <a:spcBef>
                <a:spcPts val="550"/>
              </a:spcBef>
            </a:pPr>
            <a:r>
              <a:rPr sz="2300" spc="-180" dirty="0">
                <a:latin typeface="Microsoft Sans Serif"/>
                <a:cs typeface="Microsoft Sans Serif"/>
              </a:rPr>
              <a:t>IB</a:t>
            </a:r>
            <a:r>
              <a:rPr sz="2300" spc="-310" dirty="0">
                <a:latin typeface="Microsoft Sans Serif"/>
                <a:cs typeface="Microsoft Sans Serif"/>
              </a:rPr>
              <a:t>M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280" dirty="0">
                <a:latin typeface="Microsoft Sans Serif"/>
                <a:cs typeface="Microsoft Sans Serif"/>
              </a:rPr>
              <a:t>n</a:t>
            </a:r>
            <a:r>
              <a:rPr sz="2300" spc="-135" dirty="0">
                <a:latin typeface="Microsoft Sans Serif"/>
                <a:cs typeface="Microsoft Sans Serif"/>
              </a:rPr>
              <a:t>ego</a:t>
            </a:r>
            <a:r>
              <a:rPr sz="2300" spc="-140" dirty="0">
                <a:latin typeface="Microsoft Sans Serif"/>
                <a:cs typeface="Microsoft Sans Serif"/>
              </a:rPr>
              <a:t>u</a:t>
            </a:r>
            <a:r>
              <a:rPr sz="2300" dirty="0">
                <a:latin typeface="Microsoft Sans Serif"/>
                <a:cs typeface="Microsoft Sans Serif"/>
              </a:rPr>
              <a:t>-</a:t>
            </a:r>
            <a:r>
              <a:rPr sz="2300" spc="-254" dirty="0">
                <a:latin typeface="Microsoft Sans Serif"/>
                <a:cs typeface="Microsoft Sans Serif"/>
              </a:rPr>
              <a:t>se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90" dirty="0">
                <a:latin typeface="Microsoft Sans Serif"/>
                <a:cs typeface="Microsoft Sans Serif"/>
              </a:rPr>
              <a:t>entre</a:t>
            </a:r>
            <a:r>
              <a:rPr sz="2300" spc="-170" dirty="0">
                <a:latin typeface="Microsoft Sans Serif"/>
                <a:cs typeface="Microsoft Sans Serif"/>
              </a:rPr>
              <a:t>g</a:t>
            </a:r>
            <a:r>
              <a:rPr sz="2300" spc="-5" dirty="0">
                <a:latin typeface="Microsoft Sans Serif"/>
                <a:cs typeface="Microsoft Sans Serif"/>
              </a:rPr>
              <a:t>ar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54" dirty="0">
                <a:latin typeface="Microsoft Sans Serif"/>
                <a:cs typeface="Microsoft Sans Serif"/>
              </a:rPr>
              <a:t>os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135" dirty="0">
                <a:latin typeface="Microsoft Sans Serif"/>
                <a:cs typeface="Microsoft Sans Serif"/>
              </a:rPr>
              <a:t>log</a:t>
            </a:r>
            <a:r>
              <a:rPr sz="2300" spc="-145" dirty="0">
                <a:latin typeface="Microsoft Sans Serif"/>
                <a:cs typeface="Microsoft Sans Serif"/>
              </a:rPr>
              <a:t>s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30" dirty="0">
                <a:latin typeface="Microsoft Sans Serif"/>
                <a:cs typeface="Microsoft Sans Serif"/>
              </a:rPr>
              <a:t>sobre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130" dirty="0">
                <a:latin typeface="Microsoft Sans Serif"/>
                <a:cs typeface="Microsoft Sans Serif"/>
              </a:rPr>
              <a:t>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75" dirty="0">
                <a:latin typeface="Microsoft Sans Serif"/>
                <a:cs typeface="Microsoft Sans Serif"/>
              </a:rPr>
              <a:t>jog</a:t>
            </a:r>
            <a:r>
              <a:rPr sz="2300" spc="-145" dirty="0">
                <a:latin typeface="Microsoft Sans Serif"/>
                <a:cs typeface="Microsoft Sans Serif"/>
              </a:rPr>
              <a:t>o</a:t>
            </a:r>
            <a:r>
              <a:rPr sz="2300" spc="-135" dirty="0">
                <a:latin typeface="Microsoft Sans Serif"/>
                <a:cs typeface="Microsoft Sans Serif"/>
              </a:rPr>
              <a:t>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2528" y="1092708"/>
            <a:ext cx="4809744" cy="561136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50789"/>
            <a:ext cx="6332855" cy="55384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5080" indent="-228600">
              <a:lnSpc>
                <a:spcPct val="1196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275" dirty="0">
                <a:solidFill>
                  <a:srgbClr val="006FC0"/>
                </a:solidFill>
                <a:latin typeface="Arial"/>
                <a:cs typeface="Arial"/>
              </a:rPr>
              <a:t>Contr</a:t>
            </a:r>
            <a:r>
              <a:rPr sz="3200" b="1" spc="-3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3200" b="1" spc="-155" dirty="0">
                <a:solidFill>
                  <a:srgbClr val="006FC0"/>
                </a:solidFill>
                <a:latin typeface="Arial"/>
                <a:cs typeface="Arial"/>
              </a:rPr>
              <a:t>le</a:t>
            </a:r>
            <a:r>
              <a:rPr sz="32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40" dirty="0">
                <a:solidFill>
                  <a:srgbClr val="006FC0"/>
                </a:solidFill>
                <a:latin typeface="Arial"/>
                <a:cs typeface="Arial"/>
              </a:rPr>
              <a:t>autônom</a:t>
            </a:r>
            <a:r>
              <a:rPr sz="3200" b="1" spc="-23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sist</a:t>
            </a:r>
            <a:r>
              <a:rPr sz="2800" spc="-305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ma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visão 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155" dirty="0">
                <a:latin typeface="Microsoft Sans Serif"/>
                <a:cs typeface="Microsoft Sans Serif"/>
              </a:rPr>
              <a:t>computador</a:t>
            </a:r>
            <a:r>
              <a:rPr sz="2800" spc="-15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Alvinn</a:t>
            </a: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foi </a:t>
            </a:r>
            <a:r>
              <a:rPr sz="2800" spc="-95" dirty="0">
                <a:latin typeface="Microsoft Sans Serif"/>
                <a:cs typeface="Microsoft Sans Serif"/>
              </a:rPr>
              <a:t>treinado </a:t>
            </a:r>
            <a:r>
              <a:rPr sz="2800" spc="-15" dirty="0">
                <a:latin typeface="Microsoft Sans Serif"/>
                <a:cs typeface="Microsoft Sans Serif"/>
              </a:rPr>
              <a:t>para 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di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igi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autom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ó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mant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-170" dirty="0">
                <a:latin typeface="Microsoft Sans Serif"/>
                <a:cs typeface="Microsoft Sans Serif"/>
              </a:rPr>
              <a:t>nd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pi</a:t>
            </a:r>
            <a:r>
              <a:rPr sz="2800" spc="-195" dirty="0">
                <a:latin typeface="Microsoft Sans Serif"/>
                <a:cs typeface="Microsoft Sans Serif"/>
              </a:rPr>
              <a:t>s</a:t>
            </a:r>
            <a:r>
              <a:rPr sz="2800" spc="-70" dirty="0">
                <a:latin typeface="Microsoft Sans Serif"/>
                <a:cs typeface="Microsoft Sans Serif"/>
              </a:rPr>
              <a:t>ta.</a:t>
            </a:r>
            <a:endParaRPr sz="2800">
              <a:latin typeface="Microsoft Sans Serif"/>
              <a:cs typeface="Microsoft Sans Serif"/>
            </a:endParaRPr>
          </a:p>
          <a:p>
            <a:pPr marL="698500" marR="901065" lvl="1" indent="-228600">
              <a:lnSpc>
                <a:spcPct val="120000"/>
              </a:lnSpc>
              <a:spcBef>
                <a:spcPts val="54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6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Minivan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controlada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por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computador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600" spc="-37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VL</a:t>
            </a:r>
            <a:r>
              <a:rPr sz="26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434" dirty="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sz="2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latin typeface="Microsoft Sans Serif"/>
                <a:cs typeface="Microsoft Sans Serif"/>
              </a:rPr>
              <a:t>C</a:t>
            </a:r>
            <a:r>
              <a:rPr sz="2600" spc="-265" dirty="0">
                <a:latin typeface="Microsoft Sans Serif"/>
                <a:cs typeface="Microsoft Sans Serif"/>
              </a:rPr>
              <a:t>M</a:t>
            </a:r>
            <a:r>
              <a:rPr sz="2600" spc="-305" dirty="0">
                <a:latin typeface="Microsoft Sans Serif"/>
                <a:cs typeface="Microsoft Sans Serif"/>
              </a:rPr>
              <a:t>U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590" dirty="0">
                <a:latin typeface="Microsoft Sans Serif"/>
                <a:cs typeface="Microsoft Sans Serif"/>
              </a:rPr>
              <a:t>P</a:t>
            </a:r>
            <a:r>
              <a:rPr sz="2600" spc="-95" dirty="0">
                <a:latin typeface="Microsoft Sans Serif"/>
                <a:cs typeface="Microsoft Sans Serif"/>
              </a:rPr>
              <a:t>ercorrer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os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300" dirty="0">
                <a:latin typeface="Microsoft Sans Serif"/>
                <a:cs typeface="Microsoft Sans Serif"/>
              </a:rPr>
              <a:t>USA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540" dirty="0">
                <a:latin typeface="Microsoft Sans Serif"/>
                <a:cs typeface="Microsoft Sans Serif"/>
              </a:rPr>
              <a:t>–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quase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4</a:t>
            </a:r>
            <a:r>
              <a:rPr sz="2600" spc="-50" dirty="0">
                <a:latin typeface="Microsoft Sans Serif"/>
                <a:cs typeface="Microsoft Sans Serif"/>
              </a:rPr>
              <a:t>.</a:t>
            </a:r>
            <a:r>
              <a:rPr sz="2600" spc="-10" dirty="0">
                <a:latin typeface="Microsoft Sans Serif"/>
                <a:cs typeface="Microsoft Sans Serif"/>
              </a:rPr>
              <a:t>600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km</a:t>
            </a:r>
            <a:endParaRPr sz="2600">
              <a:latin typeface="Microsoft Sans Serif"/>
              <a:cs typeface="Microsoft Sans Serif"/>
            </a:endParaRPr>
          </a:p>
          <a:p>
            <a:pPr marL="1155700" marR="89535" lvl="2" indent="-229235" algn="just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10" dirty="0">
                <a:latin typeface="Microsoft Sans Serif"/>
                <a:cs typeface="Microsoft Sans Serif"/>
              </a:rPr>
              <a:t>A</a:t>
            </a:r>
            <a:r>
              <a:rPr sz="2400" spc="-335" dirty="0">
                <a:latin typeface="Microsoft Sans Serif"/>
                <a:cs typeface="Microsoft Sans Serif"/>
              </a:rPr>
              <a:t>L</a:t>
            </a:r>
            <a:r>
              <a:rPr sz="2400" spc="-140" dirty="0">
                <a:latin typeface="Microsoft Sans Serif"/>
                <a:cs typeface="Microsoft Sans Serif"/>
              </a:rPr>
              <a:t>VINN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mante</a:t>
            </a:r>
            <a:r>
              <a:rPr sz="2400" spc="-204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contr</a:t>
            </a:r>
            <a:r>
              <a:rPr sz="2400" spc="-100" dirty="0">
                <a:latin typeface="Microsoft Sans Serif"/>
                <a:cs typeface="Microsoft Sans Serif"/>
              </a:rPr>
              <a:t>ole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da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direção  </a:t>
            </a:r>
            <a:r>
              <a:rPr sz="2400" spc="-75" dirty="0">
                <a:latin typeface="Microsoft Sans Serif"/>
                <a:cs typeface="Microsoft Sans Serif"/>
              </a:rPr>
              <a:t>do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v</a:t>
            </a:r>
            <a:r>
              <a:rPr sz="2400" spc="-180" dirty="0">
                <a:latin typeface="Microsoft Sans Serif"/>
                <a:cs typeface="Microsoft Sans Serif"/>
              </a:rPr>
              <a:t>eícu</a:t>
            </a:r>
            <a:r>
              <a:rPr sz="2400" spc="-55" dirty="0">
                <a:latin typeface="Microsoft Sans Serif"/>
                <a:cs typeface="Microsoft Sans Serif"/>
              </a:rPr>
              <a:t>l</a:t>
            </a:r>
            <a:r>
              <a:rPr sz="2400" spc="-114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du</a:t>
            </a:r>
            <a:r>
              <a:rPr sz="2400" spc="-90" dirty="0">
                <a:latin typeface="Microsoft Sans Serif"/>
                <a:cs typeface="Microsoft Sans Serif"/>
              </a:rPr>
              <a:t>r</a:t>
            </a:r>
            <a:r>
              <a:rPr sz="2400" spc="-114" dirty="0">
                <a:latin typeface="Microsoft Sans Serif"/>
                <a:cs typeface="Microsoft Sans Serif"/>
              </a:rPr>
              <a:t>ante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9</a:t>
            </a:r>
            <a:r>
              <a:rPr sz="2400" spc="-75" dirty="0">
                <a:latin typeface="Microsoft Sans Serif"/>
                <a:cs typeface="Microsoft Sans Serif"/>
              </a:rPr>
              <a:t>8%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tem</a:t>
            </a:r>
            <a:r>
              <a:rPr sz="2400" spc="-155" dirty="0">
                <a:latin typeface="Microsoft Sans Serif"/>
                <a:cs typeface="Microsoft Sans Serif"/>
              </a:rPr>
              <a:t>p</a:t>
            </a:r>
            <a:r>
              <a:rPr sz="2400" spc="-185" dirty="0">
                <a:latin typeface="Microsoft Sans Serif"/>
                <a:cs typeface="Microsoft Sans Serif"/>
              </a:rPr>
              <a:t>o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155700" marR="454025" lvl="2" indent="-229235" algn="just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345" dirty="0">
                <a:latin typeface="Microsoft Sans Serif"/>
                <a:cs typeface="Microsoft Sans Serif"/>
              </a:rPr>
              <a:t>Um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85" dirty="0">
                <a:latin typeface="Microsoft Sans Serif"/>
                <a:cs typeface="Microsoft Sans Serif"/>
              </a:rPr>
              <a:t>h</a:t>
            </a:r>
            <a:r>
              <a:rPr sz="2400" spc="-225" dirty="0">
                <a:latin typeface="Microsoft Sans Serif"/>
                <a:cs typeface="Microsoft Sans Serif"/>
              </a:rPr>
              <a:t>umano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ass</a:t>
            </a:r>
            <a:r>
              <a:rPr sz="2400" spc="-285" dirty="0">
                <a:latin typeface="Microsoft Sans Serif"/>
                <a:cs typeface="Microsoft Sans Serif"/>
              </a:rPr>
              <a:t>u</a:t>
            </a:r>
            <a:r>
              <a:rPr sz="2400" spc="-235" dirty="0">
                <a:latin typeface="Microsoft Sans Serif"/>
                <a:cs typeface="Microsoft Sans Serif"/>
              </a:rPr>
              <a:t>miu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com</a:t>
            </a:r>
            <a:r>
              <a:rPr sz="2400" spc="-200" dirty="0">
                <a:latin typeface="Microsoft Sans Serif"/>
                <a:cs typeface="Microsoft Sans Serif"/>
              </a:rPr>
              <a:t>a</a:t>
            </a:r>
            <a:r>
              <a:rPr sz="2400" spc="-145" dirty="0">
                <a:latin typeface="Microsoft Sans Serif"/>
                <a:cs typeface="Microsoft Sans Serif"/>
              </a:rPr>
              <a:t>ndo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nos  </a:t>
            </a:r>
            <a:r>
              <a:rPr sz="2400" spc="-170" dirty="0">
                <a:latin typeface="Microsoft Sans Serif"/>
                <a:cs typeface="Microsoft Sans Serif"/>
              </a:rPr>
              <a:t>outros </a:t>
            </a:r>
            <a:r>
              <a:rPr sz="2400" spc="-100" dirty="0">
                <a:latin typeface="Microsoft Sans Serif"/>
                <a:cs typeface="Microsoft Sans Serif"/>
              </a:rPr>
              <a:t>2%, </a:t>
            </a:r>
            <a:r>
              <a:rPr sz="2400" spc="-120" dirty="0">
                <a:latin typeface="Microsoft Sans Serif"/>
                <a:cs typeface="Microsoft Sans Serif"/>
              </a:rPr>
              <a:t>principalmente </a:t>
            </a:r>
            <a:r>
              <a:rPr sz="2400" spc="-150" dirty="0">
                <a:latin typeface="Microsoft Sans Serif"/>
                <a:cs typeface="Microsoft Sans Serif"/>
              </a:rPr>
              <a:t>na </a:t>
            </a:r>
            <a:r>
              <a:rPr sz="2400" spc="-95" dirty="0">
                <a:latin typeface="Microsoft Sans Serif"/>
                <a:cs typeface="Microsoft Sans Serif"/>
              </a:rPr>
              <a:t>saída </a:t>
            </a:r>
            <a:r>
              <a:rPr sz="2400" spc="-75" dirty="0">
                <a:latin typeface="Microsoft Sans Serif"/>
                <a:cs typeface="Microsoft Sans Serif"/>
              </a:rPr>
              <a:t>de 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declives.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5871" y="1229867"/>
            <a:ext cx="5381244" cy="54696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59" y="1209903"/>
            <a:ext cx="5961380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41375" indent="-228600" algn="just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65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600" spc="-37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VL</a:t>
            </a:r>
            <a:r>
              <a:rPr sz="26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434" dirty="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sz="2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t</a:t>
            </a:r>
            <a:r>
              <a:rPr sz="2600" spc="-105" dirty="0">
                <a:latin typeface="Microsoft Sans Serif"/>
                <a:cs typeface="Microsoft Sans Serif"/>
              </a:rPr>
              <a:t>e</a:t>
            </a:r>
            <a:r>
              <a:rPr sz="2600" spc="-430" dirty="0">
                <a:latin typeface="Microsoft Sans Serif"/>
                <a:cs typeface="Microsoft Sans Serif"/>
              </a:rPr>
              <a:t>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câme</a:t>
            </a:r>
            <a:r>
              <a:rPr sz="2600" spc="-135" dirty="0">
                <a:latin typeface="Microsoft Sans Serif"/>
                <a:cs typeface="Microsoft Sans Serif"/>
              </a:rPr>
              <a:t>r</a:t>
            </a:r>
            <a:r>
              <a:rPr sz="2600" spc="-225" dirty="0">
                <a:latin typeface="Microsoft Sans Serif"/>
                <a:cs typeface="Microsoft Sans Serif"/>
              </a:rPr>
              <a:t>as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víd</a:t>
            </a:r>
            <a:r>
              <a:rPr sz="2600" spc="-95" dirty="0">
                <a:latin typeface="Microsoft Sans Serif"/>
                <a:cs typeface="Microsoft Sans Serif"/>
              </a:rPr>
              <a:t>e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que  </a:t>
            </a:r>
            <a:r>
              <a:rPr sz="2600" spc="-10" dirty="0">
                <a:latin typeface="Microsoft Sans Serif"/>
                <a:cs typeface="Microsoft Sans Serif"/>
              </a:rPr>
              <a:t>t</a:t>
            </a:r>
            <a:r>
              <a:rPr sz="2600" spc="-40" dirty="0">
                <a:latin typeface="Microsoft Sans Serif"/>
                <a:cs typeface="Microsoft Sans Serif"/>
              </a:rPr>
              <a:t>r</a:t>
            </a:r>
            <a:r>
              <a:rPr sz="2600" spc="-225" dirty="0">
                <a:latin typeface="Microsoft Sans Serif"/>
                <a:cs typeface="Microsoft Sans Serif"/>
              </a:rPr>
              <a:t>ansmi</a:t>
            </a:r>
            <a:r>
              <a:rPr sz="2600" spc="-110" dirty="0">
                <a:latin typeface="Microsoft Sans Serif"/>
                <a:cs typeface="Microsoft Sans Serif"/>
              </a:rPr>
              <a:t>t</a:t>
            </a:r>
            <a:r>
              <a:rPr sz="2600" spc="-290" dirty="0">
                <a:latin typeface="Microsoft Sans Serif"/>
                <a:cs typeface="Microsoft Sans Serif"/>
              </a:rPr>
              <a:t>em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295" dirty="0">
                <a:latin typeface="Microsoft Sans Serif"/>
                <a:cs typeface="Microsoft Sans Serif"/>
              </a:rPr>
              <a:t>ens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est</a:t>
            </a:r>
            <a:r>
              <a:rPr sz="2600" spc="-150" dirty="0">
                <a:latin typeface="Microsoft Sans Serif"/>
                <a:cs typeface="Microsoft Sans Serif"/>
              </a:rPr>
              <a:t>r</a:t>
            </a:r>
            <a:r>
              <a:rPr sz="2600" spc="-10" dirty="0">
                <a:latin typeface="Microsoft Sans Serif"/>
                <a:cs typeface="Microsoft Sans Serif"/>
              </a:rPr>
              <a:t>ada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pa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10" dirty="0">
                <a:latin typeface="Microsoft Sans Serif"/>
                <a:cs typeface="Microsoft Sans Serif"/>
              </a:rPr>
              <a:t>a  </a:t>
            </a:r>
            <a:r>
              <a:rPr sz="26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ALVINN</a:t>
            </a:r>
            <a:endParaRPr sz="26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40" dirty="0">
                <a:latin typeface="Microsoft Sans Serif"/>
                <a:cs typeface="Microsoft Sans Serif"/>
              </a:rPr>
              <a:t>Ele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calcula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415" dirty="0">
                <a:latin typeface="Microsoft Sans Serif"/>
                <a:cs typeface="Microsoft Sans Serif"/>
              </a:rPr>
              <a:t>m</a:t>
            </a:r>
            <a:r>
              <a:rPr sz="2400" spc="-150" dirty="0">
                <a:latin typeface="Microsoft Sans Serif"/>
                <a:cs typeface="Microsoft Sans Serif"/>
              </a:rPr>
              <a:t>elh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f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5" dirty="0">
                <a:latin typeface="Microsoft Sans Serif"/>
                <a:cs typeface="Microsoft Sans Serif"/>
              </a:rPr>
              <a:t>r</a:t>
            </a:r>
            <a:r>
              <a:rPr sz="2400" spc="-204" dirty="0">
                <a:latin typeface="Microsoft Sans Serif"/>
                <a:cs typeface="Microsoft Sans Serif"/>
              </a:rPr>
              <a:t>ma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guia</a:t>
            </a:r>
            <a:r>
              <a:rPr sz="24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400" spc="-140" dirty="0">
                <a:latin typeface="Microsoft Sans Serif"/>
                <a:cs typeface="Microsoft Sans Serif"/>
              </a:rPr>
              <a:t>,  </a:t>
            </a:r>
            <a:r>
              <a:rPr sz="2400" spc="-105" dirty="0">
                <a:latin typeface="Microsoft Sans Serif"/>
                <a:cs typeface="Microsoft Sans Serif"/>
              </a:rPr>
              <a:t>baseado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na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experiência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obtida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90" dirty="0">
                <a:latin typeface="Microsoft Sans Serif"/>
                <a:cs typeface="Microsoft Sans Serif"/>
              </a:rPr>
              <a:t>sessões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treinamento</a:t>
            </a:r>
            <a:r>
              <a:rPr sz="24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anteriores</a:t>
            </a:r>
            <a:r>
              <a:rPr sz="2400" spc="-12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5871" y="1229867"/>
            <a:ext cx="5381244" cy="54696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0509"/>
            <a:ext cx="11725910" cy="4508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1300" marR="306070" indent="-228600">
              <a:lnSpc>
                <a:spcPct val="119500"/>
              </a:lnSpc>
              <a:spcBef>
                <a:spcPts val="18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204" dirty="0">
                <a:solidFill>
                  <a:srgbClr val="006FC0"/>
                </a:solidFill>
                <a:latin typeface="Arial"/>
                <a:cs typeface="Arial"/>
              </a:rPr>
              <a:t>Diagnóstico</a:t>
            </a:r>
            <a:r>
              <a:rPr sz="2400" spc="-204" dirty="0">
                <a:latin typeface="Microsoft Sans Serif"/>
                <a:cs typeface="Microsoft Sans Serif"/>
              </a:rPr>
              <a:t>: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programas</a:t>
            </a:r>
            <a:r>
              <a:rPr sz="24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diagnóstico</a:t>
            </a:r>
            <a:r>
              <a:rPr sz="24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médico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baseados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na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análise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probabilística</a:t>
            </a:r>
            <a:r>
              <a:rPr sz="24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foram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capazes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 </a:t>
            </a:r>
            <a:r>
              <a:rPr sz="2400" spc="-125" dirty="0">
                <a:latin typeface="Microsoft Sans Serif"/>
                <a:cs typeface="Microsoft Sans Serif"/>
              </a:rPr>
              <a:t>executar </a:t>
            </a:r>
            <a:r>
              <a:rPr sz="2400" spc="-65" dirty="0">
                <a:latin typeface="Microsoft Sans Serif"/>
                <a:cs typeface="Microsoft Sans Serif"/>
              </a:rPr>
              <a:t>tarefas </a:t>
            </a:r>
            <a:r>
              <a:rPr sz="2400" spc="-210" dirty="0">
                <a:latin typeface="Microsoft Sans Serif"/>
                <a:cs typeface="Microsoft Sans Serif"/>
              </a:rPr>
              <a:t>no</a:t>
            </a:r>
            <a:r>
              <a:rPr sz="2400" spc="-204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nível </a:t>
            </a:r>
            <a:r>
              <a:rPr sz="2400" spc="-75" dirty="0">
                <a:latin typeface="Microsoft Sans Serif"/>
                <a:cs typeface="Microsoft Sans Serif"/>
              </a:rPr>
              <a:t>de </a:t>
            </a:r>
            <a:r>
              <a:rPr sz="2400" spc="-340" dirty="0">
                <a:latin typeface="Microsoft Sans Serif"/>
                <a:cs typeface="Microsoft Sans Serif"/>
              </a:rPr>
              <a:t>um</a:t>
            </a:r>
            <a:r>
              <a:rPr sz="2400" spc="-33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médico</a:t>
            </a:r>
            <a:r>
              <a:rPr sz="2400" spc="-16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especialista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diversas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áreas </a:t>
            </a:r>
            <a:r>
              <a:rPr sz="2400" spc="-20" dirty="0">
                <a:latin typeface="Microsoft Sans Serif"/>
                <a:cs typeface="Microsoft Sans Serif"/>
              </a:rPr>
              <a:t>da 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medicina</a:t>
            </a:r>
            <a:r>
              <a:rPr sz="2400" spc="-15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70" dirty="0">
                <a:latin typeface="Microsoft Sans Serif"/>
                <a:cs typeface="Microsoft Sans Serif"/>
              </a:rPr>
              <a:t>Heckerman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5" dirty="0">
                <a:latin typeface="Microsoft Sans Serif"/>
                <a:cs typeface="Microsoft Sans Serif"/>
              </a:rPr>
              <a:t>(1991)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descreve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315" dirty="0">
                <a:latin typeface="Microsoft Sans Serif"/>
                <a:cs typeface="Microsoft Sans Serif"/>
              </a:rPr>
              <a:t>um</a:t>
            </a:r>
            <a:r>
              <a:rPr sz="2200" spc="-24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caso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em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que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315" dirty="0">
                <a:latin typeface="Microsoft Sans Serif"/>
                <a:cs typeface="Microsoft Sans Serif"/>
              </a:rPr>
              <a:t>um</a:t>
            </a:r>
            <a:r>
              <a:rPr sz="2200" spc="-229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importante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especialista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em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patologia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gânglios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linfáticos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ridiculariza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diagnóstico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315" dirty="0">
                <a:latin typeface="Microsoft Sans Serif"/>
                <a:cs typeface="Microsoft Sans Serif"/>
              </a:rPr>
              <a:t>um</a:t>
            </a:r>
            <a:r>
              <a:rPr sz="2200" spc="-24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programa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em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315" dirty="0">
                <a:latin typeface="Microsoft Sans Serif"/>
                <a:cs typeface="Microsoft Sans Serif"/>
              </a:rPr>
              <a:t>um</a:t>
            </a:r>
            <a:r>
              <a:rPr sz="2200" spc="-240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caso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45" dirty="0">
                <a:latin typeface="Microsoft Sans Serif"/>
                <a:cs typeface="Microsoft Sans Serif"/>
              </a:rPr>
              <a:t>especialmente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0" dirty="0">
                <a:latin typeface="Microsoft Sans Serif"/>
                <a:cs typeface="Microsoft Sans Serif"/>
              </a:rPr>
              <a:t>difícil.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95" dirty="0">
                <a:latin typeface="Microsoft Sans Serif"/>
                <a:cs typeface="Microsoft Sans Serif"/>
              </a:rPr>
              <a:t>Os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criadores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programa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sugeriram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que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ele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pedisse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ao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computador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uma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explicação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do</a:t>
            </a:r>
            <a:endParaRPr sz="220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  <a:spcBef>
                <a:spcPts val="530"/>
              </a:spcBef>
            </a:pPr>
            <a:r>
              <a:rPr sz="2200" spc="-120" dirty="0">
                <a:latin typeface="Microsoft Sans Serif"/>
                <a:cs typeface="Microsoft Sans Serif"/>
              </a:rPr>
              <a:t>diagnóstico.</a:t>
            </a:r>
            <a:endParaRPr sz="2200">
              <a:latin typeface="Microsoft Sans Serif"/>
              <a:cs typeface="Microsoft Sans Serif"/>
            </a:endParaRPr>
          </a:p>
          <a:p>
            <a:pPr marL="698500" marR="439420" lvl="1" indent="-228600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4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máquina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destacou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os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principais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75" dirty="0">
                <a:latin typeface="Microsoft Sans Serif"/>
                <a:cs typeface="Microsoft Sans Serif"/>
              </a:rPr>
              <a:t>fatores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que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influenciaram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215" dirty="0">
                <a:latin typeface="Microsoft Sans Serif"/>
                <a:cs typeface="Microsoft Sans Serif"/>
              </a:rPr>
              <a:t>sua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decisão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explicou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interação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sutil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vários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sint</a:t>
            </a:r>
            <a:r>
              <a:rPr sz="2200" spc="-204" dirty="0">
                <a:latin typeface="Microsoft Sans Serif"/>
                <a:cs typeface="Microsoft Sans Serif"/>
              </a:rPr>
              <a:t>o</a:t>
            </a:r>
            <a:r>
              <a:rPr sz="2200" spc="-250" dirty="0">
                <a:latin typeface="Microsoft Sans Serif"/>
                <a:cs typeface="Microsoft Sans Serif"/>
              </a:rPr>
              <a:t>mas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nesse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90" dirty="0">
                <a:latin typeface="Microsoft Sans Serif"/>
                <a:cs typeface="Microsoft Sans Serif"/>
              </a:rPr>
              <a:t>cas</a:t>
            </a:r>
            <a:r>
              <a:rPr sz="2200" spc="-250" dirty="0">
                <a:latin typeface="Microsoft Sans Serif"/>
                <a:cs typeface="Microsoft Sans Serif"/>
              </a:rPr>
              <a:t>o</a:t>
            </a:r>
            <a:r>
              <a:rPr sz="2200" spc="-130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140" dirty="0">
                <a:latin typeface="Microsoft Sans Serif"/>
                <a:cs typeface="Microsoft Sans Serif"/>
              </a:rPr>
              <a:t>Mais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tarde,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especialista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concordou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com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85" dirty="0">
                <a:latin typeface="Microsoft Sans Serif"/>
                <a:cs typeface="Microsoft Sans Serif"/>
              </a:rPr>
              <a:t>programa.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50789"/>
            <a:ext cx="11728450" cy="55708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5080" indent="-228600">
              <a:lnSpc>
                <a:spcPct val="1196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i="1" spc="-370" dirty="0">
                <a:solidFill>
                  <a:srgbClr val="006FC0"/>
                </a:solidFill>
                <a:latin typeface="Arial"/>
                <a:cs typeface="Arial"/>
              </a:rPr>
              <a:t>Planejamento</a:t>
            </a:r>
            <a:r>
              <a:rPr sz="3200" b="1" i="1" spc="-3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i="1" spc="-345" dirty="0">
                <a:solidFill>
                  <a:srgbClr val="006FC0"/>
                </a:solidFill>
                <a:latin typeface="Arial"/>
                <a:cs typeface="Arial"/>
              </a:rPr>
              <a:t>logístico</a:t>
            </a:r>
            <a:r>
              <a:rPr sz="2800" spc="-345" dirty="0">
                <a:latin typeface="Microsoft Sans Serif"/>
                <a:cs typeface="Microsoft Sans Serif"/>
              </a:rPr>
              <a:t>:</a:t>
            </a:r>
            <a:r>
              <a:rPr sz="2800" spc="-34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durante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spc="-200" dirty="0">
                <a:latin typeface="Microsoft Sans Serif"/>
                <a:cs typeface="Microsoft Sans Serif"/>
              </a:rPr>
              <a:t>crise </a:t>
            </a:r>
            <a:r>
              <a:rPr sz="2800" spc="-90" dirty="0">
                <a:latin typeface="Microsoft Sans Serif"/>
                <a:cs typeface="Microsoft Sans Serif"/>
              </a:rPr>
              <a:t>do </a:t>
            </a:r>
            <a:r>
              <a:rPr sz="2800" spc="-55" dirty="0">
                <a:latin typeface="Microsoft Sans Serif"/>
                <a:cs typeface="Microsoft Sans Serif"/>
              </a:rPr>
              <a:t>Golfo </a:t>
            </a:r>
            <a:r>
              <a:rPr sz="2800" spc="-229" dirty="0">
                <a:latin typeface="Microsoft Sans Serif"/>
                <a:cs typeface="Microsoft Sans Serif"/>
              </a:rPr>
              <a:t>Pérsico</a:t>
            </a:r>
            <a:r>
              <a:rPr sz="2800" spc="-22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-31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1991</a:t>
            </a:r>
            <a:r>
              <a:rPr sz="2800" spc="-45" dirty="0">
                <a:latin typeface="Microsoft Sans Serif"/>
                <a:cs typeface="Microsoft Sans Serif"/>
              </a:rPr>
              <a:t>, </a:t>
            </a:r>
            <a:r>
              <a:rPr sz="2800" spc="-240" dirty="0">
                <a:latin typeface="Microsoft Sans Serif"/>
                <a:cs typeface="Microsoft Sans Serif"/>
              </a:rPr>
              <a:t>as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forças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armadas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dos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30" dirty="0">
                <a:latin typeface="Microsoft Sans Serif"/>
                <a:cs typeface="Microsoft Sans Serif"/>
              </a:rPr>
              <a:t>USA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utilizaram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ferramenta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denominada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Dynamic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Analysis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720" dirty="0">
                <a:latin typeface="Microsoft Sans Serif"/>
                <a:cs typeface="Microsoft Sans Serif"/>
              </a:rPr>
              <a:t>T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p</a:t>
            </a:r>
            <a:r>
              <a:rPr sz="2800" spc="-155" dirty="0">
                <a:latin typeface="Microsoft Sans Serif"/>
                <a:cs typeface="Microsoft Sans Serif"/>
              </a:rPr>
              <a:t>lannin</a:t>
            </a:r>
            <a:r>
              <a:rPr sz="2800" spc="-190" dirty="0">
                <a:latin typeface="Microsoft Sans Serif"/>
                <a:cs typeface="Microsoft Sans Serif"/>
              </a:rPr>
              <a:t>g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720" dirty="0">
                <a:latin typeface="Microsoft Sans Serif"/>
                <a:cs typeface="Microsoft Sans Serif"/>
              </a:rPr>
              <a:t>T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30" dirty="0">
                <a:latin typeface="Microsoft Sans Serif"/>
                <a:cs typeface="Microsoft Sans Serif"/>
              </a:rPr>
              <a:t>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(</a:t>
            </a:r>
            <a:r>
              <a:rPr sz="2800" spc="-39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39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41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49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2800" spc="-175" dirty="0"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698500" marR="131445" lvl="1" indent="-228600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30" dirty="0">
                <a:latin typeface="Microsoft Sans Serif"/>
                <a:cs typeface="Microsoft Sans Serif"/>
              </a:rPr>
              <a:t>Realizar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planejamento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logístico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automatizado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programação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execução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do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transporte</a:t>
            </a:r>
            <a:r>
              <a:rPr sz="2600" spc="-114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1155700" marR="149225" lvl="2" indent="-229235">
              <a:lnSpc>
                <a:spcPct val="120000"/>
              </a:lnSpc>
              <a:spcBef>
                <a:spcPts val="5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75" dirty="0">
                <a:latin typeface="Microsoft Sans Serif"/>
                <a:cs typeface="Microsoft Sans Serif"/>
              </a:rPr>
              <a:t>Isso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envolveu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até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50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000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veículos,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transporte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carga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aérea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pessoal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ao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95" dirty="0">
                <a:latin typeface="Microsoft Sans Serif"/>
                <a:cs typeface="Microsoft Sans Serif"/>
              </a:rPr>
              <a:t>mesmo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tempo</a:t>
            </a:r>
            <a:endParaRPr sz="2400">
              <a:latin typeface="Microsoft Sans Serif"/>
              <a:cs typeface="Microsoft Sans Serif"/>
            </a:endParaRPr>
          </a:p>
          <a:p>
            <a:pPr marL="1155700" marR="323215" lvl="2" indent="-229235">
              <a:lnSpc>
                <a:spcPct val="120100"/>
              </a:lnSpc>
              <a:spcBef>
                <a:spcPts val="5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70" dirty="0">
                <a:latin typeface="Microsoft Sans Serif"/>
                <a:cs typeface="Microsoft Sans Serif"/>
              </a:rPr>
              <a:t>Teve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levar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conta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pontos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partida,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destinos,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rotas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resolução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conflitos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entre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to</a:t>
            </a:r>
            <a:r>
              <a:rPr sz="2400" spc="-75" dirty="0">
                <a:latin typeface="Microsoft Sans Serif"/>
                <a:cs typeface="Microsoft Sans Serif"/>
              </a:rPr>
              <a:t>d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p</a:t>
            </a:r>
            <a:r>
              <a:rPr sz="2400" spc="-30" dirty="0">
                <a:latin typeface="Microsoft Sans Serif"/>
                <a:cs typeface="Microsoft Sans Serif"/>
              </a:rPr>
              <a:t>a</a:t>
            </a:r>
            <a:r>
              <a:rPr sz="2400" spc="-125" dirty="0">
                <a:latin typeface="Microsoft Sans Serif"/>
                <a:cs typeface="Microsoft Sans Serif"/>
              </a:rPr>
              <a:t>râme</a:t>
            </a:r>
            <a:r>
              <a:rPr sz="2400" spc="-75" dirty="0">
                <a:latin typeface="Microsoft Sans Serif"/>
                <a:cs typeface="Microsoft Sans Serif"/>
              </a:rPr>
              <a:t>t</a:t>
            </a:r>
            <a:r>
              <a:rPr sz="2400" spc="-45" dirty="0">
                <a:latin typeface="Microsoft Sans Serif"/>
                <a:cs typeface="Microsoft Sans Serif"/>
              </a:rPr>
              <a:t>r</a:t>
            </a:r>
            <a:r>
              <a:rPr sz="2400" spc="-285" dirty="0">
                <a:latin typeface="Microsoft Sans Serif"/>
                <a:cs typeface="Microsoft Sans Serif"/>
              </a:rPr>
              <a:t>o</a:t>
            </a:r>
            <a:r>
              <a:rPr sz="2400" spc="-275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698500" marR="126364" lvl="1" indent="-228600">
              <a:lnSpc>
                <a:spcPct val="120000"/>
              </a:lnSpc>
              <a:spcBef>
                <a:spcPts val="47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300" dirty="0">
                <a:latin typeface="Microsoft Sans Serif"/>
                <a:cs typeface="Microsoft Sans Serif"/>
              </a:rPr>
              <a:t>As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técnicas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planejamento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IA</a:t>
            </a:r>
            <a:r>
              <a:rPr sz="26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permitiram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geração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em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algumas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horas</a:t>
            </a:r>
            <a:r>
              <a:rPr sz="26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um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plano</a:t>
            </a:r>
            <a:r>
              <a:rPr sz="26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solidFill>
                  <a:srgbClr val="006FC0"/>
                </a:solidFill>
                <a:latin typeface="Microsoft Sans Serif"/>
                <a:cs typeface="Microsoft Sans Serif"/>
              </a:rPr>
              <a:t>exigiria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semanas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com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outros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métodos.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45217"/>
            <a:ext cx="5378450" cy="18707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1300" marR="5080" indent="-228600">
              <a:lnSpc>
                <a:spcPct val="119700"/>
              </a:lnSpc>
              <a:spcBef>
                <a:spcPts val="17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600" b="1" spc="-6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600" b="1" spc="-290" dirty="0">
                <a:solidFill>
                  <a:srgbClr val="006FC0"/>
                </a:solidFill>
                <a:latin typeface="Arial"/>
                <a:cs typeface="Arial"/>
              </a:rPr>
              <a:t>ob</a:t>
            </a:r>
            <a:r>
              <a:rPr sz="3600" b="1" spc="-300" dirty="0">
                <a:solidFill>
                  <a:srgbClr val="006FC0"/>
                </a:solidFill>
                <a:latin typeface="Arial"/>
                <a:cs typeface="Arial"/>
              </a:rPr>
              <a:t>ó</a:t>
            </a:r>
            <a:r>
              <a:rPr sz="3600" b="1" spc="-225" dirty="0">
                <a:solidFill>
                  <a:srgbClr val="006FC0"/>
                </a:solidFill>
                <a:latin typeface="Arial"/>
                <a:cs typeface="Arial"/>
              </a:rPr>
              <a:t>tic</a:t>
            </a:r>
            <a:r>
              <a:rPr sz="3600" b="1" spc="-32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200" spc="-190" dirty="0">
                <a:latin typeface="Microsoft Sans Serif"/>
                <a:cs typeface="Microsoft Sans Serif"/>
              </a:rPr>
              <a:t>: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480" dirty="0">
                <a:latin typeface="Microsoft Sans Serif"/>
                <a:cs typeface="Microsoft Sans Serif"/>
              </a:rPr>
              <a:t>m</a:t>
            </a:r>
            <a:r>
              <a:rPr sz="3200" spc="-229" dirty="0">
                <a:latin typeface="Microsoft Sans Serif"/>
                <a:cs typeface="Microsoft Sans Serif"/>
              </a:rPr>
              <a:t>uitos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ci</a:t>
            </a:r>
            <a:r>
              <a:rPr sz="3200" spc="-60" dirty="0">
                <a:latin typeface="Microsoft Sans Serif"/>
                <a:cs typeface="Microsoft Sans Serif"/>
              </a:rPr>
              <a:t>r</a:t>
            </a:r>
            <a:r>
              <a:rPr sz="3200" spc="-170" dirty="0">
                <a:latin typeface="Microsoft Sans Serif"/>
                <a:cs typeface="Microsoft Sans Serif"/>
              </a:rPr>
              <a:t>urgiões  </a:t>
            </a:r>
            <a:r>
              <a:rPr sz="3200" spc="-55" dirty="0">
                <a:latin typeface="Microsoft Sans Serif"/>
                <a:cs typeface="Microsoft Sans Serif"/>
              </a:rPr>
              <a:t>agora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utilizam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robôs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assistentes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4" dirty="0">
                <a:latin typeface="Microsoft Sans Serif"/>
                <a:cs typeface="Microsoft Sans Serif"/>
              </a:rPr>
              <a:t>mic</a:t>
            </a:r>
            <a:r>
              <a:rPr sz="3200" spc="-220" dirty="0">
                <a:latin typeface="Microsoft Sans Serif"/>
                <a:cs typeface="Microsoft Sans Serif"/>
              </a:rPr>
              <a:t>r</a:t>
            </a:r>
            <a:r>
              <a:rPr sz="3200" spc="-240" dirty="0">
                <a:latin typeface="Microsoft Sans Serif"/>
                <a:cs typeface="Microsoft Sans Serif"/>
              </a:rPr>
              <a:t>oc</a:t>
            </a:r>
            <a:r>
              <a:rPr sz="3200" spc="-95" dirty="0">
                <a:latin typeface="Microsoft Sans Serif"/>
                <a:cs typeface="Microsoft Sans Serif"/>
              </a:rPr>
              <a:t>i</a:t>
            </a:r>
            <a:r>
              <a:rPr sz="3200" spc="55" dirty="0">
                <a:latin typeface="Microsoft Sans Serif"/>
                <a:cs typeface="Microsoft Sans Serif"/>
              </a:rPr>
              <a:t>r</a:t>
            </a:r>
            <a:r>
              <a:rPr sz="3200" spc="-80" dirty="0">
                <a:latin typeface="Microsoft Sans Serif"/>
                <a:cs typeface="Microsoft Sans Serif"/>
              </a:rPr>
              <a:t>urgi</a:t>
            </a:r>
            <a:r>
              <a:rPr sz="3200" spc="-125" dirty="0">
                <a:latin typeface="Microsoft Sans Serif"/>
                <a:cs typeface="Microsoft Sans Serif"/>
              </a:rPr>
              <a:t>a</a:t>
            </a:r>
            <a:r>
              <a:rPr sz="3200" spc="-575" dirty="0"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564" y="960119"/>
            <a:ext cx="6045708" cy="463143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569214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320" dirty="0">
                <a:solidFill>
                  <a:srgbClr val="006FC0"/>
                </a:solidFill>
                <a:latin typeface="Microsoft Sans Serif"/>
                <a:cs typeface="Microsoft Sans Serif"/>
              </a:rPr>
              <a:t>HIPN</a:t>
            </a:r>
            <a:r>
              <a:rPr sz="3200" spc="-45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sist</a:t>
            </a:r>
            <a:r>
              <a:rPr sz="3200" spc="-34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ma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que  </a:t>
            </a:r>
            <a:r>
              <a:rPr sz="3200" spc="-155" dirty="0">
                <a:latin typeface="Microsoft Sans Serif"/>
                <a:cs typeface="Microsoft Sans Serif"/>
              </a:rPr>
              <a:t>empre</a:t>
            </a:r>
            <a:r>
              <a:rPr sz="3200" spc="-210" dirty="0">
                <a:latin typeface="Microsoft Sans Serif"/>
                <a:cs typeface="Microsoft Sans Serif"/>
              </a:rPr>
              <a:t>g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técn</a:t>
            </a:r>
            <a:r>
              <a:rPr sz="3200" spc="-100" dirty="0">
                <a:latin typeface="Microsoft Sans Serif"/>
                <a:cs typeface="Microsoft Sans Serif"/>
              </a:rPr>
              <a:t>i</a:t>
            </a:r>
            <a:r>
              <a:rPr sz="3200" spc="-305" dirty="0">
                <a:latin typeface="Microsoft Sans Serif"/>
                <a:cs typeface="Microsoft Sans Serif"/>
              </a:rPr>
              <a:t>cas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visão 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computacional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80" dirty="0">
                <a:latin typeface="Microsoft Sans Serif"/>
                <a:cs typeface="Microsoft Sans Serif"/>
              </a:rPr>
              <a:t>criar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 </a:t>
            </a:r>
            <a:r>
              <a:rPr sz="3200" spc="-45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modelo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tridimensional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da 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an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tomia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</a:t>
            </a:r>
            <a:r>
              <a:rPr sz="32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na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a</a:t>
            </a:r>
            <a:r>
              <a:rPr sz="3200" spc="-165" dirty="0">
                <a:latin typeface="Microsoft Sans Serif"/>
                <a:cs typeface="Microsoft Sans Serif"/>
              </a:rPr>
              <a:t>ci</a:t>
            </a:r>
            <a:r>
              <a:rPr sz="3200" spc="-240" dirty="0">
                <a:latin typeface="Microsoft Sans Serif"/>
                <a:cs typeface="Microsoft Sans Serif"/>
              </a:rPr>
              <a:t>e</a:t>
            </a:r>
            <a:r>
              <a:rPr sz="3200" spc="-200" dirty="0">
                <a:latin typeface="Microsoft Sans Serif"/>
                <a:cs typeface="Microsoft Sans Serif"/>
              </a:rPr>
              <a:t>nt</a:t>
            </a:r>
            <a:r>
              <a:rPr sz="3200" spc="-315" dirty="0">
                <a:latin typeface="Microsoft Sans Serif"/>
                <a:cs typeface="Microsoft Sans Serif"/>
              </a:rPr>
              <a:t>e</a:t>
            </a:r>
            <a:r>
              <a:rPr sz="3200" spc="-185" dirty="0">
                <a:latin typeface="Microsoft Sans Serif"/>
                <a:cs typeface="Microsoft Sans Serif"/>
              </a:rPr>
              <a:t>, 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-175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latin typeface="Microsoft Sans Serif"/>
                <a:cs typeface="Microsoft Sans Serif"/>
              </a:rPr>
              <a:t>depois </a:t>
            </a:r>
            <a:r>
              <a:rPr sz="3200" spc="-100" dirty="0">
                <a:latin typeface="Microsoft Sans Serif"/>
                <a:cs typeface="Microsoft Sans Serif"/>
              </a:rPr>
              <a:t>utiliza </a:t>
            </a:r>
            <a:r>
              <a:rPr sz="3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controle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robótico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para 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orientar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inserção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305" dirty="0">
                <a:latin typeface="Microsoft Sans Serif"/>
                <a:cs typeface="Microsoft Sans Serif"/>
              </a:rPr>
              <a:t>uma </a:t>
            </a:r>
            <a:r>
              <a:rPr sz="3200" spc="-300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prótese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su</a:t>
            </a:r>
            <a:r>
              <a:rPr sz="3200" spc="-330" dirty="0">
                <a:latin typeface="Microsoft Sans Serif"/>
                <a:cs typeface="Microsoft Sans Serif"/>
              </a:rPr>
              <a:t>b</a:t>
            </a:r>
            <a:r>
              <a:rPr sz="3200" spc="-175" dirty="0">
                <a:latin typeface="Microsoft Sans Serif"/>
                <a:cs typeface="Microsoft Sans Serif"/>
              </a:rPr>
              <a:t>stituiçã</a:t>
            </a:r>
            <a:r>
              <a:rPr sz="3200" spc="-240" dirty="0">
                <a:latin typeface="Microsoft Sans Serif"/>
                <a:cs typeface="Microsoft Sans Serif"/>
              </a:rPr>
              <a:t>o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70" dirty="0">
                <a:latin typeface="Microsoft Sans Serif"/>
                <a:cs typeface="Microsoft Sans Serif"/>
              </a:rPr>
              <a:t>do  </a:t>
            </a:r>
            <a:r>
              <a:rPr sz="3200" spc="-85" dirty="0">
                <a:latin typeface="Microsoft Sans Serif"/>
                <a:cs typeface="Microsoft Sans Serif"/>
              </a:rPr>
              <a:t>quadril.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811" y="1092707"/>
            <a:ext cx="6076187" cy="57652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72145"/>
            <a:ext cx="11595100" cy="44075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3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4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800" b="1" spc="-275" dirty="0">
                <a:solidFill>
                  <a:srgbClr val="006FC0"/>
                </a:solidFill>
                <a:latin typeface="Arial"/>
                <a:cs typeface="Arial"/>
              </a:rPr>
              <a:t>eco</a:t>
            </a:r>
            <a:r>
              <a:rPr sz="2800" b="1" spc="-2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hec</a:t>
            </a:r>
            <a:r>
              <a:rPr sz="2800" b="1" spc="-12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800" b="1" spc="-30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800" b="1" spc="-18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-220" dirty="0">
                <a:solidFill>
                  <a:srgbClr val="006FC0"/>
                </a:solidFill>
                <a:latin typeface="Arial"/>
                <a:cs typeface="Arial"/>
              </a:rPr>
              <a:t>nto</a:t>
            </a:r>
            <a:r>
              <a:rPr sz="28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800" b="1" spc="-175" dirty="0">
                <a:solidFill>
                  <a:srgbClr val="006FC0"/>
                </a:solidFill>
                <a:latin typeface="Arial"/>
                <a:cs typeface="Arial"/>
              </a:rPr>
              <a:t>ing</a:t>
            </a:r>
            <a:r>
              <a:rPr sz="2800" b="1" spc="-21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800" b="1" spc="-3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800" b="1" spc="-245" dirty="0">
                <a:solidFill>
                  <a:srgbClr val="006FC0"/>
                </a:solidFill>
                <a:latin typeface="Arial"/>
                <a:cs typeface="Arial"/>
              </a:rPr>
              <a:t>gem</a:t>
            </a:r>
            <a:r>
              <a:rPr sz="28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800" b="1" spc="-210" dirty="0">
                <a:solidFill>
                  <a:srgbClr val="006FC0"/>
                </a:solidFill>
                <a:latin typeface="Arial"/>
                <a:cs typeface="Arial"/>
              </a:rPr>
              <a:t>esol</a:t>
            </a:r>
            <a:r>
              <a:rPr sz="2800" b="1" spc="-250" dirty="0">
                <a:solidFill>
                  <a:srgbClr val="006FC0"/>
                </a:solidFill>
                <a:latin typeface="Arial"/>
                <a:cs typeface="Arial"/>
              </a:rPr>
              <a:t>ução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06FC0"/>
                </a:solidFill>
                <a:latin typeface="Arial"/>
                <a:cs typeface="Arial"/>
              </a:rPr>
              <a:t>pro</a:t>
            </a:r>
            <a:r>
              <a:rPr sz="2800" b="1" spc="-24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800" b="1" spc="-9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800" b="1" spc="-17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-265" dirty="0">
                <a:solidFill>
                  <a:srgbClr val="006FC0"/>
                </a:solidFill>
                <a:latin typeface="Arial"/>
                <a:cs typeface="Arial"/>
              </a:rPr>
              <a:t>ma</a:t>
            </a:r>
            <a:r>
              <a:rPr sz="2800" b="1" spc="-19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30" dirty="0">
                <a:latin typeface="Microsoft Sans Serif"/>
                <a:cs typeface="Microsoft Sans Serif"/>
              </a:rPr>
              <a:t>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Proverb</a:t>
            </a:r>
            <a:r>
              <a:rPr sz="22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é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315" dirty="0">
                <a:latin typeface="Microsoft Sans Serif"/>
                <a:cs typeface="Microsoft Sans Serif"/>
              </a:rPr>
              <a:t>um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programa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20" dirty="0">
                <a:latin typeface="Microsoft Sans Serif"/>
                <a:cs typeface="Microsoft Sans Serif"/>
              </a:rPr>
              <a:t>computador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que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resolve</a:t>
            </a:r>
            <a:r>
              <a:rPr sz="2200" spc="7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quebra-cabeças</a:t>
            </a:r>
            <a:r>
              <a:rPr sz="22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palavras</a:t>
            </a:r>
            <a:r>
              <a:rPr sz="22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cruzadas</a:t>
            </a:r>
            <a:r>
              <a:rPr sz="22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melhor</a:t>
            </a:r>
            <a:endParaRPr sz="2200">
              <a:latin typeface="Microsoft Sans Serif"/>
              <a:cs typeface="Microsoft Sans Serif"/>
            </a:endParaRPr>
          </a:p>
          <a:p>
            <a:pPr marL="698500" algn="just">
              <a:lnSpc>
                <a:spcPct val="100000"/>
              </a:lnSpc>
              <a:spcBef>
                <a:spcPts val="530"/>
              </a:spcBef>
            </a:pPr>
            <a:r>
              <a:rPr sz="2200" spc="-135" dirty="0">
                <a:latin typeface="Microsoft Sans Serif"/>
                <a:cs typeface="Microsoft Sans Serif"/>
              </a:rPr>
              <a:t>que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maioria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dos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ser</a:t>
            </a:r>
            <a:r>
              <a:rPr sz="2200" spc="-175" dirty="0">
                <a:latin typeface="Microsoft Sans Serif"/>
                <a:cs typeface="Microsoft Sans Serif"/>
              </a:rPr>
              <a:t>e</a:t>
            </a:r>
            <a:r>
              <a:rPr sz="2200" spc="-370" dirty="0">
                <a:latin typeface="Microsoft Sans Serif"/>
                <a:cs typeface="Microsoft Sans Serif"/>
              </a:rPr>
              <a:t>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240" dirty="0">
                <a:latin typeface="Microsoft Sans Serif"/>
                <a:cs typeface="Microsoft Sans Serif"/>
              </a:rPr>
              <a:t>huma</a:t>
            </a:r>
            <a:r>
              <a:rPr sz="2200" spc="-225" dirty="0">
                <a:latin typeface="Microsoft Sans Serif"/>
                <a:cs typeface="Microsoft Sans Serif"/>
              </a:rPr>
              <a:t>n</a:t>
            </a:r>
            <a:r>
              <a:rPr sz="2200" spc="-250" dirty="0">
                <a:latin typeface="Microsoft Sans Serif"/>
                <a:cs typeface="Microsoft Sans Serif"/>
              </a:rPr>
              <a:t>os</a:t>
            </a:r>
            <a:endParaRPr sz="2200">
              <a:latin typeface="Microsoft Sans Serif"/>
              <a:cs typeface="Microsoft Sans Serif"/>
            </a:endParaRPr>
          </a:p>
          <a:p>
            <a:pPr marL="1155700" marR="116205" lvl="2" indent="-229235" algn="just">
              <a:lnSpc>
                <a:spcPct val="120000"/>
              </a:lnSpc>
              <a:spcBef>
                <a:spcPts val="525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65" dirty="0">
                <a:latin typeface="Microsoft Sans Serif"/>
                <a:cs typeface="Microsoft Sans Serif"/>
              </a:rPr>
              <a:t>Utiliza </a:t>
            </a:r>
            <a:r>
              <a:rPr sz="2000" spc="-125" dirty="0">
                <a:latin typeface="Microsoft Sans Serif"/>
                <a:cs typeface="Microsoft Sans Serif"/>
              </a:rPr>
              <a:t>restrições </a:t>
            </a:r>
            <a:r>
              <a:rPr sz="2000" spc="-114" dirty="0">
                <a:latin typeface="Microsoft Sans Serif"/>
                <a:cs typeface="Microsoft Sans Serif"/>
              </a:rPr>
              <a:t>sobre </a:t>
            </a:r>
            <a:r>
              <a:rPr sz="2000" spc="-160" dirty="0">
                <a:latin typeface="Microsoft Sans Serif"/>
                <a:cs typeface="Microsoft Sans Serif"/>
              </a:rPr>
              <a:t>possíveis </a:t>
            </a:r>
            <a:r>
              <a:rPr sz="2000" spc="-145" dirty="0">
                <a:latin typeface="Microsoft Sans Serif"/>
                <a:cs typeface="Microsoft Sans Serif"/>
              </a:rPr>
              <a:t>preenchimentos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80" dirty="0">
                <a:latin typeface="Microsoft Sans Serif"/>
                <a:cs typeface="Microsoft Sans Serif"/>
              </a:rPr>
              <a:t>palavras, </a:t>
            </a:r>
            <a:r>
              <a:rPr sz="2000" spc="-285" dirty="0">
                <a:latin typeface="Microsoft Sans Serif"/>
                <a:cs typeface="Microsoft Sans Serif"/>
              </a:rPr>
              <a:t>um</a:t>
            </a:r>
            <a:r>
              <a:rPr sz="2000" spc="-28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grande </a:t>
            </a:r>
            <a:r>
              <a:rPr sz="2000" spc="-120" dirty="0">
                <a:latin typeface="Microsoft Sans Serif"/>
                <a:cs typeface="Microsoft Sans Serif"/>
              </a:rPr>
              <a:t>banco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95" dirty="0">
                <a:latin typeface="Microsoft Sans Serif"/>
                <a:cs typeface="Microsoft Sans Serif"/>
              </a:rPr>
              <a:t>dados </a:t>
            </a:r>
            <a:r>
              <a:rPr sz="2000" spc="-60" dirty="0">
                <a:latin typeface="Microsoft Sans Serif"/>
                <a:cs typeface="Microsoft Sans Serif"/>
              </a:rPr>
              <a:t>de quebra- 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cabeças </a:t>
            </a:r>
            <a:r>
              <a:rPr sz="2000" spc="-100" dirty="0">
                <a:latin typeface="Microsoft Sans Serif"/>
                <a:cs typeface="Microsoft Sans Serif"/>
              </a:rPr>
              <a:t>anteriores </a:t>
            </a:r>
            <a:r>
              <a:rPr sz="2000" spc="-114" dirty="0">
                <a:latin typeface="Microsoft Sans Serif"/>
                <a:cs typeface="Microsoft Sans Serif"/>
              </a:rPr>
              <a:t>e </a:t>
            </a:r>
            <a:r>
              <a:rPr sz="2000" spc="-195" dirty="0">
                <a:latin typeface="Microsoft Sans Serif"/>
                <a:cs typeface="Microsoft Sans Serif"/>
              </a:rPr>
              <a:t>uma </a:t>
            </a:r>
            <a:r>
              <a:rPr sz="2000" spc="-50" dirty="0">
                <a:latin typeface="Microsoft Sans Serif"/>
                <a:cs typeface="Microsoft Sans Serif"/>
              </a:rPr>
              <a:t>variedade </a:t>
            </a:r>
            <a:r>
              <a:rPr sz="2000" spc="-80" dirty="0">
                <a:latin typeface="Microsoft Sans Serif"/>
                <a:cs typeface="Microsoft Sans Serif"/>
              </a:rPr>
              <a:t>fonte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125" dirty="0">
                <a:latin typeface="Microsoft Sans Serif"/>
                <a:cs typeface="Microsoft Sans Serif"/>
              </a:rPr>
              <a:t>informações </a:t>
            </a:r>
            <a:r>
              <a:rPr sz="2000" spc="-120" dirty="0">
                <a:latin typeface="Microsoft Sans Serif"/>
                <a:cs typeface="Microsoft Sans Serif"/>
              </a:rPr>
              <a:t>que </a:t>
            </a:r>
            <a:r>
              <a:rPr sz="2000" spc="-175" dirty="0">
                <a:latin typeface="Microsoft Sans Serif"/>
                <a:cs typeface="Microsoft Sans Serif"/>
              </a:rPr>
              <a:t>incluem </a:t>
            </a:r>
            <a:r>
              <a:rPr sz="2000" spc="-100" dirty="0">
                <a:latin typeface="Microsoft Sans Serif"/>
                <a:cs typeface="Microsoft Sans Serif"/>
              </a:rPr>
              <a:t>dicionários </a:t>
            </a:r>
            <a:r>
              <a:rPr sz="2000" spc="-114" dirty="0">
                <a:latin typeface="Microsoft Sans Serif"/>
                <a:cs typeface="Microsoft Sans Serif"/>
              </a:rPr>
              <a:t>e </a:t>
            </a:r>
            <a:r>
              <a:rPr sz="2000" spc="-155" dirty="0">
                <a:latin typeface="Microsoft Sans Serif"/>
                <a:cs typeface="Microsoft Sans Serif"/>
              </a:rPr>
              <a:t>bancos </a:t>
            </a:r>
            <a:r>
              <a:rPr sz="2000" spc="-60" dirty="0">
                <a:latin typeface="Microsoft Sans Serif"/>
                <a:cs typeface="Microsoft Sans Serif"/>
              </a:rPr>
              <a:t>de </a:t>
            </a:r>
            <a:r>
              <a:rPr sz="2000" spc="-95" dirty="0">
                <a:latin typeface="Microsoft Sans Serif"/>
                <a:cs typeface="Microsoft Sans Serif"/>
              </a:rPr>
              <a:t>dados 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170" dirty="0">
                <a:latin typeface="Microsoft Sans Serif"/>
                <a:cs typeface="Microsoft Sans Serif"/>
              </a:rPr>
              <a:t>o</a:t>
            </a:r>
            <a:r>
              <a:rPr sz="2000" spc="-18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-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175" dirty="0">
                <a:latin typeface="Microsoft Sans Serif"/>
                <a:cs typeface="Microsoft Sans Serif"/>
              </a:rPr>
              <a:t>n</a:t>
            </a:r>
            <a:r>
              <a:rPr sz="2000" spc="-260" dirty="0">
                <a:latin typeface="Microsoft Sans Serif"/>
                <a:cs typeface="Microsoft Sans Serif"/>
              </a:rPr>
              <a:t>e</a:t>
            </a:r>
            <a:r>
              <a:rPr sz="2000" spc="-120" dirty="0">
                <a:latin typeface="Microsoft Sans Serif"/>
                <a:cs typeface="Microsoft Sans Serif"/>
              </a:rPr>
              <a:t>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como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-120" dirty="0">
                <a:latin typeface="Microsoft Sans Serif"/>
                <a:cs typeface="Microsoft Sans Serif"/>
              </a:rPr>
              <a:t>sta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45" dirty="0">
                <a:latin typeface="Microsoft Sans Serif"/>
                <a:cs typeface="Microsoft Sans Serif"/>
              </a:rPr>
              <a:t>i</a:t>
            </a:r>
            <a:r>
              <a:rPr sz="2000" spc="-155" dirty="0">
                <a:latin typeface="Microsoft Sans Serif"/>
                <a:cs typeface="Microsoft Sans Serif"/>
              </a:rPr>
              <a:t>lm</a:t>
            </a:r>
            <a:r>
              <a:rPr sz="2000" spc="-160" dirty="0">
                <a:latin typeface="Microsoft Sans Serif"/>
                <a:cs typeface="Microsoft Sans Serif"/>
              </a:rPr>
              <a:t>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0" dirty="0">
                <a:latin typeface="Microsoft Sans Serif"/>
                <a:cs typeface="Microsoft Sans Serif"/>
              </a:rPr>
              <a:t>dos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atore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que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</a:t>
            </a:r>
            <a:r>
              <a:rPr sz="2000" spc="25" dirty="0">
                <a:latin typeface="Microsoft Sans Serif"/>
                <a:cs typeface="Microsoft Sans Serif"/>
              </a:rPr>
              <a:t>r</a:t>
            </a:r>
            <a:r>
              <a:rPr sz="2000" spc="-90" dirty="0">
                <a:latin typeface="Microsoft Sans Serif"/>
                <a:cs typeface="Microsoft Sans Serif"/>
              </a:rPr>
              <a:t>ticipam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-2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e</a:t>
            </a:r>
            <a:r>
              <a:rPr sz="2000" spc="-225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698500" marR="909319" lvl="1" indent="-228600" algn="just">
              <a:lnSpc>
                <a:spcPct val="120000"/>
              </a:lnSpc>
              <a:spcBef>
                <a:spcPts val="475"/>
              </a:spcBef>
              <a:buFont typeface="Arial MT"/>
              <a:buChar char="•"/>
              <a:tabLst>
                <a:tab pos="776605" algn="l"/>
              </a:tabLst>
            </a:pPr>
            <a:r>
              <a:rPr dirty="0"/>
              <a:t>	</a:t>
            </a:r>
            <a:r>
              <a:rPr sz="2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Chinook </a:t>
            </a:r>
            <a:r>
              <a:rPr sz="2200" spc="-30" dirty="0">
                <a:latin typeface="Microsoft Sans Serif"/>
                <a:cs typeface="Microsoft Sans Serif"/>
              </a:rPr>
              <a:t>foi </a:t>
            </a:r>
            <a:r>
              <a:rPr sz="2200" spc="-130" dirty="0">
                <a:latin typeface="Microsoft Sans Serif"/>
                <a:cs typeface="Microsoft Sans Serif"/>
              </a:rPr>
              <a:t>o </a:t>
            </a:r>
            <a:r>
              <a:rPr sz="2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primeiro </a:t>
            </a:r>
            <a:r>
              <a:rPr sz="22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programa </a:t>
            </a:r>
            <a:r>
              <a:rPr sz="2200" spc="-70" dirty="0">
                <a:latin typeface="Microsoft Sans Serif"/>
                <a:cs typeface="Microsoft Sans Serif"/>
              </a:rPr>
              <a:t>de </a:t>
            </a:r>
            <a:r>
              <a:rPr sz="2200" spc="-120" dirty="0">
                <a:latin typeface="Microsoft Sans Serif"/>
                <a:cs typeface="Microsoft Sans Serif"/>
              </a:rPr>
              <a:t>computador </a:t>
            </a:r>
            <a:r>
              <a:rPr sz="2200" spc="-70" dirty="0">
                <a:latin typeface="Microsoft Sans Serif"/>
                <a:cs typeface="Microsoft Sans Serif"/>
              </a:rPr>
              <a:t>declarado </a:t>
            </a:r>
            <a:r>
              <a:rPr sz="2200" spc="-130" dirty="0">
                <a:latin typeface="Microsoft Sans Serif"/>
                <a:cs typeface="Microsoft Sans Serif"/>
              </a:rPr>
              <a:t>o </a:t>
            </a:r>
            <a:r>
              <a:rPr sz="2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campeão </a:t>
            </a:r>
            <a:r>
              <a:rPr sz="2200" spc="-170" dirty="0">
                <a:latin typeface="Microsoft Sans Serif"/>
                <a:cs typeface="Microsoft Sans Serif"/>
              </a:rPr>
              <a:t>homem-máquina </a:t>
            </a:r>
            <a:r>
              <a:rPr sz="2200" spc="-165" dirty="0">
                <a:latin typeface="Microsoft Sans Serif"/>
                <a:cs typeface="Microsoft Sans Serif"/>
              </a:rPr>
              <a:t> </a:t>
            </a:r>
            <a:r>
              <a:rPr sz="2200" spc="-245" dirty="0">
                <a:latin typeface="Microsoft Sans Serif"/>
                <a:cs typeface="Microsoft Sans Serif"/>
              </a:rPr>
              <a:t>em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damas</a:t>
            </a:r>
            <a:r>
              <a:rPr sz="2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em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1994.</a:t>
            </a:r>
            <a:endParaRPr sz="2200">
              <a:latin typeface="Microsoft Sans Serif"/>
              <a:cs typeface="Microsoft Sans Serif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spc="-140" dirty="0">
                <a:latin typeface="Microsoft Sans Serif"/>
                <a:cs typeface="Microsoft Sans Serif"/>
              </a:rPr>
              <a:t>Ganhou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título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campeão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mundial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20" dirty="0">
                <a:latin typeface="Microsoft Sans Serif"/>
                <a:cs typeface="Microsoft Sans Serif"/>
              </a:rPr>
              <a:t>em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uma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competição</a:t>
            </a:r>
            <a:endParaRPr sz="2000">
              <a:latin typeface="Microsoft Sans Serif"/>
              <a:cs typeface="Microsoft Sans Serif"/>
            </a:endParaRPr>
          </a:p>
          <a:p>
            <a:pPr marL="927100" algn="just">
              <a:lnSpc>
                <a:spcPct val="100000"/>
              </a:lnSpc>
              <a:spcBef>
                <a:spcPts val="969"/>
              </a:spcBef>
            </a:pPr>
            <a:r>
              <a:rPr sz="2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con</a:t>
            </a:r>
            <a:r>
              <a:rPr sz="20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20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0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0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0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hu</a:t>
            </a:r>
            <a:r>
              <a:rPr sz="2000" spc="-36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0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0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0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4380" y="4195571"/>
            <a:ext cx="37084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153593"/>
            <a:ext cx="8361680" cy="188023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28600" marR="1208405" indent="-228600" algn="r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228600" algn="l"/>
                <a:tab pos="699135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uma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das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nov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2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des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latin typeface="Microsoft Sans Serif"/>
                <a:cs typeface="Microsoft Sans Serif"/>
              </a:rPr>
              <a:t>mais…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an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endParaRPr sz="3200">
              <a:latin typeface="Microsoft Sans Serif"/>
              <a:cs typeface="Microsoft Sans Serif"/>
            </a:endParaRPr>
          </a:p>
          <a:p>
            <a:pPr marL="228600" marR="1294765" lvl="1" indent="-228600" algn="r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228600" algn="l"/>
              </a:tabLst>
            </a:pPr>
            <a:r>
              <a:rPr sz="3000" spc="-70" dirty="0">
                <a:latin typeface="Microsoft Sans Serif"/>
                <a:cs typeface="Microsoft Sans Serif"/>
              </a:rPr>
              <a:t>Idealizada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tempos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70" dirty="0">
                <a:latin typeface="Microsoft Sans Serif"/>
                <a:cs typeface="Microsoft Sans Serif"/>
              </a:rPr>
              <a:t>até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antes</a:t>
            </a:r>
            <a:r>
              <a:rPr sz="30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cristo</a:t>
            </a:r>
            <a:r>
              <a:rPr sz="3000" spc="-19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345" dirty="0">
                <a:latin typeface="Microsoft Sans Serif"/>
                <a:cs typeface="Microsoft Sans Serif"/>
              </a:rPr>
              <a:t>V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-30" dirty="0">
                <a:latin typeface="Microsoft Sans Serif"/>
                <a:cs typeface="Microsoft Sans Serif"/>
              </a:rPr>
              <a:t>á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fil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ó</a:t>
            </a:r>
            <a:r>
              <a:rPr sz="2800" spc="-30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33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90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2800" spc="-315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33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34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Pl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tã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Ari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tót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le</a:t>
            </a:r>
            <a:r>
              <a:rPr sz="28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552" y="3469385"/>
            <a:ext cx="199898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Pl</a:t>
            </a:r>
            <a:r>
              <a:rPr sz="1800" b="1" spc="-90" dirty="0">
                <a:latin typeface="Arial"/>
                <a:cs typeface="Arial"/>
              </a:rPr>
              <a:t>a</a:t>
            </a:r>
            <a:r>
              <a:rPr sz="1800" b="1" spc="-110" dirty="0">
                <a:latin typeface="Arial"/>
                <a:cs typeface="Arial"/>
              </a:rPr>
              <a:t>tão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</a:t>
            </a:r>
            <a:r>
              <a:rPr sz="1800" spc="-60" dirty="0">
                <a:latin typeface="Microsoft Sans Serif"/>
                <a:cs typeface="Microsoft Sans Serif"/>
              </a:rPr>
              <a:t>oi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60" dirty="0">
                <a:latin typeface="Microsoft Sans Serif"/>
                <a:cs typeface="Microsoft Sans Serif"/>
              </a:rPr>
              <a:t>um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filóso</a:t>
            </a:r>
            <a:r>
              <a:rPr sz="1800" spc="-75" dirty="0">
                <a:latin typeface="Microsoft Sans Serif"/>
                <a:cs typeface="Microsoft Sans Serif"/>
              </a:rPr>
              <a:t>fo  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mat</a:t>
            </a:r>
            <a:r>
              <a:rPr sz="1800" spc="-105" dirty="0">
                <a:latin typeface="Microsoft Sans Serif"/>
                <a:cs typeface="Microsoft Sans Serif"/>
              </a:rPr>
              <a:t>emát</a:t>
            </a:r>
            <a:r>
              <a:rPr sz="1800" spc="-100" dirty="0">
                <a:latin typeface="Microsoft Sans Serif"/>
                <a:cs typeface="Microsoft Sans Serif"/>
              </a:rPr>
              <a:t>ic</a:t>
            </a:r>
            <a:r>
              <a:rPr sz="1800" spc="-145" dirty="0">
                <a:latin typeface="Microsoft Sans Serif"/>
                <a:cs typeface="Microsoft Sans Serif"/>
              </a:rPr>
              <a:t>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do  período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clássi</a:t>
            </a:r>
            <a:r>
              <a:rPr sz="1800" spc="-170" dirty="0">
                <a:latin typeface="Microsoft Sans Serif"/>
                <a:cs typeface="Microsoft Sans Serif"/>
              </a:rPr>
              <a:t>c</a:t>
            </a:r>
            <a:r>
              <a:rPr sz="1800" spc="-100" dirty="0">
                <a:latin typeface="Microsoft Sans Serif"/>
                <a:cs typeface="Microsoft Sans Serif"/>
              </a:rPr>
              <a:t>o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  </a:t>
            </a:r>
            <a:r>
              <a:rPr sz="1800" spc="-60" dirty="0">
                <a:latin typeface="Microsoft Sans Serif"/>
                <a:cs typeface="Microsoft Sans Serif"/>
              </a:rPr>
              <a:t>Grécia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Antiga,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autor 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di</a:t>
            </a:r>
            <a:r>
              <a:rPr sz="1800" spc="-90" dirty="0">
                <a:latin typeface="Microsoft Sans Serif"/>
                <a:cs typeface="Microsoft Sans Serif"/>
              </a:rPr>
              <a:t>v</a:t>
            </a:r>
            <a:r>
              <a:rPr sz="1800" spc="-165" dirty="0">
                <a:latin typeface="Microsoft Sans Serif"/>
                <a:cs typeface="Microsoft Sans Serif"/>
              </a:rPr>
              <a:t>ersos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diálo</a:t>
            </a:r>
            <a:r>
              <a:rPr sz="1800" spc="-30" dirty="0">
                <a:latin typeface="Microsoft Sans Serif"/>
                <a:cs typeface="Microsoft Sans Serif"/>
              </a:rPr>
              <a:t>g</a:t>
            </a:r>
            <a:r>
              <a:rPr sz="1800" spc="-155" dirty="0">
                <a:latin typeface="Microsoft Sans Serif"/>
                <a:cs typeface="Microsoft Sans Serif"/>
              </a:rPr>
              <a:t>os  </a:t>
            </a:r>
            <a:r>
              <a:rPr sz="1800" spc="-90" dirty="0">
                <a:latin typeface="Microsoft Sans Serif"/>
                <a:cs typeface="Microsoft Sans Serif"/>
              </a:rPr>
              <a:t>filosóficos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fundador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 </a:t>
            </a:r>
            <a:r>
              <a:rPr sz="1800" spc="-95" dirty="0">
                <a:latin typeface="Microsoft Sans Serif"/>
                <a:cs typeface="Microsoft Sans Serif"/>
              </a:rPr>
              <a:t>Academia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em </a:t>
            </a:r>
            <a:r>
              <a:rPr sz="1800" spc="-19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A</a:t>
            </a:r>
            <a:r>
              <a:rPr sz="1800" spc="-35" dirty="0">
                <a:latin typeface="Microsoft Sans Serif"/>
                <a:cs typeface="Microsoft Sans Serif"/>
              </a:rPr>
              <a:t>t</a:t>
            </a:r>
            <a:r>
              <a:rPr sz="1800" spc="-160" dirty="0">
                <a:latin typeface="Microsoft Sans Serif"/>
                <a:cs typeface="Microsoft Sans Serif"/>
              </a:rPr>
              <a:t>ena</a:t>
            </a:r>
            <a:r>
              <a:rPr sz="1800" spc="-18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prim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15" dirty="0">
                <a:latin typeface="Microsoft Sans Serif"/>
                <a:cs typeface="Microsoft Sans Serif"/>
              </a:rPr>
              <a:t>i</a:t>
            </a:r>
            <a:r>
              <a:rPr sz="1800" spc="-2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a  </a:t>
            </a:r>
            <a:r>
              <a:rPr sz="1800" spc="-105" dirty="0">
                <a:latin typeface="Microsoft Sans Serif"/>
                <a:cs typeface="Microsoft Sans Serif"/>
              </a:rPr>
              <a:t>instituição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 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educaç</a:t>
            </a:r>
            <a:r>
              <a:rPr sz="1800" spc="-125" dirty="0">
                <a:latin typeface="Microsoft Sans Serif"/>
                <a:cs typeface="Microsoft Sans Serif"/>
              </a:rPr>
              <a:t>ã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sup</a:t>
            </a:r>
            <a:r>
              <a:rPr sz="1800" spc="-40" dirty="0">
                <a:latin typeface="Microsoft Sans Serif"/>
                <a:cs typeface="Microsoft Sans Serif"/>
              </a:rPr>
              <a:t>erior   </a:t>
            </a:r>
            <a:r>
              <a:rPr sz="1800" spc="-55" dirty="0">
                <a:latin typeface="Microsoft Sans Serif"/>
                <a:cs typeface="Microsoft Sans Serif"/>
              </a:rPr>
              <a:t>do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70" dirty="0">
                <a:latin typeface="Microsoft Sans Serif"/>
                <a:cs typeface="Microsoft Sans Serif"/>
              </a:rPr>
              <a:t>m</a:t>
            </a:r>
            <a:r>
              <a:rPr sz="1800" spc="-215" dirty="0">
                <a:latin typeface="Microsoft Sans Serif"/>
                <a:cs typeface="Microsoft Sans Serif"/>
              </a:rPr>
              <a:t>u</a:t>
            </a:r>
            <a:r>
              <a:rPr sz="1800" spc="-210" dirty="0">
                <a:latin typeface="Microsoft Sans Serif"/>
                <a:cs typeface="Microsoft Sans Serif"/>
              </a:rPr>
              <a:t>n</a:t>
            </a:r>
            <a:r>
              <a:rPr sz="1800" spc="-55" dirty="0">
                <a:latin typeface="Microsoft Sans Serif"/>
                <a:cs typeface="Microsoft Sans Serif"/>
              </a:rPr>
              <a:t>do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oci</a:t>
            </a:r>
            <a:r>
              <a:rPr sz="1800" spc="-10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en</a:t>
            </a:r>
            <a:r>
              <a:rPr sz="1800" spc="-65" dirty="0">
                <a:latin typeface="Microsoft Sans Serif"/>
                <a:cs typeface="Microsoft Sans Serif"/>
              </a:rPr>
              <a:t>t</a:t>
            </a:r>
            <a:r>
              <a:rPr sz="1800" spc="-45" dirty="0">
                <a:latin typeface="Microsoft Sans Serif"/>
                <a:cs typeface="Microsoft Sans Serif"/>
              </a:rPr>
              <a:t>al.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767" y="3447288"/>
            <a:ext cx="1735835" cy="3113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8031" y="3404615"/>
            <a:ext cx="3294887" cy="3200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34254" y="3469385"/>
            <a:ext cx="35617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359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Arial"/>
                <a:cs typeface="Arial"/>
              </a:rPr>
              <a:t>Aristóteles 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f</a:t>
            </a:r>
            <a:r>
              <a:rPr sz="1800" spc="-60" dirty="0">
                <a:latin typeface="Microsoft Sans Serif"/>
                <a:cs typeface="Microsoft Sans Serif"/>
              </a:rPr>
              <a:t>oi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60" dirty="0">
                <a:latin typeface="Microsoft Sans Serif"/>
                <a:cs typeface="Microsoft Sans Serif"/>
              </a:rPr>
              <a:t>um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filóso</a:t>
            </a:r>
            <a:r>
              <a:rPr sz="1800" spc="-75" dirty="0">
                <a:latin typeface="Microsoft Sans Serif"/>
                <a:cs typeface="Microsoft Sans Serif"/>
              </a:rPr>
              <a:t>f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greg</a:t>
            </a:r>
            <a:r>
              <a:rPr sz="1800" spc="-155" dirty="0">
                <a:latin typeface="Microsoft Sans Serif"/>
                <a:cs typeface="Microsoft Sans Serif"/>
              </a:rPr>
              <a:t>o</a:t>
            </a:r>
            <a:r>
              <a:rPr sz="1800" spc="-105" dirty="0">
                <a:latin typeface="Microsoft Sans Serif"/>
                <a:cs typeface="Microsoft Sans Serif"/>
              </a:rPr>
              <a:t>,  </a:t>
            </a:r>
            <a:r>
              <a:rPr sz="1800" spc="-110" dirty="0">
                <a:latin typeface="Microsoft Sans Serif"/>
                <a:cs typeface="Microsoft Sans Serif"/>
              </a:rPr>
              <a:t>aluno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Platão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professor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Microsoft Sans Serif"/>
                <a:cs typeface="Microsoft Sans Serif"/>
              </a:rPr>
              <a:t>de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Al</a:t>
            </a:r>
            <a:r>
              <a:rPr sz="1800" spc="-140" dirty="0">
                <a:latin typeface="Microsoft Sans Serif"/>
                <a:cs typeface="Microsoft Sans Serif"/>
              </a:rPr>
              <a:t>e</a:t>
            </a:r>
            <a:r>
              <a:rPr sz="1800" spc="-55" dirty="0">
                <a:latin typeface="Microsoft Sans Serif"/>
                <a:cs typeface="Microsoft Sans Serif"/>
              </a:rPr>
              <a:t>xandr</a:t>
            </a:r>
            <a:r>
              <a:rPr sz="1800" spc="-135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r</a:t>
            </a:r>
            <a:r>
              <a:rPr sz="1800" spc="-85" dirty="0">
                <a:latin typeface="Microsoft Sans Serif"/>
                <a:cs typeface="Microsoft Sans Serif"/>
              </a:rPr>
              <a:t>and</a:t>
            </a:r>
            <a:r>
              <a:rPr sz="1800" spc="-95" dirty="0">
                <a:latin typeface="Microsoft Sans Serif"/>
                <a:cs typeface="Microsoft Sans Serif"/>
              </a:rPr>
              <a:t>e</a:t>
            </a:r>
            <a:r>
              <a:rPr sz="1800" spc="-105" dirty="0">
                <a:latin typeface="Microsoft Sans Serif"/>
                <a:cs typeface="Microsoft Sans Serif"/>
              </a:rPr>
              <a:t>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29" dirty="0">
                <a:latin typeface="Microsoft Sans Serif"/>
                <a:cs typeface="Microsoft Sans Serif"/>
              </a:rPr>
              <a:t>Seus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30" dirty="0">
                <a:latin typeface="Microsoft Sans Serif"/>
                <a:cs typeface="Microsoft Sans Serif"/>
              </a:rPr>
              <a:t>escritos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ab</a:t>
            </a:r>
            <a:r>
              <a:rPr sz="1800" spc="-15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an</a:t>
            </a:r>
            <a:r>
              <a:rPr sz="1800" spc="-55" dirty="0">
                <a:latin typeface="Microsoft Sans Serif"/>
                <a:cs typeface="Microsoft Sans Serif"/>
              </a:rPr>
              <a:t>g</a:t>
            </a:r>
            <a:r>
              <a:rPr sz="1800" spc="-200" dirty="0">
                <a:latin typeface="Microsoft Sans Serif"/>
                <a:cs typeface="Microsoft Sans Serif"/>
              </a:rPr>
              <a:t>em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di</a:t>
            </a:r>
            <a:r>
              <a:rPr sz="1800" spc="-85" dirty="0">
                <a:latin typeface="Microsoft Sans Serif"/>
                <a:cs typeface="Microsoft Sans Serif"/>
              </a:rPr>
              <a:t>v</a:t>
            </a:r>
            <a:r>
              <a:rPr sz="1800" spc="-165" dirty="0">
                <a:latin typeface="Microsoft Sans Serif"/>
                <a:cs typeface="Microsoft Sans Serif"/>
              </a:rPr>
              <a:t>ersos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assu</a:t>
            </a:r>
            <a:r>
              <a:rPr sz="1800" spc="-215" dirty="0">
                <a:latin typeface="Microsoft Sans Serif"/>
                <a:cs typeface="Microsoft Sans Serif"/>
              </a:rPr>
              <a:t>n</a:t>
            </a:r>
            <a:r>
              <a:rPr sz="1800" spc="-130" dirty="0">
                <a:latin typeface="Microsoft Sans Serif"/>
                <a:cs typeface="Microsoft Sans Serif"/>
              </a:rPr>
              <a:t>to</a:t>
            </a:r>
            <a:r>
              <a:rPr sz="1800" spc="-195" dirty="0">
                <a:latin typeface="Microsoft Sans Serif"/>
                <a:cs typeface="Microsoft Sans Serif"/>
              </a:rPr>
              <a:t>s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80" dirty="0">
                <a:latin typeface="Microsoft Sans Serif"/>
                <a:cs typeface="Microsoft Sans Serif"/>
              </a:rPr>
              <a:t>como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físi</a:t>
            </a:r>
            <a:r>
              <a:rPr sz="1800" spc="-125" dirty="0">
                <a:latin typeface="Microsoft Sans Serif"/>
                <a:cs typeface="Microsoft Sans Serif"/>
              </a:rPr>
              <a:t>c</a:t>
            </a:r>
            <a:r>
              <a:rPr sz="1800" spc="-60" dirty="0">
                <a:latin typeface="Microsoft Sans Serif"/>
                <a:cs typeface="Microsoft Sans Serif"/>
              </a:rPr>
              <a:t>a,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meta</a:t>
            </a:r>
            <a:r>
              <a:rPr sz="1800" spc="-80" dirty="0">
                <a:latin typeface="Microsoft Sans Serif"/>
                <a:cs typeface="Microsoft Sans Serif"/>
              </a:rPr>
              <a:t>físi</a:t>
            </a:r>
            <a:r>
              <a:rPr sz="1800" spc="-125" dirty="0">
                <a:latin typeface="Microsoft Sans Serif"/>
                <a:cs typeface="Microsoft Sans Serif"/>
              </a:rPr>
              <a:t>c</a:t>
            </a:r>
            <a:r>
              <a:rPr sz="1800" spc="-60" dirty="0">
                <a:latin typeface="Microsoft Sans Serif"/>
                <a:cs typeface="Microsoft Sans Serif"/>
              </a:rPr>
              <a:t>a,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lei</a:t>
            </a:r>
            <a:r>
              <a:rPr sz="1800" spc="-145" dirty="0">
                <a:latin typeface="Microsoft Sans Serif"/>
                <a:cs typeface="Microsoft Sans Serif"/>
              </a:rPr>
              <a:t>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poesia  </a:t>
            </a:r>
            <a:r>
              <a:rPr sz="1800" spc="-105" dirty="0">
                <a:latin typeface="Microsoft Sans Serif"/>
                <a:cs typeface="Microsoft Sans Serif"/>
              </a:rPr>
              <a:t>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do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20" dirty="0">
                <a:latin typeface="Microsoft Sans Serif"/>
                <a:cs typeface="Microsoft Sans Serif"/>
              </a:rPr>
              <a:t>r</a:t>
            </a:r>
            <a:r>
              <a:rPr sz="1800" spc="-105" dirty="0">
                <a:latin typeface="Microsoft Sans Serif"/>
                <a:cs typeface="Microsoft Sans Serif"/>
              </a:rPr>
              <a:t>ama,</a:t>
            </a:r>
            <a:r>
              <a:rPr sz="1800" spc="-10" dirty="0">
                <a:latin typeface="Microsoft Sans Serif"/>
                <a:cs typeface="Microsoft Sans Serif"/>
              </a:rPr>
              <a:t> 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210" dirty="0">
                <a:latin typeface="Microsoft Sans Serif"/>
                <a:cs typeface="Microsoft Sans Serif"/>
              </a:rPr>
              <a:t>músi</a:t>
            </a:r>
            <a:r>
              <a:rPr sz="1800" spc="-110" dirty="0">
                <a:latin typeface="Microsoft Sans Serif"/>
                <a:cs typeface="Microsoft Sans Serif"/>
              </a:rPr>
              <a:t>ca,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lóg</a:t>
            </a:r>
            <a:r>
              <a:rPr sz="1800" spc="-25" dirty="0">
                <a:latin typeface="Microsoft Sans Serif"/>
                <a:cs typeface="Microsoft Sans Serif"/>
              </a:rPr>
              <a:t>i</a:t>
            </a:r>
            <a:r>
              <a:rPr sz="1800" spc="-110" dirty="0">
                <a:latin typeface="Microsoft Sans Serif"/>
                <a:cs typeface="Microsoft Sans Serif"/>
              </a:rPr>
              <a:t>ca,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retórica,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governo,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ética,</a:t>
            </a:r>
            <a:endParaRPr sz="1800">
              <a:latin typeface="Microsoft Sans Serif"/>
              <a:cs typeface="Microsoft Sans Serif"/>
            </a:endParaRPr>
          </a:p>
          <a:p>
            <a:pPr marL="12700" marR="69215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a </a:t>
            </a:r>
            <a:r>
              <a:rPr sz="1800" spc="-35" dirty="0">
                <a:latin typeface="Microsoft Sans Serif"/>
                <a:cs typeface="Microsoft Sans Serif"/>
              </a:rPr>
              <a:t>biologia 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 </a:t>
            </a:r>
            <a:r>
              <a:rPr sz="1800" spc="-65" dirty="0">
                <a:latin typeface="Microsoft Sans Serif"/>
                <a:cs typeface="Microsoft Sans Serif"/>
              </a:rPr>
              <a:t>zoologia. </a:t>
            </a:r>
            <a:r>
              <a:rPr sz="1800" spc="-140" dirty="0">
                <a:latin typeface="Microsoft Sans Serif"/>
                <a:cs typeface="Microsoft Sans Serif"/>
              </a:rPr>
              <a:t>Juntamente </a:t>
            </a:r>
            <a:r>
              <a:rPr sz="1800" spc="-13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com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Pla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70" dirty="0">
                <a:latin typeface="Microsoft Sans Serif"/>
                <a:cs typeface="Microsoft Sans Serif"/>
              </a:rPr>
              <a:t>ãoe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75" dirty="0">
                <a:latin typeface="Microsoft Sans Serif"/>
                <a:cs typeface="Microsoft Sans Serif"/>
              </a:rPr>
              <a:t>Sóc</a:t>
            </a:r>
            <a:r>
              <a:rPr sz="1800" spc="-110" dirty="0">
                <a:latin typeface="Microsoft Sans Serif"/>
                <a:cs typeface="Microsoft Sans Serif"/>
              </a:rPr>
              <a:t>r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t</a:t>
            </a:r>
            <a:r>
              <a:rPr sz="1800" spc="-204" dirty="0">
                <a:latin typeface="Microsoft Sans Serif"/>
                <a:cs typeface="Microsoft Sans Serif"/>
              </a:rPr>
              <a:t>es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(</a:t>
            </a:r>
            <a:r>
              <a:rPr sz="1800" spc="-70" dirty="0">
                <a:latin typeface="Microsoft Sans Serif"/>
                <a:cs typeface="Microsoft Sans Serif"/>
              </a:rPr>
              <a:t>p</a:t>
            </a:r>
            <a:r>
              <a:rPr sz="1800" spc="-40" dirty="0">
                <a:latin typeface="Microsoft Sans Serif"/>
                <a:cs typeface="Microsoft Sans Serif"/>
              </a:rPr>
              <a:t>r</a:t>
            </a:r>
            <a:r>
              <a:rPr sz="1800" spc="-114" dirty="0">
                <a:latin typeface="Microsoft Sans Serif"/>
                <a:cs typeface="Microsoft Sans Serif"/>
              </a:rPr>
              <a:t>ofessor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de  </a:t>
            </a:r>
            <a:r>
              <a:rPr sz="1800" spc="-95" dirty="0">
                <a:latin typeface="Microsoft Sans Serif"/>
                <a:cs typeface="Microsoft Sans Serif"/>
              </a:rPr>
              <a:t>Pla</a:t>
            </a:r>
            <a:r>
              <a:rPr sz="1800" spc="-50" dirty="0">
                <a:latin typeface="Microsoft Sans Serif"/>
                <a:cs typeface="Microsoft Sans Serif"/>
              </a:rPr>
              <a:t>t</a:t>
            </a:r>
            <a:r>
              <a:rPr sz="1800" spc="-85" dirty="0">
                <a:latin typeface="Microsoft Sans Serif"/>
                <a:cs typeface="Microsoft Sans Serif"/>
              </a:rPr>
              <a:t>ão</a:t>
            </a:r>
            <a:r>
              <a:rPr sz="1800" spc="-50" dirty="0">
                <a:latin typeface="Microsoft Sans Serif"/>
                <a:cs typeface="Microsoft Sans Serif"/>
              </a:rPr>
              <a:t>)</a:t>
            </a:r>
            <a:r>
              <a:rPr sz="1800" spc="-110" dirty="0">
                <a:latin typeface="Microsoft Sans Serif"/>
                <a:cs typeface="Microsoft Sans Serif"/>
              </a:rPr>
              <a:t>,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Ar</a:t>
            </a:r>
            <a:r>
              <a:rPr sz="1800" spc="-125" dirty="0">
                <a:latin typeface="Microsoft Sans Serif"/>
                <a:cs typeface="Microsoft Sans Serif"/>
              </a:rPr>
              <a:t>is</a:t>
            </a:r>
            <a:r>
              <a:rPr sz="1800" spc="-90" dirty="0">
                <a:latin typeface="Microsoft Sans Serif"/>
                <a:cs typeface="Microsoft Sans Serif"/>
              </a:rPr>
              <a:t>t</a:t>
            </a:r>
            <a:r>
              <a:rPr sz="1800" spc="-60" dirty="0">
                <a:latin typeface="Microsoft Sans Serif"/>
                <a:cs typeface="Microsoft Sans Serif"/>
              </a:rPr>
              <a:t>ótel</a:t>
            </a:r>
            <a:r>
              <a:rPr sz="1800" spc="-204" dirty="0">
                <a:latin typeface="Microsoft Sans Serif"/>
                <a:cs typeface="Microsoft Sans Serif"/>
              </a:rPr>
              <a:t>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é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v</a:t>
            </a:r>
            <a:r>
              <a:rPr sz="1800" spc="-125" dirty="0">
                <a:latin typeface="Microsoft Sans Serif"/>
                <a:cs typeface="Microsoft Sans Serif"/>
              </a:rPr>
              <a:t>is</a:t>
            </a:r>
            <a:r>
              <a:rPr sz="1800" spc="-90" dirty="0">
                <a:latin typeface="Microsoft Sans Serif"/>
                <a:cs typeface="Microsoft Sans Serif"/>
              </a:rPr>
              <a:t>t</a:t>
            </a:r>
            <a:r>
              <a:rPr sz="1800" spc="-105" dirty="0">
                <a:latin typeface="Microsoft Sans Serif"/>
                <a:cs typeface="Microsoft Sans Serif"/>
              </a:rPr>
              <a:t>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80" dirty="0">
                <a:latin typeface="Microsoft Sans Serif"/>
                <a:cs typeface="Microsoft Sans Serif"/>
              </a:rPr>
              <a:t>como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80" dirty="0">
                <a:latin typeface="Microsoft Sans Serif"/>
                <a:cs typeface="Microsoft Sans Serif"/>
              </a:rPr>
              <a:t>um  </a:t>
            </a:r>
            <a:r>
              <a:rPr sz="1800" spc="-140" dirty="0">
                <a:latin typeface="Microsoft Sans Serif"/>
                <a:cs typeface="Microsoft Sans Serif"/>
              </a:rPr>
              <a:t>dos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fun</a:t>
            </a:r>
            <a:r>
              <a:rPr sz="1800" spc="-10" dirty="0">
                <a:latin typeface="Microsoft Sans Serif"/>
                <a:cs typeface="Microsoft Sans Serif"/>
              </a:rPr>
              <a:t>da</a:t>
            </a:r>
            <a:r>
              <a:rPr sz="1800" spc="-5" dirty="0">
                <a:latin typeface="Microsoft Sans Serif"/>
                <a:cs typeface="Microsoft Sans Serif"/>
              </a:rPr>
              <a:t>d</a:t>
            </a:r>
            <a:r>
              <a:rPr sz="1800" spc="-130" dirty="0">
                <a:latin typeface="Microsoft Sans Serif"/>
                <a:cs typeface="Microsoft Sans Serif"/>
              </a:rPr>
              <a:t>ores</a:t>
            </a:r>
            <a:r>
              <a:rPr sz="1800" spc="-10" dirty="0">
                <a:latin typeface="Microsoft Sans Serif"/>
                <a:cs typeface="Microsoft Sans Serif"/>
              </a:rPr>
              <a:t> da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filosof</a:t>
            </a:r>
            <a:r>
              <a:rPr sz="1800" spc="-15" dirty="0">
                <a:latin typeface="Microsoft Sans Serif"/>
                <a:cs typeface="Microsoft Sans Serif"/>
              </a:rPr>
              <a:t>i</a:t>
            </a:r>
            <a:r>
              <a:rPr sz="1800" spc="-20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oci</a:t>
            </a:r>
            <a:r>
              <a:rPr sz="1800" spc="-100" dirty="0">
                <a:latin typeface="Microsoft Sans Serif"/>
                <a:cs typeface="Microsoft Sans Serif"/>
              </a:rPr>
              <a:t>d</a:t>
            </a:r>
            <a:r>
              <a:rPr sz="1800" spc="-135" dirty="0">
                <a:latin typeface="Microsoft Sans Serif"/>
                <a:cs typeface="Microsoft Sans Serif"/>
              </a:rPr>
              <a:t>en</a:t>
            </a:r>
            <a:r>
              <a:rPr sz="1800" spc="-65" dirty="0">
                <a:latin typeface="Microsoft Sans Serif"/>
                <a:cs typeface="Microsoft Sans Serif"/>
              </a:rPr>
              <a:t>t</a:t>
            </a:r>
            <a:r>
              <a:rPr sz="1800" spc="-45" dirty="0">
                <a:latin typeface="Microsoft Sans Serif"/>
                <a:cs typeface="Microsoft Sans Serif"/>
              </a:rPr>
              <a:t>al.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73351"/>
            <a:ext cx="11701145" cy="259207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600" b="1" spc="-330" dirty="0">
                <a:solidFill>
                  <a:srgbClr val="006FC0"/>
                </a:solidFill>
                <a:latin typeface="Arial"/>
                <a:cs typeface="Arial"/>
              </a:rPr>
              <a:t>Lógica</a:t>
            </a:r>
            <a:r>
              <a:rPr sz="36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b="1" spc="-215" dirty="0">
                <a:solidFill>
                  <a:srgbClr val="006FC0"/>
                </a:solidFill>
                <a:latin typeface="Arial"/>
                <a:cs typeface="Arial"/>
              </a:rPr>
              <a:t>Fuzzy:</a:t>
            </a:r>
            <a:r>
              <a:rPr sz="3600" b="1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uma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técnica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raciocinar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dentro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incertezas.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sz="3200" b="1" spc="-204" dirty="0">
                <a:solidFill>
                  <a:srgbClr val="006FC0"/>
                </a:solidFill>
                <a:latin typeface="Arial"/>
                <a:cs typeface="Arial"/>
              </a:rPr>
              <a:t>lógica </a:t>
            </a:r>
            <a:r>
              <a:rPr sz="3200" b="1" spc="-105" dirty="0">
                <a:solidFill>
                  <a:srgbClr val="006FC0"/>
                </a:solidFill>
                <a:latin typeface="Arial"/>
                <a:cs typeface="Arial"/>
              </a:rPr>
              <a:t>fuzzy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49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110" dirty="0">
                <a:latin typeface="Microsoft Sans Serif"/>
                <a:cs typeface="Microsoft Sans Serif"/>
              </a:rPr>
              <a:t>forma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105" dirty="0">
                <a:latin typeface="Microsoft Sans Serif"/>
                <a:cs typeface="Microsoft Sans Serif"/>
              </a:rPr>
              <a:t>lógica </a:t>
            </a:r>
            <a:r>
              <a:rPr sz="32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multivalorada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459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qual </a:t>
            </a:r>
            <a:r>
              <a:rPr sz="3200" spc="-355" dirty="0">
                <a:latin typeface="Microsoft Sans Serif"/>
                <a:cs typeface="Microsoft Sans Serif"/>
              </a:rPr>
              <a:t>os </a:t>
            </a:r>
            <a:r>
              <a:rPr sz="3200" spc="-350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valores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lógicos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das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variáveis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podem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ser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qualquer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número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real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entre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0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(</a:t>
            </a:r>
            <a:r>
              <a:rPr sz="3200" spc="-655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ALS</a:t>
            </a:r>
            <a:r>
              <a:rPr sz="3200" spc="-37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200" dirty="0">
                <a:latin typeface="Microsoft Sans Serif"/>
                <a:cs typeface="Microsoft Sans Serif"/>
              </a:rPr>
              <a:t>)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1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(</a:t>
            </a:r>
            <a:r>
              <a:rPr sz="3200" spc="-500" dirty="0">
                <a:solidFill>
                  <a:srgbClr val="006FC0"/>
                </a:solidFill>
                <a:latin typeface="Microsoft Sans Serif"/>
                <a:cs typeface="Microsoft Sans Serif"/>
              </a:rPr>
              <a:t>VER</a:t>
            </a:r>
            <a:r>
              <a:rPr sz="3200" spc="-59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200" spc="-355" dirty="0">
                <a:solidFill>
                  <a:srgbClr val="006FC0"/>
                </a:solidFill>
                <a:latin typeface="Microsoft Sans Serif"/>
                <a:cs typeface="Microsoft Sans Serif"/>
              </a:rPr>
              <a:t>ADEIR</a:t>
            </a:r>
            <a:r>
              <a:rPr sz="3200" spc="-44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200" dirty="0">
                <a:latin typeface="Microsoft Sans Serif"/>
                <a:cs typeface="Microsoft Sans Serif"/>
              </a:rPr>
              <a:t>).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598164"/>
            <a:ext cx="11734800" cy="321411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53692"/>
            <a:ext cx="11701145" cy="519366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14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006FC0"/>
                </a:solidFill>
                <a:latin typeface="Arial"/>
                <a:cs typeface="Arial"/>
              </a:rPr>
              <a:t>Sistemas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29" dirty="0">
                <a:solidFill>
                  <a:srgbClr val="006FC0"/>
                </a:solidFill>
                <a:latin typeface="Arial"/>
                <a:cs typeface="Arial"/>
              </a:rPr>
              <a:t>especialistas</a:t>
            </a:r>
            <a:r>
              <a:rPr sz="2800" spc="-229" dirty="0">
                <a:latin typeface="Microsoft Sans Serif"/>
                <a:cs typeface="Microsoft Sans Serif"/>
              </a:rPr>
              <a:t>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foram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31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dos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primeiros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55" dirty="0">
                <a:latin typeface="Microsoft Sans Serif"/>
                <a:cs typeface="Microsoft Sans Serif"/>
              </a:rPr>
              <a:t>sucessos</a:t>
            </a:r>
            <a:r>
              <a:rPr sz="2800" spc="-3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IA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4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MYCIN</a:t>
            </a:r>
            <a:r>
              <a:rPr sz="2400" spc="-204" dirty="0">
                <a:latin typeface="Microsoft Sans Serif"/>
                <a:cs typeface="Microsoft Sans Serif"/>
              </a:rPr>
              <a:t>: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45" dirty="0">
                <a:latin typeface="Microsoft Sans Serif"/>
                <a:cs typeface="Microsoft Sans Serif"/>
              </a:rPr>
              <a:t>um</a:t>
            </a:r>
            <a:r>
              <a:rPr sz="2400" spc="-260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especialista</a:t>
            </a:r>
            <a:r>
              <a:rPr sz="2400" spc="-125" dirty="0">
                <a:latin typeface="Microsoft Sans Serif"/>
                <a:cs typeface="Microsoft Sans Serif"/>
              </a:rPr>
              <a:t>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desenvolvido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1972.</a:t>
            </a:r>
            <a:endParaRPr sz="2400">
              <a:latin typeface="Microsoft Sans Serif"/>
              <a:cs typeface="Microsoft Sans Serif"/>
            </a:endParaRPr>
          </a:p>
          <a:p>
            <a:pPr marL="1155700" marR="467995" lvl="2" indent="-229235">
              <a:lnSpc>
                <a:spcPct val="120000"/>
              </a:lnSpc>
              <a:spcBef>
                <a:spcPts val="530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200" spc="-175" dirty="0">
                <a:latin typeface="Microsoft Sans Serif"/>
                <a:cs typeface="Microsoft Sans Serif"/>
              </a:rPr>
              <a:t>Embora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40" dirty="0">
                <a:latin typeface="Microsoft Sans Serif"/>
                <a:cs typeface="Microsoft Sans Serif"/>
              </a:rPr>
              <a:t>isto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seja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315" dirty="0">
                <a:latin typeface="Microsoft Sans Serif"/>
                <a:cs typeface="Microsoft Sans Serif"/>
              </a:rPr>
              <a:t>um</a:t>
            </a:r>
            <a:r>
              <a:rPr sz="2200" spc="-235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pouco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antigo,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0" dirty="0">
                <a:latin typeface="Microsoft Sans Serif"/>
                <a:cs typeface="Microsoft Sans Serif"/>
              </a:rPr>
              <a:t>conceito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de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sistemas</a:t>
            </a:r>
            <a:r>
              <a:rPr sz="22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baseados</a:t>
            </a:r>
            <a:r>
              <a:rPr sz="22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latin typeface="Microsoft Sans Serif"/>
                <a:cs typeface="Microsoft Sans Serif"/>
              </a:rPr>
              <a:t>em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inferência</a:t>
            </a:r>
            <a:r>
              <a:rPr sz="2200" spc="-105" dirty="0">
                <a:latin typeface="Microsoft Sans Serif"/>
                <a:cs typeface="Microsoft Sans Serif"/>
              </a:rPr>
              <a:t>,</a:t>
            </a:r>
            <a:r>
              <a:rPr sz="2200" spc="7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é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65" dirty="0">
                <a:latin typeface="Microsoft Sans Serif"/>
                <a:cs typeface="Microsoft Sans Serif"/>
              </a:rPr>
              <a:t>ainda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125" dirty="0">
                <a:latin typeface="Microsoft Sans Serif"/>
                <a:cs typeface="Microsoft Sans Serif"/>
              </a:rPr>
              <a:t>considerado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importante</a:t>
            </a:r>
            <a:r>
              <a:rPr sz="2200" spc="-100" dirty="0">
                <a:latin typeface="Microsoft Sans Serif"/>
                <a:cs typeface="Microsoft Sans Serif"/>
              </a:rPr>
              <a:t>.</a:t>
            </a:r>
            <a:endParaRPr sz="2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47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  <a:tab pos="1715135" algn="l"/>
              </a:tabLst>
            </a:pPr>
            <a:r>
              <a:rPr sz="24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MYCIN	</a:t>
            </a:r>
            <a:r>
              <a:rPr sz="2400" spc="-25" dirty="0">
                <a:latin typeface="Microsoft Sans Serif"/>
                <a:cs typeface="Microsoft Sans Serif"/>
              </a:rPr>
              <a:t>foi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feito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três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subsistemas: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programa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consulta,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programa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explanação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programa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aquisição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conhecimento.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0" dirty="0">
                <a:latin typeface="Microsoft Sans Serif"/>
                <a:cs typeface="Microsoft Sans Serif"/>
              </a:rPr>
              <a:t>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principais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componentes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especialista</a:t>
            </a:r>
            <a:endParaRPr sz="2800">
              <a:latin typeface="Microsoft Sans Serif"/>
              <a:cs typeface="Microsoft Sans Serif"/>
            </a:endParaRPr>
          </a:p>
          <a:p>
            <a:pPr marL="1155700" lvl="1" indent="-22923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base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4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conhecimento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alimentada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45" dirty="0">
                <a:latin typeface="Microsoft Sans Serif"/>
                <a:cs typeface="Microsoft Sans Serif"/>
              </a:rPr>
              <a:t>um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especialista</a:t>
            </a:r>
            <a:endParaRPr sz="2400">
              <a:latin typeface="Microsoft Sans Serif"/>
              <a:cs typeface="Microsoft Sans Serif"/>
            </a:endParaRPr>
          </a:p>
          <a:p>
            <a:pPr marL="1155700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4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á</a:t>
            </a:r>
            <a:r>
              <a:rPr sz="24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qui</a:t>
            </a:r>
            <a:r>
              <a:rPr sz="24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4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in</a:t>
            </a:r>
            <a:r>
              <a:rPr sz="24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24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erê</a:t>
            </a:r>
            <a:r>
              <a:rPr sz="24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4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cia</a:t>
            </a:r>
            <a:endParaRPr sz="2400">
              <a:latin typeface="Microsoft Sans Serif"/>
              <a:cs typeface="Microsoft Sans Serif"/>
            </a:endParaRPr>
          </a:p>
          <a:p>
            <a:pPr marL="1155700" lvl="1" indent="-22923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me</a:t>
            </a:r>
            <a:r>
              <a:rPr sz="2400" spc="-36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4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óri</a:t>
            </a:r>
            <a:r>
              <a:rPr sz="24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b</a:t>
            </a:r>
            <a:r>
              <a:rPr sz="2400" spc="-110" dirty="0">
                <a:latin typeface="Microsoft Sans Serif"/>
                <a:cs typeface="Microsoft Sans Serif"/>
              </a:rPr>
              <a:t>alh</a:t>
            </a:r>
            <a:r>
              <a:rPr sz="2400" spc="-180" dirty="0">
                <a:latin typeface="Microsoft Sans Serif"/>
                <a:cs typeface="Microsoft Sans Serif"/>
              </a:rPr>
              <a:t>o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05839"/>
            <a:ext cx="11744960" cy="539813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09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006FC0"/>
                </a:solidFill>
                <a:latin typeface="Arial"/>
                <a:cs typeface="Arial"/>
              </a:rPr>
              <a:t>Sistemas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04" dirty="0">
                <a:solidFill>
                  <a:srgbClr val="006FC0"/>
                </a:solidFill>
                <a:latin typeface="Arial"/>
                <a:cs typeface="Arial"/>
              </a:rPr>
              <a:t>tutoriais</a:t>
            </a:r>
            <a:r>
              <a:rPr sz="32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20" dirty="0">
                <a:solidFill>
                  <a:srgbClr val="006FC0"/>
                </a:solidFill>
                <a:latin typeface="Arial"/>
                <a:cs typeface="Arial"/>
              </a:rPr>
              <a:t>inteligentes:</a:t>
            </a:r>
            <a:r>
              <a:rPr sz="32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290" dirty="0">
                <a:latin typeface="Microsoft Sans Serif"/>
                <a:cs typeface="Microsoft Sans Serif"/>
              </a:rPr>
              <a:t>vem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sendo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usados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aprendizado.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ca</a:t>
            </a:r>
            <a:r>
              <a:rPr sz="2800" spc="-100" dirty="0">
                <a:latin typeface="Microsoft Sans Serif"/>
                <a:cs typeface="Microsoft Sans Serif"/>
              </a:rPr>
              <a:t>r</a:t>
            </a:r>
            <a:r>
              <a:rPr sz="2800" spc="-125" dirty="0">
                <a:latin typeface="Microsoft Sans Serif"/>
                <a:cs typeface="Microsoft Sans Serif"/>
              </a:rPr>
              <a:t>act</a:t>
            </a:r>
            <a:r>
              <a:rPr sz="2800" spc="-150" dirty="0">
                <a:latin typeface="Microsoft Sans Serif"/>
                <a:cs typeface="Microsoft Sans Serif"/>
              </a:rPr>
              <a:t>e</a:t>
            </a:r>
            <a:r>
              <a:rPr sz="2800" spc="-135" dirty="0">
                <a:latin typeface="Microsoft Sans Serif"/>
                <a:cs typeface="Microsoft Sans Serif"/>
              </a:rPr>
              <a:t>rí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100" dirty="0">
                <a:latin typeface="Microsoft Sans Serif"/>
                <a:cs typeface="Microsoft Sans Serif"/>
              </a:rPr>
              <a:t>tica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di</a:t>
            </a:r>
            <a:r>
              <a:rPr sz="2800" spc="-195" dirty="0">
                <a:latin typeface="Microsoft Sans Serif"/>
                <a:cs typeface="Microsoft Sans Serif"/>
              </a:rPr>
              <a:t>s</a:t>
            </a:r>
            <a:r>
              <a:rPr sz="2800" spc="-95" dirty="0">
                <a:latin typeface="Microsoft Sans Serif"/>
                <a:cs typeface="Microsoft Sans Serif"/>
              </a:rPr>
              <a:t>tinti</a:t>
            </a:r>
            <a:r>
              <a:rPr sz="2800" spc="-210" dirty="0">
                <a:latin typeface="Microsoft Sans Serif"/>
                <a:cs typeface="Microsoft Sans Serif"/>
              </a:rPr>
              <a:t>v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170" dirty="0">
                <a:latin typeface="Microsoft Sans Serif"/>
                <a:cs typeface="Microsoft Sans Serif"/>
              </a:rPr>
              <a:t>sta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técni</a:t>
            </a:r>
            <a:r>
              <a:rPr sz="2800" spc="-225" dirty="0">
                <a:latin typeface="Microsoft Sans Serif"/>
                <a:cs typeface="Microsoft Sans Serif"/>
              </a:rPr>
              <a:t>c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mo</a:t>
            </a:r>
            <a:r>
              <a:rPr sz="2800" spc="-180" dirty="0">
                <a:latin typeface="Microsoft Sans Serif"/>
                <a:cs typeface="Microsoft Sans Serif"/>
              </a:rPr>
              <a:t>d</a:t>
            </a:r>
            <a:r>
              <a:rPr sz="2800" spc="-114" dirty="0">
                <a:latin typeface="Microsoft Sans Serif"/>
                <a:cs typeface="Microsoft Sans Serif"/>
              </a:rPr>
              <a:t>elo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125" dirty="0">
                <a:latin typeface="Microsoft Sans Serif"/>
                <a:cs typeface="Microsoft Sans Serif"/>
              </a:rPr>
              <a:t>tudant</a:t>
            </a:r>
            <a:r>
              <a:rPr sz="2800" spc="-165" dirty="0">
                <a:latin typeface="Microsoft Sans Serif"/>
                <a:cs typeface="Microsoft Sans Serif"/>
              </a:rPr>
              <a:t>e.</a:t>
            </a:r>
            <a:endParaRPr sz="2800">
              <a:latin typeface="Microsoft Sans Serif"/>
              <a:cs typeface="Microsoft Sans Serif"/>
            </a:endParaRPr>
          </a:p>
          <a:p>
            <a:pPr marL="241300" marR="753110" indent="-228600">
              <a:lnSpc>
                <a:spcPct val="12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65" dirty="0">
                <a:latin typeface="Microsoft Sans Serif"/>
                <a:cs typeface="Microsoft Sans Serif"/>
              </a:rPr>
              <a:t>Sistemas</a:t>
            </a:r>
            <a:r>
              <a:rPr sz="2800" spc="-26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tradutores, </a:t>
            </a:r>
            <a:r>
              <a:rPr sz="2800" spc="-135" dirty="0">
                <a:latin typeface="Microsoft Sans Serif"/>
                <a:cs typeface="Microsoft Sans Serif"/>
              </a:rPr>
              <a:t>tais </a:t>
            </a:r>
            <a:r>
              <a:rPr sz="2800" spc="-280" dirty="0">
                <a:latin typeface="Microsoft Sans Serif"/>
                <a:cs typeface="Microsoft Sans Serif"/>
              </a:rPr>
              <a:t>como</a:t>
            </a:r>
            <a:r>
              <a:rPr sz="2800" spc="-275" dirty="0">
                <a:latin typeface="Microsoft Sans Serif"/>
                <a:cs typeface="Microsoft Sans Serif"/>
              </a:rPr>
              <a:t> </a:t>
            </a:r>
            <a:r>
              <a:rPr sz="2800" spc="-365" dirty="0">
                <a:latin typeface="Microsoft Sans Serif"/>
                <a:cs typeface="Microsoft Sans Serif"/>
              </a:rPr>
              <a:t>SYSTRAN,</a:t>
            </a:r>
            <a:r>
              <a:rPr sz="2800" spc="-360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têm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sido </a:t>
            </a:r>
            <a:r>
              <a:rPr sz="2800" spc="-130" dirty="0">
                <a:latin typeface="Microsoft Sans Serif"/>
                <a:cs typeface="Microsoft Sans Serif"/>
              </a:rPr>
              <a:t>largamente </a:t>
            </a:r>
            <a:r>
              <a:rPr sz="2800" spc="-245" dirty="0">
                <a:latin typeface="Microsoft Sans Serif"/>
                <a:cs typeface="Microsoft Sans Serif"/>
              </a:rPr>
              <a:t>usados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(no </a:t>
            </a:r>
            <a:r>
              <a:rPr sz="2800" spc="-22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entanto,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10" dirty="0">
                <a:latin typeface="Microsoft Sans Serif"/>
                <a:cs typeface="Microsoft Sans Serif"/>
              </a:rPr>
              <a:t>os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resultados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não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ainda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comparáveis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com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tradutores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humanos).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60" dirty="0">
                <a:latin typeface="Microsoft Sans Serif"/>
                <a:cs typeface="Microsoft Sans Serif"/>
              </a:rPr>
              <a:t>Historicamente,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25" dirty="0">
                <a:latin typeface="Microsoft Sans Serif"/>
                <a:cs typeface="Microsoft Sans Serif"/>
              </a:rPr>
              <a:t>sistemas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335" dirty="0">
                <a:solidFill>
                  <a:srgbClr val="006FC0"/>
                </a:solidFill>
                <a:latin typeface="Microsoft Sans Serif"/>
                <a:cs typeface="Microsoft Sans Serif"/>
              </a:rPr>
              <a:t>SYSTRAN</a:t>
            </a:r>
            <a:r>
              <a:rPr sz="24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usaram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tecnologia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tradução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automática</a:t>
            </a:r>
            <a:endParaRPr sz="240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sz="24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4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seada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em</a:t>
            </a:r>
            <a:r>
              <a:rPr sz="24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reg</a:t>
            </a:r>
            <a:r>
              <a:rPr sz="24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4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r>
              <a:rPr sz="24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latin typeface="Microsoft Sans Serif"/>
                <a:cs typeface="Microsoft Sans Serif"/>
              </a:rPr>
              <a:t>(RBMT).</a:t>
            </a:r>
            <a:endParaRPr sz="24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75" dirty="0">
                <a:latin typeface="Microsoft Sans Serif"/>
                <a:cs typeface="Microsoft Sans Serif"/>
              </a:rPr>
              <a:t>Em</a:t>
            </a:r>
            <a:r>
              <a:rPr sz="2400" spc="-45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2010,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40" dirty="0">
                <a:latin typeface="Microsoft Sans Serif"/>
                <a:cs typeface="Microsoft Sans Serif"/>
              </a:rPr>
              <a:t>SYSTRAN</a:t>
            </a:r>
            <a:r>
              <a:rPr sz="2400" spc="-26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implementou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tecnologia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híbrida</a:t>
            </a:r>
            <a:r>
              <a:rPr sz="24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baseada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regras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530" dirty="0">
                <a:latin typeface="Microsoft Sans Serif"/>
                <a:cs typeface="Microsoft Sans Serif"/>
              </a:rPr>
              <a:t>/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tradução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estatística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(SMT),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que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foi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primeiro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75" dirty="0">
                <a:latin typeface="Microsoft Sans Serif"/>
                <a:cs typeface="Microsoft Sans Serif"/>
              </a:rPr>
              <a:t>seu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tipo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no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mercado.</a:t>
            </a:r>
            <a:endParaRPr sz="2400">
              <a:latin typeface="Microsoft Sans Serif"/>
              <a:cs typeface="Microsoft Sans Serif"/>
            </a:endParaRPr>
          </a:p>
          <a:p>
            <a:pPr marL="698500" marR="521334" lvl="1" indent="-228600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partir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2008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empresa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tinha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59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funcionários,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dos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quais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26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são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especialistas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computação</a:t>
            </a:r>
            <a:r>
              <a:rPr sz="24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15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linguistas</a:t>
            </a:r>
            <a:r>
              <a:rPr sz="24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computacionais</a:t>
            </a:r>
            <a:r>
              <a:rPr sz="2400" spc="-16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0509"/>
            <a:ext cx="11655425" cy="9937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41300" marR="5080" indent="-228600">
              <a:lnSpc>
                <a:spcPct val="119000"/>
              </a:lnSpc>
              <a:spcBef>
                <a:spcPts val="204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  <a:tab pos="2543810" algn="l"/>
              </a:tabLst>
            </a:pPr>
            <a:r>
              <a:rPr sz="2800" b="1" spc="-300" dirty="0">
                <a:solidFill>
                  <a:srgbClr val="006FC0"/>
                </a:solidFill>
                <a:latin typeface="Arial"/>
                <a:cs typeface="Arial"/>
              </a:rPr>
              <a:t>Redes</a:t>
            </a:r>
            <a:r>
              <a:rPr sz="2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006FC0"/>
                </a:solidFill>
                <a:latin typeface="Arial"/>
                <a:cs typeface="Arial"/>
              </a:rPr>
              <a:t>neurais</a:t>
            </a:r>
            <a:r>
              <a:rPr sz="2400" spc="-190" dirty="0">
                <a:latin typeface="Microsoft Sans Serif"/>
                <a:cs typeface="Microsoft Sans Serif"/>
              </a:rPr>
              <a:t>:	</a:t>
            </a:r>
            <a:r>
              <a:rPr sz="2400" spc="-185" dirty="0">
                <a:latin typeface="Microsoft Sans Serif"/>
                <a:cs typeface="Microsoft Sans Serif"/>
              </a:rPr>
              <a:t>são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usadas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em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uma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grande</a:t>
            </a:r>
            <a:r>
              <a:rPr sz="24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variedade</a:t>
            </a:r>
            <a:r>
              <a:rPr sz="2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tarefas</a:t>
            </a:r>
            <a:r>
              <a:rPr sz="2400" spc="-80" dirty="0">
                <a:latin typeface="Microsoft Sans Serif"/>
                <a:cs typeface="Microsoft Sans Serif"/>
              </a:rPr>
              <a:t>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sistema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detecção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15" dirty="0">
                <a:latin typeface="Microsoft Sans Serif"/>
                <a:cs typeface="Microsoft Sans Serif"/>
              </a:rPr>
              <a:t>n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35" dirty="0">
                <a:latin typeface="Microsoft Sans Serif"/>
                <a:cs typeface="Microsoft Sans Serif"/>
              </a:rPr>
              <a:t>r</a:t>
            </a:r>
            <a:r>
              <a:rPr sz="2400" spc="-365" dirty="0">
                <a:latin typeface="Microsoft Sans Serif"/>
                <a:cs typeface="Microsoft Sans Serif"/>
              </a:rPr>
              <a:t>u</a:t>
            </a:r>
            <a:r>
              <a:rPr sz="2400" spc="-320" dirty="0">
                <a:latin typeface="Microsoft Sans Serif"/>
                <a:cs typeface="Microsoft Sans Serif"/>
              </a:rPr>
              <a:t>s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jo</a:t>
            </a:r>
            <a:r>
              <a:rPr sz="2400" spc="-85" dirty="0">
                <a:latin typeface="Microsoft Sans Serif"/>
                <a:cs typeface="Microsoft Sans Serif"/>
              </a:rPr>
              <a:t>g</a:t>
            </a:r>
            <a:r>
              <a:rPr sz="2400" spc="-270" dirty="0">
                <a:latin typeface="Microsoft Sans Serif"/>
                <a:cs typeface="Microsoft Sans Serif"/>
              </a:rPr>
              <a:t>os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com</a:t>
            </a:r>
            <a:r>
              <a:rPr sz="2400" spc="-200" dirty="0">
                <a:latin typeface="Microsoft Sans Serif"/>
                <a:cs typeface="Microsoft Sans Serif"/>
              </a:rPr>
              <a:t>p</a:t>
            </a:r>
            <a:r>
              <a:rPr sz="2400" spc="-80" dirty="0">
                <a:latin typeface="Microsoft Sans Serif"/>
                <a:cs typeface="Microsoft Sans Serif"/>
              </a:rPr>
              <a:t>uta</a:t>
            </a:r>
            <a:r>
              <a:rPr sz="2400" spc="-105" dirty="0">
                <a:latin typeface="Microsoft Sans Serif"/>
                <a:cs typeface="Microsoft Sans Serif"/>
              </a:rPr>
              <a:t>d</a:t>
            </a:r>
            <a:r>
              <a:rPr sz="2400" spc="-170" dirty="0">
                <a:latin typeface="Microsoft Sans Serif"/>
                <a:cs typeface="Microsoft Sans Serif"/>
              </a:rPr>
              <a:t>ore</a:t>
            </a:r>
            <a:r>
              <a:rPr sz="2400" spc="-19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" y="2060448"/>
            <a:ext cx="4727448" cy="40248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6423" y="1935479"/>
            <a:ext cx="6681216" cy="20817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4137658"/>
            <a:ext cx="6720840" cy="26852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9365"/>
            <a:ext cx="11728450" cy="514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11175" indent="-2286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265" dirty="0">
                <a:solidFill>
                  <a:srgbClr val="006FC0"/>
                </a:solidFill>
                <a:latin typeface="Arial"/>
                <a:cs typeface="Arial"/>
              </a:rPr>
              <a:t>Sistemas</a:t>
            </a:r>
            <a:r>
              <a:rPr sz="2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006FC0"/>
                </a:solidFill>
                <a:latin typeface="Arial"/>
                <a:cs typeface="Arial"/>
              </a:rPr>
              <a:t>reconhecimento</a:t>
            </a:r>
            <a:r>
              <a:rPr sz="2800" b="1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006FC0"/>
                </a:solidFill>
                <a:latin typeface="Arial"/>
                <a:cs typeface="Arial"/>
              </a:rPr>
              <a:t>óptico</a:t>
            </a:r>
            <a:r>
              <a:rPr sz="2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006FC0"/>
                </a:solidFill>
                <a:latin typeface="Arial"/>
                <a:cs typeface="Arial"/>
              </a:rPr>
              <a:t>caracteres</a:t>
            </a: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(ocr)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podem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traduzir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letra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335" dirty="0">
                <a:latin typeface="Microsoft Sans Serif"/>
                <a:cs typeface="Microsoft Sans Serif"/>
              </a:rPr>
              <a:t>e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13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it</a:t>
            </a:r>
            <a:r>
              <a:rPr sz="2800" spc="-3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f</a:t>
            </a:r>
            <a:r>
              <a:rPr sz="2800" spc="-105" dirty="0">
                <a:latin typeface="Microsoft Sans Serif"/>
                <a:cs typeface="Microsoft Sans Serif"/>
              </a:rPr>
              <a:t>o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ma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r</a:t>
            </a:r>
            <a:r>
              <a:rPr sz="2800" spc="-5" dirty="0">
                <a:latin typeface="Microsoft Sans Serif"/>
                <a:cs typeface="Microsoft Sans Serif"/>
              </a:rPr>
              <a:t>b</a:t>
            </a:r>
            <a:r>
              <a:rPr sz="2800" spc="-20" dirty="0">
                <a:latin typeface="Microsoft Sans Serif"/>
                <a:cs typeface="Microsoft Sans Serif"/>
              </a:rPr>
              <a:t>itrá</a:t>
            </a:r>
            <a:r>
              <a:rPr sz="2800" spc="-1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30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t</a:t>
            </a:r>
            <a:r>
              <a:rPr sz="2800" spc="-204" dirty="0">
                <a:latin typeface="Microsoft Sans Serif"/>
                <a:cs typeface="Microsoft Sans Serif"/>
              </a:rPr>
              <a:t>e</a:t>
            </a:r>
            <a:r>
              <a:rPr sz="2800" spc="-55" dirty="0">
                <a:latin typeface="Microsoft Sans Serif"/>
                <a:cs typeface="Microsoft Sans Serif"/>
              </a:rPr>
              <a:t>xt</a:t>
            </a:r>
            <a:r>
              <a:rPr sz="2800" spc="-135" dirty="0">
                <a:latin typeface="Microsoft Sans Serif"/>
                <a:cs typeface="Microsoft Sans Serif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173990" indent="-228600">
              <a:lnSpc>
                <a:spcPct val="120000"/>
              </a:lnSpc>
              <a:spcBef>
                <a:spcPts val="994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260" dirty="0">
                <a:solidFill>
                  <a:srgbClr val="006FC0"/>
                </a:solidFill>
                <a:latin typeface="Arial"/>
                <a:cs typeface="Arial"/>
              </a:rPr>
              <a:t>Reconhecimento</a:t>
            </a:r>
            <a:r>
              <a:rPr sz="2800" b="1" spc="-25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 escrita</a:t>
            </a:r>
            <a:r>
              <a:rPr sz="2800" b="1" spc="-2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spc="-215" dirty="0">
                <a:latin typeface="Microsoft Sans Serif"/>
                <a:cs typeface="Microsoft Sans Serif"/>
              </a:rPr>
              <a:t>mão</a:t>
            </a:r>
            <a:r>
              <a:rPr sz="2800" spc="-21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 </a:t>
            </a:r>
            <a:r>
              <a:rPr sz="2800" spc="-170" dirty="0">
                <a:latin typeface="Microsoft Sans Serif"/>
                <a:cs typeface="Microsoft Sans Serif"/>
              </a:rPr>
              <a:t>usada </a:t>
            </a:r>
            <a:r>
              <a:rPr sz="2800" spc="-310" dirty="0">
                <a:latin typeface="Microsoft Sans Serif"/>
                <a:cs typeface="Microsoft Sans Serif"/>
              </a:rPr>
              <a:t>em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muitos</a:t>
            </a:r>
            <a:r>
              <a:rPr sz="2800" spc="-2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assistentes</a:t>
            </a:r>
            <a:r>
              <a:rPr sz="2800" spc="2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pessoais </a:t>
            </a:r>
            <a:r>
              <a:rPr sz="28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digitais</a:t>
            </a:r>
            <a:r>
              <a:rPr sz="2800" spc="-90" dirty="0">
                <a:latin typeface="Microsoft Sans Serif"/>
                <a:cs typeface="Microsoft Sans Serif"/>
              </a:rPr>
              <a:t>.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Atualmente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existe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310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sistema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comparação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escrita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forense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mão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chamado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25" dirty="0">
                <a:latin typeface="Microsoft Sans Serif"/>
                <a:cs typeface="Microsoft Sans Serif"/>
              </a:rPr>
              <a:t>CEDAR-FOX.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4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800" b="1" spc="-275" dirty="0">
                <a:solidFill>
                  <a:srgbClr val="006FC0"/>
                </a:solidFill>
                <a:latin typeface="Arial"/>
                <a:cs typeface="Arial"/>
              </a:rPr>
              <a:t>eco</a:t>
            </a:r>
            <a:r>
              <a:rPr sz="2800" b="1" spc="-2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hec</a:t>
            </a:r>
            <a:r>
              <a:rPr sz="2800" b="1" spc="-12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800" b="1" spc="-30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800" b="1" spc="-18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-220" dirty="0">
                <a:solidFill>
                  <a:srgbClr val="006FC0"/>
                </a:solidFill>
                <a:latin typeface="Arial"/>
                <a:cs typeface="Arial"/>
              </a:rPr>
              <a:t>nto</a:t>
            </a:r>
            <a:r>
              <a:rPr sz="28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800" b="1" spc="-25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-65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28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170" dirty="0">
                <a:latin typeface="Microsoft Sans Serif"/>
                <a:cs typeface="Microsoft Sans Serif"/>
              </a:rPr>
              <a:t>stá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50" dirty="0">
                <a:latin typeface="Microsoft Sans Serif"/>
                <a:cs typeface="Microsoft Sans Serif"/>
              </a:rPr>
              <a:t>is</a:t>
            </a:r>
            <a:r>
              <a:rPr sz="2800" spc="-220" dirty="0">
                <a:latin typeface="Microsoft Sans Serif"/>
                <a:cs typeface="Microsoft Sans Serif"/>
              </a:rPr>
              <a:t>p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ní</a:t>
            </a:r>
            <a:r>
              <a:rPr sz="2800" spc="-270" dirty="0">
                <a:latin typeface="Microsoft Sans Serif"/>
                <a:cs typeface="Microsoft Sans Serif"/>
              </a:rPr>
              <a:t>v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30" dirty="0">
                <a:latin typeface="Microsoft Sans Serif"/>
                <a:cs typeface="Microsoft Sans Serif"/>
              </a:rPr>
              <a:t>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c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254" dirty="0">
                <a:latin typeface="Microsoft Sans Serif"/>
                <a:cs typeface="Microsoft Sans Serif"/>
              </a:rPr>
              <a:t>me</a:t>
            </a:r>
            <a:r>
              <a:rPr sz="2800" spc="-120" dirty="0">
                <a:latin typeface="Microsoft Sans Serif"/>
                <a:cs typeface="Microsoft Sans Serif"/>
              </a:rPr>
              <a:t>r</a:t>
            </a:r>
            <a:r>
              <a:rPr sz="2800" spc="-105" dirty="0">
                <a:latin typeface="Microsoft Sans Serif"/>
                <a:cs typeface="Microsoft Sans Serif"/>
              </a:rPr>
              <a:t>ci</a:t>
            </a:r>
            <a:r>
              <a:rPr sz="2800" spc="-155" dirty="0">
                <a:latin typeface="Microsoft Sans Serif"/>
                <a:cs typeface="Microsoft Sans Serif"/>
              </a:rPr>
              <a:t>a</a:t>
            </a:r>
            <a:r>
              <a:rPr sz="2800" spc="-195" dirty="0">
                <a:latin typeface="Microsoft Sans Serif"/>
                <a:cs typeface="Microsoft Sans Serif"/>
              </a:rPr>
              <a:t>lment</a:t>
            </a:r>
            <a:r>
              <a:rPr sz="2800" spc="-22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ampl</a:t>
            </a:r>
            <a:r>
              <a:rPr sz="2800" spc="-100" dirty="0">
                <a:latin typeface="Microsoft Sans Serif"/>
                <a:cs typeface="Microsoft Sans Serif"/>
              </a:rPr>
              <a:t>a</a:t>
            </a:r>
            <a:r>
              <a:rPr sz="2800" spc="-229" dirty="0">
                <a:latin typeface="Microsoft Sans Serif"/>
                <a:cs typeface="Microsoft Sans Serif"/>
              </a:rPr>
              <a:t>mente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latin typeface="Microsoft Sans Serif"/>
                <a:cs typeface="Microsoft Sans Serif"/>
              </a:rPr>
              <a:t>us</a:t>
            </a:r>
            <a:r>
              <a:rPr sz="2800" spc="-275" dirty="0">
                <a:latin typeface="Microsoft Sans Serif"/>
                <a:cs typeface="Microsoft Sans Serif"/>
              </a:rPr>
              <a:t>a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135" dirty="0">
                <a:latin typeface="Microsoft Sans Serif"/>
                <a:cs typeface="Microsoft Sans Serif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marR="507365" indent="-228600">
              <a:lnSpc>
                <a:spcPct val="120100"/>
              </a:lnSpc>
              <a:spcBef>
                <a:spcPts val="9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Sist</a:t>
            </a:r>
            <a:r>
              <a:rPr sz="2800" b="1" spc="-32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-245" dirty="0">
                <a:solidFill>
                  <a:srgbClr val="006FC0"/>
                </a:solidFill>
                <a:latin typeface="Arial"/>
                <a:cs typeface="Arial"/>
              </a:rPr>
              <a:t>mas</a:t>
            </a:r>
            <a:r>
              <a:rPr sz="2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006FC0"/>
                </a:solidFill>
                <a:latin typeface="Arial"/>
                <a:cs typeface="Arial"/>
              </a:rPr>
              <a:t>álgeb</a:t>
            </a:r>
            <a:r>
              <a:rPr sz="2800" b="1" spc="-11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800" b="1" spc="-8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8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300" dirty="0">
                <a:solidFill>
                  <a:srgbClr val="006FC0"/>
                </a:solidFill>
                <a:latin typeface="Arial"/>
                <a:cs typeface="Arial"/>
              </a:rPr>
              <a:t>com</a:t>
            </a:r>
            <a:r>
              <a:rPr sz="2800" b="1" spc="-26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800" b="1" spc="-220" dirty="0">
                <a:solidFill>
                  <a:srgbClr val="006FC0"/>
                </a:solidFill>
                <a:latin typeface="Arial"/>
                <a:cs typeface="Arial"/>
              </a:rPr>
              <a:t>utac</a:t>
            </a:r>
            <a:r>
              <a:rPr sz="2800" b="1" spc="-114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800" b="1" spc="-170" dirty="0">
                <a:solidFill>
                  <a:srgbClr val="006FC0"/>
                </a:solidFill>
                <a:latin typeface="Arial"/>
                <a:cs typeface="Arial"/>
              </a:rPr>
              <a:t>ona</a:t>
            </a:r>
            <a:r>
              <a:rPr sz="2800" b="1" spc="-5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tais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315" dirty="0">
                <a:latin typeface="Microsoft Sans Serif"/>
                <a:cs typeface="Microsoft Sans Serif"/>
              </a:rPr>
              <a:t>mo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mathematica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latin typeface="Microsoft Sans Serif"/>
                <a:cs typeface="Microsoft Sans Serif"/>
              </a:rPr>
              <a:t>macs</a:t>
            </a:r>
            <a:r>
              <a:rPr sz="2800" spc="-215" dirty="0">
                <a:latin typeface="Microsoft Sans Serif"/>
                <a:cs typeface="Microsoft Sans Serif"/>
              </a:rPr>
              <a:t>y</a:t>
            </a:r>
            <a:r>
              <a:rPr sz="2800" spc="-220" dirty="0">
                <a:latin typeface="Microsoft Sans Serif"/>
                <a:cs typeface="Microsoft Sans Serif"/>
              </a:rPr>
              <a:t>ma,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são  </a:t>
            </a:r>
            <a:r>
              <a:rPr sz="2800" spc="-90" dirty="0">
                <a:latin typeface="Microsoft Sans Serif"/>
                <a:cs typeface="Microsoft Sans Serif"/>
              </a:rPr>
              <a:t>b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405" dirty="0">
                <a:latin typeface="Microsoft Sans Serif"/>
                <a:cs typeface="Microsoft Sans Serif"/>
              </a:rPr>
              <a:t>ns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x</a:t>
            </a:r>
            <a:r>
              <a:rPr sz="2800" spc="-165" dirty="0">
                <a:latin typeface="Microsoft Sans Serif"/>
                <a:cs typeface="Microsoft Sans Serif"/>
              </a:rPr>
              <a:t>emplo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apli</a:t>
            </a:r>
            <a:r>
              <a:rPr sz="2800" spc="-95" dirty="0">
                <a:latin typeface="Microsoft Sans Serif"/>
                <a:cs typeface="Microsoft Sans Serif"/>
              </a:rPr>
              <a:t>c</a:t>
            </a:r>
            <a:r>
              <a:rPr sz="2800" spc="-165" dirty="0">
                <a:latin typeface="Microsoft Sans Serif"/>
                <a:cs typeface="Microsoft Sans Serif"/>
              </a:rPr>
              <a:t>açõ</a:t>
            </a:r>
            <a:r>
              <a:rPr sz="2800" spc="-315" dirty="0">
                <a:latin typeface="Microsoft Sans Serif"/>
                <a:cs typeface="Microsoft Sans Serif"/>
              </a:rPr>
              <a:t>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30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170" dirty="0">
                <a:latin typeface="Microsoft Sans Serif"/>
                <a:cs typeface="Microsoft Sans Serif"/>
              </a:rPr>
              <a:t>luçã</a:t>
            </a:r>
            <a:r>
              <a:rPr sz="2800" spc="-20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o</a:t>
            </a:r>
            <a:r>
              <a:rPr sz="2800" spc="-85" dirty="0">
                <a:latin typeface="Microsoft Sans Serif"/>
                <a:cs typeface="Microsoft Sans Serif"/>
              </a:rPr>
              <a:t>b</a:t>
            </a:r>
            <a:r>
              <a:rPr sz="2800" spc="-240" dirty="0">
                <a:latin typeface="Microsoft Sans Serif"/>
                <a:cs typeface="Microsoft Sans Serif"/>
              </a:rPr>
              <a:t>lema</a:t>
            </a:r>
            <a:r>
              <a:rPr sz="2800" spc="-215" dirty="0">
                <a:latin typeface="Microsoft Sans Serif"/>
                <a:cs typeface="Microsoft Sans Serif"/>
              </a:rPr>
              <a:t>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alg</a:t>
            </a:r>
            <a:r>
              <a:rPr sz="2800" spc="-90" dirty="0">
                <a:latin typeface="Microsoft Sans Serif"/>
                <a:cs typeface="Microsoft Sans Serif"/>
              </a:rPr>
              <a:t>é</a:t>
            </a:r>
            <a:r>
              <a:rPr sz="2800" spc="-85" dirty="0">
                <a:latin typeface="Microsoft Sans Serif"/>
                <a:cs typeface="Microsoft Sans Serif"/>
              </a:rPr>
              <a:t>b</a:t>
            </a:r>
            <a:r>
              <a:rPr sz="2800" spc="-114" dirty="0">
                <a:latin typeface="Microsoft Sans Serif"/>
                <a:cs typeface="Microsoft Sans Serif"/>
              </a:rPr>
              <a:t>ric</a:t>
            </a:r>
            <a:r>
              <a:rPr sz="2800" spc="-170" dirty="0">
                <a:latin typeface="Microsoft Sans Serif"/>
                <a:cs typeface="Microsoft Sans Serif"/>
              </a:rPr>
              <a:t>o</a:t>
            </a:r>
            <a:r>
              <a:rPr sz="2800" spc="-490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64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b="1" spc="-265" dirty="0">
                <a:solidFill>
                  <a:srgbClr val="006FC0"/>
                </a:solidFill>
                <a:latin typeface="Arial"/>
                <a:cs typeface="Arial"/>
              </a:rPr>
              <a:t>Sistemas</a:t>
            </a:r>
            <a:r>
              <a:rPr sz="2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310" dirty="0">
                <a:solidFill>
                  <a:srgbClr val="006FC0"/>
                </a:solidFill>
                <a:latin typeface="Arial"/>
                <a:cs typeface="Arial"/>
              </a:rPr>
              <a:t>com</a:t>
            </a:r>
            <a:r>
              <a:rPr sz="2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006FC0"/>
                </a:solidFill>
                <a:latin typeface="Arial"/>
                <a:cs typeface="Arial"/>
              </a:rPr>
              <a:t>visão</a:t>
            </a:r>
            <a:r>
              <a:rPr sz="2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006FC0"/>
                </a:solidFill>
                <a:latin typeface="Arial"/>
                <a:cs typeface="Arial"/>
              </a:rPr>
              <a:t>computacional</a:t>
            </a:r>
            <a:r>
              <a:rPr sz="2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são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usados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muitas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aplicações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industriais.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11379835" cy="495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25780" indent="-2286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45" dirty="0">
                <a:latin typeface="Microsoft Sans Serif"/>
                <a:cs typeface="Microsoft Sans Serif"/>
              </a:rPr>
              <a:t>Aplicaç</a:t>
            </a:r>
            <a:r>
              <a:rPr sz="3200" spc="-170" dirty="0">
                <a:latin typeface="Microsoft Sans Serif"/>
                <a:cs typeface="Microsoft Sans Serif"/>
              </a:rPr>
              <a:t>õ</a:t>
            </a:r>
            <a:r>
              <a:rPr sz="3200" spc="-360" dirty="0">
                <a:latin typeface="Microsoft Sans Serif"/>
                <a:cs typeface="Microsoft Sans Serif"/>
              </a:rPr>
              <a:t>es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util</a:t>
            </a:r>
            <a:r>
              <a:rPr sz="3200" spc="-65" dirty="0">
                <a:latin typeface="Microsoft Sans Serif"/>
                <a:cs typeface="Microsoft Sans Serif"/>
              </a:rPr>
              <a:t>i</a:t>
            </a:r>
            <a:r>
              <a:rPr sz="3200" spc="-155" dirty="0">
                <a:latin typeface="Microsoft Sans Serif"/>
                <a:cs typeface="Microsoft Sans Serif"/>
              </a:rPr>
              <a:t>zando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b="1" spc="-120" dirty="0">
                <a:solidFill>
                  <a:srgbClr val="006FC0"/>
                </a:solidFill>
                <a:latin typeface="Arial"/>
                <a:cs typeface="Arial"/>
              </a:rPr>
              <a:t>vida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8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200" b="1" spc="-9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-1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3200" b="1" spc="-14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3200" b="1" spc="-135" dirty="0">
                <a:solidFill>
                  <a:srgbClr val="006FC0"/>
                </a:solidFill>
                <a:latin typeface="Arial"/>
                <a:cs typeface="Arial"/>
              </a:rPr>
              <a:t>ficial</a:t>
            </a:r>
            <a:r>
              <a:rPr sz="3200" b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sã</a:t>
            </a:r>
            <a:r>
              <a:rPr sz="3200" spc="-25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utili</a:t>
            </a:r>
            <a:r>
              <a:rPr sz="3200" spc="-165" dirty="0">
                <a:latin typeface="Microsoft Sans Serif"/>
                <a:cs typeface="Microsoft Sans Serif"/>
              </a:rPr>
              <a:t>z</a:t>
            </a:r>
            <a:r>
              <a:rPr sz="3200" spc="-70" dirty="0">
                <a:latin typeface="Microsoft Sans Serif"/>
                <a:cs typeface="Microsoft Sans Serif"/>
              </a:rPr>
              <a:t>ad</a:t>
            </a:r>
            <a:r>
              <a:rPr sz="3200" spc="-90" dirty="0">
                <a:latin typeface="Microsoft Sans Serif"/>
                <a:cs typeface="Microsoft Sans Serif"/>
              </a:rPr>
              <a:t>o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indústri</a:t>
            </a:r>
            <a:r>
              <a:rPr sz="3200" spc="-204" dirty="0">
                <a:latin typeface="Microsoft Sans Serif"/>
                <a:cs typeface="Microsoft Sans Serif"/>
              </a:rPr>
              <a:t>a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70" dirty="0">
                <a:latin typeface="Microsoft Sans Serif"/>
                <a:cs typeface="Microsoft Sans Serif"/>
              </a:rPr>
              <a:t>de 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entretenimento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4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desenvolvimento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computação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gráfica</a:t>
            </a:r>
            <a:r>
              <a:rPr sz="3200" spc="-6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00" dirty="0">
                <a:latin typeface="Microsoft Sans Serif"/>
                <a:cs typeface="Microsoft Sans Serif"/>
              </a:rPr>
              <a:t>Sistemas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baseados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5" dirty="0">
                <a:latin typeface="Microsoft Sans Serif"/>
                <a:cs typeface="Microsoft Sans Serif"/>
              </a:rPr>
              <a:t>idéia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agentes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artificiais</a:t>
            </a:r>
            <a:r>
              <a:rPr sz="3200" spc="-95" dirty="0">
                <a:latin typeface="Microsoft Sans Serif"/>
                <a:cs typeface="Microsoft Sans Serif"/>
              </a:rPr>
              <a:t>,</a:t>
            </a:r>
            <a:endParaRPr sz="3200">
              <a:latin typeface="Microsoft Sans Serif"/>
              <a:cs typeface="Microsoft Sans Serif"/>
            </a:endParaRPr>
          </a:p>
          <a:p>
            <a:pPr marL="241300" marR="5080">
              <a:lnSpc>
                <a:spcPts val="4610"/>
              </a:lnSpc>
              <a:spcBef>
                <a:spcPts val="280"/>
              </a:spcBef>
            </a:pPr>
            <a:r>
              <a:rPr sz="3200" spc="-220" dirty="0">
                <a:latin typeface="Microsoft Sans Serif"/>
                <a:cs typeface="Microsoft Sans Serif"/>
              </a:rPr>
              <a:t>denominados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b="1" spc="-275" dirty="0">
                <a:solidFill>
                  <a:srgbClr val="006FC0"/>
                </a:solidFill>
                <a:latin typeface="Arial"/>
                <a:cs typeface="Arial"/>
              </a:rPr>
              <a:t>sistemas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20" dirty="0">
                <a:solidFill>
                  <a:srgbClr val="006FC0"/>
                </a:solidFill>
                <a:latin typeface="Arial"/>
                <a:cs typeface="Arial"/>
              </a:rPr>
              <a:t>multiagentes</a:t>
            </a:r>
            <a:r>
              <a:rPr sz="3200" spc="-220" dirty="0">
                <a:latin typeface="Microsoft Sans Serif"/>
                <a:cs typeface="Microsoft Sans Serif"/>
              </a:rPr>
              <a:t>,</a:t>
            </a:r>
            <a:r>
              <a:rPr sz="3200" spc="6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têm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tornado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385" dirty="0">
                <a:latin typeface="Microsoft Sans Serif"/>
                <a:cs typeface="Microsoft Sans Serif"/>
              </a:rPr>
              <a:t>comuns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resolução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problemas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complexos.</a:t>
            </a:r>
            <a:endParaRPr sz="3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i="1" spc="-350" dirty="0">
                <a:solidFill>
                  <a:srgbClr val="006FC0"/>
                </a:solidFill>
                <a:latin typeface="Arial"/>
                <a:cs typeface="Arial"/>
              </a:rPr>
              <a:t>Chatterbots</a:t>
            </a:r>
            <a:r>
              <a:rPr sz="3200" b="1" i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(robôs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software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25" dirty="0">
                <a:latin typeface="Microsoft Sans Serif"/>
                <a:cs typeface="Microsoft Sans Serif"/>
              </a:rPr>
              <a:t>conversação)</a:t>
            </a:r>
            <a:endParaRPr sz="3200">
              <a:latin typeface="Microsoft Sans Serif"/>
              <a:cs typeface="Microsoft Sans Serif"/>
            </a:endParaRPr>
          </a:p>
          <a:p>
            <a:pPr marL="698500" marR="421640" lvl="1" indent="-228600">
              <a:lnSpc>
                <a:spcPct val="1201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75" dirty="0">
                <a:latin typeface="Microsoft Sans Serif"/>
                <a:cs typeface="Microsoft Sans Serif"/>
              </a:rPr>
              <a:t>Personagens</a:t>
            </a:r>
            <a:r>
              <a:rPr sz="3000" spc="-270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virtuais </a:t>
            </a:r>
            <a:r>
              <a:rPr sz="3000" spc="-185" dirty="0">
                <a:latin typeface="Microsoft Sans Serif"/>
                <a:cs typeface="Microsoft Sans Serif"/>
              </a:rPr>
              <a:t>que </a:t>
            </a:r>
            <a:r>
              <a:rPr sz="3000" spc="-260" dirty="0">
                <a:latin typeface="Microsoft Sans Serif"/>
                <a:cs typeface="Microsoft Sans Serif"/>
              </a:rPr>
              <a:t>conversam</a:t>
            </a:r>
            <a:r>
              <a:rPr sz="3000" spc="-254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-330" dirty="0">
                <a:latin typeface="Microsoft Sans Serif"/>
                <a:cs typeface="Microsoft Sans Serif"/>
              </a:rPr>
              <a:t> </a:t>
            </a:r>
            <a:r>
              <a:rPr sz="3000" spc="-175" dirty="0">
                <a:latin typeface="Microsoft Sans Serif"/>
                <a:cs typeface="Microsoft Sans Serif"/>
              </a:rPr>
              <a:t>linguagem </a:t>
            </a:r>
            <a:r>
              <a:rPr sz="3000" spc="-120" dirty="0">
                <a:latin typeface="Microsoft Sans Serif"/>
                <a:cs typeface="Microsoft Sans Serif"/>
              </a:rPr>
              <a:t>natural </a:t>
            </a:r>
            <a:r>
              <a:rPr sz="3000" spc="-295" dirty="0">
                <a:latin typeface="Microsoft Sans Serif"/>
                <a:cs typeface="Microsoft Sans Serif"/>
              </a:rPr>
              <a:t>como</a:t>
            </a:r>
            <a:r>
              <a:rPr sz="3000" spc="-290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se </a:t>
            </a:r>
            <a:r>
              <a:rPr sz="3000" spc="-330" dirty="0">
                <a:latin typeface="Microsoft Sans Serif"/>
                <a:cs typeface="Microsoft Sans Serif"/>
              </a:rPr>
              <a:t> </a:t>
            </a:r>
            <a:r>
              <a:rPr sz="3000" spc="100" dirty="0">
                <a:latin typeface="Microsoft Sans Serif"/>
                <a:cs typeface="Microsoft Sans Serif"/>
              </a:rPr>
              <a:t>f</a:t>
            </a:r>
            <a:r>
              <a:rPr sz="3000" spc="-370" dirty="0">
                <a:latin typeface="Microsoft Sans Serif"/>
                <a:cs typeface="Microsoft Sans Serif"/>
              </a:rPr>
              <a:t>ossem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h</a:t>
            </a:r>
            <a:r>
              <a:rPr sz="3000" spc="-370" dirty="0">
                <a:latin typeface="Microsoft Sans Serif"/>
                <a:cs typeface="Microsoft Sans Serif"/>
              </a:rPr>
              <a:t>u</a:t>
            </a:r>
            <a:r>
              <a:rPr sz="3000" spc="-310" dirty="0">
                <a:latin typeface="Microsoft Sans Serif"/>
                <a:cs typeface="Microsoft Sans Serif"/>
              </a:rPr>
              <a:t>manos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latin typeface="Microsoft Sans Serif"/>
                <a:cs typeface="Microsoft Sans Serif"/>
              </a:rPr>
              <a:t>v</a:t>
            </a:r>
            <a:r>
              <a:rPr sz="3000" spc="-45" dirty="0">
                <a:latin typeface="Microsoft Sans Serif"/>
                <a:cs typeface="Microsoft Sans Serif"/>
              </a:rPr>
              <a:t>erdad</a:t>
            </a:r>
            <a:r>
              <a:rPr sz="3000" spc="-295" dirty="0">
                <a:latin typeface="Microsoft Sans Serif"/>
                <a:cs typeface="Microsoft Sans Serif"/>
              </a:rPr>
              <a:t>e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são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cada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v</a:t>
            </a:r>
            <a:r>
              <a:rPr sz="3000" spc="-180" dirty="0">
                <a:latin typeface="Microsoft Sans Serif"/>
                <a:cs typeface="Microsoft Sans Serif"/>
              </a:rPr>
              <a:t>ez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mais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latin typeface="Microsoft Sans Serif"/>
                <a:cs typeface="Microsoft Sans Serif"/>
              </a:rPr>
              <a:t>co</a:t>
            </a:r>
            <a:r>
              <a:rPr sz="3000" spc="-400" dirty="0">
                <a:latin typeface="Microsoft Sans Serif"/>
                <a:cs typeface="Microsoft Sans Serif"/>
              </a:rPr>
              <a:t>m</a:t>
            </a:r>
            <a:r>
              <a:rPr sz="3000" spc="-355" dirty="0">
                <a:latin typeface="Microsoft Sans Serif"/>
                <a:cs typeface="Microsoft Sans Serif"/>
              </a:rPr>
              <a:t>u</a:t>
            </a:r>
            <a:r>
              <a:rPr sz="3000" spc="-370" dirty="0">
                <a:latin typeface="Microsoft Sans Serif"/>
                <a:cs typeface="Microsoft Sans Serif"/>
              </a:rPr>
              <a:t>n</a:t>
            </a:r>
            <a:r>
              <a:rPr sz="3000" spc="-505" dirty="0">
                <a:latin typeface="Microsoft Sans Serif"/>
                <a:cs typeface="Microsoft Sans Serif"/>
              </a:rPr>
              <a:t>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65" dirty="0">
                <a:latin typeface="Microsoft Sans Serif"/>
                <a:cs typeface="Microsoft Sans Serif"/>
              </a:rPr>
              <a:t>n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25" dirty="0">
                <a:latin typeface="Microsoft Sans Serif"/>
                <a:cs typeface="Microsoft Sans Serif"/>
              </a:rPr>
              <a:t>inte</a:t>
            </a:r>
            <a:r>
              <a:rPr sz="3000" spc="-50" dirty="0">
                <a:latin typeface="Microsoft Sans Serif"/>
                <a:cs typeface="Microsoft Sans Serif"/>
              </a:rPr>
              <a:t>r</a:t>
            </a:r>
            <a:r>
              <a:rPr sz="3000" spc="-180" dirty="0">
                <a:latin typeface="Microsoft Sans Serif"/>
                <a:cs typeface="Microsoft Sans Serif"/>
              </a:rPr>
              <a:t>net.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88116"/>
            <a:ext cx="11659870" cy="461454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220" dirty="0">
                <a:solidFill>
                  <a:srgbClr val="006FC0"/>
                </a:solidFill>
                <a:latin typeface="Arial"/>
                <a:cs typeface="Arial"/>
              </a:rPr>
              <a:t>Machine</a:t>
            </a:r>
            <a:r>
              <a:rPr sz="32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06FC0"/>
                </a:solidFill>
                <a:latin typeface="Arial"/>
                <a:cs typeface="Arial"/>
              </a:rPr>
              <a:t>lea</a:t>
            </a:r>
            <a:r>
              <a:rPr sz="3200" b="1" spc="-10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-210" dirty="0">
                <a:solidFill>
                  <a:srgbClr val="006FC0"/>
                </a:solidFill>
                <a:latin typeface="Arial"/>
                <a:cs typeface="Arial"/>
              </a:rPr>
              <a:t>ning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70" dirty="0">
                <a:latin typeface="Microsoft Sans Serif"/>
                <a:cs typeface="Microsoft Sans Serif"/>
              </a:rPr>
              <a:t>(a</a:t>
            </a:r>
            <a:r>
              <a:rPr sz="3200" spc="-105" dirty="0">
                <a:latin typeface="Microsoft Sans Serif"/>
                <a:cs typeface="Microsoft Sans Serif"/>
              </a:rPr>
              <a:t>p</a:t>
            </a:r>
            <a:r>
              <a:rPr sz="3200" spc="-130" dirty="0">
                <a:latin typeface="Microsoft Sans Serif"/>
                <a:cs typeface="Microsoft Sans Serif"/>
              </a:rPr>
              <a:t>rendi</a:t>
            </a:r>
            <a:r>
              <a:rPr sz="3200" spc="-140" dirty="0">
                <a:latin typeface="Microsoft Sans Serif"/>
                <a:cs typeface="Microsoft Sans Serif"/>
              </a:rPr>
              <a:t>z</a:t>
            </a:r>
            <a:r>
              <a:rPr sz="3200" spc="-35" dirty="0">
                <a:latin typeface="Microsoft Sans Serif"/>
                <a:cs typeface="Microsoft Sans Serif"/>
              </a:rPr>
              <a:t>a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25" dirty="0">
                <a:latin typeface="Microsoft Sans Serif"/>
                <a:cs typeface="Microsoft Sans Serif"/>
              </a:rPr>
              <a:t>m</a:t>
            </a:r>
            <a:r>
              <a:rPr sz="3200" spc="-235" dirty="0">
                <a:latin typeface="Microsoft Sans Serif"/>
                <a:cs typeface="Microsoft Sans Serif"/>
              </a:rPr>
              <a:t>á</a:t>
            </a:r>
            <a:r>
              <a:rPr sz="3200" spc="-170" dirty="0">
                <a:latin typeface="Microsoft Sans Serif"/>
                <a:cs typeface="Microsoft Sans Serif"/>
              </a:rPr>
              <a:t>quina):</a:t>
            </a:r>
            <a:endParaRPr sz="3200">
              <a:latin typeface="Microsoft Sans Serif"/>
              <a:cs typeface="Microsoft Sans Serif"/>
            </a:endParaRPr>
          </a:p>
          <a:p>
            <a:pPr marL="698500" marR="274955" lvl="1" indent="-228600">
              <a:lnSpc>
                <a:spcPct val="1201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Computadores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usando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dados</a:t>
            </a:r>
            <a:r>
              <a:rPr sz="30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para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aprender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340" dirty="0">
                <a:latin typeface="Microsoft Sans Serif"/>
                <a:cs typeface="Microsoft Sans Serif"/>
              </a:rPr>
              <a:t>com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apenas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mínimo</a:t>
            </a:r>
            <a:r>
              <a:rPr sz="30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programação</a:t>
            </a:r>
            <a:r>
              <a:rPr sz="3000" spc="-135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698500" marR="802005" lvl="1" indent="-228600">
              <a:lnSpc>
                <a:spcPct val="12000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máquina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aprenda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partir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dos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dados</a:t>
            </a:r>
            <a:r>
              <a:rPr sz="30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alimentados</a:t>
            </a:r>
            <a:r>
              <a:rPr sz="3000" spc="-175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75" dirty="0">
                <a:latin typeface="Microsoft Sans Serif"/>
                <a:cs typeface="Microsoft Sans Serif"/>
              </a:rPr>
              <a:t>chegando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ao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resultado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de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forma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autônoma</a:t>
            </a:r>
            <a:r>
              <a:rPr sz="3000" spc="-20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1155700" marR="5080" lvl="2" indent="-229235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260" dirty="0">
                <a:latin typeface="Microsoft Sans Serif"/>
                <a:cs typeface="Microsoft Sans Serif"/>
              </a:rPr>
              <a:t>Por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exemplo,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recomendações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personalizadas</a:t>
            </a:r>
            <a:r>
              <a:rPr sz="2800" spc="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b="1" spc="-110" dirty="0">
                <a:latin typeface="Arial"/>
                <a:cs typeface="Arial"/>
              </a:rPr>
              <a:t>Netflix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b="1" spc="-165" dirty="0">
                <a:latin typeface="Arial"/>
                <a:cs typeface="Arial"/>
              </a:rPr>
              <a:t>Amazon</a:t>
            </a:r>
            <a:r>
              <a:rPr sz="2800" spc="-165" dirty="0">
                <a:latin typeface="Microsoft Sans Serif"/>
                <a:cs typeface="Microsoft Sans Serif"/>
              </a:rPr>
              <a:t>.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O </a:t>
            </a:r>
            <a:r>
              <a:rPr sz="2800" spc="-85" dirty="0">
                <a:latin typeface="Microsoft Sans Serif"/>
                <a:cs typeface="Microsoft Sans Serif"/>
              </a:rPr>
              <a:t>aprendizado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175" dirty="0">
                <a:latin typeface="Microsoft Sans Serif"/>
                <a:cs typeface="Microsoft Sans Serif"/>
              </a:rPr>
              <a:t>máquina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principal </a:t>
            </a:r>
            <a:r>
              <a:rPr sz="2800" spc="-160" dirty="0">
                <a:latin typeface="Microsoft Sans Serif"/>
                <a:cs typeface="Microsoft Sans Serif"/>
              </a:rPr>
              <a:t>impulsionador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da </a:t>
            </a:r>
            <a:r>
              <a:rPr sz="2800" spc="-125" dirty="0">
                <a:latin typeface="Microsoft Sans Serif"/>
                <a:cs typeface="Microsoft Sans Serif"/>
              </a:rPr>
              <a:t>inteligência 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artificial.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5" dirty="0"/>
              <a:t>EXEMP</a:t>
            </a:r>
            <a:r>
              <a:rPr spc="-540" dirty="0"/>
              <a:t>L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625" dirty="0"/>
              <a:t>DE</a:t>
            </a:r>
            <a:r>
              <a:rPr spc="20" dirty="0"/>
              <a:t> </a:t>
            </a:r>
            <a:r>
              <a:rPr spc="-380" dirty="0"/>
              <a:t>APLICA</a:t>
            </a:r>
            <a:r>
              <a:rPr spc="-480" dirty="0"/>
              <a:t>Ç</a:t>
            </a:r>
            <a:r>
              <a:rPr spc="-484" dirty="0"/>
              <a:t>ÕES</a:t>
            </a:r>
            <a:r>
              <a:rPr spc="40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3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13521"/>
            <a:ext cx="11561445" cy="5190523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260" dirty="0">
                <a:solidFill>
                  <a:srgbClr val="006FC0"/>
                </a:solidFill>
                <a:latin typeface="Arial"/>
                <a:cs typeface="Arial"/>
              </a:rPr>
              <a:t>Deep</a:t>
            </a:r>
            <a:r>
              <a:rPr sz="26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320" dirty="0">
                <a:solidFill>
                  <a:srgbClr val="006FC0"/>
                </a:solidFill>
                <a:latin typeface="Arial"/>
                <a:cs typeface="Arial"/>
              </a:rPr>
              <a:t>Lea</a:t>
            </a:r>
            <a:r>
              <a:rPr sz="2600" b="1" spc="-18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600" b="1" spc="-210" dirty="0">
                <a:solidFill>
                  <a:srgbClr val="006FC0"/>
                </a:solidFill>
                <a:latin typeface="Arial"/>
                <a:cs typeface="Arial"/>
              </a:rPr>
              <a:t>ning</a:t>
            </a:r>
            <a:r>
              <a:rPr sz="26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70" dirty="0">
                <a:latin typeface="Microsoft Sans Serif"/>
                <a:cs typeface="Microsoft Sans Serif"/>
              </a:rPr>
              <a:t>(a</a:t>
            </a:r>
            <a:r>
              <a:rPr sz="2600" spc="-105" dirty="0">
                <a:latin typeface="Microsoft Sans Serif"/>
                <a:cs typeface="Microsoft Sans Serif"/>
              </a:rPr>
              <a:t>p</a:t>
            </a:r>
            <a:r>
              <a:rPr sz="2600" spc="-130" dirty="0">
                <a:latin typeface="Microsoft Sans Serif"/>
                <a:cs typeface="Microsoft Sans Serif"/>
              </a:rPr>
              <a:t>rendi</a:t>
            </a:r>
            <a:r>
              <a:rPr sz="2600" spc="-140" dirty="0">
                <a:latin typeface="Microsoft Sans Serif"/>
                <a:cs typeface="Microsoft Sans Serif"/>
              </a:rPr>
              <a:t>z</a:t>
            </a:r>
            <a:r>
              <a:rPr sz="2600" spc="-35" dirty="0">
                <a:latin typeface="Microsoft Sans Serif"/>
                <a:cs typeface="Microsoft Sans Serif"/>
              </a:rPr>
              <a:t>a</a:t>
            </a:r>
            <a:r>
              <a:rPr sz="2600" spc="-95" dirty="0">
                <a:latin typeface="Microsoft Sans Serif"/>
                <a:cs typeface="Microsoft Sans Serif"/>
              </a:rPr>
              <a:t>do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p</a:t>
            </a:r>
            <a:r>
              <a:rPr sz="2600" spc="-70" dirty="0">
                <a:latin typeface="Microsoft Sans Serif"/>
                <a:cs typeface="Microsoft Sans Serif"/>
              </a:rPr>
              <a:t>r</a:t>
            </a:r>
            <a:r>
              <a:rPr sz="2600" spc="-165" dirty="0">
                <a:latin typeface="Microsoft Sans Serif"/>
                <a:cs typeface="Microsoft Sans Serif"/>
              </a:rPr>
              <a:t>ofundo)</a:t>
            </a:r>
            <a:endParaRPr sz="2600" dirty="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170" dirty="0">
                <a:latin typeface="Microsoft Sans Serif"/>
                <a:cs typeface="Microsoft Sans Serif"/>
              </a:rPr>
              <a:t>Parte</a:t>
            </a:r>
            <a:r>
              <a:rPr sz="2600" spc="-16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do </a:t>
            </a:r>
            <a:r>
              <a:rPr sz="26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aprendizado </a:t>
            </a:r>
            <a:r>
              <a:rPr sz="2600" spc="-90" dirty="0">
                <a:latin typeface="Microsoft Sans Serif"/>
                <a:cs typeface="Microsoft Sans Serif"/>
              </a:rPr>
              <a:t>de </a:t>
            </a:r>
            <a:r>
              <a:rPr sz="2600" spc="-185" dirty="0">
                <a:latin typeface="Microsoft Sans Serif"/>
                <a:cs typeface="Microsoft Sans Serif"/>
              </a:rPr>
              <a:t>máquina</a:t>
            </a:r>
            <a:r>
              <a:rPr sz="2600" spc="-180" dirty="0">
                <a:latin typeface="Microsoft Sans Serif"/>
                <a:cs typeface="Microsoft Sans Serif"/>
              </a:rPr>
              <a:t> que</a:t>
            </a:r>
            <a:r>
              <a:rPr sz="2600" spc="-17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utiliza </a:t>
            </a:r>
            <a:r>
              <a:rPr sz="2600" spc="-150" dirty="0">
                <a:latin typeface="Microsoft Sans Serif"/>
                <a:cs typeface="Microsoft Sans Serif"/>
              </a:rPr>
              <a:t>algoritmos </a:t>
            </a:r>
            <a:r>
              <a:rPr sz="26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complexos </a:t>
            </a:r>
            <a:r>
              <a:rPr sz="26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para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imitar</a:t>
            </a:r>
            <a:r>
              <a:rPr sz="26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rede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neural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do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cérebro</a:t>
            </a:r>
            <a:r>
              <a:rPr sz="2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humano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aprender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90" dirty="0">
                <a:latin typeface="Microsoft Sans Serif"/>
                <a:cs typeface="Microsoft Sans Serif"/>
              </a:rPr>
              <a:t>uma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área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do </a:t>
            </a:r>
            <a:r>
              <a:rPr sz="2600" spc="-780" dirty="0">
                <a:latin typeface="Microsoft Sans Serif"/>
                <a:cs typeface="Microsoft Sans Serif"/>
              </a:rPr>
              <a:t> </a:t>
            </a:r>
            <a:r>
              <a:rPr sz="26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co</a:t>
            </a:r>
            <a:r>
              <a:rPr sz="26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600" spc="-300" dirty="0">
                <a:solidFill>
                  <a:srgbClr val="006FC0"/>
                </a:solidFill>
                <a:latin typeface="Microsoft Sans Serif"/>
                <a:cs typeface="Microsoft Sans Serif"/>
              </a:rPr>
              <a:t>he</a:t>
            </a:r>
            <a:r>
              <a:rPr sz="2600" spc="-280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26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iment</a:t>
            </a:r>
            <a:r>
              <a:rPr sz="26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340" dirty="0">
                <a:latin typeface="Microsoft Sans Serif"/>
                <a:cs typeface="Microsoft Sans Serif"/>
              </a:rPr>
              <a:t>com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pou</a:t>
            </a:r>
            <a:r>
              <a:rPr sz="2600" spc="-215" dirty="0">
                <a:latin typeface="Microsoft Sans Serif"/>
                <a:cs typeface="Microsoft Sans Serif"/>
              </a:rPr>
              <a:t>c</a:t>
            </a:r>
            <a:r>
              <a:rPr sz="2600" spc="-170" dirty="0">
                <a:latin typeface="Microsoft Sans Serif"/>
                <a:cs typeface="Microsoft Sans Serif"/>
              </a:rPr>
              <a:t>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65" dirty="0">
                <a:latin typeface="Microsoft Sans Serif"/>
                <a:cs typeface="Microsoft Sans Serif"/>
              </a:rPr>
              <a:t>ou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n</a:t>
            </a:r>
            <a:r>
              <a:rPr sz="2600" spc="-295" dirty="0">
                <a:latin typeface="Microsoft Sans Serif"/>
                <a:cs typeface="Microsoft Sans Serif"/>
              </a:rPr>
              <a:t>en</a:t>
            </a:r>
            <a:r>
              <a:rPr sz="2600" spc="-310" dirty="0">
                <a:latin typeface="Microsoft Sans Serif"/>
                <a:cs typeface="Microsoft Sans Serif"/>
              </a:rPr>
              <a:t>h</a:t>
            </a:r>
            <a:r>
              <a:rPr sz="2600" spc="-290" dirty="0">
                <a:latin typeface="Microsoft Sans Serif"/>
                <a:cs typeface="Microsoft Sans Serif"/>
              </a:rPr>
              <a:t>uma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405" dirty="0">
                <a:latin typeface="Microsoft Sans Serif"/>
                <a:cs typeface="Microsoft Sans Serif"/>
              </a:rPr>
              <a:t>s</a:t>
            </a:r>
            <a:r>
              <a:rPr sz="2600" spc="-470" dirty="0">
                <a:latin typeface="Microsoft Sans Serif"/>
                <a:cs typeface="Microsoft Sans Serif"/>
              </a:rPr>
              <a:t>u</a:t>
            </a:r>
            <a:r>
              <a:rPr sz="2600" spc="-70" dirty="0">
                <a:latin typeface="Microsoft Sans Serif"/>
                <a:cs typeface="Microsoft Sans Serif"/>
              </a:rPr>
              <a:t>pe</a:t>
            </a:r>
            <a:r>
              <a:rPr sz="2600" spc="65" dirty="0">
                <a:latin typeface="Microsoft Sans Serif"/>
                <a:cs typeface="Microsoft Sans Serif"/>
              </a:rPr>
              <a:t>r</a:t>
            </a:r>
            <a:r>
              <a:rPr sz="2600" spc="-175" dirty="0">
                <a:latin typeface="Microsoft Sans Serif"/>
                <a:cs typeface="Microsoft Sans Serif"/>
              </a:rPr>
              <a:t>visã</a:t>
            </a:r>
            <a:r>
              <a:rPr sz="2600" spc="-285" dirty="0">
                <a:latin typeface="Microsoft Sans Serif"/>
                <a:cs typeface="Microsoft Sans Serif"/>
              </a:rPr>
              <a:t>o</a:t>
            </a:r>
            <a:r>
              <a:rPr sz="2600" spc="-180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300" dirty="0">
                <a:solidFill>
                  <a:srgbClr val="006FC0"/>
                </a:solidFill>
                <a:latin typeface="Arial"/>
                <a:cs typeface="Arial"/>
              </a:rPr>
              <a:t>Processamento</a:t>
            </a:r>
            <a:r>
              <a:rPr sz="26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250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6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254" dirty="0">
                <a:solidFill>
                  <a:srgbClr val="006FC0"/>
                </a:solidFill>
                <a:latin typeface="Arial"/>
                <a:cs typeface="Arial"/>
              </a:rPr>
              <a:t>Linguagem</a:t>
            </a:r>
            <a:r>
              <a:rPr sz="26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006FC0"/>
                </a:solidFill>
                <a:latin typeface="Arial"/>
                <a:cs typeface="Arial"/>
              </a:rPr>
              <a:t>Natural</a:t>
            </a:r>
            <a:r>
              <a:rPr sz="2600" spc="-150" dirty="0">
                <a:latin typeface="Microsoft Sans Serif"/>
                <a:cs typeface="Microsoft Sans Serif"/>
              </a:rPr>
              <a:t>:</a:t>
            </a:r>
            <a:endParaRPr sz="2600" dirty="0">
              <a:latin typeface="Microsoft Sans Serif"/>
              <a:cs typeface="Microsoft Sans Serif"/>
            </a:endParaRPr>
          </a:p>
          <a:p>
            <a:pPr marL="698500" marR="417195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95" dirty="0">
                <a:latin typeface="Microsoft Sans Serif"/>
                <a:cs typeface="Microsoft Sans Serif"/>
              </a:rPr>
              <a:t>Utiliza </a:t>
            </a:r>
            <a:r>
              <a:rPr sz="2600" spc="-260" dirty="0">
                <a:latin typeface="Microsoft Sans Serif"/>
                <a:cs typeface="Microsoft Sans Serif"/>
              </a:rPr>
              <a:t>as</a:t>
            </a:r>
            <a:r>
              <a:rPr sz="2600" spc="-254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técnicas</a:t>
            </a:r>
            <a:r>
              <a:rPr sz="2600" spc="-22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de </a:t>
            </a:r>
            <a:r>
              <a:rPr sz="26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machine</a:t>
            </a:r>
            <a:r>
              <a:rPr sz="26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learning </a:t>
            </a:r>
            <a:r>
              <a:rPr sz="2600" spc="-20" dirty="0">
                <a:latin typeface="Microsoft Sans Serif"/>
                <a:cs typeface="Microsoft Sans Serif"/>
              </a:rPr>
              <a:t>para </a:t>
            </a:r>
            <a:r>
              <a:rPr sz="2600" spc="-165" dirty="0">
                <a:latin typeface="Microsoft Sans Serif"/>
                <a:cs typeface="Microsoft Sans Serif"/>
              </a:rPr>
              <a:t>encontrar </a:t>
            </a:r>
            <a:r>
              <a:rPr sz="2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padrões </a:t>
            </a:r>
            <a:r>
              <a:rPr sz="2600" spc="-335" dirty="0">
                <a:latin typeface="Microsoft Sans Serif"/>
                <a:cs typeface="Microsoft Sans Serif"/>
              </a:rPr>
              <a:t>em </a:t>
            </a:r>
            <a:r>
              <a:rPr sz="2600" spc="-33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grandes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conjuntos</a:t>
            </a:r>
            <a:r>
              <a:rPr sz="26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de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dados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puros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latin typeface="Microsoft Sans Serif"/>
                <a:cs typeface="Microsoft Sans Serif"/>
              </a:rPr>
              <a:t>reconhecer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linguagem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natural.</a:t>
            </a:r>
            <a:endParaRPr sz="2600" dirty="0">
              <a:latin typeface="Microsoft Sans Serif"/>
              <a:cs typeface="Microsoft Sans Serif"/>
            </a:endParaRPr>
          </a:p>
          <a:p>
            <a:pPr marL="1155700" marR="292735" lvl="2" indent="-229235">
              <a:lnSpc>
                <a:spcPct val="120000"/>
              </a:lnSpc>
              <a:spcBef>
                <a:spcPts val="52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spc="-250" dirty="0">
                <a:latin typeface="Microsoft Sans Serif"/>
                <a:cs typeface="Microsoft Sans Serif"/>
              </a:rPr>
              <a:t>Exemplos</a:t>
            </a:r>
            <a:r>
              <a:rPr sz="2600" spc="-24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de </a:t>
            </a:r>
            <a:r>
              <a:rPr sz="2600" spc="-105" dirty="0">
                <a:latin typeface="Microsoft Sans Serif"/>
                <a:cs typeface="Microsoft Sans Serif"/>
              </a:rPr>
              <a:t>aplicação </a:t>
            </a:r>
            <a:r>
              <a:rPr sz="2600" spc="-90" dirty="0">
                <a:latin typeface="Microsoft Sans Serif"/>
                <a:cs typeface="Microsoft Sans Serif"/>
              </a:rPr>
              <a:t>do </a:t>
            </a:r>
            <a:r>
              <a:rPr sz="2600" spc="-320" dirty="0">
                <a:latin typeface="Microsoft Sans Serif"/>
                <a:cs typeface="Microsoft Sans Serif"/>
              </a:rPr>
              <a:t>PLN:</a:t>
            </a:r>
            <a:r>
              <a:rPr sz="2600" spc="-315" dirty="0">
                <a:latin typeface="Microsoft Sans Serif"/>
                <a:cs typeface="Microsoft Sans Serif"/>
              </a:rPr>
              <a:t> </a:t>
            </a:r>
            <a:r>
              <a:rPr sz="2600" b="1" spc="-155" dirty="0">
                <a:solidFill>
                  <a:srgbClr val="006FC0"/>
                </a:solidFill>
                <a:latin typeface="Arial"/>
                <a:cs typeface="Arial"/>
              </a:rPr>
              <a:t>análise </a:t>
            </a:r>
            <a:r>
              <a:rPr sz="2600" b="1" spc="-225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2600" b="1" spc="-2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235" dirty="0">
                <a:solidFill>
                  <a:srgbClr val="006FC0"/>
                </a:solidFill>
                <a:latin typeface="Arial"/>
                <a:cs typeface="Arial"/>
              </a:rPr>
              <a:t>sentimentos</a:t>
            </a:r>
            <a:r>
              <a:rPr sz="2600" b="1" spc="-22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- </a:t>
            </a:r>
            <a:r>
              <a:rPr sz="2600" spc="-140" dirty="0">
                <a:latin typeface="Microsoft Sans Serif"/>
                <a:cs typeface="Microsoft Sans Serif"/>
              </a:rPr>
              <a:t>algoritmos </a:t>
            </a:r>
            <a:r>
              <a:rPr sz="2600" spc="-13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procuraram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padrões</a:t>
            </a:r>
            <a:r>
              <a:rPr sz="26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315" dirty="0">
                <a:latin typeface="Microsoft Sans Serif"/>
                <a:cs typeface="Microsoft Sans Serif"/>
              </a:rPr>
              <a:t>em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postagens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de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redes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latin typeface="Microsoft Sans Serif"/>
                <a:cs typeface="Microsoft Sans Serif"/>
              </a:rPr>
              <a:t>sociais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para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compreender </a:t>
            </a:r>
            <a:r>
              <a:rPr sz="2600" spc="-7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80" dirty="0">
                <a:latin typeface="Microsoft Sans Serif"/>
                <a:cs typeface="Microsoft Sans Serif"/>
              </a:rPr>
              <a:t>como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315" dirty="0">
                <a:latin typeface="Microsoft Sans Serif"/>
                <a:cs typeface="Microsoft Sans Serif"/>
              </a:rPr>
              <a:t>os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clientes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315" dirty="0">
                <a:latin typeface="Microsoft Sans Serif"/>
                <a:cs typeface="Microsoft Sans Serif"/>
              </a:rPr>
              <a:t>se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270" dirty="0">
                <a:latin typeface="Microsoft Sans Serif"/>
                <a:cs typeface="Microsoft Sans Serif"/>
              </a:rPr>
              <a:t>sentem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310" dirty="0">
                <a:latin typeface="Microsoft Sans Serif"/>
                <a:cs typeface="Microsoft Sans Serif"/>
              </a:rPr>
              <a:t>em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relação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latin typeface="Microsoft Sans Serif"/>
                <a:cs typeface="Microsoft Sans Serif"/>
              </a:rPr>
              <a:t>marcas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e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produtos</a:t>
            </a:r>
            <a:r>
              <a:rPr sz="26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específicos.</a:t>
            </a:r>
            <a:endParaRPr sz="2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457961"/>
            <a:ext cx="1060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PRODU</a:t>
            </a:r>
            <a:r>
              <a:rPr spc="-509" dirty="0"/>
              <a:t>T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409" dirty="0"/>
              <a:t>A</a:t>
            </a:r>
            <a:r>
              <a:rPr spc="-420" dirty="0"/>
              <a:t>TUAIS</a:t>
            </a:r>
            <a:r>
              <a:rPr spc="30" dirty="0"/>
              <a:t> </a:t>
            </a:r>
            <a:r>
              <a:rPr spc="-425" dirty="0"/>
              <a:t>QUE</a:t>
            </a:r>
            <a:r>
              <a:rPr spc="25" dirty="0"/>
              <a:t> </a:t>
            </a:r>
            <a:r>
              <a:rPr spc="-370" dirty="0"/>
              <a:t>USAM</a:t>
            </a:r>
            <a:r>
              <a:rPr spc="3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6931025" cy="5037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48080" indent="-2286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450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600" b="1" spc="-300" dirty="0">
                <a:solidFill>
                  <a:srgbClr val="006FC0"/>
                </a:solidFill>
                <a:latin typeface="Arial"/>
                <a:cs typeface="Arial"/>
              </a:rPr>
              <a:t>ogos</a:t>
            </a:r>
            <a:r>
              <a:rPr sz="2600" spc="-180" dirty="0">
                <a:latin typeface="Microsoft Sans Serif"/>
                <a:cs typeface="Microsoft Sans Serif"/>
              </a:rPr>
              <a:t>: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6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gle</a:t>
            </a:r>
            <a:r>
              <a:rPr sz="26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45" dirty="0">
                <a:latin typeface="Microsoft Sans Serif"/>
                <a:cs typeface="Microsoft Sans Serif"/>
              </a:rPr>
              <a:t>tem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o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DeepM</a:t>
            </a:r>
            <a:r>
              <a:rPr sz="2600" spc="-60" dirty="0">
                <a:latin typeface="Microsoft Sans Serif"/>
                <a:cs typeface="Microsoft Sans Serif"/>
              </a:rPr>
              <a:t>i</a:t>
            </a:r>
            <a:r>
              <a:rPr sz="2600" spc="-195" dirty="0">
                <a:latin typeface="Microsoft Sans Serif"/>
                <a:cs typeface="Microsoft Sans Serif"/>
              </a:rPr>
              <a:t>nd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620" dirty="0">
                <a:latin typeface="Microsoft Sans Serif"/>
                <a:cs typeface="Microsoft Sans Serif"/>
              </a:rPr>
              <a:t>–  </a:t>
            </a:r>
            <a:r>
              <a:rPr sz="2600" spc="-65" dirty="0">
                <a:latin typeface="Microsoft Sans Serif"/>
                <a:cs typeface="Microsoft Sans Serif"/>
              </a:rPr>
              <a:t>laboratório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de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IA.</a:t>
            </a:r>
            <a:endParaRPr sz="260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325" dirty="0">
                <a:latin typeface="Microsoft Sans Serif"/>
                <a:cs typeface="Microsoft Sans Serif"/>
              </a:rPr>
              <a:t>Des</a:t>
            </a:r>
            <a:r>
              <a:rPr sz="2600" spc="-300" dirty="0">
                <a:latin typeface="Microsoft Sans Serif"/>
                <a:cs typeface="Microsoft Sans Serif"/>
              </a:rPr>
              <a:t>e</a:t>
            </a:r>
            <a:r>
              <a:rPr sz="2600" spc="-305" dirty="0">
                <a:latin typeface="Microsoft Sans Serif"/>
                <a:cs typeface="Microsoft Sans Serif"/>
              </a:rPr>
              <a:t>n</a:t>
            </a:r>
            <a:r>
              <a:rPr sz="2600" spc="-335" dirty="0">
                <a:latin typeface="Microsoft Sans Serif"/>
                <a:cs typeface="Microsoft Sans Serif"/>
              </a:rPr>
              <a:t>v</a:t>
            </a:r>
            <a:r>
              <a:rPr sz="2600" spc="-125" dirty="0">
                <a:latin typeface="Microsoft Sans Serif"/>
                <a:cs typeface="Microsoft Sans Serif"/>
              </a:rPr>
              <a:t>ol</a:t>
            </a:r>
            <a:r>
              <a:rPr sz="2600" spc="-220" dirty="0">
                <a:latin typeface="Microsoft Sans Serif"/>
                <a:cs typeface="Microsoft Sans Serif"/>
              </a:rPr>
              <a:t>v</a:t>
            </a:r>
            <a:r>
              <a:rPr sz="2600" spc="-114" dirty="0">
                <a:latin typeface="Microsoft Sans Serif"/>
                <a:cs typeface="Microsoft Sans Serif"/>
              </a:rPr>
              <a:t>er</a:t>
            </a:r>
            <a:r>
              <a:rPr sz="2600" spc="-275" dirty="0">
                <a:latin typeface="Microsoft Sans Serif"/>
                <a:cs typeface="Microsoft Sans Serif"/>
              </a:rPr>
              <a:t>am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solidFill>
                  <a:srgbClr val="006FC0"/>
                </a:solidFill>
                <a:latin typeface="Microsoft Sans Serif"/>
                <a:cs typeface="Microsoft Sans Serif"/>
              </a:rPr>
              <a:t>ALPH</a:t>
            </a:r>
            <a:r>
              <a:rPr sz="2600" spc="-48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6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190" dirty="0">
                <a:latin typeface="Microsoft Sans Serif"/>
                <a:cs typeface="Microsoft Sans Serif"/>
              </a:rPr>
              <a:t>,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computa</a:t>
            </a:r>
            <a:r>
              <a:rPr sz="2600" spc="-204" dirty="0">
                <a:latin typeface="Microsoft Sans Serif"/>
                <a:cs typeface="Microsoft Sans Serif"/>
              </a:rPr>
              <a:t>d</a:t>
            </a:r>
            <a:r>
              <a:rPr sz="2600" spc="-75" dirty="0">
                <a:latin typeface="Microsoft Sans Serif"/>
                <a:cs typeface="Microsoft Sans Serif"/>
              </a:rPr>
              <a:t>or  </a:t>
            </a:r>
            <a:r>
              <a:rPr sz="2600" spc="-100" dirty="0">
                <a:latin typeface="Microsoft Sans Serif"/>
                <a:cs typeface="Microsoft Sans Serif"/>
              </a:rPr>
              <a:t>d</a:t>
            </a:r>
            <a:r>
              <a:rPr sz="2600" spc="-95" dirty="0">
                <a:latin typeface="Microsoft Sans Serif"/>
                <a:cs typeface="Microsoft Sans Serif"/>
              </a:rPr>
              <a:t>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b="1" spc="-285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2600" b="1" spc="-215" dirty="0">
                <a:solidFill>
                  <a:srgbClr val="006FC0"/>
                </a:solidFill>
                <a:latin typeface="Arial"/>
                <a:cs typeface="Arial"/>
              </a:rPr>
              <a:t>oogle</a:t>
            </a:r>
            <a:r>
              <a:rPr sz="2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que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der</a:t>
            </a:r>
            <a:r>
              <a:rPr sz="2600" spc="-95" dirty="0">
                <a:latin typeface="Microsoft Sans Serif"/>
                <a:cs typeface="Microsoft Sans Serif"/>
              </a:rPr>
              <a:t>r</a:t>
            </a:r>
            <a:r>
              <a:rPr sz="2600" spc="-190" dirty="0">
                <a:latin typeface="Microsoft Sans Serif"/>
                <a:cs typeface="Microsoft Sans Serif"/>
              </a:rPr>
              <a:t>otou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455" dirty="0">
                <a:latin typeface="Microsoft Sans Serif"/>
                <a:cs typeface="Microsoft Sans Serif"/>
              </a:rPr>
              <a:t>um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campeão  </a:t>
            </a:r>
            <a:r>
              <a:rPr sz="2600" spc="-48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6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undial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280" dirty="0">
                <a:latin typeface="Microsoft Sans Serif"/>
                <a:cs typeface="Microsoft Sans Serif"/>
              </a:rPr>
              <a:t>no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j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-95" dirty="0">
                <a:latin typeface="Microsoft Sans Serif"/>
                <a:cs typeface="Microsoft Sans Serif"/>
              </a:rPr>
              <a:t>go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85" dirty="0">
                <a:latin typeface="Microsoft Sans Serif"/>
                <a:cs typeface="Microsoft Sans Serif"/>
              </a:rPr>
              <a:t>C</a:t>
            </a:r>
            <a:r>
              <a:rPr sz="2600" spc="-229" dirty="0">
                <a:latin typeface="Microsoft Sans Serif"/>
                <a:cs typeface="Microsoft Sans Serif"/>
              </a:rPr>
              <a:t>hin</a:t>
            </a:r>
            <a:r>
              <a:rPr sz="2600" spc="-280" dirty="0">
                <a:latin typeface="Microsoft Sans Serif"/>
                <a:cs typeface="Microsoft Sans Serif"/>
              </a:rPr>
              <a:t>ê</a:t>
            </a:r>
            <a:r>
              <a:rPr sz="2600" spc="-535" dirty="0">
                <a:latin typeface="Microsoft Sans Serif"/>
                <a:cs typeface="Microsoft Sans Serif"/>
              </a:rPr>
              <a:t>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6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spc="-190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  <a:p>
            <a:pPr marL="698500" marR="132080" lvl="1" indent="-228600">
              <a:lnSpc>
                <a:spcPct val="12000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140" dirty="0">
                <a:latin typeface="Microsoft Sans Serif"/>
                <a:cs typeface="Microsoft Sans Serif"/>
              </a:rPr>
              <a:t>“</a:t>
            </a:r>
            <a:r>
              <a:rPr sz="2600" spc="-195" dirty="0">
                <a:latin typeface="Microsoft Sans Serif"/>
                <a:cs typeface="Microsoft Sans Serif"/>
              </a:rPr>
              <a:t>Imito</a:t>
            </a:r>
            <a:r>
              <a:rPr sz="2600" spc="-240" dirty="0">
                <a:latin typeface="Microsoft Sans Serif"/>
                <a:cs typeface="Microsoft Sans Serif"/>
              </a:rPr>
              <a:t>u</a:t>
            </a:r>
            <a:r>
              <a:rPr sz="2600" spc="140" dirty="0">
                <a:latin typeface="Microsoft Sans Serif"/>
                <a:cs typeface="Microsoft Sans Serif"/>
              </a:rPr>
              <a:t>”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330" dirty="0">
                <a:latin typeface="Microsoft Sans Serif"/>
                <a:cs typeface="Microsoft Sans Serif"/>
              </a:rPr>
              <a:t>o</a:t>
            </a:r>
            <a:r>
              <a:rPr sz="2600" spc="-300" dirty="0">
                <a:latin typeface="Microsoft Sans Serif"/>
                <a:cs typeface="Microsoft Sans Serif"/>
              </a:rPr>
              <a:t>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305" dirty="0">
                <a:latin typeface="Microsoft Sans Serif"/>
                <a:cs typeface="Microsoft Sans Serif"/>
              </a:rPr>
              <a:t>humanos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c</a:t>
            </a:r>
            <a:r>
              <a:rPr sz="2600" spc="-250" dirty="0">
                <a:latin typeface="Microsoft Sans Serif"/>
                <a:cs typeface="Microsoft Sans Serif"/>
              </a:rPr>
              <a:t>o</a:t>
            </a:r>
            <a:r>
              <a:rPr sz="2600" spc="-470" dirty="0">
                <a:latin typeface="Microsoft Sans Serif"/>
                <a:cs typeface="Microsoft Sans Serif"/>
              </a:rPr>
              <a:t>m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tr</a:t>
            </a:r>
            <a:r>
              <a:rPr sz="2600" spc="-85" dirty="0">
                <a:latin typeface="Microsoft Sans Serif"/>
                <a:cs typeface="Microsoft Sans Serif"/>
              </a:rPr>
              <a:t>e</a:t>
            </a:r>
            <a:r>
              <a:rPr sz="2600" spc="-229" dirty="0">
                <a:latin typeface="Microsoft Sans Serif"/>
                <a:cs typeface="Microsoft Sans Serif"/>
              </a:rPr>
              <a:t>inamento</a:t>
            </a:r>
            <a:r>
              <a:rPr sz="2600" spc="-215" dirty="0">
                <a:latin typeface="Microsoft Sans Serif"/>
                <a:cs typeface="Microsoft Sans Serif"/>
              </a:rPr>
              <a:t>s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p</a:t>
            </a:r>
            <a:r>
              <a:rPr sz="2600" spc="-85" dirty="0">
                <a:latin typeface="Microsoft Sans Serif"/>
                <a:cs typeface="Microsoft Sans Serif"/>
              </a:rPr>
              <a:t>o</a:t>
            </a:r>
            <a:r>
              <a:rPr sz="2600" spc="-5" dirty="0">
                <a:latin typeface="Microsoft Sans Serif"/>
                <a:cs typeface="Microsoft Sans Serif"/>
              </a:rPr>
              <a:t>r  </a:t>
            </a:r>
            <a:r>
              <a:rPr sz="26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aprendizagem</a:t>
            </a:r>
            <a:r>
              <a:rPr sz="26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máquina</a:t>
            </a:r>
            <a:r>
              <a:rPr sz="2600" spc="-170" dirty="0">
                <a:latin typeface="Microsoft Sans Serif"/>
                <a:cs typeface="Microsoft Sans Serif"/>
              </a:rPr>
              <a:t>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além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de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redes </a:t>
            </a:r>
            <a:r>
              <a:rPr sz="2600" spc="-7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neurais</a:t>
            </a:r>
            <a:r>
              <a:rPr sz="26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artificiais</a:t>
            </a:r>
            <a:r>
              <a:rPr sz="2600" spc="-80" dirty="0">
                <a:latin typeface="Microsoft Sans Serif"/>
                <a:cs typeface="Microsoft Sans Serif"/>
              </a:rPr>
              <a:t>.</a:t>
            </a:r>
            <a:endParaRPr sz="2600" dirty="0">
              <a:latin typeface="Microsoft Sans Serif"/>
              <a:cs typeface="Microsoft Sans Serif"/>
            </a:endParaRPr>
          </a:p>
          <a:p>
            <a:pPr marL="698500" marR="493395" lvl="1" indent="-228600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5" dirty="0">
                <a:latin typeface="Microsoft Sans Serif"/>
                <a:cs typeface="Microsoft Sans Serif"/>
              </a:rPr>
              <a:t>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solidFill>
                  <a:srgbClr val="006FC0"/>
                </a:solidFill>
                <a:latin typeface="Microsoft Sans Serif"/>
                <a:cs typeface="Microsoft Sans Serif"/>
              </a:rPr>
              <a:t>AL</a:t>
            </a:r>
            <a:r>
              <a:rPr sz="2600" spc="-39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26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H</a:t>
            </a:r>
            <a:r>
              <a:rPr sz="2600" spc="-33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GO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</a:t>
            </a:r>
            <a:r>
              <a:rPr sz="2600" dirty="0">
                <a:latin typeface="Microsoft Sans Serif"/>
                <a:cs typeface="Microsoft Sans Serif"/>
              </a:rPr>
              <a:t>e</a:t>
            </a:r>
            <a:r>
              <a:rPr sz="2600" spc="-180" dirty="0">
                <a:latin typeface="Microsoft Sans Serif"/>
                <a:cs typeface="Microsoft Sans Serif"/>
              </a:rPr>
              <a:t>z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420" dirty="0">
                <a:latin typeface="Microsoft Sans Serif"/>
                <a:cs typeface="Microsoft Sans Serif"/>
              </a:rPr>
              <a:t>m</a:t>
            </a:r>
            <a:r>
              <a:rPr sz="2600" spc="-204" dirty="0">
                <a:latin typeface="Microsoft Sans Serif"/>
                <a:cs typeface="Microsoft Sans Serif"/>
              </a:rPr>
              <a:t>uitos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movimentos</a:t>
            </a:r>
            <a:r>
              <a:rPr sz="26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300" dirty="0">
                <a:latin typeface="Microsoft Sans Serif"/>
                <a:cs typeface="Microsoft Sans Serif"/>
              </a:rPr>
              <a:t>s</a:t>
            </a:r>
            <a:r>
              <a:rPr sz="2600" spc="-330" dirty="0">
                <a:latin typeface="Microsoft Sans Serif"/>
                <a:cs typeface="Microsoft Sans Serif"/>
              </a:rPr>
              <a:t>e</a:t>
            </a:r>
            <a:r>
              <a:rPr sz="2600" spc="-260" dirty="0">
                <a:latin typeface="Microsoft Sans Serif"/>
                <a:cs typeface="Microsoft Sans Serif"/>
              </a:rPr>
              <a:t>m  </a:t>
            </a:r>
            <a:r>
              <a:rPr sz="26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precedentes</a:t>
            </a:r>
            <a:r>
              <a:rPr sz="2600" spc="-170" dirty="0">
                <a:latin typeface="Microsoft Sans Serif"/>
                <a:cs typeface="Microsoft Sans Serif"/>
              </a:rPr>
              <a:t>,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criativos</a:t>
            </a:r>
            <a:r>
              <a:rPr sz="26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até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40" dirty="0">
                <a:latin typeface="Microsoft Sans Serif"/>
                <a:cs typeface="Microsoft Sans Serif"/>
              </a:rPr>
              <a:t>‘bonitos’.</a:t>
            </a:r>
            <a:endParaRPr sz="26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0356" y="972311"/>
            <a:ext cx="4602480" cy="588568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457961"/>
            <a:ext cx="1060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PRODU</a:t>
            </a:r>
            <a:r>
              <a:rPr spc="-509" dirty="0"/>
              <a:t>T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409" dirty="0"/>
              <a:t>A</a:t>
            </a:r>
            <a:r>
              <a:rPr spc="-420" dirty="0"/>
              <a:t>TUAIS</a:t>
            </a:r>
            <a:r>
              <a:rPr spc="30" dirty="0"/>
              <a:t> </a:t>
            </a:r>
            <a:r>
              <a:rPr spc="-425" dirty="0"/>
              <a:t>QUE</a:t>
            </a:r>
            <a:r>
              <a:rPr spc="25" dirty="0"/>
              <a:t> </a:t>
            </a:r>
            <a:r>
              <a:rPr spc="-370" dirty="0"/>
              <a:t>USAM</a:t>
            </a:r>
            <a:r>
              <a:rPr spc="3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7109459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7815" indent="-2286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365" dirty="0">
                <a:solidFill>
                  <a:srgbClr val="006FC0"/>
                </a:solidFill>
                <a:latin typeface="Arial"/>
                <a:cs typeface="Arial"/>
              </a:rPr>
              <a:t>Sis</a:t>
            </a:r>
            <a:r>
              <a:rPr sz="3200" b="1" spc="-254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3200" b="1" spc="-265" dirty="0">
                <a:solidFill>
                  <a:srgbClr val="006FC0"/>
                </a:solidFill>
                <a:latin typeface="Arial"/>
                <a:cs typeface="Arial"/>
              </a:rPr>
              <a:t>emas</a:t>
            </a:r>
            <a:r>
              <a:rPr sz="32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50" dirty="0">
                <a:solidFill>
                  <a:srgbClr val="006FC0"/>
                </a:solidFill>
                <a:latin typeface="Arial"/>
                <a:cs typeface="Arial"/>
              </a:rPr>
              <a:t>de</a:t>
            </a:r>
            <a:r>
              <a:rPr sz="32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3200" b="1" spc="-315" dirty="0">
                <a:solidFill>
                  <a:srgbClr val="006FC0"/>
                </a:solidFill>
                <a:latin typeface="Arial"/>
                <a:cs typeface="Arial"/>
              </a:rPr>
              <a:t>usca</a:t>
            </a:r>
            <a:r>
              <a:rPr sz="3000" spc="-180" dirty="0">
                <a:latin typeface="Microsoft Sans Serif"/>
                <a:cs typeface="Microsoft Sans Serif"/>
              </a:rPr>
              <a:t>: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250" dirty="0">
                <a:latin typeface="Microsoft Sans Serif"/>
                <a:cs typeface="Microsoft Sans Serif"/>
              </a:rPr>
              <a:t>sistema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algorit</a:t>
            </a:r>
            <a:r>
              <a:rPr sz="3000" spc="-175" dirty="0">
                <a:latin typeface="Microsoft Sans Serif"/>
                <a:cs typeface="Microsoft Sans Serif"/>
              </a:rPr>
              <a:t>m</a:t>
            </a:r>
            <a:r>
              <a:rPr sz="3000" spc="-254" dirty="0">
                <a:latin typeface="Microsoft Sans Serif"/>
                <a:cs typeface="Microsoft Sans Serif"/>
              </a:rPr>
              <a:t>os 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Google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70"/>
              </a:spcBef>
              <a:buFont typeface="Arial MT"/>
              <a:buChar char="•"/>
              <a:tabLst>
                <a:tab pos="698500" algn="l"/>
                <a:tab pos="2150745" algn="l"/>
                <a:tab pos="5688330" algn="l"/>
              </a:tabLst>
            </a:pPr>
            <a:r>
              <a:rPr sz="2600" spc="-125" dirty="0">
                <a:latin typeface="Microsoft Sans Serif"/>
                <a:cs typeface="Microsoft Sans Serif"/>
              </a:rPr>
              <a:t>Utilizam</a:t>
            </a:r>
            <a:r>
              <a:rPr sz="2600" spc="8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associar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palavras	</a:t>
            </a:r>
            <a:r>
              <a:rPr sz="28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pesquisadas</a:t>
            </a: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 </a:t>
            </a:r>
            <a:r>
              <a:rPr sz="2800" spc="-95" dirty="0">
                <a:latin typeface="Microsoft Sans Serif"/>
                <a:cs typeface="Microsoft Sans Serif"/>
              </a:rPr>
              <a:t>entregar </a:t>
            </a:r>
            <a:r>
              <a:rPr sz="2800" spc="-310" dirty="0">
                <a:latin typeface="Microsoft Sans Serif"/>
                <a:cs typeface="Microsoft Sans Serif"/>
              </a:rPr>
              <a:t>os 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145" dirty="0">
                <a:latin typeface="Microsoft Sans Serif"/>
                <a:cs typeface="Microsoft Sans Serif"/>
              </a:rPr>
              <a:t>sultad</a:t>
            </a:r>
            <a:r>
              <a:rPr sz="2800" spc="-175" dirty="0">
                <a:latin typeface="Microsoft Sans Serif"/>
                <a:cs typeface="Microsoft Sans Serif"/>
              </a:rPr>
              <a:t>o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melhor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se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ad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65" dirty="0">
                <a:latin typeface="Microsoft Sans Serif"/>
                <a:cs typeface="Microsoft Sans Serif"/>
              </a:rPr>
              <a:t>ptem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à  </a:t>
            </a:r>
            <a:r>
              <a:rPr sz="2800" spc="-195" dirty="0">
                <a:latin typeface="Microsoft Sans Serif"/>
                <a:cs typeface="Microsoft Sans Serif"/>
              </a:rPr>
              <a:t>necessidade</a:t>
            </a:r>
            <a:r>
              <a:rPr sz="2800" spc="8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usuário,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</a:t>
            </a:r>
            <a:r>
              <a:rPr sz="2800" spc="7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forma	</a:t>
            </a:r>
            <a:r>
              <a:rPr sz="2800" spc="-35" dirty="0">
                <a:solidFill>
                  <a:srgbClr val="006FC0"/>
                </a:solidFill>
                <a:latin typeface="Microsoft Sans Serif"/>
                <a:cs typeface="Microsoft Sans Serif"/>
              </a:rPr>
              <a:t>rápida</a:t>
            </a:r>
            <a:r>
              <a:rPr sz="2800" spc="-3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06718"/>
            <a:ext cx="11499215" cy="576707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6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25" dirty="0">
                <a:latin typeface="Microsoft Sans Serif"/>
                <a:cs typeface="Microsoft Sans Serif"/>
              </a:rPr>
              <a:t>Não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e</a:t>
            </a:r>
            <a:r>
              <a:rPr sz="3200" spc="-20" dirty="0">
                <a:latin typeface="Microsoft Sans Serif"/>
                <a:cs typeface="Microsoft Sans Serif"/>
              </a:rPr>
              <a:t>x</a:t>
            </a:r>
            <a:r>
              <a:rPr sz="3200" spc="-5" dirty="0">
                <a:latin typeface="Microsoft Sans Serif"/>
                <a:cs typeface="Microsoft Sans Serif"/>
              </a:rPr>
              <a:t>i</a:t>
            </a:r>
            <a:r>
              <a:rPr sz="3200" spc="-190" dirty="0">
                <a:latin typeface="Microsoft Sans Serif"/>
                <a:cs typeface="Microsoft Sans Serif"/>
              </a:rPr>
              <a:t>stia</a:t>
            </a:r>
            <a:r>
              <a:rPr sz="3200" spc="-395" dirty="0">
                <a:latin typeface="Microsoft Sans Serif"/>
                <a:cs typeface="Microsoft Sans Serif"/>
              </a:rPr>
              <a:t>m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sist</a:t>
            </a:r>
            <a:r>
              <a:rPr sz="3200" spc="-345" dirty="0">
                <a:latin typeface="Microsoft Sans Serif"/>
                <a:cs typeface="Microsoft Sans Serif"/>
              </a:rPr>
              <a:t>e</a:t>
            </a:r>
            <a:r>
              <a:rPr sz="3200" spc="-360" dirty="0">
                <a:latin typeface="Microsoft Sans Serif"/>
                <a:cs typeface="Microsoft Sans Serif"/>
              </a:rPr>
              <a:t>mas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55" dirty="0">
                <a:latin typeface="Microsoft Sans Serif"/>
                <a:cs typeface="Microsoft Sans Serif"/>
              </a:rPr>
              <a:t>f</a:t>
            </a:r>
            <a:r>
              <a:rPr sz="3200" spc="100" dirty="0">
                <a:latin typeface="Microsoft Sans Serif"/>
                <a:cs typeface="Microsoft Sans Serif"/>
              </a:rPr>
              <a:t>a</a:t>
            </a:r>
            <a:r>
              <a:rPr sz="3200" spc="-195" dirty="0">
                <a:latin typeface="Microsoft Sans Serif"/>
                <a:cs typeface="Microsoft Sans Serif"/>
              </a:rPr>
              <a:t>ziam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latin typeface="Microsoft Sans Serif"/>
                <a:cs typeface="Microsoft Sans Serif"/>
              </a:rPr>
              <a:t>co</a:t>
            </a:r>
            <a:r>
              <a:rPr sz="3200" spc="-95" dirty="0">
                <a:latin typeface="Microsoft Sans Serif"/>
                <a:cs typeface="Microsoft Sans Serif"/>
              </a:rPr>
              <a:t>i</a:t>
            </a:r>
            <a:r>
              <a:rPr sz="3200" spc="-375" dirty="0">
                <a:latin typeface="Microsoft Sans Serif"/>
                <a:cs typeface="Microsoft Sans Serif"/>
              </a:rPr>
              <a:t>sa</a:t>
            </a:r>
            <a:r>
              <a:rPr sz="3200" spc="-350" dirty="0">
                <a:latin typeface="Microsoft Sans Serif"/>
                <a:cs typeface="Microsoft Sans Serif"/>
              </a:rPr>
              <a:t>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por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90" dirty="0">
                <a:latin typeface="Microsoft Sans Serif"/>
                <a:cs typeface="Microsoft Sans Serif"/>
              </a:rPr>
              <a:t>s</a:t>
            </a:r>
            <a:r>
              <a:rPr sz="3200" spc="-180" dirty="0">
                <a:latin typeface="Microsoft Sans Serif"/>
                <a:cs typeface="Microsoft Sans Serif"/>
              </a:rPr>
              <a:t>i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50" dirty="0">
                <a:latin typeface="Microsoft Sans Serif"/>
                <a:cs typeface="Microsoft Sans Serif"/>
              </a:rPr>
              <a:t>rópr</a:t>
            </a:r>
            <a:r>
              <a:rPr sz="3200" spc="-20" dirty="0">
                <a:latin typeface="Microsoft Sans Serif"/>
                <a:cs typeface="Microsoft Sans Serif"/>
              </a:rPr>
              <a:t>i</a:t>
            </a:r>
            <a:r>
              <a:rPr sz="3200" spc="-360" dirty="0">
                <a:latin typeface="Microsoft Sans Serif"/>
                <a:cs typeface="Microsoft Sans Serif"/>
              </a:rPr>
              <a:t>os</a:t>
            </a:r>
            <a:endParaRPr sz="3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1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50" dirty="0">
                <a:latin typeface="Microsoft Sans Serif"/>
                <a:cs typeface="Microsoft Sans Serif"/>
              </a:rPr>
              <a:t>Mas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já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exisitia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ideia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uma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humana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95" dirty="0">
                <a:latin typeface="Microsoft Sans Serif"/>
                <a:cs typeface="Microsoft Sans Serif"/>
              </a:rPr>
              <a:t>pensasse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65" dirty="0">
                <a:latin typeface="Microsoft Sans Serif"/>
                <a:cs typeface="Microsoft Sans Serif"/>
              </a:rPr>
              <a:t>por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90" dirty="0">
                <a:latin typeface="Microsoft Sans Serif"/>
                <a:cs typeface="Microsoft Sans Serif"/>
              </a:rPr>
              <a:t>s</a:t>
            </a:r>
            <a:r>
              <a:rPr sz="3200" spc="-180" dirty="0">
                <a:latin typeface="Microsoft Sans Serif"/>
                <a:cs typeface="Microsoft Sans Serif"/>
              </a:rPr>
              <a:t>i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50" dirty="0">
                <a:latin typeface="Microsoft Sans Serif"/>
                <a:cs typeface="Microsoft Sans Serif"/>
              </a:rPr>
              <a:t>rópr</a:t>
            </a:r>
            <a:r>
              <a:rPr sz="3200" spc="-20" dirty="0">
                <a:latin typeface="Microsoft Sans Serif"/>
                <a:cs typeface="Microsoft Sans Serif"/>
              </a:rPr>
              <a:t>i</a:t>
            </a:r>
            <a:r>
              <a:rPr sz="3200" spc="-100" dirty="0">
                <a:latin typeface="Microsoft Sans Serif"/>
                <a:cs typeface="Microsoft Sans Serif"/>
              </a:rPr>
              <a:t>a: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4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Aristóteles</a:t>
            </a:r>
            <a:r>
              <a:rPr sz="28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pensava:</a:t>
            </a:r>
            <a:endParaRPr sz="28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160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spc="-270" dirty="0">
                <a:latin typeface="Microsoft Sans Serif"/>
                <a:cs typeface="Microsoft Sans Serif"/>
              </a:rPr>
              <a:t>Co</a:t>
            </a:r>
            <a:r>
              <a:rPr sz="2600" spc="-345" dirty="0">
                <a:latin typeface="Microsoft Sans Serif"/>
                <a:cs typeface="Microsoft Sans Serif"/>
              </a:rPr>
              <a:t>m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6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26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vr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ar</a:t>
            </a:r>
            <a:r>
              <a:rPr sz="26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esc</a:t>
            </a:r>
            <a:r>
              <a:rPr sz="26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6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6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6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75" dirty="0">
                <a:latin typeface="Microsoft Sans Serif"/>
                <a:cs typeface="Microsoft Sans Serif"/>
              </a:rPr>
              <a:t>o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30" dirty="0">
                <a:latin typeface="Microsoft Sans Serif"/>
                <a:cs typeface="Microsoft Sans Serif"/>
              </a:rPr>
              <a:t>seus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afazer</a:t>
            </a:r>
            <a:r>
              <a:rPr sz="26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600" spc="-46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600" spc="-15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Ele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imagin</a:t>
            </a:r>
            <a:r>
              <a:rPr sz="2800" spc="-145" dirty="0">
                <a:latin typeface="Microsoft Sans Serif"/>
                <a:cs typeface="Microsoft Sans Serif"/>
              </a:rPr>
              <a:t>a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150" dirty="0">
                <a:latin typeface="Microsoft Sans Serif"/>
                <a:cs typeface="Microsoft Sans Serif"/>
              </a:rPr>
              <a:t>guinte:</a:t>
            </a:r>
            <a:endParaRPr sz="2800">
              <a:latin typeface="Microsoft Sans Serif"/>
              <a:cs typeface="Microsoft Sans Serif"/>
            </a:endParaRPr>
          </a:p>
          <a:p>
            <a:pPr marL="1155700" marR="464184" lvl="2" indent="-229235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spc="-90" dirty="0">
                <a:latin typeface="Microsoft Sans Serif"/>
                <a:cs typeface="Microsoft Sans Serif"/>
              </a:rPr>
              <a:t>”Será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um</a:t>
            </a:r>
            <a:r>
              <a:rPr sz="2600" spc="-29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objeto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54" dirty="0">
                <a:latin typeface="Microsoft Sans Serif"/>
                <a:cs typeface="Microsoft Sans Serif"/>
              </a:rPr>
              <a:t>como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uma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vassoura</a:t>
            </a:r>
            <a:r>
              <a:rPr sz="2600" spc="-195" dirty="0">
                <a:latin typeface="Microsoft Sans Serif"/>
                <a:cs typeface="Microsoft Sans Serif"/>
              </a:rPr>
              <a:t>,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ou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seja,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370" dirty="0">
                <a:latin typeface="Microsoft Sans Serif"/>
                <a:cs typeface="Microsoft Sans Serif"/>
              </a:rPr>
              <a:t>um</a:t>
            </a:r>
            <a:r>
              <a:rPr sz="2600" spc="-300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elemento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faz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 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limpeza,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pode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ter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vontade</a:t>
            </a:r>
            <a:r>
              <a:rPr sz="26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própria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estabelecer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</a:t>
            </a:r>
            <a:r>
              <a:rPr sz="26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6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arrumação</a:t>
            </a:r>
            <a:r>
              <a:rPr sz="2600" spc="-160" dirty="0">
                <a:latin typeface="Microsoft Sans Serif"/>
                <a:cs typeface="Microsoft Sans Serif"/>
              </a:rPr>
              <a:t>?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</a:t>
            </a:r>
            <a:r>
              <a:rPr sz="2600" spc="-75" dirty="0">
                <a:latin typeface="Microsoft Sans Serif"/>
                <a:cs typeface="Microsoft Sans Serif"/>
              </a:rPr>
              <a:t>e</a:t>
            </a:r>
            <a:r>
              <a:rPr sz="2600" spc="-295" dirty="0">
                <a:latin typeface="Microsoft Sans Serif"/>
                <a:cs typeface="Microsoft Sans Serif"/>
              </a:rPr>
              <a:t>ssa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85" dirty="0">
                <a:latin typeface="Microsoft Sans Serif"/>
                <a:cs typeface="Microsoft Sans Serif"/>
              </a:rPr>
              <a:t>f</a:t>
            </a:r>
            <a:r>
              <a:rPr sz="2600" spc="-90" dirty="0">
                <a:latin typeface="Microsoft Sans Serif"/>
                <a:cs typeface="Microsoft Sans Serif"/>
              </a:rPr>
              <a:t>o</a:t>
            </a:r>
            <a:r>
              <a:rPr sz="2600" spc="-10" dirty="0">
                <a:latin typeface="Microsoft Sans Serif"/>
                <a:cs typeface="Microsoft Sans Serif"/>
              </a:rPr>
              <a:t>r</a:t>
            </a:r>
            <a:r>
              <a:rPr sz="2600" spc="-200" dirty="0">
                <a:latin typeface="Microsoft Sans Serif"/>
                <a:cs typeface="Microsoft Sans Serif"/>
              </a:rPr>
              <a:t>ma,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não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precisarí</a:t>
            </a:r>
            <a:r>
              <a:rPr sz="2600" spc="-120" dirty="0">
                <a:latin typeface="Microsoft Sans Serif"/>
                <a:cs typeface="Microsoft Sans Serif"/>
              </a:rPr>
              <a:t>a</a:t>
            </a:r>
            <a:r>
              <a:rPr sz="2600" spc="-345" dirty="0">
                <a:latin typeface="Microsoft Sans Serif"/>
                <a:cs typeface="Microsoft Sans Serif"/>
              </a:rPr>
              <a:t>m</a:t>
            </a:r>
            <a:r>
              <a:rPr sz="2600" spc="-225" dirty="0">
                <a:latin typeface="Microsoft Sans Serif"/>
                <a:cs typeface="Microsoft Sans Serif"/>
              </a:rPr>
              <a:t>o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ma</a:t>
            </a:r>
            <a:r>
              <a:rPr sz="2600" spc="-60" dirty="0">
                <a:latin typeface="Microsoft Sans Serif"/>
                <a:cs typeface="Microsoft Sans Serif"/>
              </a:rPr>
              <a:t>i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mão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o</a:t>
            </a:r>
            <a:r>
              <a:rPr sz="2600" spc="-75" dirty="0">
                <a:latin typeface="Microsoft Sans Serif"/>
                <a:cs typeface="Microsoft Sans Serif"/>
              </a:rPr>
              <a:t>b</a:t>
            </a:r>
            <a:r>
              <a:rPr sz="2600" spc="-30" dirty="0">
                <a:latin typeface="Microsoft Sans Serif"/>
                <a:cs typeface="Microsoft Sans Serif"/>
              </a:rPr>
              <a:t>r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40" dirty="0">
                <a:latin typeface="Microsoft Sans Serif"/>
                <a:cs typeface="Microsoft Sans Serif"/>
              </a:rPr>
              <a:t>esc</a:t>
            </a:r>
            <a:r>
              <a:rPr sz="2600" spc="-190" dirty="0">
                <a:latin typeface="Microsoft Sans Serif"/>
                <a:cs typeface="Microsoft Sans Serif"/>
              </a:rPr>
              <a:t>r</a:t>
            </a:r>
            <a:r>
              <a:rPr sz="2600" spc="-90" dirty="0">
                <a:latin typeface="Microsoft Sans Serif"/>
                <a:cs typeface="Microsoft Sans Serif"/>
              </a:rPr>
              <a:t>a</a:t>
            </a:r>
            <a:r>
              <a:rPr sz="2600" spc="-130" dirty="0">
                <a:latin typeface="Microsoft Sans Serif"/>
                <a:cs typeface="Microsoft Sans Serif"/>
              </a:rPr>
              <a:t>v</a:t>
            </a:r>
            <a:r>
              <a:rPr sz="2600" spc="-10" dirty="0">
                <a:latin typeface="Microsoft Sans Serif"/>
                <a:cs typeface="Microsoft Sans Serif"/>
              </a:rPr>
              <a:t>a”.</a:t>
            </a:r>
            <a:endParaRPr sz="26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spc="-100" dirty="0">
                <a:latin typeface="Microsoft Sans Serif"/>
                <a:cs typeface="Microsoft Sans Serif"/>
              </a:rPr>
              <a:t>Não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gostavam</a:t>
            </a:r>
            <a:r>
              <a:rPr sz="26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do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sacrifício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feito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por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outro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ser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</a:t>
            </a:r>
            <a:r>
              <a:rPr sz="2600" spc="-245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457961"/>
            <a:ext cx="1060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PRODU</a:t>
            </a:r>
            <a:r>
              <a:rPr spc="-509" dirty="0"/>
              <a:t>T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409" dirty="0"/>
              <a:t>A</a:t>
            </a:r>
            <a:r>
              <a:rPr spc="-420" dirty="0"/>
              <a:t>TUAIS</a:t>
            </a:r>
            <a:r>
              <a:rPr spc="30" dirty="0"/>
              <a:t> </a:t>
            </a:r>
            <a:r>
              <a:rPr spc="-425" dirty="0"/>
              <a:t>QUE</a:t>
            </a:r>
            <a:r>
              <a:rPr spc="25" dirty="0"/>
              <a:t> </a:t>
            </a:r>
            <a:r>
              <a:rPr spc="-370" dirty="0"/>
              <a:t>USAM</a:t>
            </a:r>
            <a:r>
              <a:rPr spc="3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6913880" cy="554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0325" indent="-2286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300" dirty="0">
                <a:solidFill>
                  <a:srgbClr val="006FC0"/>
                </a:solidFill>
                <a:latin typeface="Arial"/>
                <a:cs typeface="Arial"/>
              </a:rPr>
              <a:t>Ca</a:t>
            </a:r>
            <a:r>
              <a:rPr sz="3200" b="1" spc="-12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3200" b="1" spc="-305" dirty="0">
                <a:solidFill>
                  <a:srgbClr val="006FC0"/>
                </a:solidFill>
                <a:latin typeface="Arial"/>
                <a:cs typeface="Arial"/>
              </a:rPr>
              <a:t>ros</a:t>
            </a:r>
            <a:r>
              <a:rPr sz="32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25" dirty="0">
                <a:solidFill>
                  <a:srgbClr val="006FC0"/>
                </a:solidFill>
                <a:latin typeface="Arial"/>
                <a:cs typeface="Arial"/>
              </a:rPr>
              <a:t>au</a:t>
            </a:r>
            <a:r>
              <a:rPr sz="3200" b="1" spc="-13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3200" b="1" spc="-300" dirty="0">
                <a:solidFill>
                  <a:srgbClr val="006FC0"/>
                </a:solidFill>
                <a:latin typeface="Arial"/>
                <a:cs typeface="Arial"/>
              </a:rPr>
              <a:t>ônomo</a:t>
            </a:r>
            <a:r>
              <a:rPr sz="3200" b="1" spc="-24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3000" spc="-180" dirty="0">
                <a:latin typeface="Microsoft Sans Serif"/>
                <a:cs typeface="Microsoft Sans Serif"/>
              </a:rPr>
              <a:t>: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gle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desen</a:t>
            </a:r>
            <a:r>
              <a:rPr sz="3200" spc="-285" dirty="0">
                <a:latin typeface="Microsoft Sans Serif"/>
                <a:cs typeface="Microsoft Sans Serif"/>
              </a:rPr>
              <a:t>v</a:t>
            </a:r>
            <a:r>
              <a:rPr sz="3200" spc="-125" dirty="0">
                <a:latin typeface="Microsoft Sans Serif"/>
                <a:cs typeface="Microsoft Sans Serif"/>
              </a:rPr>
              <a:t>ol</a:t>
            </a:r>
            <a:r>
              <a:rPr sz="3200" spc="-235" dirty="0">
                <a:latin typeface="Microsoft Sans Serif"/>
                <a:cs typeface="Microsoft Sans Serif"/>
              </a:rPr>
              <a:t>v</a:t>
            </a:r>
            <a:r>
              <a:rPr sz="3200" spc="-204" dirty="0">
                <a:latin typeface="Microsoft Sans Serif"/>
                <a:cs typeface="Microsoft Sans Serif"/>
              </a:rPr>
              <a:t>eu  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3200" spc="-7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otót</a:t>
            </a:r>
            <a:r>
              <a:rPr sz="32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sz="32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53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simpático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carrinho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que  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diri</a:t>
            </a:r>
            <a:r>
              <a:rPr sz="32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so</a:t>
            </a:r>
            <a:r>
              <a:rPr sz="3200" spc="-290" dirty="0">
                <a:solidFill>
                  <a:srgbClr val="006FC0"/>
                </a:solidFill>
                <a:latin typeface="Microsoft Sans Serif"/>
                <a:cs typeface="Microsoft Sans Serif"/>
              </a:rPr>
              <a:t>z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in</a:t>
            </a:r>
            <a:r>
              <a:rPr sz="3200" spc="-320" dirty="0">
                <a:solidFill>
                  <a:srgbClr val="006FC0"/>
                </a:solidFill>
                <a:latin typeface="Microsoft Sans Serif"/>
                <a:cs typeface="Microsoft Sans Serif"/>
              </a:rPr>
              <a:t>h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415" dirty="0">
                <a:latin typeface="Microsoft Sans Serif"/>
                <a:cs typeface="Microsoft Sans Serif"/>
              </a:rPr>
              <a:t>sem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inte</a:t>
            </a:r>
            <a:r>
              <a:rPr sz="3200" spc="30" dirty="0">
                <a:latin typeface="Microsoft Sans Serif"/>
                <a:cs typeface="Microsoft Sans Serif"/>
              </a:rPr>
              <a:t>r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225" dirty="0">
                <a:latin typeface="Microsoft Sans Serif"/>
                <a:cs typeface="Microsoft Sans Serif"/>
              </a:rPr>
              <a:t>enção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70" dirty="0">
                <a:latin typeface="Microsoft Sans Serif"/>
                <a:cs typeface="Microsoft Sans Serif"/>
              </a:rPr>
              <a:t>do  </a:t>
            </a:r>
            <a:r>
              <a:rPr sz="3200" spc="-170" dirty="0">
                <a:latin typeface="Microsoft Sans Serif"/>
                <a:cs typeface="Microsoft Sans Serif"/>
              </a:rPr>
              <a:t>motorista.</a:t>
            </a:r>
            <a:endParaRPr sz="3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80" dirty="0">
                <a:latin typeface="Microsoft Sans Serif"/>
                <a:cs typeface="Microsoft Sans Serif"/>
              </a:rPr>
              <a:t>Os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automó</a:t>
            </a:r>
            <a:r>
              <a:rPr sz="3200" spc="-254" dirty="0">
                <a:latin typeface="Microsoft Sans Serif"/>
                <a:cs typeface="Microsoft Sans Serif"/>
              </a:rPr>
              <a:t>v</a:t>
            </a:r>
            <a:r>
              <a:rPr sz="3200" spc="-250" dirty="0">
                <a:latin typeface="Microsoft Sans Serif"/>
                <a:cs typeface="Microsoft Sans Serif"/>
              </a:rPr>
              <a:t>eis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ci</a:t>
            </a:r>
            <a:r>
              <a:rPr sz="32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culam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65" dirty="0">
                <a:latin typeface="Microsoft Sans Serif"/>
                <a:cs typeface="Microsoft Sans Serif"/>
              </a:rPr>
              <a:t>nos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arredores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da  </a:t>
            </a:r>
            <a:r>
              <a:rPr sz="3200" spc="-229" dirty="0">
                <a:latin typeface="Microsoft Sans Serif"/>
                <a:cs typeface="Microsoft Sans Serif"/>
              </a:rPr>
              <a:t>sede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do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Google</a:t>
            </a:r>
            <a:r>
              <a:rPr sz="3200" spc="-114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241300" marR="101600" indent="-228600">
              <a:lnSpc>
                <a:spcPct val="12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90" dirty="0">
                <a:latin typeface="Microsoft Sans Serif"/>
                <a:cs typeface="Microsoft Sans Serif"/>
              </a:rPr>
              <a:t>El</a:t>
            </a:r>
            <a:r>
              <a:rPr sz="3200" spc="-355" dirty="0">
                <a:latin typeface="Microsoft Sans Serif"/>
                <a:cs typeface="Microsoft Sans Serif"/>
              </a:rPr>
              <a:t>e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</a:t>
            </a:r>
            <a:r>
              <a:rPr sz="3200" spc="-150" dirty="0">
                <a:latin typeface="Microsoft Sans Serif"/>
                <a:cs typeface="Microsoft Sans Serif"/>
              </a:rPr>
              <a:t>d</a:t>
            </a:r>
            <a:r>
              <a:rPr sz="3200" spc="-270" dirty="0">
                <a:latin typeface="Microsoft Sans Serif"/>
                <a:cs typeface="Microsoft Sans Serif"/>
              </a:rPr>
              <a:t>am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máximo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40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km/h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tem  </a:t>
            </a:r>
            <a:r>
              <a:rPr sz="3200" spc="-240" dirty="0">
                <a:latin typeface="Microsoft Sans Serif"/>
                <a:cs typeface="Microsoft Sans Serif"/>
              </a:rPr>
              <a:t>sempre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supe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vis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on</a:t>
            </a:r>
            <a:r>
              <a:rPr sz="32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ndo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os  </a:t>
            </a:r>
            <a:r>
              <a:rPr sz="3200" spc="-275" dirty="0">
                <a:latin typeface="Microsoft Sans Serif"/>
                <a:cs typeface="Microsoft Sans Serif"/>
              </a:rPr>
              <a:t>movim</a:t>
            </a:r>
            <a:r>
              <a:rPr sz="3200" spc="-254" dirty="0">
                <a:latin typeface="Microsoft Sans Serif"/>
                <a:cs typeface="Microsoft Sans Serif"/>
              </a:rPr>
              <a:t>e</a:t>
            </a:r>
            <a:r>
              <a:rPr sz="3200" spc="-280" dirty="0">
                <a:latin typeface="Microsoft Sans Serif"/>
                <a:cs typeface="Microsoft Sans Serif"/>
              </a:rPr>
              <a:t>ntos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145" dirty="0">
                <a:latin typeface="Microsoft Sans Serif"/>
                <a:cs typeface="Microsoft Sans Serif"/>
              </a:rPr>
              <a:t>e</a:t>
            </a:r>
            <a:r>
              <a:rPr sz="3200" spc="-55" dirty="0">
                <a:latin typeface="Microsoft Sans Serif"/>
                <a:cs typeface="Microsoft Sans Serif"/>
              </a:rPr>
              <a:t>í</a:t>
            </a:r>
            <a:r>
              <a:rPr sz="3200" spc="-220" dirty="0">
                <a:latin typeface="Microsoft Sans Serif"/>
                <a:cs typeface="Microsoft Sans Serif"/>
              </a:rPr>
              <a:t>cul</a:t>
            </a:r>
            <a:r>
              <a:rPr sz="3200" spc="-340" dirty="0">
                <a:latin typeface="Microsoft Sans Serif"/>
                <a:cs typeface="Microsoft Sans Serif"/>
              </a:rPr>
              <a:t>o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0356" y="1304543"/>
            <a:ext cx="4771643" cy="555345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457961"/>
            <a:ext cx="1060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PRODU</a:t>
            </a:r>
            <a:r>
              <a:rPr spc="-509" dirty="0"/>
              <a:t>T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409" dirty="0"/>
              <a:t>A</a:t>
            </a:r>
            <a:r>
              <a:rPr spc="-420" dirty="0"/>
              <a:t>TUAIS</a:t>
            </a:r>
            <a:r>
              <a:rPr spc="30" dirty="0"/>
              <a:t> </a:t>
            </a:r>
            <a:r>
              <a:rPr spc="-425" dirty="0"/>
              <a:t>QUE</a:t>
            </a:r>
            <a:r>
              <a:rPr spc="25" dirty="0"/>
              <a:t> </a:t>
            </a:r>
            <a:r>
              <a:rPr spc="-370" dirty="0"/>
              <a:t>USAM</a:t>
            </a:r>
            <a:r>
              <a:rPr spc="3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61440"/>
            <a:ext cx="11859895" cy="556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81990" indent="-228600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b="1" spc="-295" dirty="0">
                <a:solidFill>
                  <a:srgbClr val="006FC0"/>
                </a:solidFill>
                <a:latin typeface="Arial"/>
                <a:cs typeface="Arial"/>
              </a:rPr>
              <a:t>Produtos</a:t>
            </a:r>
            <a:r>
              <a:rPr sz="32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b="1" spc="-235" dirty="0">
                <a:solidFill>
                  <a:srgbClr val="006FC0"/>
                </a:solidFill>
                <a:latin typeface="Arial"/>
                <a:cs typeface="Arial"/>
              </a:rPr>
              <a:t>Microsoft</a:t>
            </a:r>
            <a:r>
              <a:rPr sz="3000" spc="-235" dirty="0">
                <a:latin typeface="Microsoft Sans Serif"/>
                <a:cs typeface="Microsoft Sans Serif"/>
              </a:rPr>
              <a:t>: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50" dirty="0">
                <a:solidFill>
                  <a:srgbClr val="006FC0"/>
                </a:solidFill>
                <a:latin typeface="Microsoft Sans Serif"/>
                <a:cs typeface="Microsoft Sans Serif"/>
              </a:rPr>
              <a:t>MICROSOFT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está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comprometida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promover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“uma</a:t>
            </a:r>
            <a:r>
              <a:rPr sz="3200" spc="-18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nova</a:t>
            </a:r>
            <a:r>
              <a:rPr sz="32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forma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computação</a:t>
            </a:r>
            <a:r>
              <a:rPr sz="3200" spc="-175" dirty="0">
                <a:latin typeface="Microsoft Sans Serif"/>
                <a:cs typeface="Microsoft Sans Serif"/>
              </a:rPr>
              <a:t>”, </a:t>
            </a:r>
            <a:r>
              <a:rPr sz="3200" spc="-190" dirty="0">
                <a:latin typeface="Microsoft Sans Serif"/>
                <a:cs typeface="Microsoft Sans Serif"/>
              </a:rPr>
              <a:t>onde</a:t>
            </a:r>
            <a:r>
              <a:rPr sz="3200" spc="-18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-17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importante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-175" dirty="0">
                <a:latin typeface="Microsoft Sans Serif"/>
                <a:cs typeface="Microsoft Sans Serif"/>
              </a:rPr>
              <a:t> </a:t>
            </a:r>
            <a:r>
              <a:rPr sz="3200" spc="-365" dirty="0">
                <a:latin typeface="Microsoft Sans Serif"/>
                <a:cs typeface="Microsoft Sans Serif"/>
              </a:rPr>
              <a:t>uso</a:t>
            </a:r>
            <a:r>
              <a:rPr sz="3200" spc="-36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da 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inteligência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45" dirty="0">
                <a:latin typeface="Microsoft Sans Serif"/>
                <a:cs typeface="Microsoft Sans Serif"/>
              </a:rPr>
              <a:t>artificial:</a:t>
            </a:r>
            <a:endParaRPr sz="3200">
              <a:latin typeface="Microsoft Sans Serif"/>
              <a:cs typeface="Microsoft Sans Serif"/>
            </a:endParaRPr>
          </a:p>
          <a:p>
            <a:pPr marL="698500" marR="276225" lvl="1" indent="-228600">
              <a:lnSpc>
                <a:spcPct val="120000"/>
              </a:lnSpc>
              <a:spcBef>
                <a:spcPts val="56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b="1" spc="-180" dirty="0">
                <a:solidFill>
                  <a:srgbClr val="006FC0"/>
                </a:solidFill>
                <a:latin typeface="Arial"/>
                <a:cs typeface="Arial"/>
              </a:rPr>
              <a:t>Cortana</a:t>
            </a:r>
            <a:r>
              <a:rPr sz="2800" spc="-180" dirty="0">
                <a:latin typeface="Microsoft Sans Serif"/>
                <a:cs typeface="Microsoft Sans Serif"/>
              </a:rPr>
              <a:t>: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ficou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mais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</a:t>
            </a:r>
            <a:r>
              <a:rPr sz="2800" spc="-130" dirty="0">
                <a:latin typeface="Microsoft Sans Serif"/>
                <a:cs typeface="Microsoft Sans Serif"/>
              </a:rPr>
              <a:t>.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assistente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digital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marca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eventos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sozinha</a:t>
            </a:r>
            <a:r>
              <a:rPr sz="2800" spc="-210" dirty="0">
                <a:latin typeface="Microsoft Sans Serif"/>
                <a:cs typeface="Microsoft Sans Serif"/>
              </a:rPr>
              <a:t>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te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lembra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245" dirty="0">
                <a:latin typeface="Microsoft Sans Serif"/>
                <a:cs typeface="Microsoft Sans Serif"/>
              </a:rPr>
              <a:t>coisas</a:t>
            </a:r>
            <a:r>
              <a:rPr sz="2800" spc="-2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você</a:t>
            </a:r>
            <a:r>
              <a:rPr sz="2800" spc="-21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prometeu</a:t>
            </a:r>
            <a:r>
              <a:rPr sz="2800" spc="-16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por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e-mail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-15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suporta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aplicativos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te</a:t>
            </a:r>
            <a:r>
              <a:rPr sz="2800" spc="-50" dirty="0">
                <a:latin typeface="Microsoft Sans Serif"/>
                <a:cs typeface="Microsoft Sans Serif"/>
              </a:rPr>
              <a:t>r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e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80" dirty="0">
                <a:latin typeface="Microsoft Sans Serif"/>
                <a:cs typeface="Microsoft Sans Serif"/>
              </a:rPr>
              <a:t>r</a:t>
            </a:r>
            <a:r>
              <a:rPr sz="2800" spc="-335" dirty="0">
                <a:latin typeface="Microsoft Sans Serif"/>
                <a:cs typeface="Microsoft Sans Serif"/>
              </a:rPr>
              <a:t>o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315" dirty="0">
                <a:latin typeface="Microsoft Sans Serif"/>
                <a:cs typeface="Microsoft Sans Serif"/>
              </a:rPr>
              <a:t>mo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20" dirty="0">
                <a:latin typeface="Microsoft Sans Serif"/>
                <a:cs typeface="Microsoft Sans Serif"/>
              </a:rPr>
              <a:t>sk</a:t>
            </a:r>
            <a:r>
              <a:rPr sz="2800" spc="-215" dirty="0">
                <a:latin typeface="Microsoft Sans Serif"/>
                <a:cs typeface="Microsoft Sans Serif"/>
              </a:rPr>
              <a:t>y</a:t>
            </a:r>
            <a:r>
              <a:rPr sz="2800" spc="-90" dirty="0">
                <a:latin typeface="Microsoft Sans Serif"/>
                <a:cs typeface="Microsoft Sans Serif"/>
              </a:rPr>
              <a:t>pe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sl</a:t>
            </a:r>
            <a:r>
              <a:rPr sz="2800" spc="-220" dirty="0">
                <a:latin typeface="Microsoft Sans Serif"/>
                <a:cs typeface="Microsoft Sans Serif"/>
              </a:rPr>
              <a:t>a</a:t>
            </a:r>
            <a:r>
              <a:rPr sz="2800" spc="-265" dirty="0">
                <a:latin typeface="Microsoft Sans Serif"/>
                <a:cs typeface="Microsoft Sans Serif"/>
              </a:rPr>
              <a:t>c</a:t>
            </a:r>
            <a:r>
              <a:rPr sz="2800" spc="-175" dirty="0">
                <a:latin typeface="Microsoft Sans Serif"/>
                <a:cs typeface="Microsoft Sans Serif"/>
              </a:rPr>
              <a:t>k.</a:t>
            </a:r>
            <a:endParaRPr sz="2800">
              <a:latin typeface="Microsoft Sans Serif"/>
              <a:cs typeface="Microsoft Sans Serif"/>
            </a:endParaRPr>
          </a:p>
          <a:p>
            <a:pPr marL="698500" marR="976630" lvl="1" indent="-228600">
              <a:lnSpc>
                <a:spcPct val="120100"/>
              </a:lnSpc>
              <a:spcBef>
                <a:spcPts val="49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b="1" spc="-325" dirty="0">
                <a:solidFill>
                  <a:srgbClr val="006FC0"/>
                </a:solidFill>
                <a:latin typeface="Arial"/>
                <a:cs typeface="Arial"/>
              </a:rPr>
              <a:t>Bot</a:t>
            </a:r>
            <a:r>
              <a:rPr sz="2800" b="1" spc="-3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006FC0"/>
                </a:solidFill>
                <a:latin typeface="Arial"/>
                <a:cs typeface="Arial"/>
              </a:rPr>
              <a:t>framework</a:t>
            </a:r>
            <a:r>
              <a:rPr sz="2800" spc="-165" dirty="0">
                <a:latin typeface="Microsoft Sans Serif"/>
                <a:cs typeface="Microsoft Sans Serif"/>
              </a:rPr>
              <a:t>: </a:t>
            </a:r>
            <a:r>
              <a:rPr sz="2800" spc="-114" dirty="0">
                <a:latin typeface="Microsoft Sans Serif"/>
                <a:cs typeface="Microsoft Sans Serif"/>
              </a:rPr>
              <a:t>qualquer </a:t>
            </a:r>
            <a:r>
              <a:rPr sz="2800" spc="-165" dirty="0">
                <a:latin typeface="Microsoft Sans Serif"/>
                <a:cs typeface="Microsoft Sans Serif"/>
              </a:rPr>
              <a:t>desenvolvedor</a:t>
            </a:r>
            <a:r>
              <a:rPr sz="2800" spc="-16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pode </a:t>
            </a:r>
            <a:r>
              <a:rPr sz="2800" spc="-204" dirty="0">
                <a:latin typeface="Microsoft Sans Serif"/>
                <a:cs typeface="Microsoft Sans Serif"/>
              </a:rPr>
              <a:t>usar</a:t>
            </a:r>
            <a:r>
              <a:rPr sz="2800" spc="-20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apis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inteligência </a:t>
            </a:r>
            <a:r>
              <a:rPr sz="2800" spc="-7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Microsoft Sans Serif"/>
                <a:cs typeface="Microsoft Sans Serif"/>
              </a:rPr>
              <a:t>artificial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construir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bots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para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pedir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pizza,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por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exemplo.</a:t>
            </a:r>
            <a:endParaRPr sz="28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b="1" spc="-190" dirty="0">
                <a:solidFill>
                  <a:srgbClr val="006FC0"/>
                </a:solidFill>
                <a:latin typeface="Arial"/>
                <a:cs typeface="Arial"/>
              </a:rPr>
              <a:t>Cognitive</a:t>
            </a:r>
            <a:r>
              <a:rPr sz="2800" b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006FC0"/>
                </a:solidFill>
                <a:latin typeface="Arial"/>
                <a:cs typeface="Arial"/>
              </a:rPr>
              <a:t>services</a:t>
            </a:r>
            <a:r>
              <a:rPr sz="2800" spc="-229" dirty="0">
                <a:latin typeface="Microsoft Sans Serif"/>
                <a:cs typeface="Microsoft Sans Serif"/>
              </a:rPr>
              <a:t>: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aprendizagem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máquina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inteligência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artificial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ajudam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40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395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28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er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5" dirty="0">
                <a:latin typeface="Microsoft Sans Serif"/>
                <a:cs typeface="Microsoft Sans Serif"/>
              </a:rPr>
              <a:t>g</a:t>
            </a:r>
            <a:r>
              <a:rPr sz="2800" spc="-325" dirty="0">
                <a:latin typeface="Microsoft Sans Serif"/>
                <a:cs typeface="Microsoft Sans Serif"/>
              </a:rPr>
              <a:t>ens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2800" spc="-3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uzir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170" dirty="0">
                <a:latin typeface="Microsoft Sans Serif"/>
                <a:cs typeface="Microsoft Sans Serif"/>
              </a:rPr>
              <a:t>oz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t</a:t>
            </a:r>
            <a:r>
              <a:rPr sz="2800" spc="-204" dirty="0">
                <a:latin typeface="Microsoft Sans Serif"/>
                <a:cs typeface="Microsoft Sans Serif"/>
              </a:rPr>
              <a:t>e</a:t>
            </a:r>
            <a:r>
              <a:rPr sz="2800" spc="-55" dirty="0">
                <a:latin typeface="Microsoft Sans Serif"/>
                <a:cs typeface="Microsoft Sans Serif"/>
              </a:rPr>
              <a:t>xt</a:t>
            </a:r>
            <a:r>
              <a:rPr sz="2800" spc="-130" dirty="0">
                <a:latin typeface="Microsoft Sans Serif"/>
                <a:cs typeface="Microsoft Sans Serif"/>
              </a:rPr>
              <a:t>o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457961"/>
            <a:ext cx="1060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PRODU</a:t>
            </a:r>
            <a:r>
              <a:rPr spc="-509" dirty="0"/>
              <a:t>T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409" dirty="0"/>
              <a:t>A</a:t>
            </a:r>
            <a:r>
              <a:rPr spc="-420" dirty="0"/>
              <a:t>TUAIS</a:t>
            </a:r>
            <a:r>
              <a:rPr spc="30" dirty="0"/>
              <a:t> </a:t>
            </a:r>
            <a:r>
              <a:rPr spc="-425" dirty="0"/>
              <a:t>QUE</a:t>
            </a:r>
            <a:r>
              <a:rPr spc="25" dirty="0"/>
              <a:t> </a:t>
            </a:r>
            <a:r>
              <a:rPr spc="-370" dirty="0"/>
              <a:t>USAM</a:t>
            </a:r>
            <a:r>
              <a:rPr spc="3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88578"/>
            <a:ext cx="11841480" cy="54787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95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32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ac</a:t>
            </a:r>
            <a:r>
              <a:rPr sz="32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2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boo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k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mais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inf</a:t>
            </a:r>
            <a:r>
              <a:rPr sz="3200" spc="-40" dirty="0">
                <a:latin typeface="Microsoft Sans Serif"/>
                <a:cs typeface="Microsoft Sans Serif"/>
              </a:rPr>
              <a:t>l</a:t>
            </a:r>
            <a:r>
              <a:rPr sz="3200" spc="-229" dirty="0">
                <a:latin typeface="Microsoft Sans Serif"/>
                <a:cs typeface="Microsoft Sans Serif"/>
              </a:rPr>
              <a:t>uente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plat</a:t>
            </a:r>
            <a:r>
              <a:rPr sz="3200" spc="-4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114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32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ma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mídia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25" dirty="0">
                <a:solidFill>
                  <a:srgbClr val="006FC0"/>
                </a:solidFill>
                <a:latin typeface="Microsoft Sans Serif"/>
                <a:cs typeface="Microsoft Sans Serif"/>
              </a:rPr>
              <a:t>soc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al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ho</a:t>
            </a:r>
            <a:r>
              <a:rPr sz="3200" spc="-95" dirty="0">
                <a:latin typeface="Microsoft Sans Serif"/>
                <a:cs typeface="Microsoft Sans Serif"/>
              </a:rPr>
              <a:t>j</a:t>
            </a:r>
            <a:r>
              <a:rPr sz="3200" spc="-210" dirty="0">
                <a:latin typeface="Microsoft Sans Serif"/>
                <a:cs typeface="Microsoft Sans Serif"/>
              </a:rPr>
              <a:t>e</a:t>
            </a:r>
            <a:r>
              <a:rPr sz="3200" spc="-19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698500" marR="238760" lvl="1" indent="-228600">
              <a:lnSpc>
                <a:spcPct val="1201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05" dirty="0">
                <a:latin typeface="Microsoft Sans Serif"/>
                <a:cs typeface="Microsoft Sans Serif"/>
              </a:rPr>
              <a:t>Cada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vez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345" dirty="0">
                <a:solidFill>
                  <a:srgbClr val="006FC0"/>
                </a:solidFill>
                <a:latin typeface="Microsoft Sans Serif"/>
                <a:cs typeface="Microsoft Sans Serif"/>
              </a:rPr>
              <a:t>usamos</a:t>
            </a:r>
            <a:r>
              <a:rPr sz="3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Facebook</a:t>
            </a:r>
            <a:r>
              <a:rPr sz="3000" spc="-210" dirty="0">
                <a:latin typeface="Microsoft Sans Serif"/>
                <a:cs typeface="Microsoft Sans Serif"/>
              </a:rPr>
              <a:t>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estamos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interagindo</a:t>
            </a:r>
            <a:r>
              <a:rPr sz="3000" spc="-125" dirty="0">
                <a:latin typeface="Microsoft Sans Serif"/>
                <a:cs typeface="Microsoft Sans Serif"/>
              </a:rPr>
              <a:t>,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390" dirty="0">
                <a:latin typeface="Microsoft Sans Serif"/>
                <a:cs typeface="Microsoft Sans Serif"/>
              </a:rPr>
              <a:t>sem</a:t>
            </a:r>
            <a:r>
              <a:rPr sz="3000" spc="-36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saber,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340" dirty="0">
                <a:latin typeface="Microsoft Sans Serif"/>
                <a:cs typeface="Microsoft Sans Serif"/>
              </a:rPr>
              <a:t>com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uma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IA</a:t>
            </a:r>
            <a:r>
              <a:rPr sz="3000" spc="-185" dirty="0">
                <a:latin typeface="Microsoft Sans Serif"/>
                <a:cs typeface="Microsoft Sans Serif"/>
              </a:rPr>
              <a:t>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está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45" dirty="0">
                <a:latin typeface="Microsoft Sans Serif"/>
                <a:cs typeface="Microsoft Sans Serif"/>
              </a:rPr>
              <a:t>sendo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usada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para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entender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345" dirty="0">
                <a:latin typeface="Microsoft Sans Serif"/>
                <a:cs typeface="Microsoft Sans Serif"/>
              </a:rPr>
              <a:t>nosso</a:t>
            </a:r>
            <a:r>
              <a:rPr sz="3000" spc="45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comportamento</a:t>
            </a:r>
            <a:r>
              <a:rPr sz="3000" spc="-19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90" dirty="0">
                <a:latin typeface="Microsoft Sans Serif"/>
                <a:cs typeface="Microsoft Sans Serif"/>
              </a:rPr>
              <a:t>Ao </a:t>
            </a:r>
            <a:r>
              <a:rPr sz="32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compreender </a:t>
            </a:r>
            <a:r>
              <a:rPr sz="3200" spc="-315" dirty="0">
                <a:latin typeface="Microsoft Sans Serif"/>
                <a:cs typeface="Microsoft Sans Serif"/>
              </a:rPr>
              <a:t>como</a:t>
            </a:r>
            <a:r>
              <a:rPr sz="3200" spc="-310" dirty="0">
                <a:latin typeface="Microsoft Sans Serif"/>
                <a:cs typeface="Microsoft Sans Serif"/>
              </a:rPr>
              <a:t> </a:t>
            </a:r>
            <a:r>
              <a:rPr sz="3200" spc="-365" dirty="0">
                <a:latin typeface="Microsoft Sans Serif"/>
                <a:cs typeface="Microsoft Sans Serif"/>
              </a:rPr>
              <a:t>nos</a:t>
            </a:r>
            <a:r>
              <a:rPr sz="3200" spc="-360" dirty="0">
                <a:latin typeface="Microsoft Sans Serif"/>
                <a:cs typeface="Microsoft Sans Serif"/>
              </a:rPr>
              <a:t> </a:t>
            </a:r>
            <a:r>
              <a:rPr sz="32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comportamos </a:t>
            </a:r>
            <a:r>
              <a:rPr sz="3200" spc="-280" dirty="0">
                <a:latin typeface="Microsoft Sans Serif"/>
                <a:cs typeface="Microsoft Sans Serif"/>
              </a:rPr>
              <a:t>ou</a:t>
            </a:r>
            <a:r>
              <a:rPr sz="3200" spc="-27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“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interagimos </a:t>
            </a:r>
            <a:r>
              <a:rPr sz="3200" spc="-360" dirty="0">
                <a:latin typeface="Microsoft Sans Serif"/>
                <a:cs typeface="Microsoft Sans Serif"/>
              </a:rPr>
              <a:t>com</a:t>
            </a:r>
            <a:r>
              <a:rPr sz="3200" spc="-355" dirty="0"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-27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coisas”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no</a:t>
            </a:r>
            <a:r>
              <a:rPr sz="3200" spc="-275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Facebook</a:t>
            </a:r>
            <a:r>
              <a:rPr sz="3200" spc="-220" dirty="0">
                <a:latin typeface="Microsoft Sans Serif"/>
                <a:cs typeface="Microsoft Sans Serif"/>
              </a:rPr>
              <a:t>,</a:t>
            </a:r>
            <a:r>
              <a:rPr sz="3200" spc="-2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200" dirty="0">
                <a:latin typeface="Microsoft Sans Serif"/>
                <a:cs typeface="Microsoft Sans Serif"/>
              </a:rPr>
              <a:t>IA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é</a:t>
            </a:r>
            <a:r>
              <a:rPr sz="3200" spc="-17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capaz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50" dirty="0">
                <a:latin typeface="Microsoft Sans Serif"/>
                <a:cs typeface="Microsoft Sans Serif"/>
              </a:rPr>
              <a:t>fazer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recomendações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sobre</a:t>
            </a:r>
            <a:r>
              <a:rPr sz="3200" spc="-17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coisas</a:t>
            </a:r>
            <a:r>
              <a:rPr sz="3200" spc="-27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poderíamos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achar 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interessantes</a:t>
            </a:r>
            <a:r>
              <a:rPr sz="3200" spc="38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ou</a:t>
            </a:r>
            <a:r>
              <a:rPr sz="3200" spc="29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 </a:t>
            </a:r>
            <a:r>
              <a:rPr sz="3200" spc="-155" dirty="0">
                <a:latin typeface="Microsoft Sans Serif"/>
                <a:cs typeface="Microsoft Sans Serif"/>
              </a:rPr>
              <a:t>serviriam </a:t>
            </a:r>
            <a:r>
              <a:rPr sz="3200" spc="-275" dirty="0">
                <a:latin typeface="Microsoft Sans Serif"/>
                <a:cs typeface="Microsoft Sans Serif"/>
              </a:rPr>
              <a:t>às</a:t>
            </a:r>
            <a:r>
              <a:rPr sz="3200" spc="300" dirty="0">
                <a:latin typeface="Microsoft Sans Serif"/>
                <a:cs typeface="Microsoft Sans Serif"/>
              </a:rPr>
              <a:t> </a:t>
            </a:r>
            <a:r>
              <a:rPr sz="3200" spc="-365" dirty="0">
                <a:latin typeface="Microsoft Sans Serif"/>
                <a:cs typeface="Microsoft Sans Serif"/>
              </a:rPr>
              <a:t>nossas </a:t>
            </a:r>
            <a:r>
              <a:rPr sz="3200" spc="-36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preferências</a:t>
            </a:r>
            <a:r>
              <a:rPr sz="3200" spc="-15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698500" marR="1772285" lvl="1" indent="-228600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90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0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do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550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30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ac</a:t>
            </a:r>
            <a:r>
              <a:rPr sz="30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0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book</a:t>
            </a:r>
            <a:r>
              <a:rPr sz="30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é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capaz</a:t>
            </a:r>
            <a:r>
              <a:rPr sz="3000" spc="-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reco</a:t>
            </a:r>
            <a:r>
              <a:rPr sz="30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300" dirty="0">
                <a:solidFill>
                  <a:srgbClr val="006FC0"/>
                </a:solidFill>
                <a:latin typeface="Microsoft Sans Serif"/>
                <a:cs typeface="Microsoft Sans Serif"/>
              </a:rPr>
              <a:t>he</a:t>
            </a:r>
            <a:r>
              <a:rPr sz="3000" spc="-280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30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er</a:t>
            </a:r>
            <a:r>
              <a:rPr sz="30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padrões</a:t>
            </a:r>
            <a:r>
              <a:rPr sz="30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tem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70" dirty="0">
                <a:latin typeface="Microsoft Sans Serif"/>
                <a:cs typeface="Microsoft Sans Serif"/>
              </a:rPr>
              <a:t>u</a:t>
            </a:r>
            <a:r>
              <a:rPr sz="3000" spc="-180" dirty="0">
                <a:latin typeface="Microsoft Sans Serif"/>
                <a:cs typeface="Microsoft Sans Serif"/>
              </a:rPr>
              <a:t>ma 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aprendizagem</a:t>
            </a:r>
            <a:r>
              <a:rPr sz="30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supervisionada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86" y="457961"/>
            <a:ext cx="1060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PRODU</a:t>
            </a:r>
            <a:r>
              <a:rPr spc="-509" dirty="0"/>
              <a:t>T</a:t>
            </a:r>
            <a:r>
              <a:rPr spc="-315" dirty="0"/>
              <a:t>OS</a:t>
            </a:r>
            <a:r>
              <a:rPr spc="45" dirty="0"/>
              <a:t> </a:t>
            </a:r>
            <a:r>
              <a:rPr spc="-409" dirty="0"/>
              <a:t>A</a:t>
            </a:r>
            <a:r>
              <a:rPr spc="-420" dirty="0"/>
              <a:t>TUAIS</a:t>
            </a:r>
            <a:r>
              <a:rPr spc="30" dirty="0"/>
              <a:t> </a:t>
            </a:r>
            <a:r>
              <a:rPr spc="-425" dirty="0"/>
              <a:t>QUE</a:t>
            </a:r>
            <a:r>
              <a:rPr spc="25" dirty="0"/>
              <a:t> </a:t>
            </a:r>
            <a:r>
              <a:rPr spc="-370" dirty="0"/>
              <a:t>USAM</a:t>
            </a:r>
            <a:r>
              <a:rPr spc="3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40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11830"/>
            <a:ext cx="11866245" cy="5702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Go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gle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desen</a:t>
            </a:r>
            <a:r>
              <a:rPr sz="3200" spc="-285" dirty="0">
                <a:latin typeface="Microsoft Sans Serif"/>
                <a:cs typeface="Microsoft Sans Serif"/>
              </a:rPr>
              <a:t>v</a:t>
            </a:r>
            <a:r>
              <a:rPr sz="3200" spc="-150" dirty="0">
                <a:latin typeface="Microsoft Sans Serif"/>
                <a:cs typeface="Microsoft Sans Serif"/>
              </a:rPr>
              <a:t>o</a:t>
            </a:r>
            <a:r>
              <a:rPr sz="3200" spc="-75" dirty="0">
                <a:latin typeface="Microsoft Sans Serif"/>
                <a:cs typeface="Microsoft Sans Serif"/>
              </a:rPr>
              <a:t>l</a:t>
            </a:r>
            <a:r>
              <a:rPr sz="3200" spc="-265" dirty="0">
                <a:latin typeface="Microsoft Sans Serif"/>
                <a:cs typeface="Microsoft Sans Serif"/>
              </a:rPr>
              <a:t>v</a:t>
            </a:r>
            <a:r>
              <a:rPr sz="3200" spc="-280" dirty="0">
                <a:latin typeface="Microsoft Sans Serif"/>
                <a:cs typeface="Microsoft Sans Serif"/>
              </a:rPr>
              <a:t>eu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maior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rede</a:t>
            </a:r>
            <a:r>
              <a:rPr sz="32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j</a:t>
            </a:r>
            <a:r>
              <a:rPr sz="3200" spc="-30" dirty="0">
                <a:latin typeface="Microsoft Sans Serif"/>
                <a:cs typeface="Microsoft Sans Serif"/>
              </a:rPr>
              <a:t>á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const</a:t>
            </a:r>
            <a:r>
              <a:rPr sz="3200" spc="-130" dirty="0">
                <a:latin typeface="Microsoft Sans Serif"/>
                <a:cs typeface="Microsoft Sans Serif"/>
              </a:rPr>
              <a:t>r</a:t>
            </a:r>
            <a:r>
              <a:rPr sz="3200" spc="-125" dirty="0">
                <a:latin typeface="Microsoft Sans Serif"/>
                <a:cs typeface="Microsoft Sans Serif"/>
              </a:rPr>
              <a:t>uída,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latin typeface="Microsoft Sans Serif"/>
                <a:cs typeface="Microsoft Sans Serif"/>
              </a:rPr>
              <a:t>usando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16</a:t>
            </a:r>
            <a:r>
              <a:rPr sz="32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mil  </a:t>
            </a:r>
            <a:r>
              <a:rPr sz="32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processadores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solidFill>
                  <a:srgbClr val="006FC0"/>
                </a:solidFill>
                <a:latin typeface="Microsoft Sans Serif"/>
                <a:cs typeface="Microsoft Sans Serif"/>
              </a:rPr>
              <a:t>simular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cérebro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00" dirty="0">
                <a:latin typeface="Microsoft Sans Serif"/>
                <a:cs typeface="Microsoft Sans Serif"/>
              </a:rPr>
              <a:t>humano.</a:t>
            </a:r>
            <a:endParaRPr sz="3200">
              <a:latin typeface="Microsoft Sans Serif"/>
              <a:cs typeface="Microsoft Sans Serif"/>
            </a:endParaRPr>
          </a:p>
          <a:p>
            <a:pPr marL="698500" marR="92075" lvl="1" indent="-228600">
              <a:lnSpc>
                <a:spcPct val="12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5" dirty="0">
                <a:latin typeface="Microsoft Sans Serif"/>
                <a:cs typeface="Microsoft Sans Serif"/>
              </a:rPr>
              <a:t>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desafio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era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latin typeface="Microsoft Sans Serif"/>
                <a:cs typeface="Microsoft Sans Serif"/>
              </a:rPr>
              <a:t>criar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434" dirty="0">
                <a:latin typeface="Microsoft Sans Serif"/>
                <a:cs typeface="Microsoft Sans Serif"/>
              </a:rPr>
              <a:t>um</a:t>
            </a:r>
            <a:r>
              <a:rPr sz="3000" spc="-330" dirty="0"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sistema</a:t>
            </a:r>
            <a:r>
              <a:rPr sz="30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capaz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aprender</a:t>
            </a:r>
            <a:r>
              <a:rPr sz="30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identificar</a:t>
            </a:r>
            <a:r>
              <a:rPr sz="3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imagens </a:t>
            </a:r>
            <a:r>
              <a:rPr sz="3000" spc="-78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390" dirty="0">
                <a:solidFill>
                  <a:srgbClr val="006FC0"/>
                </a:solidFill>
                <a:latin typeface="Microsoft Sans Serif"/>
                <a:cs typeface="Microsoft Sans Serif"/>
              </a:rPr>
              <a:t>sem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100" dirty="0">
                <a:latin typeface="Microsoft Sans Serif"/>
                <a:cs typeface="Microsoft Sans Serif"/>
              </a:rPr>
              <a:t>f</a:t>
            </a:r>
            <a:r>
              <a:rPr sz="3000" spc="-335" dirty="0">
                <a:latin typeface="Microsoft Sans Serif"/>
                <a:cs typeface="Microsoft Sans Serif"/>
              </a:rPr>
              <a:t>osse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necessário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ensi</a:t>
            </a:r>
            <a:r>
              <a:rPr sz="3000" spc="-34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ar</a:t>
            </a:r>
            <a:r>
              <a:rPr sz="30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25" dirty="0">
                <a:latin typeface="Microsoft Sans Serif"/>
                <a:cs typeface="Microsoft Sans Serif"/>
              </a:rPr>
              <a:t>ele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critérios</a:t>
            </a:r>
            <a:r>
              <a:rPr sz="30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latin typeface="Microsoft Sans Serif"/>
                <a:cs typeface="Microsoft Sans Serif"/>
              </a:rPr>
              <a:t>e</a:t>
            </a:r>
            <a:r>
              <a:rPr sz="3000" spc="-145" dirty="0">
                <a:latin typeface="Microsoft Sans Serif"/>
                <a:cs typeface="Microsoft Sans Serif"/>
              </a:rPr>
              <a:t>xatos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pa</a:t>
            </a:r>
            <a:r>
              <a:rPr sz="3000" spc="-40" dirty="0">
                <a:latin typeface="Microsoft Sans Serif"/>
                <a:cs typeface="Microsoft Sans Serif"/>
              </a:rPr>
              <a:t>r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250" dirty="0">
                <a:latin typeface="Microsoft Sans Serif"/>
                <a:cs typeface="Microsoft Sans Serif"/>
              </a:rPr>
              <a:t>essa  </a:t>
            </a:r>
            <a:r>
              <a:rPr sz="30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identificação</a:t>
            </a:r>
            <a:r>
              <a:rPr sz="3000" spc="-12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Missão</a:t>
            </a:r>
            <a:r>
              <a:rPr sz="3000" spc="-180" dirty="0">
                <a:latin typeface="Microsoft Sans Serif"/>
                <a:cs typeface="Microsoft Sans Serif"/>
              </a:rPr>
              <a:t>: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identifica</a:t>
            </a:r>
            <a:r>
              <a:rPr sz="3000" spc="-65" dirty="0">
                <a:latin typeface="Microsoft Sans Serif"/>
                <a:cs typeface="Microsoft Sans Serif"/>
              </a:rPr>
              <a:t>r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75" dirty="0">
                <a:latin typeface="Microsoft Sans Serif"/>
                <a:cs typeface="Microsoft Sans Serif"/>
              </a:rPr>
              <a:t>g</a:t>
            </a:r>
            <a:r>
              <a:rPr sz="3000" spc="-210" dirty="0">
                <a:latin typeface="Microsoft Sans Serif"/>
                <a:cs typeface="Microsoft Sans Serif"/>
              </a:rPr>
              <a:t>atinhos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70" dirty="0">
                <a:latin typeface="Microsoft Sans Serif"/>
                <a:cs typeface="Microsoft Sans Serif"/>
              </a:rPr>
              <a:t>n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85" dirty="0">
                <a:latin typeface="Microsoft Sans Serif"/>
                <a:cs typeface="Microsoft Sans Serif"/>
              </a:rPr>
              <a:t>y</a:t>
            </a:r>
            <a:r>
              <a:rPr sz="3000" spc="-215" dirty="0">
                <a:latin typeface="Microsoft Sans Serif"/>
                <a:cs typeface="Microsoft Sans Serif"/>
              </a:rPr>
              <a:t>out</a:t>
            </a:r>
            <a:r>
              <a:rPr sz="3000" spc="-270" dirty="0">
                <a:latin typeface="Microsoft Sans Serif"/>
                <a:cs typeface="Microsoft Sans Serif"/>
              </a:rPr>
              <a:t>u</a:t>
            </a:r>
            <a:r>
              <a:rPr sz="3000" spc="-95" dirty="0">
                <a:latin typeface="Microsoft Sans Serif"/>
                <a:cs typeface="Microsoft Sans Serif"/>
              </a:rPr>
              <a:t>b</a:t>
            </a:r>
            <a:r>
              <a:rPr sz="3000" spc="-120" dirty="0">
                <a:latin typeface="Microsoft Sans Serif"/>
                <a:cs typeface="Microsoft Sans Serif"/>
              </a:rPr>
              <a:t>e</a:t>
            </a:r>
            <a:r>
              <a:rPr sz="3000" spc="-18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1155700" marR="445770" lvl="2" indent="-229235">
              <a:lnSpc>
                <a:spcPct val="120100"/>
              </a:lnSpc>
              <a:spcBef>
                <a:spcPts val="53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sistema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35" dirty="0">
                <a:latin typeface="Microsoft Sans Serif"/>
                <a:cs typeface="Microsoft Sans Serif"/>
              </a:rPr>
              <a:t>processou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10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milhões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imagens</a:t>
            </a:r>
            <a:r>
              <a:rPr sz="2800" spc="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obtidas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cenas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escolhidas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al</a:t>
            </a:r>
            <a:r>
              <a:rPr sz="28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at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ri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mente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víd</a:t>
            </a:r>
            <a:r>
              <a:rPr sz="2800" spc="-110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105" dirty="0">
                <a:latin typeface="Microsoft Sans Serif"/>
                <a:cs typeface="Microsoft Sans Serif"/>
              </a:rPr>
              <a:t>e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1155700" marR="226695" lvl="2" indent="-229235">
              <a:lnSpc>
                <a:spcPct val="120000"/>
              </a:lnSpc>
              <a:spcBef>
                <a:spcPts val="50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Ele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foi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capaz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determinar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quais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delas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continham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gatos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outros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objetos</a:t>
            </a:r>
            <a:r>
              <a:rPr sz="2800" spc="-155" dirty="0">
                <a:latin typeface="Microsoft Sans Serif"/>
                <a:cs typeface="Microsoft Sans Serif"/>
              </a:rPr>
              <a:t>,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365" dirty="0">
                <a:solidFill>
                  <a:srgbClr val="006FC0"/>
                </a:solidFill>
                <a:latin typeface="Microsoft Sans Serif"/>
                <a:cs typeface="Microsoft Sans Serif"/>
              </a:rPr>
              <a:t>sem</a:t>
            </a:r>
            <a:r>
              <a:rPr sz="2800" spc="-3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ter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tido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informação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era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00" dirty="0">
                <a:latin typeface="Microsoft Sans Serif"/>
                <a:cs typeface="Microsoft Sans Serif"/>
              </a:rPr>
              <a:t>um</a:t>
            </a:r>
            <a:r>
              <a:rPr sz="2800" spc="-31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gato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todo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experimento</a:t>
            </a:r>
            <a:r>
              <a:rPr sz="2800" spc="-150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57961"/>
            <a:ext cx="856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DILE</a:t>
            </a:r>
            <a:r>
              <a:rPr spc="-645" dirty="0"/>
              <a:t>M</a:t>
            </a:r>
            <a:r>
              <a:rPr spc="-415" dirty="0"/>
              <a:t>AS</a:t>
            </a:r>
            <a:r>
              <a:rPr spc="50" dirty="0"/>
              <a:t> </a:t>
            </a:r>
            <a:r>
              <a:rPr spc="-395" dirty="0"/>
              <a:t>ÉTIC</a:t>
            </a:r>
            <a:r>
              <a:rPr spc="-555" dirty="0"/>
              <a:t>O</a:t>
            </a:r>
            <a:r>
              <a:rPr spc="-605" dirty="0"/>
              <a:t>S</a:t>
            </a:r>
            <a:r>
              <a:rPr spc="2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563916"/>
            <a:ext cx="11028680" cy="506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630" dirty="0">
                <a:latin typeface="Microsoft Sans Serif"/>
                <a:cs typeface="Microsoft Sans Serif"/>
              </a:rPr>
              <a:t>Em</a:t>
            </a:r>
            <a:r>
              <a:rPr sz="3200" spc="-615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uma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rua</a:t>
            </a:r>
            <a:r>
              <a:rPr sz="32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isolada</a:t>
            </a:r>
            <a:r>
              <a:rPr sz="3200" spc="-130" dirty="0">
                <a:latin typeface="Microsoft Sans Serif"/>
                <a:cs typeface="Microsoft Sans Serif"/>
              </a:rPr>
              <a:t>,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há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uma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série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cavaletes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330" dirty="0">
                <a:latin typeface="Microsoft Sans Serif"/>
                <a:cs typeface="Microsoft Sans Serif"/>
              </a:rPr>
              <a:t>cones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trânsito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simular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uma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construção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toma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60" dirty="0">
                <a:latin typeface="Microsoft Sans Serif"/>
                <a:cs typeface="Microsoft Sans Serif"/>
              </a:rPr>
              <a:t>toda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pista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370" dirty="0">
                <a:latin typeface="Microsoft Sans Serif"/>
                <a:cs typeface="Microsoft Sans Serif"/>
              </a:rPr>
              <a:t>V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430" dirty="0">
                <a:latin typeface="Microsoft Sans Serif"/>
                <a:cs typeface="Microsoft Sans Serif"/>
              </a:rPr>
              <a:t>um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car</a:t>
            </a:r>
            <a:r>
              <a:rPr sz="30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0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autô</a:t>
            </a:r>
            <a:r>
              <a:rPr sz="3000" spc="-21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280" dirty="0">
                <a:solidFill>
                  <a:srgbClr val="006FC0"/>
                </a:solidFill>
                <a:latin typeface="Microsoft Sans Serif"/>
                <a:cs typeface="Microsoft Sans Serif"/>
              </a:rPr>
              <a:t>omo</a:t>
            </a:r>
            <a:r>
              <a:rPr sz="30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nesta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4" dirty="0">
                <a:latin typeface="Microsoft Sans Serif"/>
                <a:cs typeface="Microsoft Sans Serif"/>
              </a:rPr>
              <a:t>v</a:t>
            </a:r>
            <a:r>
              <a:rPr sz="3000" spc="-80" dirty="0">
                <a:latin typeface="Microsoft Sans Serif"/>
                <a:cs typeface="Microsoft Sans Serif"/>
              </a:rPr>
              <a:t>ia.</a:t>
            </a:r>
            <a:endParaRPr sz="30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80" dirty="0">
                <a:latin typeface="Microsoft Sans Serif"/>
                <a:cs typeface="Microsoft Sans Serif"/>
              </a:rPr>
              <a:t>Ao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lad</a:t>
            </a:r>
            <a:r>
              <a:rPr sz="3000" spc="-65" dirty="0">
                <a:latin typeface="Microsoft Sans Serif"/>
                <a:cs typeface="Microsoft Sans Serif"/>
              </a:rPr>
              <a:t>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60" dirty="0">
                <a:latin typeface="Microsoft Sans Serif"/>
                <a:cs typeface="Microsoft Sans Serif"/>
              </a:rPr>
              <a:t>v</a:t>
            </a:r>
            <a:r>
              <a:rPr sz="3000" spc="-175" dirty="0">
                <a:latin typeface="Microsoft Sans Serif"/>
                <a:cs typeface="Microsoft Sans Serif"/>
              </a:rPr>
              <a:t>eícul</a:t>
            </a:r>
            <a:r>
              <a:rPr sz="3000" spc="-325" dirty="0">
                <a:latin typeface="Microsoft Sans Serif"/>
                <a:cs typeface="Microsoft Sans Serif"/>
              </a:rPr>
              <a:t>o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há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uma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20" dirty="0">
                <a:latin typeface="Microsoft Sans Serif"/>
                <a:cs typeface="Microsoft Sans Serif"/>
              </a:rPr>
              <a:t>faixa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amarela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latin typeface="Microsoft Sans Serif"/>
                <a:cs typeface="Microsoft Sans Serif"/>
              </a:rPr>
              <a:t>co</a:t>
            </a:r>
            <a:r>
              <a:rPr sz="3000" spc="-310" dirty="0">
                <a:latin typeface="Microsoft Sans Serif"/>
                <a:cs typeface="Microsoft Sans Serif"/>
              </a:rPr>
              <a:t>n</a:t>
            </a:r>
            <a:r>
              <a:rPr sz="3000" spc="-155" dirty="0">
                <a:latin typeface="Microsoft Sans Serif"/>
                <a:cs typeface="Microsoft Sans Serif"/>
              </a:rPr>
              <a:t>tínua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Pela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lei,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só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permitido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atravessar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na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faixa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tracejada.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que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carro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deve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fazer</a:t>
            </a:r>
            <a:r>
              <a:rPr sz="3200" spc="-125" dirty="0">
                <a:latin typeface="Microsoft Sans Serif"/>
                <a:cs typeface="Microsoft Sans Serif"/>
              </a:rPr>
              <a:t>?</a:t>
            </a:r>
            <a:endParaRPr sz="3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Infringir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lei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desviar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construção?</a:t>
            </a:r>
            <a:endParaRPr sz="3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Como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sz="2800" spc="-25" dirty="0">
                <a:solidFill>
                  <a:srgbClr val="006FC0"/>
                </a:solidFill>
                <a:latin typeface="Microsoft Sans Serif"/>
                <a:cs typeface="Microsoft Sans Serif"/>
              </a:rPr>
              <a:t>idi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32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gur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fr</a:t>
            </a:r>
            <a:r>
              <a:rPr sz="2800" spc="5" dirty="0">
                <a:latin typeface="Microsoft Sans Serif"/>
                <a:cs typeface="Microsoft Sans Serif"/>
              </a:rPr>
              <a:t>e</a:t>
            </a:r>
            <a:r>
              <a:rPr sz="2800" spc="-170" dirty="0">
                <a:latin typeface="Microsoft Sans Serif"/>
                <a:cs typeface="Microsoft Sans Serif"/>
              </a:rPr>
              <a:t>nte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le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sz="28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al</a:t>
            </a:r>
            <a:r>
              <a:rPr sz="2800" spc="-484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57961"/>
            <a:ext cx="856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DILE</a:t>
            </a:r>
            <a:r>
              <a:rPr spc="-645" dirty="0"/>
              <a:t>M</a:t>
            </a:r>
            <a:r>
              <a:rPr spc="-415" dirty="0"/>
              <a:t>AS</a:t>
            </a:r>
            <a:r>
              <a:rPr spc="50" dirty="0"/>
              <a:t> </a:t>
            </a:r>
            <a:r>
              <a:rPr spc="-395" dirty="0"/>
              <a:t>ÉTIC</a:t>
            </a:r>
            <a:r>
              <a:rPr spc="-555" dirty="0"/>
              <a:t>O</a:t>
            </a:r>
            <a:r>
              <a:rPr spc="-605" dirty="0"/>
              <a:t>S</a:t>
            </a:r>
            <a:r>
              <a:rPr spc="2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563916"/>
            <a:ext cx="11333480" cy="510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0820" indent="-2286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95" dirty="0">
                <a:latin typeface="Microsoft Sans Serif"/>
                <a:cs typeface="Microsoft Sans Serif"/>
              </a:rPr>
              <a:t>Imagine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há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-34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acidente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carro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pode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evitar,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315" dirty="0">
                <a:latin typeface="Microsoft Sans Serif"/>
                <a:cs typeface="Microsoft Sans Serif"/>
              </a:rPr>
              <a:t>como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grupo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de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pedestres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(incluindo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310" dirty="0">
                <a:latin typeface="Microsoft Sans Serif"/>
                <a:cs typeface="Microsoft Sans Serif"/>
              </a:rPr>
              <a:t>uma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mãe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com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455" dirty="0">
                <a:latin typeface="Microsoft Sans Serif"/>
                <a:cs typeface="Microsoft Sans Serif"/>
              </a:rPr>
              <a:t>um</a:t>
            </a:r>
            <a:r>
              <a:rPr sz="3200" spc="-35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carrinho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bebê</a:t>
            </a:r>
            <a:r>
              <a:rPr sz="3200" spc="-130" dirty="0">
                <a:latin typeface="Microsoft Sans Serif"/>
                <a:cs typeface="Microsoft Sans Serif"/>
              </a:rPr>
              <a:t>)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6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Atravessaram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no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sinal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vermelho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pista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velocidade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relativamente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alta</a:t>
            </a:r>
            <a:r>
              <a:rPr sz="2800" spc="-50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797560" lvl="1" indent="-327660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796925" algn="l"/>
                <a:tab pos="797560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carro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não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consegue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frear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tempo,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então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ele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deve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fazer</a:t>
            </a:r>
            <a:r>
              <a:rPr sz="2800" spc="-114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698500" marR="1438275" lvl="1" indent="-228600">
              <a:lnSpc>
                <a:spcPct val="1201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90" dirty="0">
                <a:latin typeface="Microsoft Sans Serif"/>
                <a:cs typeface="Microsoft Sans Serif"/>
              </a:rPr>
              <a:t>Atingir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006FC0"/>
                </a:solidFill>
                <a:latin typeface="Microsoft Sans Serif"/>
                <a:cs typeface="Microsoft Sans Serif"/>
              </a:rPr>
              <a:t>menor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objeto</a:t>
            </a:r>
            <a:r>
              <a:rPr sz="2800" spc="-114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pode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carrinho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bebê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ou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supermercado?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75" dirty="0">
                <a:latin typeface="Microsoft Sans Serif"/>
                <a:cs typeface="Microsoft Sans Serif"/>
              </a:rPr>
              <a:t>Fazer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75" dirty="0">
                <a:latin typeface="Microsoft Sans Serif"/>
                <a:cs typeface="Microsoft Sans Serif"/>
              </a:rPr>
              <a:t>uma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curva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brusca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arriscar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vida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motorista</a:t>
            </a:r>
            <a:r>
              <a:rPr sz="2800" spc="-185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6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Microsoft Sans Serif"/>
                <a:cs typeface="Microsoft Sans Serif"/>
              </a:rPr>
              <a:t>vida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quem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deve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ser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priorizada</a:t>
            </a:r>
            <a:r>
              <a:rPr sz="2800" spc="-55" dirty="0">
                <a:latin typeface="Microsoft Sans Serif"/>
                <a:cs typeface="Microsoft Sans Serif"/>
              </a:rPr>
              <a:t>: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motorista</a:t>
            </a:r>
            <a:r>
              <a:rPr sz="2800" spc="6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dos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pedestres</a:t>
            </a:r>
            <a:r>
              <a:rPr sz="2800" spc="-195" dirty="0">
                <a:latin typeface="Microsoft Sans Serif"/>
                <a:cs typeface="Microsoft Sans Serif"/>
              </a:rPr>
              <a:t>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57961"/>
            <a:ext cx="856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DILE</a:t>
            </a:r>
            <a:r>
              <a:rPr spc="-645" dirty="0"/>
              <a:t>M</a:t>
            </a:r>
            <a:r>
              <a:rPr spc="-415" dirty="0"/>
              <a:t>AS</a:t>
            </a:r>
            <a:r>
              <a:rPr spc="50" dirty="0"/>
              <a:t> </a:t>
            </a:r>
            <a:r>
              <a:rPr spc="-395" dirty="0"/>
              <a:t>ÉTIC</a:t>
            </a:r>
            <a:r>
              <a:rPr spc="-555" dirty="0"/>
              <a:t>O</a:t>
            </a:r>
            <a:r>
              <a:rPr spc="-605" dirty="0"/>
              <a:t>S</a:t>
            </a:r>
            <a:r>
              <a:rPr spc="2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563916"/>
            <a:ext cx="7201534" cy="4693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82880" indent="-228600">
              <a:lnSpc>
                <a:spcPct val="12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Especialist</a:t>
            </a:r>
            <a:r>
              <a:rPr sz="32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53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estão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preocupa</a:t>
            </a:r>
            <a:r>
              <a:rPr sz="3200" spc="-150" dirty="0">
                <a:latin typeface="Microsoft Sans Serif"/>
                <a:cs typeface="Microsoft Sans Serif"/>
              </a:rPr>
              <a:t>d</a:t>
            </a:r>
            <a:r>
              <a:rPr sz="3200" spc="-355" dirty="0">
                <a:latin typeface="Microsoft Sans Serif"/>
                <a:cs typeface="Microsoft Sans Serif"/>
              </a:rPr>
              <a:t>os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que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os 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anços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automaç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ã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75" dirty="0">
                <a:latin typeface="Microsoft Sans Serif"/>
                <a:cs typeface="Microsoft Sans Serif"/>
              </a:rPr>
              <a:t>poder</a:t>
            </a:r>
            <a:r>
              <a:rPr sz="3200" spc="-30" dirty="0">
                <a:latin typeface="Microsoft Sans Serif"/>
                <a:cs typeface="Microsoft Sans Serif"/>
              </a:rPr>
              <a:t>i</a:t>
            </a:r>
            <a:r>
              <a:rPr sz="3200" spc="-190" dirty="0">
                <a:latin typeface="Microsoft Sans Serif"/>
                <a:cs typeface="Microsoft Sans Serif"/>
              </a:rPr>
              <a:t>am  </a:t>
            </a:r>
            <a:r>
              <a:rPr sz="3200" spc="-250" dirty="0">
                <a:latin typeface="Microsoft Sans Serif"/>
                <a:cs typeface="Microsoft Sans Serif"/>
              </a:rPr>
              <a:t>resu</a:t>
            </a:r>
            <a:r>
              <a:rPr sz="3200" spc="-110" dirty="0">
                <a:latin typeface="Microsoft Sans Serif"/>
                <a:cs typeface="Microsoft Sans Serif"/>
              </a:rPr>
              <a:t>l</a:t>
            </a:r>
            <a:r>
              <a:rPr sz="3200" spc="-15" dirty="0">
                <a:latin typeface="Microsoft Sans Serif"/>
                <a:cs typeface="Microsoft Sans Serif"/>
              </a:rPr>
              <a:t>tar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480" dirty="0">
                <a:latin typeface="Microsoft Sans Serif"/>
                <a:cs typeface="Microsoft Sans Serif"/>
              </a:rPr>
              <a:t>m</a:t>
            </a:r>
            <a:r>
              <a:rPr sz="3200" spc="-195" dirty="0">
                <a:latin typeface="Microsoft Sans Serif"/>
                <a:cs typeface="Microsoft Sans Serif"/>
              </a:rPr>
              <a:t>uitas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p</a:t>
            </a:r>
            <a:r>
              <a:rPr sz="3200" spc="-350" dirty="0">
                <a:latin typeface="Microsoft Sans Serif"/>
                <a:cs typeface="Microsoft Sans Serif"/>
              </a:rPr>
              <a:t>ess</a:t>
            </a:r>
            <a:r>
              <a:rPr sz="3200" spc="-370" dirty="0">
                <a:latin typeface="Microsoft Sans Serif"/>
                <a:cs typeface="Microsoft Sans Serif"/>
              </a:rPr>
              <a:t>o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perdendo</a:t>
            </a:r>
            <a:r>
              <a:rPr sz="32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se</a:t>
            </a:r>
            <a:r>
              <a:rPr sz="3200" spc="-370" dirty="0">
                <a:latin typeface="Microsoft Sans Serif"/>
                <a:cs typeface="Microsoft Sans Serif"/>
              </a:rPr>
              <a:t>us  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empregos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para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robôs.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80" dirty="0">
                <a:latin typeface="Microsoft Sans Serif"/>
                <a:cs typeface="Microsoft Sans Serif"/>
              </a:rPr>
              <a:t>Nos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10" dirty="0">
                <a:latin typeface="Microsoft Sans Serif"/>
                <a:cs typeface="Microsoft Sans Serif"/>
              </a:rPr>
              <a:t>USA,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robôs</a:t>
            </a:r>
            <a:r>
              <a:rPr sz="30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já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20" dirty="0">
                <a:latin typeface="Microsoft Sans Serif"/>
                <a:cs typeface="Microsoft Sans Serif"/>
              </a:rPr>
              <a:t>executam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trabalhos</a:t>
            </a:r>
            <a:r>
              <a:rPr sz="300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70" dirty="0">
                <a:latin typeface="Microsoft Sans Serif"/>
                <a:cs typeface="Microsoft Sans Serif"/>
              </a:rPr>
              <a:t>h</a:t>
            </a:r>
            <a:r>
              <a:rPr sz="3000" spc="-315" dirty="0">
                <a:latin typeface="Microsoft Sans Serif"/>
                <a:cs typeface="Microsoft Sans Serif"/>
              </a:rPr>
              <a:t>uma</a:t>
            </a:r>
            <a:r>
              <a:rPr sz="3000" spc="-290" dirty="0">
                <a:latin typeface="Microsoft Sans Serif"/>
                <a:cs typeface="Microsoft Sans Serif"/>
              </a:rPr>
              <a:t>n</a:t>
            </a:r>
            <a:r>
              <a:rPr sz="3000" spc="-335" dirty="0">
                <a:latin typeface="Microsoft Sans Serif"/>
                <a:cs typeface="Microsoft Sans Serif"/>
              </a:rPr>
              <a:t>os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c</a:t>
            </a:r>
            <a:r>
              <a:rPr sz="3000" spc="-245" dirty="0">
                <a:latin typeface="Microsoft Sans Serif"/>
                <a:cs typeface="Microsoft Sans Serif"/>
              </a:rPr>
              <a:t>ost</a:t>
            </a:r>
            <a:r>
              <a:rPr sz="3000" spc="-320" dirty="0">
                <a:latin typeface="Microsoft Sans Serif"/>
                <a:cs typeface="Microsoft Sans Serif"/>
              </a:rPr>
              <a:t>u</a:t>
            </a:r>
            <a:r>
              <a:rPr sz="3000" spc="-254" dirty="0">
                <a:latin typeface="Microsoft Sans Serif"/>
                <a:cs typeface="Microsoft Sans Serif"/>
              </a:rPr>
              <a:t>mavam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fa</a:t>
            </a:r>
            <a:r>
              <a:rPr sz="3000" spc="-30" dirty="0">
                <a:latin typeface="Microsoft Sans Serif"/>
                <a:cs typeface="Microsoft Sans Serif"/>
              </a:rPr>
              <a:t>z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-215" dirty="0">
                <a:latin typeface="Microsoft Sans Serif"/>
                <a:cs typeface="Microsoft Sans Serif"/>
              </a:rPr>
              <a:t>r</a:t>
            </a:r>
            <a:r>
              <a:rPr sz="3000" spc="-18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698500" marR="741680" lvl="1" indent="-228600">
              <a:lnSpc>
                <a:spcPct val="12000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680" dirty="0">
                <a:latin typeface="Microsoft Sans Serif"/>
                <a:cs typeface="Microsoft Sans Serif"/>
              </a:rPr>
              <a:t>E</a:t>
            </a:r>
            <a:r>
              <a:rPr sz="3000" spc="-520" dirty="0">
                <a:latin typeface="Microsoft Sans Serif"/>
                <a:cs typeface="Microsoft Sans Serif"/>
              </a:rPr>
              <a:t>s</a:t>
            </a:r>
            <a:r>
              <a:rPr sz="3000" spc="-95" dirty="0">
                <a:latin typeface="Microsoft Sans Serif"/>
                <a:cs typeface="Microsoft Sans Serif"/>
              </a:rPr>
              <a:t>te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n</a:t>
            </a:r>
            <a:r>
              <a:rPr sz="3000" spc="-365" dirty="0">
                <a:latin typeface="Microsoft Sans Serif"/>
                <a:cs typeface="Microsoft Sans Serif"/>
              </a:rPr>
              <a:t>ú</a:t>
            </a:r>
            <a:r>
              <a:rPr sz="3000" spc="-270" dirty="0">
                <a:latin typeface="Microsoft Sans Serif"/>
                <a:cs typeface="Microsoft Sans Serif"/>
              </a:rPr>
              <a:t>me</a:t>
            </a:r>
            <a:r>
              <a:rPr sz="3000" spc="-190" dirty="0">
                <a:latin typeface="Microsoft Sans Serif"/>
                <a:cs typeface="Microsoft Sans Serif"/>
              </a:rPr>
              <a:t>r</a:t>
            </a:r>
            <a:r>
              <a:rPr sz="3000" spc="-170" dirty="0">
                <a:latin typeface="Microsoft Sans Serif"/>
                <a:cs typeface="Microsoft Sans Serif"/>
              </a:rPr>
              <a:t>o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está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aume</a:t>
            </a:r>
            <a:r>
              <a:rPr sz="30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3000" spc="-114" dirty="0">
                <a:solidFill>
                  <a:srgbClr val="006FC0"/>
                </a:solidFill>
                <a:latin typeface="Microsoft Sans Serif"/>
                <a:cs typeface="Microsoft Sans Serif"/>
              </a:rPr>
              <a:t>tando</a:t>
            </a:r>
            <a:r>
              <a:rPr sz="30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55" dirty="0">
                <a:latin typeface="Microsoft Sans Serif"/>
                <a:cs typeface="Microsoft Sans Serif"/>
              </a:rPr>
              <a:t>dois  </a:t>
            </a:r>
            <a:r>
              <a:rPr sz="3000" spc="-110" dirty="0">
                <a:latin typeface="Microsoft Sans Serif"/>
                <a:cs typeface="Microsoft Sans Serif"/>
              </a:rPr>
              <a:t>dígitos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cada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ano</a:t>
            </a:r>
            <a:r>
              <a:rPr sz="3000" spc="-200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5259" y="1595627"/>
            <a:ext cx="4396738" cy="526236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457961"/>
            <a:ext cx="856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DILE</a:t>
            </a:r>
            <a:r>
              <a:rPr spc="-645" dirty="0"/>
              <a:t>M</a:t>
            </a:r>
            <a:r>
              <a:rPr spc="-415" dirty="0"/>
              <a:t>AS</a:t>
            </a:r>
            <a:r>
              <a:rPr spc="50" dirty="0"/>
              <a:t> </a:t>
            </a:r>
            <a:r>
              <a:rPr spc="-395" dirty="0"/>
              <a:t>ÉTIC</a:t>
            </a:r>
            <a:r>
              <a:rPr spc="-555" dirty="0"/>
              <a:t>O</a:t>
            </a:r>
            <a:r>
              <a:rPr spc="-605" dirty="0"/>
              <a:t>S</a:t>
            </a:r>
            <a:r>
              <a:rPr spc="2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40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099096"/>
            <a:ext cx="11575415" cy="554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Hackers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robôs</a:t>
            </a:r>
            <a:r>
              <a:rPr sz="3200" spc="-195" dirty="0">
                <a:latin typeface="Microsoft Sans Serif"/>
                <a:cs typeface="Microsoft Sans Serif"/>
              </a:rPr>
              <a:t>: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spc="-225" dirty="0">
                <a:latin typeface="Microsoft Sans Serif"/>
                <a:cs typeface="Microsoft Sans Serif"/>
              </a:rPr>
              <a:t>existem</a:t>
            </a:r>
            <a:r>
              <a:rPr sz="3200" spc="-22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hackers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robôs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 superinteligentes</a:t>
            </a:r>
            <a:r>
              <a:rPr sz="3200" spc="-190" dirty="0">
                <a:latin typeface="Microsoft Sans Serif"/>
                <a:cs typeface="Microsoft Sans Serif"/>
              </a:rPr>
              <a:t>, capazes</a:t>
            </a:r>
            <a:r>
              <a:rPr sz="3200" spc="-18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90" dirty="0">
                <a:latin typeface="Microsoft Sans Serif"/>
                <a:cs typeface="Microsoft Sans Serif"/>
              </a:rPr>
              <a:t> </a:t>
            </a:r>
            <a:r>
              <a:rPr sz="32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atacar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vulnerabilidades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dos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20" dirty="0">
                <a:latin typeface="Microsoft Sans Serif"/>
                <a:cs typeface="Microsoft Sans Serif"/>
              </a:rPr>
              <a:t>inimigos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45" dirty="0">
                <a:latin typeface="Microsoft Sans Serif"/>
                <a:cs typeface="Microsoft Sans Serif"/>
              </a:rPr>
              <a:t>e,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ao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395" dirty="0">
                <a:latin typeface="Microsoft Sans Serif"/>
                <a:cs typeface="Microsoft Sans Serif"/>
              </a:rPr>
              <a:t>mesmo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00" dirty="0">
                <a:latin typeface="Microsoft Sans Serif"/>
                <a:cs typeface="Microsoft Sans Serif"/>
              </a:rPr>
              <a:t>tempo,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constatar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arrumar </a:t>
            </a:r>
            <a:r>
              <a:rPr sz="3200" spc="-275" dirty="0">
                <a:latin typeface="Microsoft Sans Serif"/>
                <a:cs typeface="Microsoft Sans Serif"/>
              </a:rPr>
              <a:t>as</a:t>
            </a:r>
            <a:r>
              <a:rPr sz="3200" spc="-270" dirty="0">
                <a:latin typeface="Microsoft Sans Serif"/>
                <a:cs typeface="Microsoft Sans Serif"/>
              </a:rPr>
              <a:t> </a:t>
            </a:r>
            <a:r>
              <a:rPr sz="3200" spc="-370" dirty="0">
                <a:latin typeface="Microsoft Sans Serif"/>
                <a:cs typeface="Microsoft Sans Serif"/>
              </a:rPr>
              <a:t>suas</a:t>
            </a:r>
            <a:r>
              <a:rPr sz="3200" spc="-365" dirty="0">
                <a:latin typeface="Microsoft Sans Serif"/>
                <a:cs typeface="Microsoft Sans Serif"/>
              </a:rPr>
              <a:t> </a:t>
            </a:r>
            <a:r>
              <a:rPr sz="3200" spc="-100" dirty="0">
                <a:latin typeface="Microsoft Sans Serif"/>
                <a:cs typeface="Microsoft Sans Serif"/>
              </a:rPr>
              <a:t>próprias </a:t>
            </a:r>
            <a:r>
              <a:rPr sz="3200" spc="-145" dirty="0">
                <a:latin typeface="Microsoft Sans Serif"/>
                <a:cs typeface="Microsoft Sans Serif"/>
              </a:rPr>
              <a:t>fraquezas, </a:t>
            </a:r>
            <a:r>
              <a:rPr sz="3200" spc="-130" dirty="0">
                <a:latin typeface="Microsoft Sans Serif"/>
                <a:cs typeface="Microsoft Sans Serif"/>
              </a:rPr>
              <a:t>protegendo </a:t>
            </a:r>
            <a:r>
              <a:rPr sz="3200" spc="-370" dirty="0">
                <a:latin typeface="Microsoft Sans Serif"/>
                <a:cs typeface="Microsoft Sans Serif"/>
              </a:rPr>
              <a:t>seu</a:t>
            </a:r>
            <a:r>
              <a:rPr sz="3200" spc="-365" dirty="0">
                <a:latin typeface="Microsoft Sans Serif"/>
                <a:cs typeface="Microsoft Sans Serif"/>
              </a:rPr>
              <a:t> </a:t>
            </a:r>
            <a:r>
              <a:rPr sz="3200" spc="-254" dirty="0">
                <a:latin typeface="Microsoft Sans Serif"/>
                <a:cs typeface="Microsoft Sans Serif"/>
              </a:rPr>
              <a:t>desempenho</a:t>
            </a:r>
            <a:r>
              <a:rPr sz="3200" spc="-25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funcionalidade.</a:t>
            </a:r>
            <a:endParaRPr sz="3200">
              <a:latin typeface="Microsoft Sans Serif"/>
              <a:cs typeface="Microsoft Sans Serif"/>
            </a:endParaRPr>
          </a:p>
          <a:p>
            <a:pPr marL="241300" marR="464184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25" dirty="0">
                <a:latin typeface="Microsoft Sans Serif"/>
                <a:cs typeface="Microsoft Sans Serif"/>
              </a:rPr>
              <a:t>Embo</a:t>
            </a:r>
            <a:r>
              <a:rPr sz="3200" spc="-204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este</a:t>
            </a:r>
            <a:r>
              <a:rPr sz="3200" spc="-95" dirty="0">
                <a:latin typeface="Microsoft Sans Serif"/>
                <a:cs typeface="Microsoft Sans Serif"/>
              </a:rPr>
              <a:t>j</a:t>
            </a:r>
            <a:r>
              <a:rPr sz="3200" spc="-275" dirty="0">
                <a:latin typeface="Microsoft Sans Serif"/>
                <a:cs typeface="Microsoft Sans Serif"/>
              </a:rPr>
              <a:t>am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send</a:t>
            </a:r>
            <a:r>
              <a:rPr sz="3200" spc="-265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desen</a:t>
            </a:r>
            <a:r>
              <a:rPr sz="3200" spc="-28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ol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4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200" spc="-360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</a:t>
            </a:r>
            <a:r>
              <a:rPr sz="3200" spc="-50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bem</a:t>
            </a:r>
            <a:r>
              <a:rPr sz="32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05" dirty="0">
                <a:solidFill>
                  <a:srgbClr val="006FC0"/>
                </a:solidFill>
                <a:latin typeface="Microsoft Sans Serif"/>
                <a:cs typeface="Microsoft Sans Serif"/>
              </a:rPr>
              <a:t>co</a:t>
            </a:r>
            <a:r>
              <a:rPr sz="3200" spc="-415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3200" spc="-455" dirty="0">
                <a:solidFill>
                  <a:srgbClr val="006FC0"/>
                </a:solidFill>
                <a:latin typeface="Microsoft Sans Serif"/>
                <a:cs typeface="Microsoft Sans Serif"/>
              </a:rPr>
              <a:t>um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ci</a:t>
            </a:r>
            <a:r>
              <a:rPr sz="3200" spc="-240" dirty="0">
                <a:latin typeface="Microsoft Sans Serif"/>
                <a:cs typeface="Microsoft Sans Serif"/>
              </a:rPr>
              <a:t>e</a:t>
            </a:r>
            <a:r>
              <a:rPr sz="3200" spc="-204" dirty="0">
                <a:latin typeface="Microsoft Sans Serif"/>
                <a:cs typeface="Microsoft Sans Serif"/>
              </a:rPr>
              <a:t>ntistas  </a:t>
            </a:r>
            <a:r>
              <a:rPr sz="3200" spc="-275" dirty="0">
                <a:latin typeface="Microsoft Sans Serif"/>
                <a:cs typeface="Microsoft Sans Serif"/>
              </a:rPr>
              <a:t>reconhecem</a:t>
            </a:r>
            <a:r>
              <a:rPr sz="3200" spc="-270" dirty="0">
                <a:latin typeface="Microsoft Sans Serif"/>
                <a:cs typeface="Microsoft Sans Serif"/>
              </a:rPr>
              <a:t> </a:t>
            </a:r>
            <a:r>
              <a:rPr sz="3200" spc="-225" dirty="0">
                <a:latin typeface="Microsoft Sans Serif"/>
                <a:cs typeface="Microsoft Sans Serif"/>
              </a:rPr>
              <a:t>que, </a:t>
            </a:r>
            <a:r>
              <a:rPr sz="3200" spc="-355" dirty="0">
                <a:latin typeface="Microsoft Sans Serif"/>
                <a:cs typeface="Microsoft Sans Serif"/>
              </a:rPr>
              <a:t>em</a:t>
            </a:r>
            <a:r>
              <a:rPr sz="3200" spc="-350" dirty="0">
                <a:latin typeface="Microsoft Sans Serif"/>
                <a:cs typeface="Microsoft Sans Serif"/>
              </a:rPr>
              <a:t> </a:t>
            </a:r>
            <a:r>
              <a:rPr sz="3200" spc="-315" dirty="0">
                <a:solidFill>
                  <a:srgbClr val="006FC0"/>
                </a:solidFill>
                <a:latin typeface="Microsoft Sans Serif"/>
                <a:cs typeface="Microsoft Sans Serif"/>
              </a:rPr>
              <a:t>mãos</a:t>
            </a:r>
            <a:r>
              <a:rPr sz="3200" spc="-3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erradas</a:t>
            </a:r>
            <a:r>
              <a:rPr sz="3200" spc="-130" dirty="0">
                <a:latin typeface="Microsoft Sans Serif"/>
                <a:cs typeface="Microsoft Sans Serif"/>
              </a:rPr>
              <a:t>, </a:t>
            </a:r>
            <a:r>
              <a:rPr sz="3200" spc="-355" dirty="0">
                <a:latin typeface="Microsoft Sans Serif"/>
                <a:cs typeface="Microsoft Sans Serif"/>
              </a:rPr>
              <a:t>os</a:t>
            </a:r>
            <a:r>
              <a:rPr sz="3200" spc="-350" dirty="0">
                <a:latin typeface="Microsoft Sans Serif"/>
                <a:cs typeface="Microsoft Sans Serif"/>
              </a:rPr>
              <a:t> </a:t>
            </a:r>
            <a:r>
              <a:rPr sz="3200" spc="-409" dirty="0">
                <a:latin typeface="Microsoft Sans Serif"/>
                <a:cs typeface="Microsoft Sans Serif"/>
              </a:rPr>
              <a:t>seus</a:t>
            </a:r>
            <a:r>
              <a:rPr sz="3200" spc="-405" dirty="0">
                <a:latin typeface="Microsoft Sans Serif"/>
                <a:cs typeface="Microsoft Sans Serif"/>
              </a:rPr>
              <a:t> </a:t>
            </a:r>
            <a:r>
              <a:rPr sz="3200" spc="-300" dirty="0">
                <a:latin typeface="Microsoft Sans Serif"/>
                <a:cs typeface="Microsoft Sans Serif"/>
              </a:rPr>
              <a:t>sistemas</a:t>
            </a:r>
            <a:r>
              <a:rPr sz="3200" spc="-295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190" dirty="0">
                <a:latin typeface="Microsoft Sans Serif"/>
                <a:cs typeface="Microsoft Sans Serif"/>
              </a:rPr>
              <a:t>hacking </a:t>
            </a:r>
            <a:r>
              <a:rPr sz="3200" spc="-18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latin typeface="Microsoft Sans Serif"/>
                <a:cs typeface="Microsoft Sans Serif"/>
              </a:rPr>
              <a:t>superinteligentes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poderiam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desencadear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solidFill>
                  <a:srgbClr val="006FC0"/>
                </a:solidFill>
                <a:latin typeface="Microsoft Sans Serif"/>
                <a:cs typeface="Microsoft Sans Serif"/>
              </a:rPr>
              <a:t>caos</a:t>
            </a:r>
            <a:r>
              <a:rPr sz="3200" spc="-265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241300" marR="416559" indent="-228600">
              <a:lnSpc>
                <a:spcPct val="12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225" dirty="0">
                <a:latin typeface="Microsoft Sans Serif"/>
                <a:cs typeface="Microsoft Sans Serif"/>
              </a:rPr>
              <a:t>Basta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30" dirty="0">
                <a:latin typeface="Microsoft Sans Serif"/>
                <a:cs typeface="Microsoft Sans Serif"/>
              </a:rPr>
              <a:t>imaginar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quão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perigoso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seria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60" dirty="0">
                <a:latin typeface="Microsoft Sans Serif"/>
                <a:cs typeface="Microsoft Sans Serif"/>
              </a:rPr>
              <a:t>se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05" dirty="0">
                <a:latin typeface="Microsoft Sans Serif"/>
                <a:cs typeface="Microsoft Sans Serif"/>
              </a:rPr>
              <a:t>uma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IA</a:t>
            </a:r>
            <a:r>
              <a:rPr sz="32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85" dirty="0">
                <a:latin typeface="Microsoft Sans Serif"/>
                <a:cs typeface="Microsoft Sans Serif"/>
              </a:rPr>
              <a:t>tomasse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controle </a:t>
            </a:r>
            <a:r>
              <a:rPr sz="3200" spc="-8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30" dirty="0">
                <a:latin typeface="Microsoft Sans Serif"/>
                <a:cs typeface="Microsoft Sans Serif"/>
              </a:rPr>
              <a:t>desses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hackers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autônomos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inteligentes</a:t>
            </a:r>
            <a:r>
              <a:rPr sz="3200" spc="-18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321" y="457961"/>
            <a:ext cx="2468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0" dirty="0"/>
              <a:t>REF</a:t>
            </a:r>
            <a:r>
              <a:rPr spc="-785" dirty="0"/>
              <a:t>E</a:t>
            </a:r>
            <a:r>
              <a:rPr spc="-470" dirty="0"/>
              <a:t>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966114"/>
            <a:ext cx="11540490" cy="48850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7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60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2"/>
              </a:rPr>
              <a:t>https://tecnoblog.net/195106/inteligencia-artificial-historia-dilemas/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75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3"/>
              </a:rPr>
              <a:t>https://tecnoblog.net/178274/carros-autonomos-google-ruas-california/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40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4"/>
              </a:rPr>
              <a:t>https://tecnoblog.net/193019/alphago-inteligencia-artificial/</a:t>
            </a:r>
            <a:endParaRPr sz="2800">
              <a:latin typeface="Microsoft Sans Serif"/>
              <a:cs typeface="Microsoft Sans Serif"/>
            </a:endParaRPr>
          </a:p>
          <a:p>
            <a:pPr marL="241300" marR="854075" indent="-228600">
              <a:lnSpc>
                <a:spcPct val="120100"/>
              </a:lnSpc>
              <a:spcBef>
                <a:spcPts val="99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90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5"/>
              </a:rPr>
              <a:t>https://www.tecmundo.com.br/futuro/7725-inteligencia-artificial-mitos-e- </a:t>
            </a:r>
            <a:r>
              <a:rPr sz="2800" spc="-730" dirty="0">
                <a:solidFill>
                  <a:srgbClr val="55BBFD"/>
                </a:solidFill>
                <a:latin typeface="Microsoft Sans Serif"/>
                <a:cs typeface="Microsoft Sans Serif"/>
                <a:hlinkClick r:id="rId5"/>
              </a:rPr>
              <a:t> </a:t>
            </a:r>
            <a:r>
              <a:rPr sz="2800" u="heavy" spc="-175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5"/>
              </a:rPr>
              <a:t>verdades.htm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70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6"/>
              </a:rPr>
              <a:t>https://www.salesforce.com/br/products/einstein/ai-deep-dive/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0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7"/>
              </a:rPr>
              <a:t>https://www.oconhecimento.com.br/a-inteligencia-artificial-de-antes-de-agora- </a:t>
            </a:r>
            <a:r>
              <a:rPr sz="2800" spc="-730" dirty="0">
                <a:solidFill>
                  <a:srgbClr val="55BBFD"/>
                </a:solidFill>
                <a:latin typeface="Microsoft Sans Serif"/>
                <a:cs typeface="Microsoft Sans Serif"/>
                <a:hlinkClick r:id="rId7"/>
              </a:rPr>
              <a:t> </a:t>
            </a:r>
            <a:r>
              <a:rPr sz="2800" u="heavy" spc="-40" dirty="0">
                <a:solidFill>
                  <a:srgbClr val="55BBFD"/>
                </a:solidFill>
                <a:uFill>
                  <a:solidFill>
                    <a:srgbClr val="55BBFD"/>
                  </a:solidFill>
                </a:uFill>
                <a:latin typeface="Microsoft Sans Serif"/>
                <a:cs typeface="Microsoft Sans Serif"/>
                <a:hlinkClick r:id="rId7"/>
              </a:rPr>
              <a:t>e-do-futuro/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153593"/>
            <a:ext cx="11606530" cy="443547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40" dirty="0">
                <a:latin typeface="Microsoft Sans Serif"/>
                <a:cs typeface="Microsoft Sans Serif"/>
              </a:rPr>
              <a:t>O</a:t>
            </a:r>
            <a:r>
              <a:rPr sz="3200" spc="-215" dirty="0">
                <a:latin typeface="Microsoft Sans Serif"/>
                <a:cs typeface="Microsoft Sans Serif"/>
              </a:rPr>
              <a:t>s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fil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óso</a:t>
            </a:r>
            <a:r>
              <a:rPr sz="3200" spc="-180" dirty="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sz="3200" spc="-355" dirty="0">
                <a:solidFill>
                  <a:srgbClr val="006FC0"/>
                </a:solidFill>
                <a:latin typeface="Microsoft Sans Serif"/>
                <a:cs typeface="Microsoft Sans Serif"/>
              </a:rPr>
              <a:t>os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345" dirty="0">
                <a:latin typeface="Microsoft Sans Serif"/>
                <a:cs typeface="Microsoft Sans Serif"/>
              </a:rPr>
              <a:t>s</a:t>
            </a:r>
            <a:r>
              <a:rPr sz="3200" spc="-375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pergun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270" dirty="0">
                <a:solidFill>
                  <a:srgbClr val="006FC0"/>
                </a:solidFill>
                <a:latin typeface="Microsoft Sans Serif"/>
                <a:cs typeface="Microsoft Sans Serif"/>
              </a:rPr>
              <a:t>am</a:t>
            </a:r>
            <a:r>
              <a:rPr sz="32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35" dirty="0">
                <a:solidFill>
                  <a:srgbClr val="006FC0"/>
                </a:solidFill>
                <a:latin typeface="Microsoft Sans Serif"/>
                <a:cs typeface="Microsoft Sans Serif"/>
              </a:rPr>
              <a:t>co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365" dirty="0">
                <a:solidFill>
                  <a:srgbClr val="006FC0"/>
                </a:solidFill>
                <a:latin typeface="Microsoft Sans Serif"/>
                <a:cs typeface="Microsoft Sans Serif"/>
              </a:rPr>
              <a:t>sa</a:t>
            </a:r>
            <a:r>
              <a:rPr sz="3200" spc="-35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3200" spc="-190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698500" marR="5080" lvl="1" indent="-228600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110" dirty="0">
                <a:latin typeface="Microsoft Sans Serif"/>
                <a:cs typeface="Microsoft Sans Serif"/>
              </a:rPr>
              <a:t>“Será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que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434" dirty="0">
                <a:latin typeface="Microsoft Sans Serif"/>
                <a:cs typeface="Microsoft Sans Serif"/>
              </a:rPr>
              <a:t>um</a:t>
            </a:r>
            <a:r>
              <a:rPr sz="3000" spc="-325" dirty="0">
                <a:latin typeface="Microsoft Sans Serif"/>
                <a:cs typeface="Microsoft Sans Serif"/>
              </a:rPr>
              <a:t> </a:t>
            </a:r>
            <a:r>
              <a:rPr sz="3000" spc="-220" dirty="0">
                <a:latin typeface="Microsoft Sans Serif"/>
                <a:cs typeface="Microsoft Sans Serif"/>
              </a:rPr>
              <a:t>escravo,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335" dirty="0">
                <a:latin typeface="Microsoft Sans Serif"/>
                <a:cs typeface="Microsoft Sans Serif"/>
              </a:rPr>
              <a:t>em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75" dirty="0">
                <a:latin typeface="Microsoft Sans Serif"/>
                <a:cs typeface="Microsoft Sans Serif"/>
              </a:rPr>
              <a:t>posse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informações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latin typeface="Microsoft Sans Serif"/>
                <a:cs typeface="Microsoft Sans Serif"/>
              </a:rPr>
              <a:t>inatas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(que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já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vêm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340" dirty="0">
                <a:latin typeface="Microsoft Sans Serif"/>
                <a:cs typeface="Microsoft Sans Serif"/>
              </a:rPr>
              <a:t>com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a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45" dirty="0">
                <a:latin typeface="Microsoft Sans Serif"/>
                <a:cs typeface="Microsoft Sans Serif"/>
              </a:rPr>
              <a:t>natureza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95" dirty="0">
                <a:latin typeface="Microsoft Sans Serif"/>
                <a:cs typeface="Microsoft Sans Serif"/>
              </a:rPr>
              <a:t>homem),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poderia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aprender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70" dirty="0">
                <a:latin typeface="Microsoft Sans Serif"/>
                <a:cs typeface="Microsoft Sans Serif"/>
              </a:rPr>
              <a:t>matemática?”.</a:t>
            </a:r>
            <a:endParaRPr sz="30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156335" algn="l"/>
              </a:tabLst>
            </a:pPr>
            <a:r>
              <a:rPr sz="2800" spc="-645" dirty="0">
                <a:latin typeface="Microsoft Sans Serif"/>
                <a:cs typeface="Microsoft Sans Serif"/>
              </a:rPr>
              <a:t>É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cl</a:t>
            </a:r>
            <a:r>
              <a:rPr sz="2800" spc="-155" dirty="0">
                <a:latin typeface="Microsoft Sans Serif"/>
                <a:cs typeface="Microsoft Sans Serif"/>
              </a:rPr>
              <a:t>a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225" dirty="0">
                <a:latin typeface="Microsoft Sans Serif"/>
                <a:cs typeface="Microsoft Sans Serif"/>
              </a:rPr>
              <a:t>im.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241300" algn="l"/>
              </a:tabLst>
            </a:pPr>
            <a:r>
              <a:rPr sz="3400" spc="-30" dirty="0">
                <a:latin typeface="Microsoft Sans Serif"/>
                <a:cs typeface="Microsoft Sans Serif"/>
              </a:rPr>
              <a:t>O</a:t>
            </a:r>
            <a:r>
              <a:rPr sz="3400" spc="35" dirty="0">
                <a:latin typeface="Microsoft Sans Serif"/>
                <a:cs typeface="Microsoft Sans Serif"/>
              </a:rPr>
              <a:t> </a:t>
            </a:r>
            <a:r>
              <a:rPr sz="34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revolucionário</a:t>
            </a:r>
            <a:r>
              <a:rPr sz="3400" spc="7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400" spc="-204" dirty="0">
                <a:latin typeface="Microsoft Sans Serif"/>
                <a:cs typeface="Microsoft Sans Serif"/>
              </a:rPr>
              <a:t>está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215" dirty="0">
                <a:latin typeface="Microsoft Sans Serif"/>
                <a:cs typeface="Microsoft Sans Serif"/>
              </a:rPr>
              <a:t>na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linha</a:t>
            </a:r>
            <a:r>
              <a:rPr sz="34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4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34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4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pensamento</a:t>
            </a:r>
            <a:endParaRPr sz="34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Eles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já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idealizavam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ciência</a:t>
            </a:r>
            <a:r>
              <a:rPr sz="3200" spc="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cognitiva</a:t>
            </a:r>
            <a:endParaRPr sz="3200">
              <a:latin typeface="Microsoft Sans Serif"/>
              <a:cs typeface="Microsoft Sans Serif"/>
            </a:endParaRPr>
          </a:p>
          <a:p>
            <a:pPr marL="1155700" lvl="2" indent="-229235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1156335" algn="l"/>
              </a:tabLst>
            </a:pPr>
            <a:r>
              <a:rPr sz="3000" spc="-150" dirty="0">
                <a:latin typeface="Microsoft Sans Serif"/>
                <a:cs typeface="Microsoft Sans Serif"/>
              </a:rPr>
              <a:t>Trata</a:t>
            </a:r>
            <a:r>
              <a:rPr sz="3000" spc="-1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da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aprendizagem</a:t>
            </a:r>
            <a:r>
              <a:rPr sz="30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humana</a:t>
            </a:r>
            <a:r>
              <a:rPr sz="3000" spc="-254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153593"/>
            <a:ext cx="11565890" cy="561149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60" dirty="0">
                <a:latin typeface="Microsoft Sans Serif"/>
                <a:cs typeface="Microsoft Sans Serif"/>
              </a:rPr>
              <a:t>Com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9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3200" spc="-32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32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gunda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Guer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32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3200" spc="1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Mundial</a:t>
            </a:r>
            <a:endParaRPr sz="3200">
              <a:latin typeface="Microsoft Sans Serif"/>
              <a:cs typeface="Microsoft Sans Serif"/>
            </a:endParaRPr>
          </a:p>
          <a:p>
            <a:pPr marL="698500" marR="516255" lvl="1" indent="-228600" algn="just">
              <a:lnSpc>
                <a:spcPct val="1200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210" dirty="0">
                <a:latin typeface="Microsoft Sans Serif"/>
                <a:cs typeface="Microsoft Sans Serif"/>
              </a:rPr>
              <a:t>surgiu </a:t>
            </a:r>
            <a:r>
              <a:rPr sz="3000" spc="-15" dirty="0">
                <a:latin typeface="Microsoft Sans Serif"/>
                <a:cs typeface="Microsoft Sans Serif"/>
              </a:rPr>
              <a:t>a </a:t>
            </a:r>
            <a:r>
              <a:rPr sz="3000" spc="-210" dirty="0">
                <a:latin typeface="Microsoft Sans Serif"/>
                <a:cs typeface="Microsoft Sans Serif"/>
              </a:rPr>
              <a:t>necessidade </a:t>
            </a:r>
            <a:r>
              <a:rPr sz="3000" spc="-95" dirty="0">
                <a:latin typeface="Microsoft Sans Serif"/>
                <a:cs typeface="Microsoft Sans Serif"/>
              </a:rPr>
              <a:t>de </a:t>
            </a:r>
            <a:r>
              <a:rPr sz="3000" spc="-190" dirty="0">
                <a:latin typeface="Microsoft Sans Serif"/>
                <a:cs typeface="Microsoft Sans Serif"/>
              </a:rPr>
              <a:t>desenvolver </a:t>
            </a:r>
            <a:r>
              <a:rPr sz="3000" spc="-165" dirty="0">
                <a:latin typeface="Microsoft Sans Serif"/>
                <a:cs typeface="Microsoft Sans Serif"/>
              </a:rPr>
              <a:t>tecnologias </a:t>
            </a:r>
            <a:r>
              <a:rPr sz="3000" spc="-20" dirty="0">
                <a:latin typeface="Microsoft Sans Serif"/>
                <a:cs typeface="Microsoft Sans Serif"/>
              </a:rPr>
              <a:t>para </a:t>
            </a:r>
            <a:r>
              <a:rPr sz="3000" spc="-185" dirty="0">
                <a:latin typeface="Microsoft Sans Serif"/>
                <a:cs typeface="Microsoft Sans Serif"/>
              </a:rPr>
              <a:t>impulsionar </a:t>
            </a:r>
            <a:r>
              <a:rPr sz="3000" spc="-15" dirty="0">
                <a:latin typeface="Microsoft Sans Serif"/>
                <a:cs typeface="Microsoft Sans Serif"/>
              </a:rPr>
              <a:t>a </a:t>
            </a:r>
            <a:r>
              <a:rPr sz="3000" spc="-10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industria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10" dirty="0">
                <a:latin typeface="Microsoft Sans Serif"/>
                <a:cs typeface="Microsoft Sans Serif"/>
              </a:rPr>
              <a:t>bélica.</a:t>
            </a:r>
            <a:endParaRPr sz="30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370" dirty="0">
                <a:latin typeface="Microsoft Sans Serif"/>
                <a:cs typeface="Microsoft Sans Serif"/>
              </a:rPr>
              <a:t>As </a:t>
            </a:r>
            <a:r>
              <a:rPr sz="32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pesquisas </a:t>
            </a:r>
            <a:r>
              <a:rPr sz="3200" spc="-355" dirty="0">
                <a:latin typeface="Microsoft Sans Serif"/>
                <a:cs typeface="Microsoft Sans Serif"/>
              </a:rPr>
              <a:t>em </a:t>
            </a:r>
            <a:r>
              <a:rPr sz="3200" spc="-140" dirty="0">
                <a:latin typeface="Microsoft Sans Serif"/>
                <a:cs typeface="Microsoft Sans Serif"/>
              </a:rPr>
              <a:t>torno </a:t>
            </a:r>
            <a:r>
              <a:rPr sz="3200" spc="-15" dirty="0">
                <a:latin typeface="Microsoft Sans Serif"/>
                <a:cs typeface="Microsoft Sans Serif"/>
              </a:rPr>
              <a:t>da </a:t>
            </a:r>
            <a:r>
              <a:rPr sz="3200" spc="-50" dirty="0">
                <a:latin typeface="Microsoft Sans Serif"/>
                <a:cs typeface="Microsoft Sans Serif"/>
              </a:rPr>
              <a:t>área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155" dirty="0">
                <a:latin typeface="Microsoft Sans Serif"/>
                <a:cs typeface="Microsoft Sans Serif"/>
              </a:rPr>
              <a:t>Inteligência </a:t>
            </a:r>
            <a:r>
              <a:rPr sz="3200" spc="-50" dirty="0">
                <a:latin typeface="Microsoft Sans Serif"/>
                <a:cs typeface="Microsoft Sans Serif"/>
              </a:rPr>
              <a:t>Artificial</a:t>
            </a:r>
            <a:r>
              <a:rPr sz="3200" spc="-45" dirty="0">
                <a:latin typeface="Microsoft Sans Serif"/>
                <a:cs typeface="Microsoft Sans Serif"/>
              </a:rPr>
              <a:t> </a:t>
            </a:r>
            <a:r>
              <a:rPr sz="32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iniciaram </a:t>
            </a:r>
            <a:r>
              <a:rPr sz="3200" spc="-365" dirty="0">
                <a:latin typeface="Microsoft Sans Serif"/>
                <a:cs typeface="Microsoft Sans Serif"/>
              </a:rPr>
              <a:t>nos </a:t>
            </a:r>
            <a:r>
              <a:rPr sz="3200" spc="-360" dirty="0">
                <a:latin typeface="Microsoft Sans Serif"/>
                <a:cs typeface="Microsoft Sans Serif"/>
              </a:rPr>
              <a:t> </a:t>
            </a:r>
            <a:r>
              <a:rPr sz="3200" spc="-325" dirty="0">
                <a:solidFill>
                  <a:srgbClr val="006FC0"/>
                </a:solidFill>
                <a:latin typeface="Microsoft Sans Serif"/>
                <a:cs typeface="Microsoft Sans Serif"/>
              </a:rPr>
              <a:t>Anos</a:t>
            </a:r>
            <a:r>
              <a:rPr sz="32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Microsoft Sans Serif"/>
                <a:cs typeface="Microsoft Sans Serif"/>
              </a:rPr>
              <a:t>50</a:t>
            </a:r>
            <a:endParaRPr sz="3200">
              <a:latin typeface="Microsoft Sans Serif"/>
              <a:cs typeface="Microsoft Sans Serif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270"/>
              </a:spcBef>
              <a:buFont typeface="Arial MT"/>
              <a:buChar char="•"/>
              <a:tabLst>
                <a:tab pos="698500" algn="l"/>
              </a:tabLst>
            </a:pPr>
            <a:r>
              <a:rPr sz="3200" spc="-355" dirty="0">
                <a:latin typeface="Microsoft Sans Serif"/>
                <a:cs typeface="Microsoft Sans Serif"/>
              </a:rPr>
              <a:t>P</a:t>
            </a:r>
            <a:r>
              <a:rPr sz="3200" spc="-235" dirty="0">
                <a:latin typeface="Microsoft Sans Serif"/>
                <a:cs typeface="Microsoft Sans Serif"/>
              </a:rPr>
              <a:t>r</a:t>
            </a:r>
            <a:r>
              <a:rPr sz="3200" spc="-254" dirty="0">
                <a:latin typeface="Microsoft Sans Serif"/>
                <a:cs typeface="Microsoft Sans Serif"/>
              </a:rPr>
              <a:t>ocu</a:t>
            </a:r>
            <a:r>
              <a:rPr sz="3200" spc="-190" dirty="0">
                <a:latin typeface="Microsoft Sans Serif"/>
                <a:cs typeface="Microsoft Sans Serif"/>
              </a:rPr>
              <a:t>r</a:t>
            </a:r>
            <a:r>
              <a:rPr sz="3200" spc="-110" dirty="0">
                <a:latin typeface="Microsoft Sans Serif"/>
                <a:cs typeface="Microsoft Sans Serif"/>
              </a:rPr>
              <a:t>a</a:t>
            </a:r>
            <a:r>
              <a:rPr sz="3200" spc="-165" dirty="0">
                <a:latin typeface="Microsoft Sans Serif"/>
                <a:cs typeface="Microsoft Sans Serif"/>
              </a:rPr>
              <a:t>v</a:t>
            </a:r>
            <a:r>
              <a:rPr sz="3200" spc="-275" dirty="0">
                <a:latin typeface="Microsoft Sans Serif"/>
                <a:cs typeface="Microsoft Sans Serif"/>
              </a:rPr>
              <a:t>am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solidFill>
                  <a:srgbClr val="006FC0"/>
                </a:solidFill>
                <a:latin typeface="Microsoft Sans Serif"/>
                <a:cs typeface="Microsoft Sans Serif"/>
              </a:rPr>
              <a:t>no</a:t>
            </a:r>
            <a:r>
              <a:rPr sz="3200" spc="-290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3200" spc="-275" dirty="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r>
              <a:rPr sz="32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func</a:t>
            </a:r>
            <a:r>
              <a:rPr sz="3200" spc="-10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32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onalida</a:t>
            </a:r>
            <a:r>
              <a:rPr sz="32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200" spc="-360" dirty="0">
                <a:solidFill>
                  <a:srgbClr val="006FC0"/>
                </a:solidFill>
                <a:latin typeface="Microsoft Sans Serif"/>
                <a:cs typeface="Microsoft Sans Serif"/>
              </a:rPr>
              <a:t>es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</a:t>
            </a:r>
            <a:r>
              <a:rPr sz="3200" spc="-50" dirty="0">
                <a:latin typeface="Microsoft Sans Serif"/>
                <a:cs typeface="Microsoft Sans Serif"/>
              </a:rPr>
              <a:t>r</a:t>
            </a:r>
            <a:r>
              <a:rPr sz="3200" spc="-15" dirty="0">
                <a:latin typeface="Microsoft Sans Serif"/>
                <a:cs typeface="Microsoft Sans Serif"/>
              </a:rPr>
              <a:t>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</a:t>
            </a:r>
            <a:r>
              <a:rPr sz="32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32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or</a:t>
            </a:r>
            <a:endParaRPr sz="3200">
              <a:latin typeface="Microsoft Sans Serif"/>
              <a:cs typeface="Microsoft Sans Serif"/>
            </a:endParaRPr>
          </a:p>
          <a:p>
            <a:pPr marL="698500" marR="55244" lvl="1" indent="-228600" algn="just">
              <a:lnSpc>
                <a:spcPct val="12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200" spc="-130" dirty="0">
                <a:solidFill>
                  <a:srgbClr val="006FC0"/>
                </a:solidFill>
                <a:latin typeface="Microsoft Sans Serif"/>
                <a:cs typeface="Microsoft Sans Serif"/>
              </a:rPr>
              <a:t>Allan </a:t>
            </a:r>
            <a:r>
              <a:rPr sz="3200" spc="-250" dirty="0">
                <a:solidFill>
                  <a:srgbClr val="006FC0"/>
                </a:solidFill>
                <a:latin typeface="Microsoft Sans Serif"/>
                <a:cs typeface="Microsoft Sans Serif"/>
              </a:rPr>
              <a:t>Turing </a:t>
            </a:r>
            <a:r>
              <a:rPr sz="3200" spc="-175" dirty="0">
                <a:latin typeface="Microsoft Sans Serif"/>
                <a:cs typeface="Microsoft Sans Serif"/>
              </a:rPr>
              <a:t>publicou </a:t>
            </a:r>
            <a:r>
              <a:rPr sz="3200" spc="-180" dirty="0">
                <a:latin typeface="Microsoft Sans Serif"/>
                <a:cs typeface="Microsoft Sans Serif"/>
              </a:rPr>
              <a:t>o </a:t>
            </a:r>
            <a:r>
              <a:rPr sz="3200" spc="-35" dirty="0">
                <a:latin typeface="Microsoft Sans Serif"/>
                <a:cs typeface="Microsoft Sans Serif"/>
              </a:rPr>
              <a:t>artigo </a:t>
            </a:r>
            <a:r>
              <a:rPr sz="3200" spc="-190" dirty="0">
                <a:latin typeface="Microsoft Sans Serif"/>
                <a:cs typeface="Microsoft Sans Serif"/>
              </a:rPr>
              <a:t>que </a:t>
            </a:r>
            <a:r>
              <a:rPr sz="3200" spc="-130" dirty="0">
                <a:latin typeface="Microsoft Sans Serif"/>
                <a:cs typeface="Microsoft Sans Serif"/>
              </a:rPr>
              <a:t>levantava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hipótese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195" dirty="0">
                <a:latin typeface="Microsoft Sans Serif"/>
                <a:cs typeface="Microsoft Sans Serif"/>
              </a:rPr>
              <a:t>que </a:t>
            </a:r>
            <a:r>
              <a:rPr sz="3200" spc="-275" dirty="0">
                <a:latin typeface="Microsoft Sans Serif"/>
                <a:cs typeface="Microsoft Sans Serif"/>
              </a:rPr>
              <a:t>as </a:t>
            </a:r>
            <a:r>
              <a:rPr sz="3200" spc="-270" dirty="0">
                <a:latin typeface="Microsoft Sans Serif"/>
                <a:cs typeface="Microsoft Sans Serif"/>
              </a:rPr>
              <a:t> </a:t>
            </a:r>
            <a:r>
              <a:rPr sz="3200" spc="-240" dirty="0">
                <a:solidFill>
                  <a:srgbClr val="006FC0"/>
                </a:solidFill>
                <a:latin typeface="Microsoft Sans Serif"/>
                <a:cs typeface="Microsoft Sans Serif"/>
              </a:rPr>
              <a:t>máquinas </a:t>
            </a:r>
            <a:r>
              <a:rPr sz="3200" spc="-215" dirty="0">
                <a:latin typeface="Microsoft Sans Serif"/>
                <a:cs typeface="Microsoft Sans Serif"/>
              </a:rPr>
              <a:t>seriam </a:t>
            </a:r>
            <a:r>
              <a:rPr sz="3200" spc="-190" dirty="0">
                <a:solidFill>
                  <a:srgbClr val="006FC0"/>
                </a:solidFill>
                <a:latin typeface="Microsoft Sans Serif"/>
                <a:cs typeface="Microsoft Sans Serif"/>
              </a:rPr>
              <a:t>capazes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reproduzir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105" dirty="0">
                <a:latin typeface="Microsoft Sans Serif"/>
                <a:cs typeface="Microsoft Sans Serif"/>
              </a:rPr>
              <a:t>capacidade </a:t>
            </a:r>
            <a:r>
              <a:rPr sz="3200" spc="-285" dirty="0">
                <a:latin typeface="Microsoft Sans Serif"/>
                <a:cs typeface="Microsoft Sans Serif"/>
              </a:rPr>
              <a:t>humana </a:t>
            </a:r>
            <a:r>
              <a:rPr sz="3200" spc="-95" dirty="0">
                <a:latin typeface="Microsoft Sans Serif"/>
                <a:cs typeface="Microsoft Sans Serif"/>
              </a:rPr>
              <a:t>de </a:t>
            </a:r>
            <a:r>
              <a:rPr sz="3200" spc="-90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pensar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agir</a:t>
            </a:r>
            <a:r>
              <a:rPr sz="3200" spc="-95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457961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1324177"/>
            <a:ext cx="3209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779145" algn="l"/>
              </a:tabLst>
            </a:pPr>
            <a:r>
              <a:rPr sz="3200" spc="-20" dirty="0">
                <a:latin typeface="Microsoft Sans Serif"/>
                <a:cs typeface="Microsoft Sans Serif"/>
              </a:rPr>
              <a:t>O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81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3200" spc="-229" dirty="0">
                <a:solidFill>
                  <a:srgbClr val="006FC0"/>
                </a:solidFill>
                <a:latin typeface="Microsoft Sans Serif"/>
                <a:cs typeface="Microsoft Sans Serif"/>
              </a:rPr>
              <a:t>este</a:t>
            </a:r>
            <a:r>
              <a:rPr sz="3200" spc="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32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3200" spc="-690" dirty="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sz="32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uring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1838527"/>
            <a:ext cx="9671304" cy="50194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929" y="94615"/>
            <a:ext cx="7233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HIS</a:t>
            </a:r>
            <a:r>
              <a:rPr spc="-505" dirty="0"/>
              <a:t>T</a:t>
            </a:r>
            <a:r>
              <a:rPr spc="-320" dirty="0"/>
              <a:t>ÓRIA</a:t>
            </a:r>
            <a:r>
              <a:rPr spc="35" dirty="0"/>
              <a:t> </a:t>
            </a:r>
            <a:r>
              <a:rPr spc="-509" dirty="0"/>
              <a:t>D</a:t>
            </a:r>
            <a:r>
              <a:rPr spc="-229" dirty="0"/>
              <a:t>A</a:t>
            </a:r>
            <a:r>
              <a:rPr spc="25" dirty="0"/>
              <a:t> </a:t>
            </a:r>
            <a:r>
              <a:rPr spc="-505" dirty="0"/>
              <a:t>INTE</a:t>
            </a:r>
            <a:r>
              <a:rPr spc="-509" dirty="0"/>
              <a:t>L</a:t>
            </a:r>
            <a:r>
              <a:rPr spc="-305" dirty="0"/>
              <a:t>IGÊNCI</a:t>
            </a:r>
            <a:r>
              <a:rPr spc="-345" dirty="0"/>
              <a:t>A</a:t>
            </a:r>
            <a:r>
              <a:rPr spc="55" dirty="0"/>
              <a:t> </a:t>
            </a:r>
            <a:r>
              <a:rPr spc="-420" dirty="0"/>
              <a:t>ARTIFICIAL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701" y="491194"/>
            <a:ext cx="11091545" cy="6287135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375" dirty="0">
                <a:latin typeface="Microsoft Sans Serif"/>
                <a:cs typeface="Microsoft Sans Serif"/>
              </a:rPr>
              <a:t>PRÊMIO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40" dirty="0">
                <a:latin typeface="Microsoft Sans Serif"/>
                <a:cs typeface="Microsoft Sans Serif"/>
              </a:rPr>
              <a:t>L</a:t>
            </a:r>
            <a:r>
              <a:rPr sz="3000" spc="-455" dirty="0">
                <a:latin typeface="Microsoft Sans Serif"/>
                <a:cs typeface="Microsoft Sans Serif"/>
              </a:rPr>
              <a:t>OEBNER</a:t>
            </a:r>
            <a:endParaRPr sz="3000">
              <a:latin typeface="Microsoft Sans Serif"/>
              <a:cs typeface="Microsoft Sans Serif"/>
            </a:endParaRPr>
          </a:p>
          <a:p>
            <a:pPr marL="241300" marR="1567815" indent="-228600">
              <a:lnSpc>
                <a:spcPct val="120100"/>
              </a:lnSpc>
              <a:spcBef>
                <a:spcPts val="1025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Competição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anual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que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concede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006FC0"/>
                </a:solidFill>
                <a:latin typeface="Microsoft Sans Serif"/>
                <a:cs typeface="Microsoft Sans Serif"/>
              </a:rPr>
              <a:t>prêmios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aos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programas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computador</a:t>
            </a:r>
            <a:r>
              <a:rPr sz="2800" spc="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considerados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pelos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juízes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80" dirty="0">
                <a:latin typeface="Microsoft Sans Serif"/>
                <a:cs typeface="Microsoft Sans Serif"/>
              </a:rPr>
              <a:t>como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os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mais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90" dirty="0">
                <a:solidFill>
                  <a:srgbClr val="006FC0"/>
                </a:solidFill>
                <a:latin typeface="Microsoft Sans Serif"/>
                <a:cs typeface="Microsoft Sans Serif"/>
              </a:rPr>
              <a:t>humanos</a:t>
            </a:r>
            <a:r>
              <a:rPr sz="2800" spc="-290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formato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competição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305" dirty="0">
                <a:latin typeface="Microsoft Sans Serif"/>
                <a:cs typeface="Microsoft Sans Serif"/>
              </a:rPr>
              <a:t> </a:t>
            </a:r>
            <a:r>
              <a:rPr sz="2800" spc="-305" dirty="0">
                <a:solidFill>
                  <a:srgbClr val="006FC0"/>
                </a:solidFill>
                <a:latin typeface="Microsoft Sans Serif"/>
                <a:cs typeface="Microsoft Sans Serif"/>
              </a:rPr>
              <a:t>Teste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de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Turing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padrão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75" dirty="0">
                <a:latin typeface="Microsoft Sans Serif"/>
                <a:cs typeface="Microsoft Sans Serif"/>
              </a:rPr>
              <a:t>Em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cada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rodada,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40" dirty="0">
                <a:latin typeface="Microsoft Sans Serif"/>
                <a:cs typeface="Microsoft Sans Serif"/>
              </a:rPr>
              <a:t>um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juiz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humano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simultaneamente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mantém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conversas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textuais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com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340" dirty="0">
                <a:latin typeface="Microsoft Sans Serif"/>
                <a:cs typeface="Microsoft Sans Serif"/>
              </a:rPr>
              <a:t>um</a:t>
            </a:r>
            <a:endParaRPr sz="2400">
              <a:latin typeface="Microsoft Sans Serif"/>
              <a:cs typeface="Microsoft Sans Serif"/>
            </a:endParaRPr>
          </a:p>
          <a:p>
            <a:pPr marL="698500">
              <a:lnSpc>
                <a:spcPct val="100000"/>
              </a:lnSpc>
              <a:spcBef>
                <a:spcPts val="575"/>
              </a:spcBef>
            </a:pPr>
            <a:r>
              <a:rPr sz="2400" spc="-85" dirty="0">
                <a:latin typeface="Microsoft Sans Serif"/>
                <a:cs typeface="Microsoft Sans Serif"/>
              </a:rPr>
              <a:t>programa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de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computador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345" dirty="0">
                <a:latin typeface="Microsoft Sans Serif"/>
                <a:cs typeface="Microsoft Sans Serif"/>
              </a:rPr>
              <a:t>um</a:t>
            </a:r>
            <a:r>
              <a:rPr sz="2400" spc="-27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humano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via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computador.</a:t>
            </a:r>
            <a:endParaRPr sz="24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75" dirty="0">
                <a:latin typeface="Microsoft Sans Serif"/>
                <a:cs typeface="Microsoft Sans Serif"/>
              </a:rPr>
              <a:t>Com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b</a:t>
            </a:r>
            <a:r>
              <a:rPr sz="2400" spc="-185" dirty="0">
                <a:latin typeface="Microsoft Sans Serif"/>
                <a:cs typeface="Microsoft Sans Serif"/>
              </a:rPr>
              <a:t>ase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nas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re</a:t>
            </a:r>
            <a:r>
              <a:rPr sz="2400" spc="-190" dirty="0">
                <a:latin typeface="Microsoft Sans Serif"/>
                <a:cs typeface="Microsoft Sans Serif"/>
              </a:rPr>
              <a:t>s</a:t>
            </a:r>
            <a:r>
              <a:rPr sz="2400" spc="-114" dirty="0">
                <a:latin typeface="Microsoft Sans Serif"/>
                <a:cs typeface="Microsoft Sans Serif"/>
              </a:rPr>
              <a:t>post</a:t>
            </a:r>
            <a:r>
              <a:rPr sz="2400" spc="-145" dirty="0">
                <a:latin typeface="Microsoft Sans Serif"/>
                <a:cs typeface="Microsoft Sans Serif"/>
              </a:rPr>
              <a:t>a</a:t>
            </a:r>
            <a:r>
              <a:rPr sz="2400" spc="-45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ju</a:t>
            </a:r>
            <a:r>
              <a:rPr sz="2400" spc="-70" dirty="0">
                <a:latin typeface="Microsoft Sans Serif"/>
                <a:cs typeface="Microsoft Sans Serif"/>
              </a:rPr>
              <a:t>i</a:t>
            </a:r>
            <a:r>
              <a:rPr sz="2400" spc="-150" dirty="0">
                <a:latin typeface="Microsoft Sans Serif"/>
                <a:cs typeface="Microsoft Sans Serif"/>
              </a:rPr>
              <a:t>z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de</a:t>
            </a:r>
            <a:r>
              <a:rPr sz="2400" spc="-145" dirty="0">
                <a:latin typeface="Microsoft Sans Serif"/>
                <a:cs typeface="Microsoft Sans Serif"/>
              </a:rPr>
              <a:t>v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deci</a:t>
            </a:r>
            <a:r>
              <a:rPr sz="2400" spc="-120" dirty="0">
                <a:latin typeface="Microsoft Sans Serif"/>
                <a:cs typeface="Microsoft Sans Serif"/>
              </a:rPr>
              <a:t>d</a:t>
            </a:r>
            <a:r>
              <a:rPr sz="2400" spc="-15" dirty="0">
                <a:latin typeface="Microsoft Sans Serif"/>
                <a:cs typeface="Microsoft Sans Serif"/>
              </a:rPr>
              <a:t>ir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qual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é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qual.</a:t>
            </a:r>
            <a:endParaRPr sz="2400">
              <a:latin typeface="Microsoft Sans Serif"/>
              <a:cs typeface="Microsoft Sans Serif"/>
            </a:endParaRPr>
          </a:p>
          <a:p>
            <a:pPr marL="241300" marR="1147445" indent="-228600">
              <a:lnSpc>
                <a:spcPct val="120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5" dirty="0">
                <a:latin typeface="Microsoft Sans Serif"/>
                <a:cs typeface="Microsoft Sans Serif"/>
              </a:rPr>
              <a:t>concurso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foi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lançado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1990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por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54" dirty="0">
                <a:latin typeface="Microsoft Sans Serif"/>
                <a:cs typeface="Microsoft Sans Serif"/>
              </a:rPr>
              <a:t>Hugh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Loebner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315" dirty="0">
                <a:latin typeface="Microsoft Sans Serif"/>
                <a:cs typeface="Microsoft Sans Serif"/>
              </a:rPr>
              <a:t>em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conjunto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20" dirty="0">
                <a:latin typeface="Microsoft Sans Serif"/>
                <a:cs typeface="Microsoft Sans Serif"/>
              </a:rPr>
              <a:t>com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Cambridge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Center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for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Behavioral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Studies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254" dirty="0">
                <a:latin typeface="Microsoft Sans Serif"/>
                <a:cs typeface="Microsoft Sans Serif"/>
              </a:rPr>
              <a:t>Estados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Unidos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No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campo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Prêmio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Loebner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é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um</a:t>
            </a:r>
            <a:r>
              <a:rPr sz="2800" spc="-30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pouco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006FC0"/>
                </a:solidFill>
                <a:latin typeface="Microsoft Sans Serif"/>
                <a:cs typeface="Microsoft Sans Serif"/>
              </a:rPr>
              <a:t>controverso</a:t>
            </a:r>
            <a:r>
              <a:rPr sz="2800" spc="-19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698500" algn="l"/>
              </a:tabLst>
            </a:pPr>
            <a:r>
              <a:rPr sz="2600" spc="-204" dirty="0">
                <a:latin typeface="Microsoft Sans Serif"/>
                <a:cs typeface="Microsoft Sans Serif"/>
              </a:rPr>
              <a:t>Consi</a:t>
            </a:r>
            <a:r>
              <a:rPr sz="2600" spc="-215" dirty="0">
                <a:latin typeface="Microsoft Sans Serif"/>
                <a:cs typeface="Microsoft Sans Serif"/>
              </a:rPr>
              <a:t>d</a:t>
            </a:r>
            <a:r>
              <a:rPr sz="2600" spc="-90" dirty="0">
                <a:latin typeface="Microsoft Sans Serif"/>
                <a:cs typeface="Microsoft Sans Serif"/>
              </a:rPr>
              <a:t>e</a:t>
            </a:r>
            <a:r>
              <a:rPr sz="2600" spc="-80" dirty="0">
                <a:latin typeface="Microsoft Sans Serif"/>
                <a:cs typeface="Microsoft Sans Serif"/>
              </a:rPr>
              <a:t>r</a:t>
            </a:r>
            <a:r>
              <a:rPr sz="2600" spc="-5" dirty="0">
                <a:latin typeface="Microsoft Sans Serif"/>
                <a:cs typeface="Microsoft Sans Serif"/>
              </a:rPr>
              <a:t>a-</a:t>
            </a:r>
            <a:r>
              <a:rPr sz="2600" spc="-290" dirty="0">
                <a:latin typeface="Microsoft Sans Serif"/>
                <a:cs typeface="Microsoft Sans Serif"/>
              </a:rPr>
              <a:t>se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uma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pub</a:t>
            </a:r>
            <a:r>
              <a:rPr sz="2600" spc="-40" dirty="0">
                <a:latin typeface="Microsoft Sans Serif"/>
                <a:cs typeface="Microsoft Sans Serif"/>
              </a:rPr>
              <a:t>l</a:t>
            </a:r>
            <a:r>
              <a:rPr sz="2600" spc="-75" dirty="0">
                <a:latin typeface="Microsoft Sans Serif"/>
                <a:cs typeface="Microsoft Sans Serif"/>
              </a:rPr>
              <a:t>icid</a:t>
            </a:r>
            <a:r>
              <a:rPr sz="2600" spc="-95" dirty="0">
                <a:latin typeface="Microsoft Sans Serif"/>
                <a:cs typeface="Microsoft Sans Serif"/>
              </a:rPr>
              <a:t>a</a:t>
            </a:r>
            <a:r>
              <a:rPr sz="2600" spc="-80" dirty="0">
                <a:latin typeface="Microsoft Sans Serif"/>
                <a:cs typeface="Microsoft Sans Serif"/>
              </a:rPr>
              <a:t>de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que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não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j</a:t>
            </a:r>
            <a:r>
              <a:rPr sz="2600" spc="-110" dirty="0">
                <a:latin typeface="Microsoft Sans Serif"/>
                <a:cs typeface="Microsoft Sans Serif"/>
              </a:rPr>
              <a:t>uda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310" dirty="0">
                <a:latin typeface="Microsoft Sans Serif"/>
                <a:cs typeface="Microsoft Sans Serif"/>
              </a:rPr>
              <a:t>c</a:t>
            </a:r>
            <a:r>
              <a:rPr sz="2600" spc="-160" dirty="0">
                <a:latin typeface="Microsoft Sans Serif"/>
                <a:cs typeface="Microsoft Sans Serif"/>
              </a:rPr>
              <a:t>am</a:t>
            </a:r>
            <a:r>
              <a:rPr sz="2600" spc="-125" dirty="0">
                <a:latin typeface="Microsoft Sans Serif"/>
                <a:cs typeface="Microsoft Sans Serif"/>
              </a:rPr>
              <a:t>p</a:t>
            </a:r>
            <a:r>
              <a:rPr sz="2600" spc="-145" dirty="0">
                <a:latin typeface="Microsoft Sans Serif"/>
                <a:cs typeface="Microsoft Sans Serif"/>
              </a:rPr>
              <a:t>o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ciência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BB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4422</Words>
  <Application>Microsoft Office PowerPoint</Application>
  <PresentationFormat>Widescreen</PresentationFormat>
  <Paragraphs>341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Arial MT</vt:lpstr>
      <vt:lpstr>Calibri</vt:lpstr>
      <vt:lpstr>Microsoft Sans Serif</vt:lpstr>
      <vt:lpstr>Office Theme</vt:lpstr>
      <vt:lpstr>VISÃO GERAL SOBRE  INTELIGÊNCIA ARTIFICIAL</vt:lpstr>
      <vt:lpstr>O QUE É INTELIGÊNCIA ARTIFICIAL</vt:lpstr>
      <vt:lpstr>O QUE É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HISTÓRIA DA INTELIGÊNCIA ARTIFICIAL</vt:lpstr>
      <vt:lpstr>INTELIGÊNCIA ARTIFICIAL NA FICÇÃO</vt:lpstr>
      <vt:lpstr>INTELIGÊNCIA ARTIFICIAL NA FICÇÃO</vt:lpstr>
      <vt:lpstr>O FUNCIONAMENTO DA INTELIGÊNCIA ARTIFICIAL</vt:lpstr>
      <vt:lpstr>O FUNCIONAMENTO DA INTELIGÊNCIA ARTIFICIAL</vt:lpstr>
      <vt:lpstr>O FUNCIONAMENTO DA INTELIGÊNCIA ARTIFICIAL</vt:lpstr>
      <vt:lpstr>O FUNCIONAMENTO DA INTELIGÊNCIA ARTIFICIAL</vt:lpstr>
      <vt:lpstr>O FUNCIONAMENTO DA INTELIGÊNCIA ARTIFICIAL</vt:lpstr>
      <vt:lpstr>EXEMPLOS DE APLICAÇÕES DA INTELIGÊNCIA ARTIFICIAL</vt:lpstr>
      <vt:lpstr>EXEMPLOS DE APLICAÇÕES DA INTELIGÊNCIA ARTIFICIAL</vt:lpstr>
      <vt:lpstr>Apresentação do PowerPoint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EXEMPLOS DE APLICAÇÕES DA INTELIGÊNCIA ARTIFICIAL</vt:lpstr>
      <vt:lpstr>PRODUTOS ATUAIS QUE USAM INTELIGÊNCIA ARTIFICIAL</vt:lpstr>
      <vt:lpstr>PRODUTOS ATUAIS QUE USAM INTELIGÊNCIA ARTIFICIAL</vt:lpstr>
      <vt:lpstr>PRODUTOS ATUAIS QUE USAM INTELIGÊNCIA ARTIFICIAL</vt:lpstr>
      <vt:lpstr>PRODUTOS ATUAIS QUE USAM INTELIGÊNCIA ARTIFICIAL</vt:lpstr>
      <vt:lpstr>PRODUTOS ATUAIS QUE USAM INTELIGÊNCIA ARTIFICIAL</vt:lpstr>
      <vt:lpstr>PRODUTOS ATUAIS QUE USAM INTELIGÊNCIA ARTIFICIAL</vt:lpstr>
      <vt:lpstr>DILEMAS ÉTICOS DA INTELIGÊNCIA ARTIFICIAL</vt:lpstr>
      <vt:lpstr>DILEMAS ÉTICOS DA INTELIGÊNCIA ARTIFICIAL</vt:lpstr>
      <vt:lpstr>DILEMAS ÉTICOS DA INTELIGÊNCIA ARTIFICIAL</vt:lpstr>
      <vt:lpstr>DILEMAS ÉTICOS DA INTELIGÊNCIA ARTIFICIAL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Ítalo Nunes Pereira</cp:lastModifiedBy>
  <cp:revision>1</cp:revision>
  <dcterms:created xsi:type="dcterms:W3CDTF">2024-01-14T10:36:22Z</dcterms:created>
  <dcterms:modified xsi:type="dcterms:W3CDTF">2024-01-14T10:48:29Z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2024-01-14T00:00:00Z</vt:filetime>
  </property>
</Properties>
</file>