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5" r:id="rId30"/>
    <p:sldId id="264" r:id="rId31"/>
    <p:sldId id="286" r:id="rId3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3969" autoAdjust="0"/>
  </p:normalViewPr>
  <p:slideViewPr>
    <p:cSldViewPr>
      <p:cViewPr varScale="1">
        <p:scale>
          <a:sx n="69" d="100"/>
          <a:sy n="69" d="100"/>
        </p:scale>
        <p:origin x="149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64" y="204922"/>
            <a:ext cx="8985986" cy="65936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3919601"/>
            <a:ext cx="7811134" cy="0"/>
          </a:xfrm>
          <a:custGeom>
            <a:avLst/>
            <a:gdLst/>
            <a:ahLst/>
            <a:cxnLst/>
            <a:rect l="l" t="t" r="r" b="b"/>
            <a:pathLst>
              <a:path w="7811134">
                <a:moveTo>
                  <a:pt x="0" y="0"/>
                </a:moveTo>
                <a:lnTo>
                  <a:pt x="7810562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10049" cy="18383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3150" y="2162175"/>
            <a:ext cx="4748276" cy="13572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7825" y="2876550"/>
            <a:ext cx="6005576" cy="1357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4619" y="2350706"/>
            <a:ext cx="5334761" cy="1462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26969" y="4186872"/>
            <a:ext cx="4290060" cy="85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64" y="204922"/>
            <a:ext cx="8985986" cy="65936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775" y="190500"/>
            <a:ext cx="2600325" cy="1009650"/>
          </a:xfrm>
          <a:custGeom>
            <a:avLst/>
            <a:gdLst/>
            <a:ahLst/>
            <a:cxnLst/>
            <a:rect l="l" t="t" r="r" b="b"/>
            <a:pathLst>
              <a:path w="2600325" h="1009650">
                <a:moveTo>
                  <a:pt x="2600325" y="0"/>
                </a:moveTo>
                <a:lnTo>
                  <a:pt x="0" y="0"/>
                </a:lnTo>
                <a:lnTo>
                  <a:pt x="0" y="1009650"/>
                </a:lnTo>
                <a:lnTo>
                  <a:pt x="2600325" y="1009650"/>
                </a:lnTo>
                <a:lnTo>
                  <a:pt x="2600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75" y="190500"/>
            <a:ext cx="933450" cy="122872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3975" y="571436"/>
            <a:ext cx="4010025" cy="12525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64" y="204922"/>
            <a:ext cx="8985986" cy="65936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775" y="190500"/>
            <a:ext cx="2600325" cy="1009650"/>
          </a:xfrm>
          <a:custGeom>
            <a:avLst/>
            <a:gdLst/>
            <a:ahLst/>
            <a:cxnLst/>
            <a:rect l="l" t="t" r="r" b="b"/>
            <a:pathLst>
              <a:path w="2600325" h="1009650">
                <a:moveTo>
                  <a:pt x="2600325" y="0"/>
                </a:moveTo>
                <a:lnTo>
                  <a:pt x="0" y="0"/>
                </a:lnTo>
                <a:lnTo>
                  <a:pt x="0" y="1009650"/>
                </a:lnTo>
                <a:lnTo>
                  <a:pt x="2600325" y="1009650"/>
                </a:lnTo>
                <a:lnTo>
                  <a:pt x="2600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75" y="190500"/>
            <a:ext cx="933450" cy="122872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064" y="204922"/>
            <a:ext cx="8985986" cy="65936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775" y="190500"/>
            <a:ext cx="2600325" cy="1009650"/>
          </a:xfrm>
          <a:custGeom>
            <a:avLst/>
            <a:gdLst/>
            <a:ahLst/>
            <a:cxnLst/>
            <a:rect l="l" t="t" r="r" b="b"/>
            <a:pathLst>
              <a:path w="2600325" h="1009650">
                <a:moveTo>
                  <a:pt x="2600325" y="0"/>
                </a:moveTo>
                <a:lnTo>
                  <a:pt x="0" y="0"/>
                </a:lnTo>
                <a:lnTo>
                  <a:pt x="0" y="1009650"/>
                </a:lnTo>
                <a:lnTo>
                  <a:pt x="2600325" y="1009650"/>
                </a:lnTo>
                <a:lnTo>
                  <a:pt x="2600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775" y="190500"/>
            <a:ext cx="933450" cy="12287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" y="340042"/>
            <a:ext cx="9142094" cy="123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sng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765" y="2072386"/>
            <a:ext cx="8078469" cy="416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2715" marR="5080" indent="69596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Proposições e </a:t>
            </a:r>
            <a:r>
              <a:rPr spc="20" dirty="0"/>
              <a:t> </a:t>
            </a:r>
            <a:r>
              <a:rPr spc="5" dirty="0"/>
              <a:t>Conectivos</a:t>
            </a:r>
            <a:r>
              <a:rPr spc="-165" dirty="0"/>
              <a:t> </a:t>
            </a:r>
            <a:r>
              <a:rPr spc="20" dirty="0"/>
              <a:t>Lógicos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314575" y="657161"/>
            <a:ext cx="6829425" cy="1252855"/>
            <a:chOff x="2314575" y="657161"/>
            <a:chExt cx="6829425" cy="1252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575" y="657161"/>
              <a:ext cx="4386326" cy="12525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3125" y="657161"/>
              <a:ext cx="3190875" cy="125253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2673985" algn="l"/>
              </a:tabLst>
            </a:pPr>
            <a:r>
              <a:rPr b="0" spc="5" dirty="0">
                <a:latin typeface="Times New Roman"/>
                <a:cs typeface="Times New Roman"/>
              </a:rPr>
              <a:t> 	</a:t>
            </a:r>
            <a:r>
              <a:rPr spc="-15" dirty="0"/>
              <a:t>Conectivo</a:t>
            </a:r>
            <a:r>
              <a:rPr spc="-215" dirty="0"/>
              <a:t> </a:t>
            </a:r>
            <a:r>
              <a:rPr spc="-20" dirty="0"/>
              <a:t>“e”:</a:t>
            </a:r>
            <a:r>
              <a:rPr spc="75" dirty="0"/>
              <a:t> </a:t>
            </a:r>
            <a:r>
              <a:rPr i="1" spc="10" dirty="0">
                <a:latin typeface="Cambria"/>
                <a:cs typeface="Cambria"/>
              </a:rPr>
              <a:t>Conjunção</a:t>
            </a:r>
            <a:r>
              <a:rPr i="1" spc="335" dirty="0">
                <a:latin typeface="Cambria"/>
                <a:cs typeface="Cambria"/>
              </a:rPr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6575" y="1758378"/>
            <a:ext cx="8076565" cy="40506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dirty="0">
                <a:latin typeface="Cambria"/>
                <a:cs typeface="Cambria"/>
              </a:rPr>
              <a:t>Proposições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compostas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em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que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está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presente</a:t>
            </a:r>
            <a:r>
              <a:rPr sz="2000" spc="-14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conectivo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“e”;</a:t>
            </a:r>
            <a:endParaRPr sz="20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455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dirty="0">
                <a:latin typeface="Cambria"/>
                <a:cs typeface="Cambria"/>
              </a:rPr>
              <a:t>Simbolicamente</a:t>
            </a:r>
            <a:r>
              <a:rPr sz="2000" spc="-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representado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por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“</a:t>
            </a:r>
            <a:r>
              <a:rPr sz="2000" spc="-25" dirty="0">
                <a:latin typeface="Cambria Math"/>
                <a:cs typeface="Cambria Math"/>
              </a:rPr>
              <a:t>𝖠</a:t>
            </a:r>
            <a:r>
              <a:rPr sz="2000" spc="-25" dirty="0">
                <a:latin typeface="Cambria"/>
                <a:cs typeface="Cambria"/>
              </a:rPr>
              <a:t>”.</a:t>
            </a:r>
            <a:endParaRPr sz="20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spc="15" dirty="0">
                <a:latin typeface="Cambria"/>
                <a:cs typeface="Cambria"/>
              </a:rPr>
              <a:t>A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sentença: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69900"/>
              </a:buClr>
              <a:buFont typeface="Wingdings"/>
              <a:buChar char=""/>
            </a:pPr>
            <a:endParaRPr sz="24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2000" i="1" spc="10" dirty="0">
                <a:latin typeface="Cambria"/>
                <a:cs typeface="Cambria"/>
              </a:rPr>
              <a:t>“Marcos</a:t>
            </a:r>
            <a:r>
              <a:rPr sz="2000" i="1" spc="-165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é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médico</a:t>
            </a:r>
            <a:r>
              <a:rPr sz="2000" i="1" spc="-125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e</a:t>
            </a:r>
            <a:r>
              <a:rPr sz="2000" b="1" i="1" spc="50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Maria</a:t>
            </a:r>
            <a:r>
              <a:rPr sz="2000" i="1" spc="-1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é</a:t>
            </a:r>
            <a:r>
              <a:rPr sz="2000" i="1" spc="-15" dirty="0">
                <a:latin typeface="Cambria"/>
                <a:cs typeface="Cambria"/>
              </a:rPr>
              <a:t> estudante”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25" dirty="0">
                <a:latin typeface="Cambria"/>
                <a:cs typeface="Cambria"/>
              </a:rPr>
              <a:t>...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pode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ser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representada</a:t>
            </a:r>
            <a:r>
              <a:rPr sz="2000" spc="-1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apenas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por: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p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 Math"/>
                <a:cs typeface="Cambria Math"/>
              </a:rPr>
              <a:t>𝖠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b="1" spc="5" dirty="0">
                <a:latin typeface="Cambria"/>
                <a:cs typeface="Cambria"/>
              </a:rPr>
              <a:t>q.</a:t>
            </a:r>
            <a:r>
              <a:rPr sz="2000" b="1" spc="-8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Onde: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p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=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i="1" spc="5" dirty="0">
                <a:latin typeface="Cambria"/>
                <a:cs typeface="Cambria"/>
              </a:rPr>
              <a:t>Marcos</a:t>
            </a:r>
            <a:r>
              <a:rPr sz="2000" i="1" spc="-16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é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médico</a:t>
            </a:r>
            <a:r>
              <a:rPr sz="2000" i="1" spc="-10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q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latin typeface="Cambria"/>
                <a:cs typeface="Cambria"/>
              </a:rPr>
              <a:t>=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Maria</a:t>
            </a:r>
            <a:r>
              <a:rPr sz="2000" i="1" spc="-15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é</a:t>
            </a:r>
            <a:r>
              <a:rPr sz="2000" i="1" spc="-25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estudante</a:t>
            </a:r>
            <a:r>
              <a:rPr sz="2000" spc="-1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Cambria"/>
              <a:cs typeface="Cambria"/>
            </a:endParaRPr>
          </a:p>
          <a:p>
            <a:pPr marL="355600" marR="5080" indent="-343535" algn="just">
              <a:lnSpc>
                <a:spcPct val="100000"/>
              </a:lnSpc>
              <a:buClr>
                <a:srgbClr val="669900"/>
              </a:buClr>
              <a:buSzPct val="70000"/>
              <a:buFont typeface="Wingdings"/>
              <a:buChar char=""/>
              <a:tabLst>
                <a:tab pos="356235" algn="l"/>
              </a:tabLst>
            </a:pPr>
            <a:r>
              <a:rPr sz="2000" spc="-5" dirty="0">
                <a:latin typeface="Cambria"/>
                <a:cs typeface="Cambria"/>
              </a:rPr>
              <a:t>Como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revela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valor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lógico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uma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proposição</a:t>
            </a:r>
            <a:r>
              <a:rPr sz="2000" i="1" spc="-5" dirty="0">
                <a:latin typeface="Cambria"/>
                <a:cs typeface="Cambria"/>
              </a:rPr>
              <a:t> conjuntiva</a:t>
            </a:r>
            <a:r>
              <a:rPr sz="2000" spc="-5" dirty="0">
                <a:latin typeface="Cambria"/>
                <a:cs typeface="Cambria"/>
              </a:rPr>
              <a:t>?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Da 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seguinte </a:t>
            </a:r>
            <a:r>
              <a:rPr sz="2000" spc="-10" dirty="0">
                <a:latin typeface="Cambria"/>
                <a:cs typeface="Cambria"/>
              </a:rPr>
              <a:t>forma: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uma </a:t>
            </a:r>
            <a:r>
              <a:rPr sz="2000" b="1" dirty="0">
                <a:latin typeface="Cambria"/>
                <a:cs typeface="Cambria"/>
              </a:rPr>
              <a:t>conjunção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só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será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verdadeira,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se</a:t>
            </a:r>
            <a:r>
              <a:rPr sz="2000" b="1" dirty="0">
                <a:latin typeface="Cambria"/>
                <a:cs typeface="Cambria"/>
              </a:rPr>
              <a:t> ambas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as 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proposições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componentes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forem</a:t>
            </a:r>
            <a:r>
              <a:rPr sz="2000" b="1" spc="-6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também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verdadeiras</a:t>
            </a:r>
            <a:r>
              <a:rPr sz="2000" spc="-2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5950" y="657161"/>
            <a:ext cx="3395726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42025" y="820419"/>
            <a:ext cx="267208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i="1" u="none" spc="10" dirty="0">
                <a:latin typeface="Cambria"/>
                <a:cs typeface="Cambria"/>
              </a:rPr>
              <a:t>Conjunção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575" y="1811972"/>
            <a:ext cx="808863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Clr>
                <a:srgbClr val="92D050"/>
              </a:buClr>
              <a:buFont typeface="Wingdings"/>
              <a:buChar char=""/>
              <a:tabLst>
                <a:tab pos="299085" algn="l"/>
              </a:tabLst>
            </a:pPr>
            <a:r>
              <a:rPr sz="2000" spc="5" dirty="0">
                <a:latin typeface="Cambria"/>
                <a:cs typeface="Cambria"/>
              </a:rPr>
              <a:t>Pensando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pelo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caminho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inverso,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teremos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que</a:t>
            </a:r>
            <a:r>
              <a:rPr sz="2000" spc="-5" dirty="0">
                <a:latin typeface="Cambria"/>
                <a:cs typeface="Cambria"/>
              </a:rPr>
              <a:t> basta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que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uma</a:t>
            </a:r>
            <a:r>
              <a:rPr sz="2000" spc="5" dirty="0">
                <a:latin typeface="Cambria"/>
                <a:cs typeface="Cambria"/>
              </a:rPr>
              <a:t> das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proposições </a:t>
            </a:r>
            <a:r>
              <a:rPr sz="2000" dirty="0">
                <a:latin typeface="Cambria"/>
                <a:cs typeface="Cambria"/>
              </a:rPr>
              <a:t>componentes </a:t>
            </a:r>
            <a:r>
              <a:rPr sz="2000" spc="10" dirty="0">
                <a:latin typeface="Cambria"/>
                <a:cs typeface="Cambria"/>
              </a:rPr>
              <a:t>seja </a:t>
            </a:r>
            <a:r>
              <a:rPr sz="2000" dirty="0">
                <a:latin typeface="Cambria"/>
                <a:cs typeface="Cambria"/>
              </a:rPr>
              <a:t>falsa, </a:t>
            </a:r>
            <a:r>
              <a:rPr sz="2000" spc="10" dirty="0">
                <a:latin typeface="Cambria"/>
                <a:cs typeface="Cambria"/>
              </a:rPr>
              <a:t>e a </a:t>
            </a:r>
            <a:r>
              <a:rPr sz="2000" spc="5" dirty="0">
                <a:latin typeface="Cambria"/>
                <a:cs typeface="Cambria"/>
              </a:rPr>
              <a:t>conjunção </a:t>
            </a:r>
            <a:r>
              <a:rPr sz="2000" spc="10" dirty="0">
                <a:latin typeface="Cambria"/>
                <a:cs typeface="Cambria"/>
              </a:rPr>
              <a:t>será </a:t>
            </a:r>
            <a:r>
              <a:rPr sz="2000" spc="15" dirty="0">
                <a:latin typeface="Cambria"/>
                <a:cs typeface="Cambria"/>
              </a:rPr>
              <a:t>– </a:t>
            </a:r>
            <a:r>
              <a:rPr sz="2000" dirty="0">
                <a:latin typeface="Cambria"/>
                <a:cs typeface="Cambria"/>
              </a:rPr>
              <a:t>toda </a:t>
            </a:r>
            <a:r>
              <a:rPr sz="2000" spc="-5" dirty="0">
                <a:latin typeface="Cambria"/>
                <a:cs typeface="Cambria"/>
              </a:rPr>
              <a:t>ela </a:t>
            </a:r>
            <a:r>
              <a:rPr sz="2000" spc="15" dirty="0">
                <a:latin typeface="Cambria"/>
                <a:cs typeface="Cambria"/>
              </a:rPr>
              <a:t>– </a:t>
            </a:r>
            <a:r>
              <a:rPr sz="2000" dirty="0">
                <a:latin typeface="Cambria"/>
                <a:cs typeface="Cambria"/>
              </a:rPr>
              <a:t>falsa.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Obviamente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que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resultado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falso</a:t>
            </a:r>
            <a:r>
              <a:rPr sz="2000" i="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também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ocorrerá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quando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ambas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p</a:t>
            </a:r>
            <a:r>
              <a:rPr sz="2000" spc="-10" dirty="0">
                <a:latin typeface="Cambria"/>
                <a:cs typeface="Cambria"/>
              </a:rPr>
              <a:t>r</a:t>
            </a:r>
            <a:r>
              <a:rPr sz="2000" spc="-20" dirty="0">
                <a:latin typeface="Cambria"/>
                <a:cs typeface="Cambria"/>
              </a:rPr>
              <a:t>o</a:t>
            </a:r>
            <a:r>
              <a:rPr sz="2000" spc="10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o</a:t>
            </a:r>
            <a:r>
              <a:rPr sz="2000" spc="35" dirty="0">
                <a:latin typeface="Cambria"/>
                <a:cs typeface="Cambria"/>
              </a:rPr>
              <a:t>si</a:t>
            </a:r>
            <a:r>
              <a:rPr sz="2000" spc="10" dirty="0">
                <a:latin typeface="Cambria"/>
                <a:cs typeface="Cambria"/>
              </a:rPr>
              <a:t>ç</a:t>
            </a:r>
            <a:r>
              <a:rPr sz="2000" spc="-15" dirty="0">
                <a:latin typeface="Cambria"/>
                <a:cs typeface="Cambria"/>
              </a:rPr>
              <a:t>õ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spc="10" dirty="0">
                <a:latin typeface="Cambria"/>
                <a:cs typeface="Cambria"/>
              </a:rPr>
              <a:t>s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c</a:t>
            </a:r>
            <a:r>
              <a:rPr sz="2000" spc="-15" dirty="0">
                <a:latin typeface="Cambria"/>
                <a:cs typeface="Cambria"/>
              </a:rPr>
              <a:t>om</a:t>
            </a:r>
            <a:r>
              <a:rPr sz="2000" spc="10" dirty="0">
                <a:latin typeface="Cambria"/>
                <a:cs typeface="Cambria"/>
              </a:rPr>
              <a:t>p</a:t>
            </a:r>
            <a:r>
              <a:rPr sz="2000" spc="-15" dirty="0">
                <a:latin typeface="Cambria"/>
                <a:cs typeface="Cambria"/>
              </a:rPr>
              <a:t>o</a:t>
            </a:r>
            <a:r>
              <a:rPr sz="2000" spc="10" dirty="0">
                <a:latin typeface="Cambria"/>
                <a:cs typeface="Cambria"/>
              </a:rPr>
              <a:t>n</a:t>
            </a:r>
            <a:r>
              <a:rPr sz="2000" spc="-10" dirty="0">
                <a:latin typeface="Cambria"/>
                <a:cs typeface="Cambria"/>
              </a:rPr>
              <a:t>e</a:t>
            </a:r>
            <a:r>
              <a:rPr sz="2000" spc="10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te</a:t>
            </a:r>
            <a:r>
              <a:rPr sz="2000" spc="10" dirty="0">
                <a:latin typeface="Cambria"/>
                <a:cs typeface="Cambria"/>
              </a:rPr>
              <a:t>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</a:t>
            </a:r>
            <a:r>
              <a:rPr sz="2000" spc="-15" dirty="0">
                <a:latin typeface="Cambria"/>
                <a:cs typeface="Cambria"/>
              </a:rPr>
              <a:t>o</a:t>
            </a:r>
            <a:r>
              <a:rPr sz="2000" spc="-5" dirty="0">
                <a:latin typeface="Cambria"/>
                <a:cs typeface="Cambria"/>
              </a:rPr>
              <a:t>re</a:t>
            </a:r>
            <a:r>
              <a:rPr sz="2000" spc="20" dirty="0">
                <a:latin typeface="Cambria"/>
                <a:cs typeface="Cambria"/>
              </a:rPr>
              <a:t>m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fa</a:t>
            </a:r>
            <a:r>
              <a:rPr sz="2000" spc="-20" dirty="0">
                <a:latin typeface="Cambria"/>
                <a:cs typeface="Cambria"/>
              </a:rPr>
              <a:t>l</a:t>
            </a:r>
            <a:r>
              <a:rPr sz="2000" spc="35" dirty="0">
                <a:latin typeface="Cambria"/>
                <a:cs typeface="Cambria"/>
              </a:rPr>
              <a:t>s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35" dirty="0">
                <a:latin typeface="Cambria"/>
                <a:cs typeface="Cambria"/>
              </a:rPr>
              <a:t>s</a:t>
            </a:r>
            <a:r>
              <a:rPr sz="2000" spc="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65526" y="3484626"/>
          <a:ext cx="3357879" cy="2459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871">
                <a:tc>
                  <a:txBody>
                    <a:bodyPr/>
                    <a:lstStyle/>
                    <a:p>
                      <a:pPr marR="30099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000" b="1" dirty="0">
                          <a:latin typeface="Cambria"/>
                          <a:cs typeface="Cambria"/>
                        </a:rPr>
                        <a:t>p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000" b="1" dirty="0">
                          <a:latin typeface="Cambria"/>
                          <a:cs typeface="Cambria"/>
                        </a:rPr>
                        <a:t>q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000" b="1" spc="25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850" spc="25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3000" b="1" spc="25" dirty="0">
                          <a:latin typeface="Cambria"/>
                          <a:cs typeface="Cambria"/>
                        </a:rPr>
                        <a:t>q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97"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71"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997"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871"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475" y="657161"/>
            <a:ext cx="4581525" cy="1252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4925060" algn="l"/>
              </a:tabLst>
            </a:pPr>
            <a:r>
              <a:rPr spc="5" dirty="0"/>
              <a:t> 	</a:t>
            </a:r>
            <a:r>
              <a:rPr spc="-30" dirty="0"/>
              <a:t>Para</a:t>
            </a:r>
            <a:r>
              <a:rPr spc="-195" dirty="0"/>
              <a:t> </a:t>
            </a:r>
            <a:r>
              <a:rPr spc="-15" dirty="0"/>
              <a:t>assimilar...</a:t>
            </a:r>
            <a:r>
              <a:rPr spc="200" dirty="0"/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2455862"/>
            <a:ext cx="808799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Clr>
                <a:srgbClr val="92D050"/>
              </a:buClr>
              <a:buFont typeface="Wingdings"/>
              <a:buChar char=""/>
              <a:tabLst>
                <a:tab pos="299085" algn="l"/>
              </a:tabLst>
            </a:pPr>
            <a:r>
              <a:rPr sz="2000" spc="10" dirty="0">
                <a:latin typeface="Cambria"/>
                <a:cs typeface="Cambria"/>
              </a:rPr>
              <a:t>Uma </a:t>
            </a:r>
            <a:r>
              <a:rPr sz="2000" spc="-10" dirty="0">
                <a:latin typeface="Cambria"/>
                <a:cs typeface="Cambria"/>
              </a:rPr>
              <a:t>maneira </a:t>
            </a:r>
            <a:r>
              <a:rPr sz="2000" spc="10" dirty="0">
                <a:latin typeface="Cambria"/>
                <a:cs typeface="Cambria"/>
              </a:rPr>
              <a:t>de </a:t>
            </a:r>
            <a:r>
              <a:rPr sz="2000" spc="-5" dirty="0">
                <a:latin typeface="Cambria"/>
                <a:cs typeface="Cambria"/>
              </a:rPr>
              <a:t>assimilar </a:t>
            </a:r>
            <a:r>
              <a:rPr sz="2000" spc="15" dirty="0">
                <a:latin typeface="Cambria"/>
                <a:cs typeface="Cambria"/>
              </a:rPr>
              <a:t>bem </a:t>
            </a:r>
            <a:r>
              <a:rPr sz="2000" dirty="0">
                <a:latin typeface="Cambria"/>
                <a:cs typeface="Cambria"/>
              </a:rPr>
              <a:t>essa </a:t>
            </a:r>
            <a:r>
              <a:rPr sz="2000" spc="-5" dirty="0">
                <a:latin typeface="Cambria"/>
                <a:cs typeface="Cambria"/>
              </a:rPr>
              <a:t>informação </a:t>
            </a:r>
            <a:r>
              <a:rPr sz="2000" dirty="0">
                <a:latin typeface="Cambria"/>
                <a:cs typeface="Cambria"/>
              </a:rPr>
              <a:t>seria </a:t>
            </a:r>
            <a:r>
              <a:rPr sz="2000" spc="-10" dirty="0">
                <a:latin typeface="Cambria"/>
                <a:cs typeface="Cambria"/>
              </a:rPr>
              <a:t>pensarmos </a:t>
            </a:r>
            <a:r>
              <a:rPr sz="2000" spc="5" dirty="0">
                <a:latin typeface="Cambria"/>
                <a:cs typeface="Cambria"/>
              </a:rPr>
              <a:t>nas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sentenças simples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como </a:t>
            </a:r>
            <a:r>
              <a:rPr sz="2000" spc="-10" dirty="0">
                <a:latin typeface="Cambria"/>
                <a:cs typeface="Cambria"/>
              </a:rPr>
              <a:t>promessas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de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dirty="0">
                <a:latin typeface="Cambria"/>
                <a:cs typeface="Cambria"/>
              </a:rPr>
              <a:t>pai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spc="-10" dirty="0">
                <a:latin typeface="Cambria"/>
                <a:cs typeface="Cambria"/>
              </a:rPr>
              <a:t>filho: </a:t>
            </a:r>
            <a:r>
              <a:rPr sz="2000" i="1" dirty="0">
                <a:latin typeface="Cambria"/>
                <a:cs typeface="Cambria"/>
              </a:rPr>
              <a:t>“</a:t>
            </a:r>
            <a:r>
              <a:rPr sz="2000" b="1" i="1" dirty="0">
                <a:latin typeface="Cambria"/>
                <a:cs typeface="Cambria"/>
              </a:rPr>
              <a:t>eu </a:t>
            </a:r>
            <a:r>
              <a:rPr sz="2000" b="1" i="1" spc="15" dirty="0">
                <a:latin typeface="Cambria"/>
                <a:cs typeface="Cambria"/>
              </a:rPr>
              <a:t>te </a:t>
            </a:r>
            <a:r>
              <a:rPr sz="2000" b="1" i="1" spc="-15" dirty="0">
                <a:latin typeface="Cambria"/>
                <a:cs typeface="Cambria"/>
              </a:rPr>
              <a:t>darei </a:t>
            </a:r>
            <a:r>
              <a:rPr sz="2000" b="1" i="1" spc="-10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uma bola </a:t>
            </a:r>
            <a:r>
              <a:rPr sz="2000" b="1" i="1" spc="15" dirty="0">
                <a:latin typeface="Cambria"/>
                <a:cs typeface="Cambria"/>
              </a:rPr>
              <a:t>E te </a:t>
            </a:r>
            <a:r>
              <a:rPr sz="2000" b="1" i="1" spc="-15" dirty="0">
                <a:latin typeface="Cambria"/>
                <a:cs typeface="Cambria"/>
              </a:rPr>
              <a:t>darei </a:t>
            </a:r>
            <a:r>
              <a:rPr sz="2000" b="1" i="1" spc="10" dirty="0">
                <a:latin typeface="Cambria"/>
                <a:cs typeface="Cambria"/>
              </a:rPr>
              <a:t>uma </a:t>
            </a:r>
            <a:r>
              <a:rPr sz="2000" b="1" i="1" spc="-5" dirty="0">
                <a:latin typeface="Cambria"/>
                <a:cs typeface="Cambria"/>
              </a:rPr>
              <a:t>bicicleta</a:t>
            </a:r>
            <a:r>
              <a:rPr sz="2000" i="1" spc="-5" dirty="0">
                <a:latin typeface="Cambria"/>
                <a:cs typeface="Cambria"/>
              </a:rPr>
              <a:t>”</a:t>
            </a:r>
            <a:r>
              <a:rPr sz="2000" spc="-5" dirty="0">
                <a:latin typeface="Cambria"/>
                <a:cs typeface="Cambria"/>
              </a:rPr>
              <a:t>. </a:t>
            </a:r>
            <a:r>
              <a:rPr sz="2000" spc="5" dirty="0">
                <a:latin typeface="Cambria"/>
                <a:cs typeface="Cambria"/>
              </a:rPr>
              <a:t>Ora, </a:t>
            </a:r>
            <a:r>
              <a:rPr sz="2000" spc="-10" dirty="0">
                <a:latin typeface="Cambria"/>
                <a:cs typeface="Cambria"/>
              </a:rPr>
              <a:t>pergunte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qualquer </a:t>
            </a:r>
            <a:r>
              <a:rPr sz="2000" dirty="0">
                <a:latin typeface="Cambria"/>
                <a:cs typeface="Cambria"/>
              </a:rPr>
              <a:t>criança! </a:t>
            </a:r>
            <a:r>
              <a:rPr sz="2000" spc="10" dirty="0">
                <a:latin typeface="Cambria"/>
                <a:cs typeface="Cambria"/>
              </a:rPr>
              <a:t>Ela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vai </a:t>
            </a:r>
            <a:r>
              <a:rPr sz="2000" dirty="0">
                <a:latin typeface="Cambria"/>
                <a:cs typeface="Cambria"/>
              </a:rPr>
              <a:t>entender </a:t>
            </a:r>
            <a:r>
              <a:rPr sz="2000" spc="-10" dirty="0">
                <a:latin typeface="Cambria"/>
                <a:cs typeface="Cambria"/>
              </a:rPr>
              <a:t>que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promessa </a:t>
            </a:r>
            <a:r>
              <a:rPr sz="2000" spc="10" dirty="0">
                <a:latin typeface="Cambria"/>
                <a:cs typeface="Cambria"/>
              </a:rPr>
              <a:t>é </a:t>
            </a:r>
            <a:r>
              <a:rPr sz="2000" dirty="0">
                <a:latin typeface="Cambria"/>
                <a:cs typeface="Cambria"/>
              </a:rPr>
              <a:t>para </a:t>
            </a:r>
            <a:r>
              <a:rPr sz="2000" spc="-5" dirty="0">
                <a:latin typeface="Cambria"/>
                <a:cs typeface="Cambria"/>
              </a:rPr>
              <a:t>os </a:t>
            </a:r>
            <a:r>
              <a:rPr sz="2000" spc="-10" dirty="0">
                <a:latin typeface="Cambria"/>
                <a:cs typeface="Cambria"/>
              </a:rPr>
              <a:t>dois presentes. </a:t>
            </a:r>
            <a:r>
              <a:rPr sz="2000" spc="10" dirty="0">
                <a:latin typeface="Cambria"/>
                <a:cs typeface="Cambria"/>
              </a:rPr>
              <a:t>Caso o </a:t>
            </a:r>
            <a:r>
              <a:rPr sz="2000" spc="-20" dirty="0">
                <a:latin typeface="Cambria"/>
                <a:cs typeface="Cambria"/>
              </a:rPr>
              <a:t>pai </a:t>
            </a:r>
            <a:r>
              <a:rPr sz="2000" spc="5" dirty="0">
                <a:latin typeface="Cambria"/>
                <a:cs typeface="Cambria"/>
              </a:rPr>
              <a:t>não </a:t>
            </a:r>
            <a:r>
              <a:rPr sz="2000" spc="10" dirty="0">
                <a:latin typeface="Cambria"/>
                <a:cs typeface="Cambria"/>
              </a:rPr>
              <a:t>dê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nenhum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presente,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ou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dê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apenas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um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deles,</a:t>
            </a:r>
            <a:r>
              <a:rPr sz="2000" spc="10" dirty="0">
                <a:latin typeface="Cambria"/>
                <a:cs typeface="Cambria"/>
              </a:rPr>
              <a:t> a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promessa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não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terá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sido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cumprida. </a:t>
            </a:r>
            <a:r>
              <a:rPr sz="2000" spc="-35" dirty="0">
                <a:latin typeface="Cambria"/>
                <a:cs typeface="Cambria"/>
              </a:rPr>
              <a:t>Terá </a:t>
            </a:r>
            <a:r>
              <a:rPr sz="2000" spc="25" dirty="0">
                <a:latin typeface="Cambria"/>
                <a:cs typeface="Cambria"/>
              </a:rPr>
              <a:t>sido </a:t>
            </a:r>
            <a:r>
              <a:rPr sz="2000" spc="-10" dirty="0">
                <a:latin typeface="Cambria"/>
                <a:cs typeface="Cambria"/>
              </a:rPr>
              <a:t>falsa! </a:t>
            </a:r>
            <a:r>
              <a:rPr sz="2000" dirty="0">
                <a:latin typeface="Cambria"/>
                <a:cs typeface="Cambria"/>
              </a:rPr>
              <a:t>No </a:t>
            </a:r>
            <a:r>
              <a:rPr sz="2000" spc="-5" dirty="0">
                <a:latin typeface="Cambria"/>
                <a:cs typeface="Cambria"/>
              </a:rPr>
              <a:t>entanto,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promessa </a:t>
            </a:r>
            <a:r>
              <a:rPr sz="2000" spc="10" dirty="0">
                <a:latin typeface="Cambria"/>
                <a:cs typeface="Cambria"/>
              </a:rPr>
              <a:t>será </a:t>
            </a:r>
            <a:r>
              <a:rPr sz="2000" spc="-10" dirty="0">
                <a:latin typeface="Cambria"/>
                <a:cs typeface="Cambria"/>
              </a:rPr>
              <a:t>verdadeira </a:t>
            </a:r>
            <a:r>
              <a:rPr sz="2000" spc="25" dirty="0">
                <a:latin typeface="Cambria"/>
                <a:cs typeface="Cambria"/>
              </a:rPr>
              <a:t>se </a:t>
            </a:r>
            <a:r>
              <a:rPr sz="2000" spc="-5" dirty="0">
                <a:latin typeface="Cambria"/>
                <a:cs typeface="Cambria"/>
              </a:rPr>
              <a:t>as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duas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partes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forem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também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verdadeiras!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657161"/>
            <a:ext cx="7524750" cy="1252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1976755" algn="l"/>
                <a:tab pos="9128760" algn="l"/>
              </a:tabLst>
            </a:pPr>
            <a:r>
              <a:rPr spc="5" dirty="0"/>
              <a:t> 	</a:t>
            </a:r>
            <a:r>
              <a:rPr spc="-65" dirty="0"/>
              <a:t>R</a:t>
            </a:r>
            <a:r>
              <a:rPr spc="-15" dirty="0"/>
              <a:t>e</a:t>
            </a:r>
            <a:r>
              <a:rPr spc="-5" dirty="0"/>
              <a:t>p</a:t>
            </a:r>
            <a:r>
              <a:rPr spc="-85" dirty="0"/>
              <a:t>r</a:t>
            </a:r>
            <a:r>
              <a:rPr spc="-15" dirty="0"/>
              <a:t>e</a:t>
            </a:r>
            <a:r>
              <a:rPr spc="10" dirty="0"/>
              <a:t>s</a:t>
            </a:r>
            <a:r>
              <a:rPr spc="-20" dirty="0"/>
              <a:t>e</a:t>
            </a:r>
            <a:r>
              <a:rPr spc="35" dirty="0"/>
              <a:t>nta</a:t>
            </a:r>
            <a:r>
              <a:rPr spc="30" dirty="0"/>
              <a:t>ç</a:t>
            </a:r>
            <a:r>
              <a:rPr spc="40" dirty="0"/>
              <a:t>ã</a:t>
            </a:r>
            <a:r>
              <a:rPr spc="15" dirty="0"/>
              <a:t>o</a:t>
            </a:r>
            <a:r>
              <a:rPr spc="-200" dirty="0"/>
              <a:t> </a:t>
            </a:r>
            <a:r>
              <a:rPr spc="20" dirty="0"/>
              <a:t>M</a:t>
            </a:r>
            <a:r>
              <a:rPr spc="45" dirty="0"/>
              <a:t>a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55" dirty="0"/>
              <a:t>m</a:t>
            </a:r>
            <a:r>
              <a:rPr spc="35" dirty="0"/>
              <a:t>át</a:t>
            </a:r>
            <a:r>
              <a:rPr spc="-40" dirty="0"/>
              <a:t>i</a:t>
            </a:r>
            <a:r>
              <a:rPr spc="30" dirty="0"/>
              <a:t>c</a:t>
            </a:r>
            <a:r>
              <a:rPr spc="15" dirty="0"/>
              <a:t>a</a:t>
            </a:r>
            <a:r>
              <a:rPr dirty="0"/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2455862"/>
            <a:ext cx="809561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Clr>
                <a:srgbClr val="92D050"/>
              </a:buClr>
              <a:buFont typeface="Wingdings"/>
              <a:buChar char=""/>
              <a:tabLst>
                <a:tab pos="299085" algn="l"/>
              </a:tabLst>
            </a:pPr>
            <a:r>
              <a:rPr sz="2000" spc="-5" dirty="0">
                <a:latin typeface="Cambria"/>
                <a:cs typeface="Cambria"/>
              </a:rPr>
              <a:t>Se </a:t>
            </a:r>
            <a:r>
              <a:rPr sz="2000" spc="5" dirty="0">
                <a:latin typeface="Cambria"/>
                <a:cs typeface="Cambria"/>
              </a:rPr>
              <a:t>as </a:t>
            </a:r>
            <a:r>
              <a:rPr sz="2000" spc="-10" dirty="0">
                <a:latin typeface="Cambria"/>
                <a:cs typeface="Cambria"/>
              </a:rPr>
              <a:t>proposições </a:t>
            </a:r>
            <a:r>
              <a:rPr sz="2000" b="1" spc="15" dirty="0">
                <a:latin typeface="Cambria"/>
                <a:cs typeface="Cambria"/>
              </a:rPr>
              <a:t>p </a:t>
            </a:r>
            <a:r>
              <a:rPr sz="2000" spc="10" dirty="0">
                <a:latin typeface="Cambria"/>
                <a:cs typeface="Cambria"/>
              </a:rPr>
              <a:t>e </a:t>
            </a:r>
            <a:r>
              <a:rPr sz="2000" b="1" spc="15" dirty="0">
                <a:latin typeface="Cambria"/>
                <a:cs typeface="Cambria"/>
              </a:rPr>
              <a:t>q </a:t>
            </a:r>
            <a:r>
              <a:rPr sz="2000" dirty="0">
                <a:latin typeface="Cambria"/>
                <a:cs typeface="Cambria"/>
              </a:rPr>
              <a:t>forem </a:t>
            </a:r>
            <a:r>
              <a:rPr sz="2000" spc="-10" dirty="0">
                <a:latin typeface="Cambria"/>
                <a:cs typeface="Cambria"/>
              </a:rPr>
              <a:t>representadas </a:t>
            </a:r>
            <a:r>
              <a:rPr sz="2000" dirty="0">
                <a:latin typeface="Cambria"/>
                <a:cs typeface="Cambria"/>
              </a:rPr>
              <a:t>como </a:t>
            </a:r>
            <a:r>
              <a:rPr sz="2000" spc="-5" dirty="0">
                <a:latin typeface="Cambria"/>
                <a:cs typeface="Cambria"/>
              </a:rPr>
              <a:t>conjuntos, </a:t>
            </a:r>
            <a:r>
              <a:rPr sz="2000" dirty="0">
                <a:latin typeface="Cambria"/>
                <a:cs typeface="Cambria"/>
              </a:rPr>
              <a:t>por </a:t>
            </a:r>
            <a:r>
              <a:rPr sz="2000" spc="10" dirty="0">
                <a:latin typeface="Cambria"/>
                <a:cs typeface="Cambria"/>
              </a:rPr>
              <a:t>meio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spc="-10" dirty="0">
                <a:latin typeface="Cambria"/>
                <a:cs typeface="Cambria"/>
              </a:rPr>
              <a:t>diagrama,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a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conjunção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“</a:t>
            </a:r>
            <a:r>
              <a:rPr sz="2000" b="1" spc="5" dirty="0">
                <a:latin typeface="Cambria"/>
                <a:cs typeface="Cambria"/>
              </a:rPr>
              <a:t>p</a:t>
            </a:r>
            <a:r>
              <a:rPr sz="2000" b="1" spc="10" dirty="0">
                <a:latin typeface="Cambria"/>
                <a:cs typeface="Cambria"/>
              </a:rPr>
              <a:t> e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q”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corresponderá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à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interseção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do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conjunto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p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com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conjunto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q</a:t>
            </a:r>
            <a:r>
              <a:rPr sz="2000" spc="10" dirty="0">
                <a:latin typeface="Cambria"/>
                <a:cs typeface="Cambria"/>
              </a:rPr>
              <a:t>.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Teremos: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1875" y="3819526"/>
            <a:ext cx="2148125" cy="18285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33600" y="657161"/>
            <a:ext cx="7010400" cy="1252855"/>
            <a:chOff x="2133600" y="657161"/>
            <a:chExt cx="7010400" cy="1252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657161"/>
              <a:ext cx="4738751" cy="12525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4575" y="657161"/>
              <a:ext cx="3019425" cy="125253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2493645" algn="l"/>
              </a:tabLst>
            </a:pPr>
            <a:r>
              <a:rPr b="0" spc="5" dirty="0">
                <a:latin typeface="Times New Roman"/>
                <a:cs typeface="Times New Roman"/>
              </a:rPr>
              <a:t> 	</a:t>
            </a:r>
            <a:r>
              <a:rPr spc="20" dirty="0"/>
              <a:t>C</a:t>
            </a:r>
            <a:r>
              <a:rPr spc="40" dirty="0"/>
              <a:t>o</a:t>
            </a:r>
            <a:r>
              <a:rPr spc="35" dirty="0"/>
              <a:t>n</a:t>
            </a:r>
            <a:r>
              <a:rPr spc="-15" dirty="0"/>
              <a:t>e</a:t>
            </a:r>
            <a:r>
              <a:rPr spc="30" dirty="0"/>
              <a:t>c</a:t>
            </a:r>
            <a:r>
              <a:rPr spc="40" dirty="0"/>
              <a:t>t</a:t>
            </a:r>
            <a:r>
              <a:rPr spc="-114" dirty="0"/>
              <a:t>i</a:t>
            </a:r>
            <a:r>
              <a:rPr spc="-160" dirty="0"/>
              <a:t>v</a:t>
            </a:r>
            <a:r>
              <a:rPr spc="15" dirty="0"/>
              <a:t>o</a:t>
            </a:r>
            <a:r>
              <a:rPr spc="-200" dirty="0"/>
              <a:t> </a:t>
            </a:r>
            <a:r>
              <a:rPr spc="-30" dirty="0"/>
              <a:t>“</a:t>
            </a:r>
            <a:r>
              <a:rPr spc="40" dirty="0"/>
              <a:t>o</a:t>
            </a:r>
            <a:r>
              <a:rPr spc="-5" dirty="0"/>
              <a:t>u</a:t>
            </a:r>
            <a:r>
              <a:rPr spc="-30" dirty="0"/>
              <a:t>”</a:t>
            </a:r>
            <a:r>
              <a:rPr spc="5" dirty="0"/>
              <a:t>:</a:t>
            </a:r>
            <a:r>
              <a:rPr dirty="0"/>
              <a:t> </a:t>
            </a:r>
            <a:r>
              <a:rPr i="1" spc="10" dirty="0">
                <a:latin typeface="Cambria"/>
                <a:cs typeface="Cambria"/>
              </a:rPr>
              <a:t>Dis</a:t>
            </a:r>
            <a:r>
              <a:rPr i="1" spc="35" dirty="0">
                <a:latin typeface="Cambria"/>
                <a:cs typeface="Cambria"/>
              </a:rPr>
              <a:t>j</a:t>
            </a:r>
            <a:r>
              <a:rPr i="1" spc="-25" dirty="0">
                <a:latin typeface="Cambria"/>
                <a:cs typeface="Cambria"/>
              </a:rPr>
              <a:t>u</a:t>
            </a:r>
            <a:r>
              <a:rPr i="1" spc="40" dirty="0">
                <a:latin typeface="Cambria"/>
                <a:cs typeface="Cambria"/>
              </a:rPr>
              <a:t>n</a:t>
            </a:r>
            <a:r>
              <a:rPr i="1" spc="35" dirty="0">
                <a:latin typeface="Cambria"/>
                <a:cs typeface="Cambria"/>
              </a:rPr>
              <a:t>çã</a:t>
            </a:r>
            <a:r>
              <a:rPr i="1" spc="15" dirty="0">
                <a:latin typeface="Cambria"/>
                <a:cs typeface="Cambria"/>
              </a:rPr>
              <a:t>o</a:t>
            </a:r>
            <a:r>
              <a:rPr i="1" spc="20" dirty="0">
                <a:latin typeface="Cambria"/>
                <a:cs typeface="Cambria"/>
              </a:rPr>
              <a:t> 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6575" y="2019109"/>
            <a:ext cx="7955915" cy="344042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dirty="0">
                <a:latin typeface="Cambria"/>
                <a:cs typeface="Cambria"/>
              </a:rPr>
              <a:t>Proposições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compostas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em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que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está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presente</a:t>
            </a:r>
            <a:r>
              <a:rPr sz="2000" spc="-14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conectivo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“ou”;</a:t>
            </a:r>
            <a:endParaRPr sz="20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455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dirty="0">
                <a:latin typeface="Cambria"/>
                <a:cs typeface="Cambria"/>
              </a:rPr>
              <a:t>Simbolicamente</a:t>
            </a:r>
            <a:r>
              <a:rPr sz="2000" spc="-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representado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“</a:t>
            </a:r>
            <a:r>
              <a:rPr sz="2000" b="1" spc="-60" dirty="0">
                <a:latin typeface="Cambria"/>
                <a:cs typeface="Cambria"/>
              </a:rPr>
              <a:t>V</a:t>
            </a:r>
            <a:r>
              <a:rPr sz="2000" spc="-60" dirty="0">
                <a:latin typeface="Cambria"/>
                <a:cs typeface="Cambria"/>
              </a:rPr>
              <a:t>”.</a:t>
            </a:r>
            <a:endParaRPr sz="20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spc="15" dirty="0">
                <a:latin typeface="Cambria"/>
                <a:cs typeface="Cambria"/>
              </a:rPr>
              <a:t>A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sentença: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69900"/>
              </a:buClr>
              <a:buFont typeface="Wingdings"/>
              <a:buChar char=""/>
            </a:pPr>
            <a:endParaRPr sz="2400">
              <a:latin typeface="Cambria"/>
              <a:cs typeface="Cambria"/>
            </a:endParaRPr>
          </a:p>
          <a:p>
            <a:pPr marL="118110" algn="ctr">
              <a:lnSpc>
                <a:spcPct val="100000"/>
              </a:lnSpc>
              <a:spcBef>
                <a:spcPts val="5"/>
              </a:spcBef>
            </a:pPr>
            <a:r>
              <a:rPr sz="2000" i="1" spc="10" dirty="0">
                <a:latin typeface="Cambria"/>
                <a:cs typeface="Cambria"/>
              </a:rPr>
              <a:t>“</a:t>
            </a:r>
            <a:r>
              <a:rPr sz="2000" i="1" spc="-5" dirty="0">
                <a:latin typeface="Cambria"/>
                <a:cs typeface="Cambria"/>
              </a:rPr>
              <a:t>M</a:t>
            </a:r>
            <a:r>
              <a:rPr sz="2000" i="1" spc="-10" dirty="0">
                <a:latin typeface="Cambria"/>
                <a:cs typeface="Cambria"/>
              </a:rPr>
              <a:t>a</a:t>
            </a:r>
            <a:r>
              <a:rPr sz="2000" i="1" spc="5" dirty="0">
                <a:latin typeface="Cambria"/>
                <a:cs typeface="Cambria"/>
              </a:rPr>
              <a:t>r</a:t>
            </a:r>
            <a:r>
              <a:rPr sz="2000" i="1" spc="25" dirty="0">
                <a:latin typeface="Cambria"/>
                <a:cs typeface="Cambria"/>
              </a:rPr>
              <a:t>c</a:t>
            </a:r>
            <a:r>
              <a:rPr sz="2000" i="1" spc="30" dirty="0">
                <a:latin typeface="Cambria"/>
                <a:cs typeface="Cambria"/>
              </a:rPr>
              <a:t>o</a:t>
            </a:r>
            <a:r>
              <a:rPr sz="2000" i="1" spc="10" dirty="0">
                <a:latin typeface="Cambria"/>
                <a:cs typeface="Cambria"/>
              </a:rPr>
              <a:t>s</a:t>
            </a:r>
            <a:r>
              <a:rPr sz="2000" i="1" spc="-165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é</a:t>
            </a:r>
            <a:r>
              <a:rPr sz="2000" i="1" spc="-25" dirty="0">
                <a:latin typeface="Cambria"/>
                <a:cs typeface="Cambria"/>
              </a:rPr>
              <a:t> </a:t>
            </a:r>
            <a:r>
              <a:rPr sz="2000" i="1" spc="50" dirty="0">
                <a:latin typeface="Cambria"/>
                <a:cs typeface="Cambria"/>
              </a:rPr>
              <a:t>m</a:t>
            </a:r>
            <a:r>
              <a:rPr sz="2000" i="1" spc="-20" dirty="0">
                <a:latin typeface="Cambria"/>
                <a:cs typeface="Cambria"/>
              </a:rPr>
              <a:t>é</a:t>
            </a:r>
            <a:r>
              <a:rPr sz="2000" i="1" spc="-5" dirty="0">
                <a:latin typeface="Cambria"/>
                <a:cs typeface="Cambria"/>
              </a:rPr>
              <a:t>d</a:t>
            </a:r>
            <a:r>
              <a:rPr sz="2000" i="1" spc="-20" dirty="0">
                <a:latin typeface="Cambria"/>
                <a:cs typeface="Cambria"/>
              </a:rPr>
              <a:t>i</a:t>
            </a:r>
            <a:r>
              <a:rPr sz="2000" i="1" spc="30" dirty="0">
                <a:latin typeface="Cambria"/>
                <a:cs typeface="Cambria"/>
              </a:rPr>
              <a:t>c</a:t>
            </a:r>
            <a:r>
              <a:rPr sz="2000" i="1" spc="10" dirty="0">
                <a:latin typeface="Cambria"/>
                <a:cs typeface="Cambria"/>
              </a:rPr>
              <a:t>o</a:t>
            </a:r>
            <a:r>
              <a:rPr sz="2000" i="1" spc="-105" dirty="0">
                <a:latin typeface="Cambria"/>
                <a:cs typeface="Cambria"/>
              </a:rPr>
              <a:t> </a:t>
            </a:r>
            <a:r>
              <a:rPr sz="2000" b="1" i="1" spc="40" dirty="0">
                <a:latin typeface="Cambria"/>
                <a:cs typeface="Cambria"/>
              </a:rPr>
              <a:t>o</a:t>
            </a:r>
            <a:r>
              <a:rPr sz="2000" b="1" i="1" spc="15" dirty="0">
                <a:latin typeface="Cambria"/>
                <a:cs typeface="Cambria"/>
              </a:rPr>
              <a:t>u</a:t>
            </a:r>
            <a:r>
              <a:rPr sz="2000" b="1" i="1" spc="-5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M</a:t>
            </a:r>
            <a:r>
              <a:rPr sz="2000" i="1" spc="-5" dirty="0">
                <a:latin typeface="Cambria"/>
                <a:cs typeface="Cambria"/>
              </a:rPr>
              <a:t>a</a:t>
            </a:r>
            <a:r>
              <a:rPr sz="2000" i="1" spc="5" dirty="0">
                <a:latin typeface="Cambria"/>
                <a:cs typeface="Cambria"/>
              </a:rPr>
              <a:t>r</a:t>
            </a:r>
            <a:r>
              <a:rPr sz="2000" i="1" spc="-20" dirty="0">
                <a:latin typeface="Cambria"/>
                <a:cs typeface="Cambria"/>
              </a:rPr>
              <a:t>i</a:t>
            </a:r>
            <a:r>
              <a:rPr sz="2000" i="1" spc="10" dirty="0">
                <a:latin typeface="Cambria"/>
                <a:cs typeface="Cambria"/>
              </a:rPr>
              <a:t>a</a:t>
            </a:r>
            <a:r>
              <a:rPr sz="2000" i="1" spc="-5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é</a:t>
            </a:r>
            <a:r>
              <a:rPr sz="2000" i="1" spc="-15" dirty="0">
                <a:latin typeface="Cambria"/>
                <a:cs typeface="Cambria"/>
              </a:rPr>
              <a:t> est</a:t>
            </a:r>
            <a:r>
              <a:rPr sz="2000" i="1" spc="-25" dirty="0">
                <a:latin typeface="Cambria"/>
                <a:cs typeface="Cambria"/>
              </a:rPr>
              <a:t>u</a:t>
            </a:r>
            <a:r>
              <a:rPr sz="2000" i="1" dirty="0">
                <a:latin typeface="Cambria"/>
                <a:cs typeface="Cambria"/>
              </a:rPr>
              <a:t>d</a:t>
            </a:r>
            <a:r>
              <a:rPr sz="2000" i="1" spc="-5" dirty="0">
                <a:latin typeface="Cambria"/>
                <a:cs typeface="Cambria"/>
              </a:rPr>
              <a:t>a</a:t>
            </a:r>
            <a:r>
              <a:rPr sz="2000" i="1" spc="-25" dirty="0">
                <a:latin typeface="Cambria"/>
                <a:cs typeface="Cambria"/>
              </a:rPr>
              <a:t>n</a:t>
            </a:r>
            <a:r>
              <a:rPr sz="2000" i="1" spc="-15" dirty="0">
                <a:latin typeface="Cambria"/>
                <a:cs typeface="Cambria"/>
              </a:rPr>
              <a:t>te</a:t>
            </a:r>
            <a:r>
              <a:rPr sz="2000" i="1" spc="10" dirty="0">
                <a:latin typeface="Cambria"/>
                <a:cs typeface="Cambria"/>
              </a:rPr>
              <a:t>”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25" dirty="0">
                <a:latin typeface="Cambria"/>
                <a:cs typeface="Cambria"/>
              </a:rPr>
              <a:t>...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pode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ser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representada</a:t>
            </a:r>
            <a:r>
              <a:rPr sz="2000" spc="-1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apenas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por: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p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V</a:t>
            </a:r>
            <a:r>
              <a:rPr sz="2000" b="1" spc="5" dirty="0">
                <a:latin typeface="Cambria"/>
                <a:cs typeface="Cambria"/>
              </a:rPr>
              <a:t> q.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Onde: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p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= </a:t>
            </a:r>
            <a:r>
              <a:rPr sz="2000" i="1" spc="5" dirty="0">
                <a:latin typeface="Cambria"/>
                <a:cs typeface="Cambria"/>
              </a:rPr>
              <a:t>Marcos</a:t>
            </a:r>
            <a:r>
              <a:rPr sz="2000" i="1" spc="-16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é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médico</a:t>
            </a:r>
            <a:r>
              <a:rPr sz="2000" i="1" spc="-9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q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latin typeface="Cambria"/>
                <a:cs typeface="Cambria"/>
              </a:rPr>
              <a:t>=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Maria</a:t>
            </a:r>
            <a:r>
              <a:rPr sz="2000" i="1" spc="-15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é</a:t>
            </a:r>
            <a:r>
              <a:rPr sz="2000" i="1" spc="-25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estudante</a:t>
            </a:r>
            <a:r>
              <a:rPr sz="2000" spc="-1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spc="-5" dirty="0">
                <a:latin typeface="Cambria"/>
                <a:cs typeface="Cambria"/>
              </a:rPr>
              <a:t>Como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revela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valor</a:t>
            </a:r>
            <a:r>
              <a:rPr sz="2000" b="1" spc="5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lógico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uma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i="1" spc="5" dirty="0">
                <a:latin typeface="Cambria"/>
                <a:cs typeface="Cambria"/>
              </a:rPr>
              <a:t>proposição</a:t>
            </a:r>
            <a:r>
              <a:rPr sz="2000" i="1" spc="-125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disjuntiva</a:t>
            </a:r>
            <a:r>
              <a:rPr sz="2000" spc="-15" dirty="0">
                <a:latin typeface="Cambria"/>
                <a:cs typeface="Cambria"/>
              </a:rPr>
              <a:t>?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625" y="657161"/>
            <a:ext cx="3262376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8700" y="820419"/>
            <a:ext cx="25406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i="1" u="none" spc="10" dirty="0">
                <a:latin typeface="Cambria"/>
                <a:cs typeface="Cambria"/>
              </a:rPr>
              <a:t>Dis</a:t>
            </a:r>
            <a:r>
              <a:rPr i="1" u="none" spc="45" dirty="0">
                <a:latin typeface="Cambria"/>
                <a:cs typeface="Cambria"/>
              </a:rPr>
              <a:t>j</a:t>
            </a:r>
            <a:r>
              <a:rPr i="1" u="none" spc="-25" dirty="0">
                <a:latin typeface="Cambria"/>
                <a:cs typeface="Cambria"/>
              </a:rPr>
              <a:t>u</a:t>
            </a:r>
            <a:r>
              <a:rPr i="1" u="none" spc="40" dirty="0">
                <a:latin typeface="Cambria"/>
                <a:cs typeface="Cambria"/>
              </a:rPr>
              <a:t>n</a:t>
            </a:r>
            <a:r>
              <a:rPr i="1" u="none" spc="35" dirty="0">
                <a:latin typeface="Cambria"/>
                <a:cs typeface="Cambria"/>
              </a:rPr>
              <a:t>çã</a:t>
            </a:r>
            <a:r>
              <a:rPr i="1" u="none" spc="15" dirty="0">
                <a:latin typeface="Cambria"/>
                <a:cs typeface="Cambria"/>
              </a:rPr>
              <a:t>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575" y="1811655"/>
            <a:ext cx="8074659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  <a:buClr>
                <a:srgbClr val="92D050"/>
              </a:buClr>
              <a:buSzPct val="83333"/>
              <a:buFont typeface="Wingdings"/>
              <a:buChar char=""/>
              <a:tabLst>
                <a:tab pos="299085" algn="l"/>
              </a:tabLst>
            </a:pPr>
            <a:r>
              <a:rPr sz="2400" b="1" spc="-5" dirty="0">
                <a:latin typeface="Cambria"/>
                <a:cs typeface="Cambria"/>
              </a:rPr>
              <a:t>Uma disjunção </a:t>
            </a:r>
            <a:r>
              <a:rPr sz="2400" b="1" spc="-10" dirty="0">
                <a:latin typeface="Cambria"/>
                <a:cs typeface="Cambria"/>
              </a:rPr>
              <a:t>será </a:t>
            </a:r>
            <a:r>
              <a:rPr sz="2400" b="1" spc="-5" dirty="0">
                <a:latin typeface="Cambria"/>
                <a:cs typeface="Cambria"/>
              </a:rPr>
              <a:t>falsa </a:t>
            </a:r>
            <a:r>
              <a:rPr sz="2400" b="1" dirty="0">
                <a:latin typeface="Cambria"/>
                <a:cs typeface="Cambria"/>
              </a:rPr>
              <a:t>quando </a:t>
            </a:r>
            <a:r>
              <a:rPr sz="2400" b="1" spc="-5" dirty="0">
                <a:latin typeface="Cambria"/>
                <a:cs typeface="Cambria"/>
              </a:rPr>
              <a:t>as </a:t>
            </a:r>
            <a:r>
              <a:rPr sz="2400" b="1" spc="-10" dirty="0">
                <a:latin typeface="Cambria"/>
                <a:cs typeface="Cambria"/>
              </a:rPr>
              <a:t>duas </a:t>
            </a:r>
            <a:r>
              <a:rPr sz="2400" b="1" spc="5" dirty="0">
                <a:latin typeface="Cambria"/>
                <a:cs typeface="Cambria"/>
              </a:rPr>
              <a:t>partes </a:t>
            </a:r>
            <a:r>
              <a:rPr sz="2400" b="1" spc="-5" dirty="0">
                <a:latin typeface="Cambria"/>
                <a:cs typeface="Cambria"/>
              </a:rPr>
              <a:t>que </a:t>
            </a:r>
            <a:r>
              <a:rPr sz="2400" b="1" dirty="0">
                <a:latin typeface="Cambria"/>
                <a:cs typeface="Cambria"/>
              </a:rPr>
              <a:t>a 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compõem</a:t>
            </a:r>
            <a:r>
              <a:rPr sz="2400" b="1" spc="-10" dirty="0">
                <a:latin typeface="Cambria"/>
                <a:cs typeface="Cambria"/>
              </a:rPr>
              <a:t> forem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ambas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falsas!</a:t>
            </a:r>
            <a:r>
              <a:rPr sz="2400" b="1" dirty="0">
                <a:latin typeface="Cambria"/>
                <a:cs typeface="Cambria"/>
              </a:rPr>
              <a:t> E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nos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demais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casos,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 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disjunção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será</a:t>
            </a:r>
            <a:r>
              <a:rPr sz="2400" b="1" spc="-20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verdadeira!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65526" y="3484626"/>
          <a:ext cx="3357879" cy="2459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871">
                <a:tc>
                  <a:txBody>
                    <a:bodyPr/>
                    <a:lstStyle/>
                    <a:p>
                      <a:pPr marR="300990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000" b="1" dirty="0">
                          <a:latin typeface="Cambria"/>
                          <a:cs typeface="Cambria"/>
                        </a:rPr>
                        <a:t>p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000" b="1" dirty="0">
                          <a:latin typeface="Cambria"/>
                          <a:cs typeface="Cambria"/>
                        </a:rPr>
                        <a:t>q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000" b="1" spc="1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1850" b="1" spc="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000" b="1" spc="10" dirty="0">
                          <a:latin typeface="Cambria"/>
                          <a:cs typeface="Cambria"/>
                        </a:rPr>
                        <a:t>q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97"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71"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26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997"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6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2600">
                        <a:latin typeface="Cambria"/>
                        <a:cs typeface="Cambri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871"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475" y="657161"/>
            <a:ext cx="4581525" cy="1252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4925060" algn="l"/>
              </a:tabLst>
            </a:pPr>
            <a:r>
              <a:rPr spc="5" dirty="0"/>
              <a:t> 	</a:t>
            </a:r>
            <a:r>
              <a:rPr spc="-30" dirty="0"/>
              <a:t>Para</a:t>
            </a:r>
            <a:r>
              <a:rPr spc="-195" dirty="0"/>
              <a:t> </a:t>
            </a:r>
            <a:r>
              <a:rPr spc="-15" dirty="0"/>
              <a:t>assimilar...</a:t>
            </a:r>
            <a:r>
              <a:rPr spc="200" dirty="0"/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2455862"/>
            <a:ext cx="8096250" cy="2776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Clr>
                <a:srgbClr val="92D050"/>
              </a:buClr>
              <a:buFont typeface="Wingdings"/>
              <a:buChar char=""/>
              <a:tabLst>
                <a:tab pos="299085" algn="l"/>
              </a:tabLst>
            </a:pPr>
            <a:r>
              <a:rPr sz="2000" spc="-5" dirty="0">
                <a:latin typeface="Cambria"/>
                <a:cs typeface="Cambria"/>
              </a:rPr>
              <a:t>Lembremos </a:t>
            </a:r>
            <a:r>
              <a:rPr sz="2000" spc="10" dirty="0">
                <a:latin typeface="Cambria"/>
                <a:cs typeface="Cambria"/>
              </a:rPr>
              <a:t>da </a:t>
            </a:r>
            <a:r>
              <a:rPr sz="2000" spc="-5" dirty="0">
                <a:latin typeface="Cambria"/>
                <a:cs typeface="Cambria"/>
              </a:rPr>
              <a:t>promessa </a:t>
            </a:r>
            <a:r>
              <a:rPr sz="2000" spc="10" dirty="0">
                <a:latin typeface="Cambria"/>
                <a:cs typeface="Cambria"/>
              </a:rPr>
              <a:t>de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spc="5" dirty="0">
                <a:latin typeface="Cambria"/>
                <a:cs typeface="Cambria"/>
              </a:rPr>
              <a:t>pai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spc="-10" dirty="0">
                <a:latin typeface="Cambria"/>
                <a:cs typeface="Cambria"/>
              </a:rPr>
              <a:t>filho: </a:t>
            </a:r>
            <a:r>
              <a:rPr sz="2000" i="1" dirty="0">
                <a:latin typeface="Cambria"/>
                <a:cs typeface="Cambria"/>
              </a:rPr>
              <a:t>“</a:t>
            </a:r>
            <a:r>
              <a:rPr sz="2000" b="1" i="1" dirty="0">
                <a:latin typeface="Cambria"/>
                <a:cs typeface="Cambria"/>
              </a:rPr>
              <a:t>eu </a:t>
            </a:r>
            <a:r>
              <a:rPr sz="2000" b="1" i="1" spc="15" dirty="0">
                <a:latin typeface="Cambria"/>
                <a:cs typeface="Cambria"/>
              </a:rPr>
              <a:t>te </a:t>
            </a:r>
            <a:r>
              <a:rPr sz="2000" b="1" i="1" spc="-15" dirty="0">
                <a:latin typeface="Cambria"/>
                <a:cs typeface="Cambria"/>
              </a:rPr>
              <a:t>darei </a:t>
            </a:r>
            <a:r>
              <a:rPr sz="2000" b="1" i="1" spc="10" dirty="0">
                <a:latin typeface="Cambria"/>
                <a:cs typeface="Cambria"/>
              </a:rPr>
              <a:t>uma bola </a:t>
            </a:r>
            <a:r>
              <a:rPr sz="2000" b="1" i="1" spc="15" dirty="0">
                <a:latin typeface="Cambria"/>
                <a:cs typeface="Cambria"/>
              </a:rPr>
              <a:t> </a:t>
            </a:r>
            <a:r>
              <a:rPr sz="2000" b="1" i="1" spc="5" dirty="0">
                <a:latin typeface="Cambria"/>
                <a:cs typeface="Cambria"/>
              </a:rPr>
              <a:t>OU </a:t>
            </a:r>
            <a:r>
              <a:rPr sz="2000" b="1" i="1" spc="15" dirty="0">
                <a:latin typeface="Cambria"/>
                <a:cs typeface="Cambria"/>
              </a:rPr>
              <a:t>te </a:t>
            </a:r>
            <a:r>
              <a:rPr sz="2000" b="1" i="1" spc="-15" dirty="0">
                <a:latin typeface="Cambria"/>
                <a:cs typeface="Cambria"/>
              </a:rPr>
              <a:t>darei </a:t>
            </a:r>
            <a:r>
              <a:rPr sz="2000" b="1" i="1" spc="10" dirty="0">
                <a:latin typeface="Cambria"/>
                <a:cs typeface="Cambria"/>
              </a:rPr>
              <a:t>uma </a:t>
            </a:r>
            <a:r>
              <a:rPr sz="2000" b="1" i="1" spc="-10" dirty="0">
                <a:latin typeface="Cambria"/>
                <a:cs typeface="Cambria"/>
              </a:rPr>
              <a:t>bicicleta</a:t>
            </a:r>
            <a:r>
              <a:rPr sz="2000" i="1" spc="-10" dirty="0">
                <a:latin typeface="Cambria"/>
                <a:cs typeface="Cambria"/>
              </a:rPr>
              <a:t>”</a:t>
            </a:r>
            <a:r>
              <a:rPr sz="2000" spc="-10" dirty="0">
                <a:latin typeface="Cambria"/>
                <a:cs typeface="Cambria"/>
              </a:rPr>
              <a:t>. </a:t>
            </a:r>
            <a:r>
              <a:rPr sz="2000" spc="5" dirty="0">
                <a:latin typeface="Cambria"/>
                <a:cs typeface="Cambria"/>
              </a:rPr>
              <a:t>Neste </a:t>
            </a:r>
            <a:r>
              <a:rPr sz="2000" spc="-10" dirty="0">
                <a:latin typeface="Cambria"/>
                <a:cs typeface="Cambria"/>
              </a:rPr>
              <a:t>caso,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criança já </a:t>
            </a:r>
            <a:r>
              <a:rPr sz="2000" spc="-5" dirty="0">
                <a:latin typeface="Cambria"/>
                <a:cs typeface="Cambria"/>
              </a:rPr>
              <a:t>sabe, </a:t>
            </a:r>
            <a:r>
              <a:rPr sz="2000" spc="10" dirty="0">
                <a:latin typeface="Cambria"/>
                <a:cs typeface="Cambria"/>
              </a:rPr>
              <a:t>de </a:t>
            </a:r>
            <a:r>
              <a:rPr sz="2000" spc="-5" dirty="0">
                <a:latin typeface="Cambria"/>
                <a:cs typeface="Cambria"/>
              </a:rPr>
              <a:t>antemão, </a:t>
            </a:r>
            <a:r>
              <a:rPr sz="2000" spc="10" dirty="0">
                <a:latin typeface="Cambria"/>
                <a:cs typeface="Cambria"/>
              </a:rPr>
              <a:t>que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5" dirty="0">
                <a:latin typeface="Cambria"/>
                <a:cs typeface="Cambria"/>
              </a:rPr>
              <a:t>promessa </a:t>
            </a:r>
            <a:r>
              <a:rPr sz="2000" spc="10" dirty="0">
                <a:latin typeface="Cambria"/>
                <a:cs typeface="Cambria"/>
              </a:rPr>
              <a:t>é </a:t>
            </a:r>
            <a:r>
              <a:rPr sz="2000" dirty="0">
                <a:latin typeface="Cambria"/>
                <a:cs typeface="Cambria"/>
              </a:rPr>
              <a:t>por apenas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spc="5" dirty="0">
                <a:latin typeface="Cambria"/>
                <a:cs typeface="Cambria"/>
              </a:rPr>
              <a:t>dos </a:t>
            </a:r>
            <a:r>
              <a:rPr sz="2000" spc="-10" dirty="0">
                <a:latin typeface="Cambria"/>
                <a:cs typeface="Cambria"/>
              </a:rPr>
              <a:t>presentes! </a:t>
            </a:r>
            <a:r>
              <a:rPr sz="2000" spc="5" dirty="0">
                <a:latin typeface="Cambria"/>
                <a:cs typeface="Cambria"/>
              </a:rPr>
              <a:t>Bola </a:t>
            </a:r>
            <a:r>
              <a:rPr sz="2000" b="1" dirty="0">
                <a:latin typeface="Cambria"/>
                <a:cs typeface="Cambria"/>
              </a:rPr>
              <a:t>ou </a:t>
            </a:r>
            <a:r>
              <a:rPr sz="2000" dirty="0">
                <a:latin typeface="Cambria"/>
                <a:cs typeface="Cambria"/>
              </a:rPr>
              <a:t>bicicleta! Ganhando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de </a:t>
            </a:r>
            <a:r>
              <a:rPr sz="2000" spc="-5" dirty="0">
                <a:latin typeface="Cambria"/>
                <a:cs typeface="Cambria"/>
              </a:rPr>
              <a:t>presente </a:t>
            </a:r>
            <a:r>
              <a:rPr sz="2000" spc="-10" dirty="0">
                <a:latin typeface="Cambria"/>
                <a:cs typeface="Cambria"/>
              </a:rPr>
              <a:t>apenas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spc="-10" dirty="0">
                <a:latin typeface="Cambria"/>
                <a:cs typeface="Cambria"/>
              </a:rPr>
              <a:t>deles,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promessa </a:t>
            </a:r>
            <a:r>
              <a:rPr sz="2000" spc="10" dirty="0">
                <a:latin typeface="Cambria"/>
                <a:cs typeface="Cambria"/>
              </a:rPr>
              <a:t>do </a:t>
            </a:r>
            <a:r>
              <a:rPr sz="2000" spc="-25" dirty="0">
                <a:latin typeface="Cambria"/>
                <a:cs typeface="Cambria"/>
              </a:rPr>
              <a:t>pai </a:t>
            </a:r>
            <a:r>
              <a:rPr sz="2000" i="1" dirty="0">
                <a:latin typeface="Cambria"/>
                <a:cs typeface="Cambria"/>
              </a:rPr>
              <a:t>já </a:t>
            </a:r>
            <a:r>
              <a:rPr sz="2000" i="1" spc="-15" dirty="0">
                <a:latin typeface="Cambria"/>
                <a:cs typeface="Cambria"/>
              </a:rPr>
              <a:t>valeu</a:t>
            </a:r>
            <a:r>
              <a:rPr sz="2000" spc="-15" dirty="0">
                <a:latin typeface="Cambria"/>
                <a:cs typeface="Cambria"/>
              </a:rPr>
              <a:t>! </a:t>
            </a:r>
            <a:r>
              <a:rPr sz="2000" spc="-5" dirty="0">
                <a:latin typeface="Cambria"/>
                <a:cs typeface="Cambria"/>
              </a:rPr>
              <a:t>Já foi </a:t>
            </a:r>
            <a:r>
              <a:rPr sz="2000" spc="-15" dirty="0">
                <a:latin typeface="Cambria"/>
                <a:cs typeface="Cambria"/>
              </a:rPr>
              <a:t>verdadeira!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E </a:t>
            </a:r>
            <a:r>
              <a:rPr sz="2000" spc="25" dirty="0">
                <a:latin typeface="Cambria"/>
                <a:cs typeface="Cambria"/>
              </a:rPr>
              <a:t>se </a:t>
            </a:r>
            <a:r>
              <a:rPr sz="2000" spc="10" dirty="0">
                <a:latin typeface="Cambria"/>
                <a:cs typeface="Cambria"/>
              </a:rPr>
              <a:t>o </a:t>
            </a:r>
            <a:r>
              <a:rPr sz="2000" spc="5" dirty="0">
                <a:latin typeface="Cambria"/>
                <a:cs typeface="Cambria"/>
              </a:rPr>
              <a:t>pai </a:t>
            </a:r>
            <a:r>
              <a:rPr sz="2000" spc="-5" dirty="0">
                <a:latin typeface="Cambria"/>
                <a:cs typeface="Cambria"/>
              </a:rPr>
              <a:t>for </a:t>
            </a:r>
            <a:r>
              <a:rPr sz="2000" i="1" spc="-5" dirty="0">
                <a:latin typeface="Cambria"/>
                <a:cs typeface="Cambria"/>
              </a:rPr>
              <a:t>abastado </a:t>
            </a:r>
            <a:r>
              <a:rPr sz="2000" spc="10" dirty="0">
                <a:latin typeface="Cambria"/>
                <a:cs typeface="Cambria"/>
              </a:rPr>
              <a:t>e </a:t>
            </a:r>
            <a:r>
              <a:rPr sz="2000" spc="-15" dirty="0">
                <a:latin typeface="Cambria"/>
                <a:cs typeface="Cambria"/>
              </a:rPr>
              <a:t>resolver </a:t>
            </a:r>
            <a:r>
              <a:rPr sz="2000" spc="5" dirty="0">
                <a:latin typeface="Cambria"/>
                <a:cs typeface="Cambria"/>
              </a:rPr>
              <a:t>dar </a:t>
            </a:r>
            <a:r>
              <a:rPr sz="2000" dirty="0">
                <a:latin typeface="Cambria"/>
                <a:cs typeface="Cambria"/>
              </a:rPr>
              <a:t>os </a:t>
            </a:r>
            <a:r>
              <a:rPr sz="2000" spc="-5" dirty="0">
                <a:latin typeface="Cambria"/>
                <a:cs typeface="Cambria"/>
              </a:rPr>
              <a:t>dois </a:t>
            </a:r>
            <a:r>
              <a:rPr sz="2000" spc="-10" dirty="0">
                <a:latin typeface="Cambria"/>
                <a:cs typeface="Cambria"/>
              </a:rPr>
              <a:t>presentes? </a:t>
            </a:r>
            <a:r>
              <a:rPr sz="2000" spc="5" dirty="0">
                <a:latin typeface="Cambria"/>
                <a:cs typeface="Cambria"/>
              </a:rPr>
              <a:t>Pense </a:t>
            </a:r>
            <a:r>
              <a:rPr sz="2000" spc="10" dirty="0">
                <a:latin typeface="Cambria"/>
                <a:cs typeface="Cambria"/>
              </a:rPr>
              <a:t>na </a:t>
            </a:r>
            <a:r>
              <a:rPr sz="2000" spc="5" dirty="0">
                <a:latin typeface="Cambria"/>
                <a:cs typeface="Cambria"/>
              </a:rPr>
              <a:t>cara </a:t>
            </a:r>
            <a:r>
              <a:rPr sz="2000" spc="10" dirty="0">
                <a:latin typeface="Cambria"/>
                <a:cs typeface="Cambria"/>
              </a:rPr>
              <a:t>do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menino! </a:t>
            </a:r>
            <a:r>
              <a:rPr sz="2000" spc="-15" dirty="0">
                <a:latin typeface="Cambria"/>
                <a:cs typeface="Cambria"/>
              </a:rPr>
              <a:t>Feliz </a:t>
            </a:r>
            <a:r>
              <a:rPr sz="2000" spc="-5" dirty="0">
                <a:latin typeface="Cambria"/>
                <a:cs typeface="Cambria"/>
              </a:rPr>
              <a:t>ou </a:t>
            </a:r>
            <a:r>
              <a:rPr sz="2000" spc="-15" dirty="0">
                <a:latin typeface="Cambria"/>
                <a:cs typeface="Cambria"/>
              </a:rPr>
              <a:t>triste? </a:t>
            </a:r>
            <a:r>
              <a:rPr sz="2000" spc="-10" dirty="0">
                <a:latin typeface="Cambria"/>
                <a:cs typeface="Cambria"/>
              </a:rPr>
              <a:t>Felicíssimo! </a:t>
            </a:r>
            <a:r>
              <a:rPr sz="2000" spc="15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promessa </a:t>
            </a:r>
            <a:r>
              <a:rPr sz="2000" spc="-30" dirty="0">
                <a:latin typeface="Cambria"/>
                <a:cs typeface="Cambria"/>
              </a:rPr>
              <a:t>foi </a:t>
            </a:r>
            <a:r>
              <a:rPr sz="2000" spc="-10" dirty="0">
                <a:latin typeface="Cambria"/>
                <a:cs typeface="Cambria"/>
              </a:rPr>
              <a:t>mais </a:t>
            </a:r>
            <a:r>
              <a:rPr sz="2000" spc="10" dirty="0">
                <a:latin typeface="Cambria"/>
                <a:cs typeface="Cambria"/>
              </a:rPr>
              <a:t>do </a:t>
            </a:r>
            <a:r>
              <a:rPr sz="2000" spc="15" dirty="0">
                <a:latin typeface="Cambria"/>
                <a:cs typeface="Cambria"/>
              </a:rPr>
              <a:t>que </a:t>
            </a:r>
            <a:r>
              <a:rPr sz="2000" dirty="0">
                <a:latin typeface="Cambria"/>
                <a:cs typeface="Cambria"/>
              </a:rPr>
              <a:t>cumprida.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Só </a:t>
            </a:r>
            <a:r>
              <a:rPr sz="2000" spc="-15" dirty="0">
                <a:latin typeface="Cambria"/>
                <a:cs typeface="Cambria"/>
              </a:rPr>
              <a:t>haverá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spc="-10" dirty="0">
                <a:latin typeface="Cambria"/>
                <a:cs typeface="Cambria"/>
              </a:rPr>
              <a:t>caso, todavia, </a:t>
            </a:r>
            <a:r>
              <a:rPr sz="2000" spc="10" dirty="0">
                <a:latin typeface="Cambria"/>
                <a:cs typeface="Cambria"/>
              </a:rPr>
              <a:t>em </a:t>
            </a:r>
            <a:r>
              <a:rPr sz="2000" spc="20" dirty="0">
                <a:latin typeface="Cambria"/>
                <a:cs typeface="Cambria"/>
              </a:rPr>
              <a:t>que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bendita </a:t>
            </a:r>
            <a:r>
              <a:rPr sz="2000" spc="-5" dirty="0">
                <a:latin typeface="Cambria"/>
                <a:cs typeface="Cambria"/>
              </a:rPr>
              <a:t>promessa </a:t>
            </a:r>
            <a:r>
              <a:rPr sz="2000" spc="5" dirty="0">
                <a:latin typeface="Cambria"/>
                <a:cs typeface="Cambria"/>
              </a:rPr>
              <a:t>não </a:t>
            </a:r>
            <a:r>
              <a:rPr sz="2000" spc="25" dirty="0">
                <a:latin typeface="Cambria"/>
                <a:cs typeface="Cambria"/>
              </a:rPr>
              <a:t>se </a:t>
            </a:r>
            <a:r>
              <a:rPr sz="2000" spc="-5" dirty="0">
                <a:latin typeface="Cambria"/>
                <a:cs typeface="Cambria"/>
              </a:rPr>
              <a:t>cumprirá: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se </a:t>
            </a:r>
            <a:r>
              <a:rPr sz="2000" spc="10" dirty="0">
                <a:latin typeface="Cambria"/>
                <a:cs typeface="Cambria"/>
              </a:rPr>
              <a:t>o </a:t>
            </a:r>
            <a:r>
              <a:rPr sz="2000" spc="5" dirty="0">
                <a:latin typeface="Cambria"/>
                <a:cs typeface="Cambria"/>
              </a:rPr>
              <a:t>pai </a:t>
            </a:r>
            <a:r>
              <a:rPr sz="2000" dirty="0">
                <a:latin typeface="Cambria"/>
                <a:cs typeface="Cambria"/>
              </a:rPr>
              <a:t>esquecer </a:t>
            </a:r>
            <a:r>
              <a:rPr sz="2000" spc="10" dirty="0">
                <a:latin typeface="Cambria"/>
                <a:cs typeface="Cambria"/>
              </a:rPr>
              <a:t>o </a:t>
            </a:r>
            <a:r>
              <a:rPr sz="2000" spc="-5" dirty="0">
                <a:latin typeface="Cambria"/>
                <a:cs typeface="Cambria"/>
              </a:rPr>
              <a:t>presente, </a:t>
            </a:r>
            <a:r>
              <a:rPr sz="2000" spc="10" dirty="0">
                <a:latin typeface="Cambria"/>
                <a:cs typeface="Cambria"/>
              </a:rPr>
              <a:t>e </a:t>
            </a:r>
            <a:r>
              <a:rPr sz="2000" spc="5" dirty="0">
                <a:latin typeface="Cambria"/>
                <a:cs typeface="Cambria"/>
              </a:rPr>
              <a:t>não der nem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bola </a:t>
            </a:r>
            <a:r>
              <a:rPr sz="2000" spc="10" dirty="0">
                <a:latin typeface="Cambria"/>
                <a:cs typeface="Cambria"/>
              </a:rPr>
              <a:t>e </a:t>
            </a:r>
            <a:r>
              <a:rPr sz="2000" spc="5" dirty="0">
                <a:latin typeface="Cambria"/>
                <a:cs typeface="Cambria"/>
              </a:rPr>
              <a:t>nem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5" dirty="0">
                <a:latin typeface="Cambria"/>
                <a:cs typeface="Cambria"/>
              </a:rPr>
              <a:t>bicicleta. </a:t>
            </a:r>
            <a:r>
              <a:rPr sz="2000" spc="-35" dirty="0">
                <a:latin typeface="Cambria"/>
                <a:cs typeface="Cambria"/>
              </a:rPr>
              <a:t>Terá 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sido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falsa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toda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disjunção</a:t>
            </a:r>
            <a:r>
              <a:rPr sz="2000" spc="-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657161"/>
            <a:ext cx="7524750" cy="1252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1976755" algn="l"/>
                <a:tab pos="9128760" algn="l"/>
              </a:tabLst>
            </a:pPr>
            <a:r>
              <a:rPr spc="5" dirty="0"/>
              <a:t> 	</a:t>
            </a:r>
            <a:r>
              <a:rPr spc="-65" dirty="0"/>
              <a:t>R</a:t>
            </a:r>
            <a:r>
              <a:rPr spc="-15" dirty="0"/>
              <a:t>e</a:t>
            </a:r>
            <a:r>
              <a:rPr spc="-5" dirty="0"/>
              <a:t>p</a:t>
            </a:r>
            <a:r>
              <a:rPr spc="-85" dirty="0"/>
              <a:t>r</a:t>
            </a:r>
            <a:r>
              <a:rPr spc="-15" dirty="0"/>
              <a:t>e</a:t>
            </a:r>
            <a:r>
              <a:rPr spc="10" dirty="0"/>
              <a:t>s</a:t>
            </a:r>
            <a:r>
              <a:rPr spc="-20" dirty="0"/>
              <a:t>e</a:t>
            </a:r>
            <a:r>
              <a:rPr spc="35" dirty="0"/>
              <a:t>nta</a:t>
            </a:r>
            <a:r>
              <a:rPr spc="30" dirty="0"/>
              <a:t>ç</a:t>
            </a:r>
            <a:r>
              <a:rPr spc="40" dirty="0"/>
              <a:t>ã</a:t>
            </a:r>
            <a:r>
              <a:rPr spc="15" dirty="0"/>
              <a:t>o</a:t>
            </a:r>
            <a:r>
              <a:rPr spc="-200" dirty="0"/>
              <a:t> </a:t>
            </a:r>
            <a:r>
              <a:rPr spc="20" dirty="0"/>
              <a:t>M</a:t>
            </a:r>
            <a:r>
              <a:rPr spc="45" dirty="0"/>
              <a:t>a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55" dirty="0"/>
              <a:t>m</a:t>
            </a:r>
            <a:r>
              <a:rPr spc="35" dirty="0"/>
              <a:t>át</a:t>
            </a:r>
            <a:r>
              <a:rPr spc="-40" dirty="0"/>
              <a:t>i</a:t>
            </a:r>
            <a:r>
              <a:rPr spc="30" dirty="0"/>
              <a:t>c</a:t>
            </a:r>
            <a:r>
              <a:rPr spc="15" dirty="0"/>
              <a:t>a</a:t>
            </a:r>
            <a:r>
              <a:rPr dirty="0"/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2455862"/>
            <a:ext cx="809561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Clr>
                <a:srgbClr val="92D050"/>
              </a:buClr>
              <a:buFont typeface="Wingdings"/>
              <a:buChar char=""/>
              <a:tabLst>
                <a:tab pos="299085" algn="l"/>
              </a:tabLst>
            </a:pPr>
            <a:r>
              <a:rPr sz="2000" spc="-5" dirty="0">
                <a:latin typeface="Cambria"/>
                <a:cs typeface="Cambria"/>
              </a:rPr>
              <a:t>Se </a:t>
            </a:r>
            <a:r>
              <a:rPr sz="2000" spc="5" dirty="0">
                <a:latin typeface="Cambria"/>
                <a:cs typeface="Cambria"/>
              </a:rPr>
              <a:t>as </a:t>
            </a:r>
            <a:r>
              <a:rPr sz="2000" spc="-10" dirty="0">
                <a:latin typeface="Cambria"/>
                <a:cs typeface="Cambria"/>
              </a:rPr>
              <a:t>proposições </a:t>
            </a:r>
            <a:r>
              <a:rPr sz="2000" b="1" spc="15" dirty="0">
                <a:latin typeface="Cambria"/>
                <a:cs typeface="Cambria"/>
              </a:rPr>
              <a:t>p </a:t>
            </a:r>
            <a:r>
              <a:rPr sz="2000" spc="10" dirty="0">
                <a:latin typeface="Cambria"/>
                <a:cs typeface="Cambria"/>
              </a:rPr>
              <a:t>e </a:t>
            </a:r>
            <a:r>
              <a:rPr sz="2000" b="1" spc="15" dirty="0">
                <a:latin typeface="Cambria"/>
                <a:cs typeface="Cambria"/>
              </a:rPr>
              <a:t>q </a:t>
            </a:r>
            <a:r>
              <a:rPr sz="2000" dirty="0">
                <a:latin typeface="Cambria"/>
                <a:cs typeface="Cambria"/>
              </a:rPr>
              <a:t>forem </a:t>
            </a:r>
            <a:r>
              <a:rPr sz="2000" spc="-10" dirty="0">
                <a:latin typeface="Cambria"/>
                <a:cs typeface="Cambria"/>
              </a:rPr>
              <a:t>representadas </a:t>
            </a:r>
            <a:r>
              <a:rPr sz="2000" dirty="0">
                <a:latin typeface="Cambria"/>
                <a:cs typeface="Cambria"/>
              </a:rPr>
              <a:t>como </a:t>
            </a:r>
            <a:r>
              <a:rPr sz="2000" spc="-5" dirty="0">
                <a:latin typeface="Cambria"/>
                <a:cs typeface="Cambria"/>
              </a:rPr>
              <a:t>conjuntos, </a:t>
            </a:r>
            <a:r>
              <a:rPr sz="2000" dirty="0">
                <a:latin typeface="Cambria"/>
                <a:cs typeface="Cambria"/>
              </a:rPr>
              <a:t>por </a:t>
            </a:r>
            <a:r>
              <a:rPr sz="2000" spc="10" dirty="0">
                <a:latin typeface="Cambria"/>
                <a:cs typeface="Cambria"/>
              </a:rPr>
              <a:t>meio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de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spc="-5" dirty="0">
                <a:latin typeface="Cambria"/>
                <a:cs typeface="Cambria"/>
              </a:rPr>
              <a:t>diagrama,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5" dirty="0">
                <a:latin typeface="Cambria"/>
                <a:cs typeface="Cambria"/>
              </a:rPr>
              <a:t>disjunção “</a:t>
            </a:r>
            <a:r>
              <a:rPr sz="2000" b="1" spc="5" dirty="0">
                <a:latin typeface="Cambria"/>
                <a:cs typeface="Cambria"/>
              </a:rPr>
              <a:t>p </a:t>
            </a:r>
            <a:r>
              <a:rPr sz="2000" b="1" dirty="0">
                <a:latin typeface="Cambria"/>
                <a:cs typeface="Cambria"/>
              </a:rPr>
              <a:t>ou </a:t>
            </a:r>
            <a:r>
              <a:rPr sz="2000" b="1" spc="10" dirty="0">
                <a:latin typeface="Cambria"/>
                <a:cs typeface="Cambria"/>
              </a:rPr>
              <a:t>q” </a:t>
            </a:r>
            <a:r>
              <a:rPr sz="2000" spc="-5" dirty="0">
                <a:latin typeface="Cambria"/>
                <a:cs typeface="Cambria"/>
              </a:rPr>
              <a:t>corresponderá </a:t>
            </a:r>
            <a:r>
              <a:rPr sz="2000" spc="10" dirty="0">
                <a:latin typeface="Cambria"/>
                <a:cs typeface="Cambria"/>
              </a:rPr>
              <a:t>à </a:t>
            </a:r>
            <a:r>
              <a:rPr sz="2000" b="1" spc="-10" dirty="0">
                <a:latin typeface="Cambria"/>
                <a:cs typeface="Cambria"/>
              </a:rPr>
              <a:t>união </a:t>
            </a:r>
            <a:r>
              <a:rPr sz="2000" spc="10" dirty="0">
                <a:latin typeface="Cambria"/>
                <a:cs typeface="Cambria"/>
              </a:rPr>
              <a:t>do </a:t>
            </a:r>
            <a:r>
              <a:rPr sz="2000" spc="-10" dirty="0">
                <a:latin typeface="Cambria"/>
                <a:cs typeface="Cambria"/>
              </a:rPr>
              <a:t>conjunto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p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com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conjunto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q</a:t>
            </a:r>
            <a:r>
              <a:rPr sz="2000" spc="10" dirty="0">
                <a:latin typeface="Cambria"/>
                <a:cs typeface="Cambria"/>
              </a:rPr>
              <a:t>.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Teremos: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200" y="3867222"/>
            <a:ext cx="2415855" cy="17808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825" y="657161"/>
            <a:ext cx="5591175" cy="1252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3911600" algn="l"/>
                <a:tab pos="9128760" algn="l"/>
              </a:tabLst>
            </a:pPr>
            <a:r>
              <a:rPr i="1" spc="5" dirty="0">
                <a:latin typeface="Cambria"/>
                <a:cs typeface="Cambria"/>
              </a:rPr>
              <a:t> 	</a:t>
            </a:r>
            <a:r>
              <a:rPr i="1" spc="10" dirty="0">
                <a:latin typeface="Cambria"/>
                <a:cs typeface="Cambria"/>
              </a:rPr>
              <a:t>Dis</a:t>
            </a:r>
            <a:r>
              <a:rPr i="1" spc="40" dirty="0">
                <a:latin typeface="Cambria"/>
                <a:cs typeface="Cambria"/>
              </a:rPr>
              <a:t>j</a:t>
            </a:r>
            <a:r>
              <a:rPr i="1" spc="-25" dirty="0">
                <a:latin typeface="Cambria"/>
                <a:cs typeface="Cambria"/>
              </a:rPr>
              <a:t>u</a:t>
            </a:r>
            <a:r>
              <a:rPr i="1" spc="40" dirty="0">
                <a:latin typeface="Cambria"/>
                <a:cs typeface="Cambria"/>
              </a:rPr>
              <a:t>n</a:t>
            </a:r>
            <a:r>
              <a:rPr i="1" spc="35" dirty="0">
                <a:latin typeface="Cambria"/>
                <a:cs typeface="Cambria"/>
              </a:rPr>
              <a:t>çã</a:t>
            </a:r>
            <a:r>
              <a:rPr i="1" spc="15" dirty="0">
                <a:latin typeface="Cambria"/>
                <a:cs typeface="Cambria"/>
              </a:rPr>
              <a:t>o</a:t>
            </a:r>
            <a:r>
              <a:rPr i="1" spc="-210" dirty="0">
                <a:latin typeface="Cambria"/>
                <a:cs typeface="Cambria"/>
              </a:rPr>
              <a:t> </a:t>
            </a:r>
            <a:r>
              <a:rPr i="1" spc="15" dirty="0">
                <a:latin typeface="Cambria"/>
                <a:cs typeface="Cambria"/>
              </a:rPr>
              <a:t>E</a:t>
            </a:r>
            <a:r>
              <a:rPr i="1" spc="-114" dirty="0">
                <a:latin typeface="Cambria"/>
                <a:cs typeface="Cambria"/>
              </a:rPr>
              <a:t>x</a:t>
            </a:r>
            <a:r>
              <a:rPr i="1" spc="30" dirty="0">
                <a:latin typeface="Cambria"/>
                <a:cs typeface="Cambria"/>
              </a:rPr>
              <a:t>c</a:t>
            </a:r>
            <a:r>
              <a:rPr i="1" spc="35" dirty="0">
                <a:latin typeface="Cambria"/>
                <a:cs typeface="Cambria"/>
              </a:rPr>
              <a:t>l</a:t>
            </a:r>
            <a:r>
              <a:rPr i="1" spc="-25" dirty="0">
                <a:latin typeface="Cambria"/>
                <a:cs typeface="Cambria"/>
              </a:rPr>
              <a:t>u</a:t>
            </a:r>
            <a:r>
              <a:rPr i="1" spc="5" dirty="0">
                <a:latin typeface="Cambria"/>
                <a:cs typeface="Cambria"/>
              </a:rPr>
              <a:t>si</a:t>
            </a:r>
            <a:r>
              <a:rPr i="1" spc="55" dirty="0">
                <a:latin typeface="Cambria"/>
                <a:cs typeface="Cambria"/>
              </a:rPr>
              <a:t>v</a:t>
            </a:r>
            <a:r>
              <a:rPr i="1" spc="15" dirty="0">
                <a:latin typeface="Cambria"/>
                <a:cs typeface="Cambria"/>
              </a:rPr>
              <a:t>a</a:t>
            </a:r>
            <a:r>
              <a:rPr i="1" dirty="0">
                <a:latin typeface="Cambria"/>
                <a:cs typeface="Cambria"/>
              </a:rPr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1955101"/>
            <a:ext cx="8087359" cy="388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0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356235" algn="l"/>
              </a:tabLst>
            </a:pPr>
            <a:r>
              <a:rPr sz="2400" b="1" spc="-25" dirty="0">
                <a:latin typeface="Cambria"/>
                <a:cs typeface="Cambria"/>
              </a:rPr>
              <a:t>Vejamos: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69900"/>
              </a:buClr>
              <a:buFont typeface="Wingdings"/>
              <a:buChar char=""/>
            </a:pPr>
            <a:endParaRPr sz="2850">
              <a:latin typeface="Cambria"/>
              <a:cs typeface="Cambria"/>
            </a:endParaRPr>
          </a:p>
          <a:p>
            <a:pPr marL="455295" algn="ctr">
              <a:lnSpc>
                <a:spcPct val="100000"/>
              </a:lnSpc>
              <a:spcBef>
                <a:spcPts val="5"/>
              </a:spcBef>
            </a:pPr>
            <a:r>
              <a:rPr sz="2000" i="1" spc="-85" dirty="0">
                <a:latin typeface="Cambria"/>
                <a:cs typeface="Cambria"/>
              </a:rPr>
              <a:t>Te</a:t>
            </a:r>
            <a:r>
              <a:rPr sz="2000" i="1" spc="45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darei</a:t>
            </a:r>
            <a:r>
              <a:rPr sz="2000" i="1" spc="-95" dirty="0">
                <a:latin typeface="Cambria"/>
                <a:cs typeface="Cambria"/>
              </a:rPr>
              <a:t> </a:t>
            </a:r>
            <a:r>
              <a:rPr sz="2000" i="1" spc="15" dirty="0">
                <a:latin typeface="Cambria"/>
                <a:cs typeface="Cambria"/>
              </a:rPr>
              <a:t>uma</a:t>
            </a:r>
            <a:r>
              <a:rPr sz="2000" i="1" spc="-15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bola</a:t>
            </a:r>
            <a:r>
              <a:rPr sz="2000" i="1" spc="-100" dirty="0">
                <a:latin typeface="Cambria"/>
                <a:cs typeface="Cambria"/>
              </a:rPr>
              <a:t> </a:t>
            </a:r>
            <a:r>
              <a:rPr sz="2000" b="1" i="1" spc="5" dirty="0">
                <a:latin typeface="Cambria"/>
                <a:cs typeface="Cambria"/>
              </a:rPr>
              <a:t>OU</a:t>
            </a:r>
            <a:r>
              <a:rPr sz="2000" b="1" i="1" spc="-50" dirty="0">
                <a:latin typeface="Cambria"/>
                <a:cs typeface="Cambria"/>
              </a:rPr>
              <a:t> </a:t>
            </a:r>
            <a:r>
              <a:rPr sz="2000" i="1" spc="15" dirty="0">
                <a:latin typeface="Cambria"/>
                <a:cs typeface="Cambria"/>
              </a:rPr>
              <a:t>uma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bicicleta.</a:t>
            </a:r>
            <a:endParaRPr sz="2000">
              <a:latin typeface="Cambria"/>
              <a:cs typeface="Cambria"/>
            </a:endParaRPr>
          </a:p>
          <a:p>
            <a:pPr marL="447040" algn="ctr">
              <a:lnSpc>
                <a:spcPct val="100000"/>
              </a:lnSpc>
              <a:spcBef>
                <a:spcPts val="530"/>
              </a:spcBef>
            </a:pPr>
            <a:r>
              <a:rPr sz="2000" b="1" i="1" spc="5" dirty="0">
                <a:latin typeface="Cambria"/>
                <a:cs typeface="Cambria"/>
              </a:rPr>
              <a:t>OU</a:t>
            </a:r>
            <a:r>
              <a:rPr sz="2000" b="1" i="1" spc="-4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te</a:t>
            </a:r>
            <a:r>
              <a:rPr sz="2000" i="1" spc="-2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darei</a:t>
            </a:r>
            <a:r>
              <a:rPr sz="2000" i="1" spc="-25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uma</a:t>
            </a:r>
            <a:r>
              <a:rPr sz="2000" i="1" spc="-15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bola</a:t>
            </a:r>
            <a:r>
              <a:rPr sz="2000" i="1" spc="-75" dirty="0">
                <a:latin typeface="Cambria"/>
                <a:cs typeface="Cambria"/>
              </a:rPr>
              <a:t> </a:t>
            </a:r>
            <a:r>
              <a:rPr sz="2000" b="1" i="1" spc="5" dirty="0">
                <a:latin typeface="Cambria"/>
                <a:cs typeface="Cambria"/>
              </a:rPr>
              <a:t>OU</a:t>
            </a:r>
            <a:r>
              <a:rPr sz="2000" b="1" i="1" spc="-4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te</a:t>
            </a:r>
            <a:r>
              <a:rPr sz="2000" i="1" spc="-25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darei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i="1" spc="15" dirty="0">
                <a:latin typeface="Cambria"/>
                <a:cs typeface="Cambria"/>
              </a:rPr>
              <a:t>uma</a:t>
            </a:r>
            <a:r>
              <a:rPr sz="2000" i="1" spc="-80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bicicleta.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Cambria"/>
              <a:cs typeface="Cambria"/>
            </a:endParaRPr>
          </a:p>
          <a:p>
            <a:pPr marL="355600" indent="-343535" algn="just">
              <a:lnSpc>
                <a:spcPct val="100000"/>
              </a:lnSpc>
              <a:buClr>
                <a:srgbClr val="669900"/>
              </a:buClr>
              <a:buSzPct val="68750"/>
              <a:buFont typeface="Wingdings"/>
              <a:buChar char=""/>
              <a:tabLst>
                <a:tab pos="356235" algn="l"/>
              </a:tabLst>
            </a:pPr>
            <a:r>
              <a:rPr sz="2400" b="1" spc="-10" dirty="0">
                <a:latin typeface="Cambria"/>
                <a:cs typeface="Cambria"/>
              </a:rPr>
              <a:t>Qual </a:t>
            </a:r>
            <a:r>
              <a:rPr sz="2400" b="1" dirty="0">
                <a:latin typeface="Cambria"/>
                <a:cs typeface="Cambria"/>
              </a:rPr>
              <a:t>a</a:t>
            </a:r>
            <a:r>
              <a:rPr sz="2400" b="1" spc="4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diferença?</a:t>
            </a:r>
            <a:endParaRPr sz="2400">
              <a:latin typeface="Cambria"/>
              <a:cs typeface="Cambria"/>
            </a:endParaRPr>
          </a:p>
          <a:p>
            <a:pPr marL="813435" marR="5080" lvl="1" indent="-343535" algn="just">
              <a:lnSpc>
                <a:spcPct val="100000"/>
              </a:lnSpc>
              <a:spcBef>
                <a:spcPts val="450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813435" algn="l"/>
              </a:tabLst>
            </a:pPr>
            <a:r>
              <a:rPr sz="2000" spc="15" dirty="0">
                <a:latin typeface="Cambria"/>
                <a:cs typeface="Cambria"/>
              </a:rPr>
              <a:t>A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segunda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estrutura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apresenta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duas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b="1" i="1" dirty="0">
                <a:latin typeface="Cambria"/>
                <a:cs typeface="Cambria"/>
              </a:rPr>
              <a:t>situações</a:t>
            </a:r>
            <a:r>
              <a:rPr sz="2000" b="1" i="1" spc="5" dirty="0">
                <a:latin typeface="Cambria"/>
                <a:cs typeface="Cambria"/>
              </a:rPr>
              <a:t> </a:t>
            </a:r>
            <a:r>
              <a:rPr sz="2000" b="1" i="1" dirty="0">
                <a:latin typeface="Cambria"/>
                <a:cs typeface="Cambria"/>
              </a:rPr>
              <a:t>mutuamente </a:t>
            </a:r>
            <a:r>
              <a:rPr sz="2000" b="1" i="1" spc="-430" dirty="0">
                <a:latin typeface="Cambria"/>
                <a:cs typeface="Cambria"/>
              </a:rPr>
              <a:t> </a:t>
            </a:r>
            <a:r>
              <a:rPr sz="2000" b="1" i="1" spc="-5" dirty="0">
                <a:latin typeface="Cambria"/>
                <a:cs typeface="Cambria"/>
              </a:rPr>
              <a:t>excludentes</a:t>
            </a:r>
            <a:r>
              <a:rPr sz="2000" spc="-5" dirty="0">
                <a:latin typeface="Cambria"/>
                <a:cs typeface="Cambria"/>
              </a:rPr>
              <a:t>, </a:t>
            </a:r>
            <a:r>
              <a:rPr sz="2000" spc="10" dirty="0">
                <a:latin typeface="Cambria"/>
                <a:cs typeface="Cambria"/>
              </a:rPr>
              <a:t>de </a:t>
            </a:r>
            <a:r>
              <a:rPr sz="2000" spc="5" dirty="0">
                <a:latin typeface="Cambria"/>
                <a:cs typeface="Cambria"/>
              </a:rPr>
              <a:t>sorte </a:t>
            </a:r>
            <a:r>
              <a:rPr sz="2000" spc="20" dirty="0">
                <a:latin typeface="Cambria"/>
                <a:cs typeface="Cambria"/>
              </a:rPr>
              <a:t>que </a:t>
            </a:r>
            <a:r>
              <a:rPr sz="2000" spc="-10" dirty="0">
                <a:latin typeface="Cambria"/>
                <a:cs typeface="Cambria"/>
              </a:rPr>
              <a:t>apenas </a:t>
            </a:r>
            <a:r>
              <a:rPr sz="2000" spc="5" dirty="0">
                <a:latin typeface="Cambria"/>
                <a:cs typeface="Cambria"/>
              </a:rPr>
              <a:t>uma </a:t>
            </a:r>
            <a:r>
              <a:rPr sz="2000" dirty="0">
                <a:latin typeface="Cambria"/>
                <a:cs typeface="Cambria"/>
              </a:rPr>
              <a:t>delas </a:t>
            </a:r>
            <a:r>
              <a:rPr sz="2000" spc="5" dirty="0">
                <a:latin typeface="Cambria"/>
                <a:cs typeface="Cambria"/>
              </a:rPr>
              <a:t>pode </a:t>
            </a:r>
            <a:r>
              <a:rPr sz="2000" spc="15" dirty="0">
                <a:latin typeface="Cambria"/>
                <a:cs typeface="Cambria"/>
              </a:rPr>
              <a:t>ser </a:t>
            </a:r>
            <a:r>
              <a:rPr sz="2000" spc="-10" dirty="0">
                <a:latin typeface="Cambria"/>
                <a:cs typeface="Cambria"/>
              </a:rPr>
              <a:t>verdadeira, </a:t>
            </a:r>
            <a:r>
              <a:rPr sz="2000" spc="10" dirty="0">
                <a:latin typeface="Cambria"/>
                <a:cs typeface="Cambria"/>
              </a:rPr>
              <a:t>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restante </a:t>
            </a:r>
            <a:r>
              <a:rPr sz="2000" spc="10" dirty="0">
                <a:latin typeface="Cambria"/>
                <a:cs typeface="Cambria"/>
              </a:rPr>
              <a:t>será </a:t>
            </a:r>
            <a:r>
              <a:rPr sz="2000" spc="-5" dirty="0">
                <a:latin typeface="Cambria"/>
                <a:cs typeface="Cambria"/>
              </a:rPr>
              <a:t>necessariamente </a:t>
            </a:r>
            <a:r>
              <a:rPr sz="2000" spc="-15" dirty="0">
                <a:latin typeface="Cambria"/>
                <a:cs typeface="Cambria"/>
              </a:rPr>
              <a:t>falsa.</a:t>
            </a:r>
            <a:r>
              <a:rPr sz="2000" spc="40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Ambas </a:t>
            </a:r>
            <a:r>
              <a:rPr sz="2000" spc="10" dirty="0">
                <a:latin typeface="Cambria"/>
                <a:cs typeface="Cambria"/>
              </a:rPr>
              <a:t>nunca </a:t>
            </a:r>
            <a:r>
              <a:rPr sz="2000" dirty="0">
                <a:latin typeface="Cambria"/>
                <a:cs typeface="Cambria"/>
              </a:rPr>
              <a:t>poderão </a:t>
            </a:r>
            <a:r>
              <a:rPr sz="2000" spc="-50" dirty="0">
                <a:latin typeface="Cambria"/>
                <a:cs typeface="Cambria"/>
              </a:rPr>
              <a:t>ser, 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mesmo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tempo,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verdadeiras;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ambas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nunca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poderão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ser,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ao 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mesmo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tempo,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falsas.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6575" y="2072386"/>
            <a:ext cx="8093075" cy="337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400" dirty="0">
                <a:latin typeface="Cambria"/>
                <a:cs typeface="Cambria"/>
              </a:rPr>
              <a:t>Proposições</a:t>
            </a:r>
            <a:r>
              <a:rPr sz="2400" spc="3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compostas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em</a:t>
            </a:r>
            <a:r>
              <a:rPr sz="2400" spc="3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que</a:t>
            </a:r>
            <a:r>
              <a:rPr sz="2400" spc="3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está</a:t>
            </a:r>
            <a:r>
              <a:rPr sz="2400" spc="3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presente</a:t>
            </a:r>
            <a:r>
              <a:rPr sz="2400" spc="3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29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conectivo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b="1" spc="-5" dirty="0">
                <a:latin typeface="Cambria"/>
                <a:cs typeface="Cambria"/>
              </a:rPr>
              <a:t>“Ou</a:t>
            </a:r>
            <a:r>
              <a:rPr sz="2400" b="1" spc="-25" dirty="0">
                <a:latin typeface="Cambria"/>
                <a:cs typeface="Cambria"/>
              </a:rPr>
              <a:t> ...</a:t>
            </a:r>
            <a:r>
              <a:rPr sz="2400" b="1" spc="10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ou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spc="-50" dirty="0">
                <a:latin typeface="Cambria"/>
                <a:cs typeface="Cambria"/>
              </a:rPr>
              <a:t>...”;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400" dirty="0">
                <a:latin typeface="Cambria"/>
                <a:cs typeface="Cambria"/>
              </a:rPr>
              <a:t>Si</a:t>
            </a:r>
            <a:r>
              <a:rPr sz="2400" spc="30" dirty="0">
                <a:latin typeface="Cambria"/>
                <a:cs typeface="Cambria"/>
              </a:rPr>
              <a:t>mb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20" dirty="0">
                <a:latin typeface="Cambria"/>
                <a:cs typeface="Cambria"/>
              </a:rPr>
              <a:t>l</a:t>
            </a:r>
            <a:r>
              <a:rPr sz="2400" dirty="0">
                <a:latin typeface="Cambria"/>
                <a:cs typeface="Cambria"/>
              </a:rPr>
              <a:t>ic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25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e</a:t>
            </a:r>
            <a:r>
              <a:rPr sz="2400" spc="5" dirty="0">
                <a:latin typeface="Cambria"/>
                <a:cs typeface="Cambria"/>
              </a:rPr>
              <a:t>nt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-17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r</a:t>
            </a:r>
            <a:r>
              <a:rPr sz="2400" spc="20" dirty="0">
                <a:latin typeface="Cambria"/>
                <a:cs typeface="Cambria"/>
              </a:rPr>
              <a:t>e</a:t>
            </a:r>
            <a:r>
              <a:rPr sz="2400" spc="10" dirty="0">
                <a:latin typeface="Cambria"/>
                <a:cs typeface="Cambria"/>
              </a:rPr>
              <a:t>p</a:t>
            </a:r>
            <a:r>
              <a:rPr sz="2400" spc="-20" dirty="0">
                <a:latin typeface="Cambria"/>
                <a:cs typeface="Cambria"/>
              </a:rPr>
              <a:t>r</a:t>
            </a:r>
            <a:r>
              <a:rPr sz="2400" spc="20" dirty="0">
                <a:latin typeface="Cambria"/>
                <a:cs typeface="Cambria"/>
              </a:rPr>
              <a:t>e</a:t>
            </a:r>
            <a:r>
              <a:rPr sz="2400" spc="15" dirty="0">
                <a:latin typeface="Cambria"/>
                <a:cs typeface="Cambria"/>
              </a:rPr>
              <a:t>s</a:t>
            </a:r>
            <a:r>
              <a:rPr sz="2400" spc="20" dirty="0">
                <a:latin typeface="Cambria"/>
                <a:cs typeface="Cambria"/>
              </a:rPr>
              <a:t>e</a:t>
            </a:r>
            <a:r>
              <a:rPr sz="2400" spc="5" dirty="0">
                <a:latin typeface="Cambria"/>
                <a:cs typeface="Cambria"/>
              </a:rPr>
              <a:t>nt</a:t>
            </a:r>
            <a:r>
              <a:rPr sz="2400" spc="20" dirty="0">
                <a:latin typeface="Cambria"/>
                <a:cs typeface="Cambria"/>
              </a:rPr>
              <a:t>a</a:t>
            </a:r>
            <a:r>
              <a:rPr sz="2400" spc="15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-19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p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“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V</a:t>
            </a:r>
            <a:r>
              <a:rPr sz="2400" spc="-229" dirty="0">
                <a:latin typeface="Cambria"/>
                <a:cs typeface="Cambria"/>
              </a:rPr>
              <a:t>”</a:t>
            </a:r>
            <a:r>
              <a:rPr sz="240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400" spc="5" dirty="0">
                <a:latin typeface="Cambria"/>
                <a:cs typeface="Cambria"/>
              </a:rPr>
              <a:t>Como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revela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valor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lógico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de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uma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i="1" spc="5" dirty="0">
                <a:latin typeface="Cambria"/>
                <a:cs typeface="Cambria"/>
              </a:rPr>
              <a:t>disjunção</a:t>
            </a:r>
            <a:r>
              <a:rPr sz="2400" i="1" spc="-95" dirty="0">
                <a:latin typeface="Cambria"/>
                <a:cs typeface="Cambria"/>
              </a:rPr>
              <a:t> </a:t>
            </a:r>
            <a:r>
              <a:rPr sz="2400" i="1" spc="5" dirty="0">
                <a:latin typeface="Cambria"/>
                <a:cs typeface="Cambria"/>
              </a:rPr>
              <a:t>exclusiva</a:t>
            </a:r>
            <a:r>
              <a:rPr sz="2400" spc="5" dirty="0">
                <a:latin typeface="Cambria"/>
                <a:cs typeface="Cambria"/>
              </a:rPr>
              <a:t>?</a:t>
            </a:r>
            <a:endParaRPr sz="2400">
              <a:latin typeface="Cambria"/>
              <a:cs typeface="Cambria"/>
            </a:endParaRPr>
          </a:p>
          <a:p>
            <a:pPr marL="813435" marR="5080" lvl="1" indent="-343535" algn="just">
              <a:lnSpc>
                <a:spcPct val="100000"/>
              </a:lnSpc>
              <a:spcBef>
                <a:spcPts val="1650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813435" algn="l"/>
              </a:tabLst>
            </a:pPr>
            <a:r>
              <a:rPr sz="2000" spc="15" dirty="0">
                <a:latin typeface="Cambria"/>
                <a:cs typeface="Cambria"/>
              </a:rPr>
              <a:t>Uma </a:t>
            </a:r>
            <a:r>
              <a:rPr sz="2000" i="1" spc="-5" dirty="0">
                <a:latin typeface="Cambria"/>
                <a:cs typeface="Cambria"/>
              </a:rPr>
              <a:t>disjunção </a:t>
            </a:r>
            <a:r>
              <a:rPr sz="2000" i="1" spc="-20" dirty="0">
                <a:latin typeface="Cambria"/>
                <a:cs typeface="Cambria"/>
              </a:rPr>
              <a:t>exclusiva </a:t>
            </a:r>
            <a:r>
              <a:rPr sz="2000" spc="25" dirty="0">
                <a:latin typeface="Cambria"/>
                <a:cs typeface="Cambria"/>
              </a:rPr>
              <a:t>só </a:t>
            </a:r>
            <a:r>
              <a:rPr sz="2000" spc="-10" dirty="0">
                <a:latin typeface="Cambria"/>
                <a:cs typeface="Cambria"/>
              </a:rPr>
              <a:t>será </a:t>
            </a:r>
            <a:r>
              <a:rPr sz="2000" spc="-5" dirty="0">
                <a:latin typeface="Cambria"/>
                <a:cs typeface="Cambria"/>
              </a:rPr>
              <a:t>verdadeira </a:t>
            </a:r>
            <a:r>
              <a:rPr sz="2000" spc="25" dirty="0">
                <a:latin typeface="Cambria"/>
                <a:cs typeface="Cambria"/>
              </a:rPr>
              <a:t>se </a:t>
            </a:r>
            <a:r>
              <a:rPr sz="2000" spc="-5" dirty="0">
                <a:latin typeface="Cambria"/>
                <a:cs typeface="Cambria"/>
              </a:rPr>
              <a:t>obedecer </a:t>
            </a:r>
            <a:r>
              <a:rPr sz="2000" spc="10" dirty="0">
                <a:latin typeface="Cambria"/>
                <a:cs typeface="Cambria"/>
              </a:rPr>
              <a:t>à </a:t>
            </a:r>
            <a:r>
              <a:rPr sz="2000" dirty="0">
                <a:latin typeface="Cambria"/>
                <a:cs typeface="Cambria"/>
              </a:rPr>
              <a:t>mútua 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exclusão </a:t>
            </a:r>
            <a:r>
              <a:rPr sz="2000" spc="-20" dirty="0">
                <a:latin typeface="Cambria"/>
                <a:cs typeface="Cambria"/>
              </a:rPr>
              <a:t>das </a:t>
            </a:r>
            <a:r>
              <a:rPr sz="2000" spc="-10" dirty="0">
                <a:latin typeface="Cambria"/>
                <a:cs typeface="Cambria"/>
              </a:rPr>
              <a:t>sentenças. </a:t>
            </a:r>
            <a:r>
              <a:rPr sz="2000" spc="-15" dirty="0">
                <a:latin typeface="Cambria"/>
                <a:cs typeface="Cambria"/>
              </a:rPr>
              <a:t>Falando </a:t>
            </a:r>
            <a:r>
              <a:rPr sz="2000" spc="-10" dirty="0">
                <a:latin typeface="Cambria"/>
                <a:cs typeface="Cambria"/>
              </a:rPr>
              <a:t>mais fácil: </a:t>
            </a:r>
            <a:r>
              <a:rPr sz="2000" b="1" spc="-5" dirty="0">
                <a:latin typeface="Cambria"/>
                <a:cs typeface="Cambria"/>
              </a:rPr>
              <a:t>só </a:t>
            </a:r>
            <a:r>
              <a:rPr sz="2000" b="1" spc="-15" dirty="0">
                <a:latin typeface="Cambria"/>
                <a:cs typeface="Cambria"/>
              </a:rPr>
              <a:t>será </a:t>
            </a:r>
            <a:r>
              <a:rPr sz="2000" b="1" spc="-25" dirty="0">
                <a:latin typeface="Cambria"/>
                <a:cs typeface="Cambria"/>
              </a:rPr>
              <a:t>verdadeira </a:t>
            </a:r>
            <a:r>
              <a:rPr sz="2000" b="1" spc="-20" dirty="0">
                <a:latin typeface="Cambria"/>
                <a:cs typeface="Cambria"/>
              </a:rPr>
              <a:t>se 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houver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uma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20" dirty="0">
                <a:latin typeface="Cambria"/>
                <a:cs typeface="Cambria"/>
              </a:rPr>
              <a:t>das</a:t>
            </a:r>
            <a:r>
              <a:rPr sz="2000" b="1" spc="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sentenças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verdadeira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e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a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outra</a:t>
            </a:r>
            <a:r>
              <a:rPr sz="2000" b="1" dirty="0">
                <a:latin typeface="Cambria"/>
                <a:cs typeface="Cambria"/>
              </a:rPr>
              <a:t> falsa.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Nos 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</a:t>
            </a:r>
            <a:r>
              <a:rPr sz="2000" b="1" spc="-15" dirty="0">
                <a:latin typeface="Cambria"/>
                <a:cs typeface="Cambria"/>
              </a:rPr>
              <a:t>e</a:t>
            </a:r>
            <a:r>
              <a:rPr sz="2000" b="1" spc="20" dirty="0">
                <a:latin typeface="Cambria"/>
                <a:cs typeface="Cambria"/>
              </a:rPr>
              <a:t>m</a:t>
            </a:r>
            <a:r>
              <a:rPr sz="2000" b="1" spc="-30" dirty="0">
                <a:latin typeface="Cambria"/>
                <a:cs typeface="Cambria"/>
              </a:rPr>
              <a:t>ai</a:t>
            </a:r>
            <a:r>
              <a:rPr sz="2000" b="1" spc="10" dirty="0">
                <a:latin typeface="Cambria"/>
                <a:cs typeface="Cambria"/>
              </a:rPr>
              <a:t>s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30" dirty="0">
                <a:latin typeface="Cambria"/>
                <a:cs typeface="Cambria"/>
              </a:rPr>
              <a:t>c</a:t>
            </a:r>
            <a:r>
              <a:rPr sz="2000" b="1" spc="-20" dirty="0">
                <a:latin typeface="Cambria"/>
                <a:cs typeface="Cambria"/>
              </a:rPr>
              <a:t>asos</a:t>
            </a:r>
            <a:r>
              <a:rPr sz="2000" b="1" spc="5" dirty="0">
                <a:latin typeface="Cambria"/>
                <a:cs typeface="Cambria"/>
              </a:rPr>
              <a:t>,</a:t>
            </a:r>
            <a:r>
              <a:rPr sz="2000" b="1" spc="55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a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i="1" spc="-20" dirty="0">
                <a:latin typeface="Cambria"/>
                <a:cs typeface="Cambria"/>
              </a:rPr>
              <a:t>d</a:t>
            </a:r>
            <a:r>
              <a:rPr sz="2000" b="1" i="1" spc="-10" dirty="0">
                <a:latin typeface="Cambria"/>
                <a:cs typeface="Cambria"/>
              </a:rPr>
              <a:t>i</a:t>
            </a:r>
            <a:r>
              <a:rPr sz="2000" b="1" i="1" spc="5" dirty="0">
                <a:latin typeface="Cambria"/>
                <a:cs typeface="Cambria"/>
              </a:rPr>
              <a:t>sj</a:t>
            </a:r>
            <a:r>
              <a:rPr sz="2000" b="1" i="1" spc="30" dirty="0">
                <a:latin typeface="Cambria"/>
                <a:cs typeface="Cambria"/>
              </a:rPr>
              <a:t>u</a:t>
            </a:r>
            <a:r>
              <a:rPr sz="2000" b="1" i="1" spc="25" dirty="0">
                <a:latin typeface="Cambria"/>
                <a:cs typeface="Cambria"/>
              </a:rPr>
              <a:t>n</a:t>
            </a:r>
            <a:r>
              <a:rPr sz="2000" b="1" i="1" spc="-5" dirty="0">
                <a:latin typeface="Cambria"/>
                <a:cs typeface="Cambria"/>
              </a:rPr>
              <a:t>ç</a:t>
            </a:r>
            <a:r>
              <a:rPr sz="2000" b="1" i="1" spc="-20" dirty="0">
                <a:latin typeface="Cambria"/>
                <a:cs typeface="Cambria"/>
              </a:rPr>
              <a:t>ã</a:t>
            </a:r>
            <a:r>
              <a:rPr sz="2000" b="1" i="1" spc="15" dirty="0">
                <a:latin typeface="Cambria"/>
                <a:cs typeface="Cambria"/>
              </a:rPr>
              <a:t>o</a:t>
            </a:r>
            <a:r>
              <a:rPr sz="2000" b="1" i="1" spc="-45" dirty="0">
                <a:latin typeface="Cambria"/>
                <a:cs typeface="Cambria"/>
              </a:rPr>
              <a:t> </a:t>
            </a:r>
            <a:r>
              <a:rPr sz="2000" b="1" i="1" spc="-20" dirty="0">
                <a:latin typeface="Cambria"/>
                <a:cs typeface="Cambria"/>
              </a:rPr>
              <a:t>e</a:t>
            </a:r>
            <a:r>
              <a:rPr sz="2000" b="1" i="1" spc="10" dirty="0">
                <a:latin typeface="Cambria"/>
                <a:cs typeface="Cambria"/>
              </a:rPr>
              <a:t>x</a:t>
            </a:r>
            <a:r>
              <a:rPr sz="2000" b="1" i="1" spc="-10" dirty="0">
                <a:latin typeface="Cambria"/>
                <a:cs typeface="Cambria"/>
              </a:rPr>
              <a:t>c</a:t>
            </a:r>
            <a:r>
              <a:rPr sz="2000" b="1" i="1" spc="5" dirty="0">
                <a:latin typeface="Cambria"/>
                <a:cs typeface="Cambria"/>
              </a:rPr>
              <a:t>l</a:t>
            </a:r>
            <a:r>
              <a:rPr sz="2000" b="1" i="1" spc="25" dirty="0">
                <a:latin typeface="Cambria"/>
                <a:cs typeface="Cambria"/>
              </a:rPr>
              <a:t>u</a:t>
            </a:r>
            <a:r>
              <a:rPr sz="2000" b="1" i="1" spc="5" dirty="0">
                <a:latin typeface="Cambria"/>
                <a:cs typeface="Cambria"/>
              </a:rPr>
              <a:t>s</a:t>
            </a:r>
            <a:r>
              <a:rPr sz="2000" b="1" i="1" spc="-5" dirty="0">
                <a:latin typeface="Cambria"/>
                <a:cs typeface="Cambria"/>
              </a:rPr>
              <a:t>i</a:t>
            </a:r>
            <a:r>
              <a:rPr sz="2000" b="1" i="1" spc="45" dirty="0">
                <a:latin typeface="Cambria"/>
                <a:cs typeface="Cambria"/>
              </a:rPr>
              <a:t>v</a:t>
            </a:r>
            <a:r>
              <a:rPr sz="2000" b="1" i="1" spc="15" dirty="0">
                <a:latin typeface="Cambria"/>
                <a:cs typeface="Cambria"/>
              </a:rPr>
              <a:t>a</a:t>
            </a:r>
            <a:r>
              <a:rPr sz="2000" b="1" i="1" spc="-17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s</a:t>
            </a:r>
            <a:r>
              <a:rPr sz="2000" b="1" spc="-15" dirty="0">
                <a:latin typeface="Cambria"/>
                <a:cs typeface="Cambria"/>
              </a:rPr>
              <a:t>e</a:t>
            </a:r>
            <a:r>
              <a:rPr sz="2000" b="1" spc="-30" dirty="0">
                <a:latin typeface="Cambria"/>
                <a:cs typeface="Cambria"/>
              </a:rPr>
              <a:t>r</a:t>
            </a:r>
            <a:r>
              <a:rPr sz="2000" b="1" spc="15" dirty="0">
                <a:latin typeface="Cambria"/>
                <a:cs typeface="Cambria"/>
              </a:rPr>
              <a:t>á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f</a:t>
            </a:r>
            <a:r>
              <a:rPr sz="2000" b="1" spc="-25" dirty="0">
                <a:latin typeface="Cambria"/>
                <a:cs typeface="Cambria"/>
              </a:rPr>
              <a:t>a</a:t>
            </a:r>
            <a:r>
              <a:rPr sz="2000" b="1" spc="-20" dirty="0">
                <a:latin typeface="Cambria"/>
                <a:cs typeface="Cambria"/>
              </a:rPr>
              <a:t>l</a:t>
            </a:r>
            <a:r>
              <a:rPr sz="2000" b="1" spc="-25" dirty="0">
                <a:latin typeface="Cambria"/>
                <a:cs typeface="Cambria"/>
              </a:rPr>
              <a:t>sa</a:t>
            </a:r>
            <a:r>
              <a:rPr sz="2000" b="1" spc="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43200" y="0"/>
            <a:ext cx="6400800" cy="1843405"/>
            <a:chOff x="2743200" y="0"/>
            <a:chExt cx="6400800" cy="18434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00" y="0"/>
              <a:ext cx="6400800" cy="12429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6150" y="580961"/>
              <a:ext cx="5657850" cy="126206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93085" y="150431"/>
            <a:ext cx="5727700" cy="1302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5005"/>
              </a:lnSpc>
              <a:spcBef>
                <a:spcPts val="130"/>
              </a:spcBef>
            </a:pPr>
            <a:r>
              <a:rPr u="none" spc="-10" dirty="0"/>
              <a:t>Conectivo</a:t>
            </a:r>
            <a:r>
              <a:rPr u="none" spc="-210" dirty="0"/>
              <a:t> </a:t>
            </a:r>
            <a:r>
              <a:rPr u="none" dirty="0"/>
              <a:t>“Ou</a:t>
            </a:r>
            <a:r>
              <a:rPr u="none" spc="-40" dirty="0"/>
              <a:t> </a:t>
            </a:r>
            <a:r>
              <a:rPr u="none" spc="15" dirty="0"/>
              <a:t>...</a:t>
            </a:r>
            <a:r>
              <a:rPr u="none" spc="-70" dirty="0"/>
              <a:t> </a:t>
            </a:r>
            <a:r>
              <a:rPr u="none" spc="30" dirty="0"/>
              <a:t>ou</a:t>
            </a:r>
            <a:r>
              <a:rPr u="none" spc="-100" dirty="0"/>
              <a:t> </a:t>
            </a:r>
            <a:r>
              <a:rPr u="none" spc="-65" dirty="0"/>
              <a:t>...”:</a:t>
            </a:r>
          </a:p>
          <a:p>
            <a:pPr marR="5080" algn="r">
              <a:lnSpc>
                <a:spcPts val="5005"/>
              </a:lnSpc>
            </a:pPr>
            <a:r>
              <a:rPr i="1" u="none" spc="10" dirty="0">
                <a:latin typeface="Cambria"/>
                <a:cs typeface="Cambria"/>
              </a:rPr>
              <a:t>Dis</a:t>
            </a:r>
            <a:r>
              <a:rPr i="1" u="none" spc="30" dirty="0">
                <a:latin typeface="Cambria"/>
                <a:cs typeface="Cambria"/>
              </a:rPr>
              <a:t>j</a:t>
            </a:r>
            <a:r>
              <a:rPr i="1" u="none" spc="-25" dirty="0">
                <a:latin typeface="Cambria"/>
                <a:cs typeface="Cambria"/>
              </a:rPr>
              <a:t>u</a:t>
            </a:r>
            <a:r>
              <a:rPr i="1" u="none" spc="40" dirty="0">
                <a:latin typeface="Cambria"/>
                <a:cs typeface="Cambria"/>
              </a:rPr>
              <a:t>n</a:t>
            </a:r>
            <a:r>
              <a:rPr i="1" u="none" spc="25" dirty="0">
                <a:latin typeface="Cambria"/>
                <a:cs typeface="Cambria"/>
              </a:rPr>
              <a:t>ç</a:t>
            </a:r>
            <a:r>
              <a:rPr i="1" u="none" spc="35" dirty="0">
                <a:latin typeface="Cambria"/>
                <a:cs typeface="Cambria"/>
              </a:rPr>
              <a:t>ã</a:t>
            </a:r>
            <a:r>
              <a:rPr i="1" u="none" spc="15" dirty="0">
                <a:latin typeface="Cambria"/>
                <a:cs typeface="Cambria"/>
              </a:rPr>
              <a:t>o</a:t>
            </a:r>
            <a:r>
              <a:rPr i="1" u="none" spc="-210" dirty="0">
                <a:latin typeface="Cambria"/>
                <a:cs typeface="Cambria"/>
              </a:rPr>
              <a:t> </a:t>
            </a:r>
            <a:r>
              <a:rPr i="1" u="none" spc="15" dirty="0">
                <a:latin typeface="Cambria"/>
                <a:cs typeface="Cambria"/>
              </a:rPr>
              <a:t>E</a:t>
            </a:r>
            <a:r>
              <a:rPr i="1" u="none" spc="-120" dirty="0">
                <a:latin typeface="Cambria"/>
                <a:cs typeface="Cambria"/>
              </a:rPr>
              <a:t>x</a:t>
            </a:r>
            <a:r>
              <a:rPr i="1" u="none" spc="25" dirty="0">
                <a:latin typeface="Cambria"/>
                <a:cs typeface="Cambria"/>
              </a:rPr>
              <a:t>c</a:t>
            </a:r>
            <a:r>
              <a:rPr i="1" u="none" spc="35" dirty="0">
                <a:latin typeface="Cambria"/>
                <a:cs typeface="Cambria"/>
              </a:rPr>
              <a:t>l</a:t>
            </a:r>
            <a:r>
              <a:rPr i="1" u="none" spc="-25" dirty="0">
                <a:latin typeface="Cambria"/>
                <a:cs typeface="Cambria"/>
              </a:rPr>
              <a:t>u</a:t>
            </a:r>
            <a:r>
              <a:rPr i="1" u="none" spc="5" dirty="0">
                <a:latin typeface="Cambria"/>
                <a:cs typeface="Cambria"/>
              </a:rPr>
              <a:t>si</a:t>
            </a:r>
            <a:r>
              <a:rPr i="1" u="none" spc="45" dirty="0">
                <a:latin typeface="Cambria"/>
                <a:cs typeface="Cambria"/>
              </a:rPr>
              <a:t>v</a:t>
            </a:r>
            <a:r>
              <a:rPr i="1" u="none" spc="15" dirty="0">
                <a:latin typeface="Cambria"/>
                <a:cs typeface="Cambria"/>
              </a:rPr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28775" y="571436"/>
            <a:ext cx="7491730" cy="1252855"/>
            <a:chOff x="1628775" y="571436"/>
            <a:chExt cx="7491730" cy="12528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8775" y="571436"/>
              <a:ext cx="2519426" cy="12525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0425" y="571436"/>
              <a:ext cx="1033462" cy="12525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0" y="571436"/>
              <a:ext cx="5310251" cy="125253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72945" y="737488"/>
            <a:ext cx="6769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20" dirty="0"/>
              <a:t>Lógica</a:t>
            </a:r>
            <a:r>
              <a:rPr u="none" spc="-190" dirty="0"/>
              <a:t> </a:t>
            </a:r>
            <a:r>
              <a:rPr u="none" spc="15" dirty="0"/>
              <a:t>–</a:t>
            </a:r>
            <a:r>
              <a:rPr u="none" spc="30" dirty="0"/>
              <a:t> </a:t>
            </a:r>
            <a:r>
              <a:rPr u="none" spc="15" dirty="0"/>
              <a:t>Conceitos</a:t>
            </a:r>
            <a:r>
              <a:rPr u="none" spc="-240" dirty="0"/>
              <a:t> </a:t>
            </a:r>
            <a:r>
              <a:rPr u="none" spc="20" dirty="0"/>
              <a:t>Básicos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4807" y="1955228"/>
            <a:ext cx="8362950" cy="3876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85"/>
              </a:spcBef>
              <a:buClr>
                <a:srgbClr val="92D050"/>
              </a:buClr>
              <a:buSzPct val="94444"/>
              <a:buFont typeface="Wingdings"/>
              <a:buChar char=""/>
              <a:tabLst>
                <a:tab pos="217804" algn="l"/>
              </a:tabLst>
            </a:pPr>
            <a:r>
              <a:rPr sz="1800" b="1" spc="-10" dirty="0">
                <a:latin typeface="Arial"/>
                <a:cs typeface="Arial"/>
              </a:rPr>
              <a:t>Aristóteles </a:t>
            </a:r>
            <a:r>
              <a:rPr sz="1800" b="1" spc="-15" dirty="0">
                <a:latin typeface="Arial"/>
                <a:cs typeface="Arial"/>
              </a:rPr>
              <a:t>se </a:t>
            </a:r>
            <a:r>
              <a:rPr sz="1800" b="1" dirty="0">
                <a:latin typeface="Arial"/>
                <a:cs typeface="Arial"/>
              </a:rPr>
              <a:t>preocupava </a:t>
            </a:r>
            <a:r>
              <a:rPr sz="1800" b="1" spc="-5" dirty="0">
                <a:latin typeface="Arial"/>
                <a:cs typeface="Arial"/>
              </a:rPr>
              <a:t>com </a:t>
            </a:r>
            <a:r>
              <a:rPr sz="1800" b="1" spc="-15" dirty="0">
                <a:latin typeface="Arial"/>
                <a:cs typeface="Arial"/>
              </a:rPr>
              <a:t>as </a:t>
            </a:r>
            <a:r>
              <a:rPr sz="1800" b="1" dirty="0">
                <a:latin typeface="Arial"/>
                <a:cs typeface="Arial"/>
              </a:rPr>
              <a:t>formas </a:t>
            </a:r>
            <a:r>
              <a:rPr sz="1800" b="1" spc="10" dirty="0">
                <a:latin typeface="Arial"/>
                <a:cs typeface="Arial"/>
              </a:rPr>
              <a:t>de </a:t>
            </a:r>
            <a:r>
              <a:rPr sz="1800" b="1" spc="-5" dirty="0">
                <a:latin typeface="Arial"/>
                <a:cs typeface="Arial"/>
              </a:rPr>
              <a:t>raciocínio </a:t>
            </a:r>
            <a:r>
              <a:rPr sz="1800" b="1" spc="-15" dirty="0">
                <a:latin typeface="Arial"/>
                <a:cs typeface="Arial"/>
              </a:rPr>
              <a:t>que, </a:t>
            </a:r>
            <a:r>
              <a:rPr sz="1800" b="1" dirty="0">
                <a:latin typeface="Arial"/>
                <a:cs typeface="Arial"/>
              </a:rPr>
              <a:t>a partir </a:t>
            </a:r>
            <a:r>
              <a:rPr sz="1800" b="1" spc="25" dirty="0">
                <a:latin typeface="Arial"/>
                <a:cs typeface="Arial"/>
              </a:rPr>
              <a:t>de 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conhecimentos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considerados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verdadeiros,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permitiam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obter</a:t>
            </a:r>
            <a:r>
              <a:rPr sz="1800" b="1" spc="10" dirty="0">
                <a:latin typeface="Arial"/>
                <a:cs typeface="Arial"/>
              </a:rPr>
              <a:t> novos 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conhecimentos.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2D050"/>
              </a:buClr>
              <a:buFont typeface="Wingdings"/>
              <a:buChar char=""/>
            </a:pPr>
            <a:endParaRPr sz="1900">
              <a:latin typeface="Arial"/>
              <a:cs typeface="Arial"/>
            </a:endParaRPr>
          </a:p>
          <a:p>
            <a:pPr marL="12700" marR="11430" algn="just">
              <a:lnSpc>
                <a:spcPct val="99700"/>
              </a:lnSpc>
              <a:buClr>
                <a:srgbClr val="92D050"/>
              </a:buClr>
              <a:buSzPct val="94444"/>
              <a:buFont typeface="Wingdings"/>
              <a:buChar char=""/>
              <a:tabLst>
                <a:tab pos="217804" algn="l"/>
              </a:tabLst>
            </a:pP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partir </a:t>
            </a:r>
            <a:r>
              <a:rPr sz="1800" b="1" spc="10" dirty="0">
                <a:latin typeface="Arial"/>
                <a:cs typeface="Arial"/>
              </a:rPr>
              <a:t>dos </a:t>
            </a:r>
            <a:r>
              <a:rPr sz="1800" b="1" spc="-10" dirty="0">
                <a:latin typeface="Arial"/>
                <a:cs typeface="Arial"/>
              </a:rPr>
              <a:t>conhecimentos </a:t>
            </a:r>
            <a:r>
              <a:rPr sz="1800" b="1" spc="10" dirty="0">
                <a:latin typeface="Arial"/>
                <a:cs typeface="Arial"/>
              </a:rPr>
              <a:t>tidos </a:t>
            </a:r>
            <a:r>
              <a:rPr sz="1800" b="1" spc="-10" dirty="0">
                <a:latin typeface="Arial"/>
                <a:cs typeface="Arial"/>
              </a:rPr>
              <a:t>como verdadeiros</a:t>
            </a:r>
            <a:r>
              <a:rPr sz="1800" spc="-10" dirty="0">
                <a:latin typeface="Arial MT"/>
                <a:cs typeface="Arial MT"/>
              </a:rPr>
              <a:t>, caberia </a:t>
            </a:r>
            <a:r>
              <a:rPr sz="1800" dirty="0">
                <a:latin typeface="Arial MT"/>
                <a:cs typeface="Arial MT"/>
              </a:rPr>
              <a:t>à </a:t>
            </a:r>
            <a:r>
              <a:rPr sz="1800" spc="-10" dirty="0">
                <a:latin typeface="Arial MT"/>
                <a:cs typeface="Arial MT"/>
              </a:rPr>
              <a:t>Lógica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formulação </a:t>
            </a:r>
            <a:r>
              <a:rPr sz="1800" spc="25" dirty="0">
                <a:latin typeface="Arial MT"/>
                <a:cs typeface="Arial MT"/>
              </a:rPr>
              <a:t>de </a:t>
            </a:r>
            <a:r>
              <a:rPr sz="1800" spc="-5" dirty="0">
                <a:latin typeface="Arial MT"/>
                <a:cs typeface="Arial MT"/>
              </a:rPr>
              <a:t>leis </a:t>
            </a:r>
            <a:r>
              <a:rPr sz="1800" spc="-10" dirty="0">
                <a:latin typeface="Arial MT"/>
                <a:cs typeface="Arial MT"/>
              </a:rPr>
              <a:t>gerais </a:t>
            </a:r>
            <a:r>
              <a:rPr sz="1800" spc="20" dirty="0">
                <a:latin typeface="Arial MT"/>
                <a:cs typeface="Arial MT"/>
              </a:rPr>
              <a:t>de </a:t>
            </a:r>
            <a:r>
              <a:rPr sz="1800" spc="-10" dirty="0">
                <a:latin typeface="Arial MT"/>
                <a:cs typeface="Arial MT"/>
              </a:rPr>
              <a:t>encadeamentos </a:t>
            </a:r>
            <a:r>
              <a:rPr sz="1800" spc="25" dirty="0">
                <a:latin typeface="Arial MT"/>
                <a:cs typeface="Arial MT"/>
              </a:rPr>
              <a:t>de </a:t>
            </a:r>
            <a:r>
              <a:rPr sz="1800" spc="-5" dirty="0">
                <a:latin typeface="Arial MT"/>
                <a:cs typeface="Arial MT"/>
              </a:rPr>
              <a:t>conceitos </a:t>
            </a:r>
            <a:r>
              <a:rPr sz="1800" dirty="0">
                <a:latin typeface="Arial MT"/>
                <a:cs typeface="Arial MT"/>
              </a:rPr>
              <a:t>e </a:t>
            </a:r>
            <a:r>
              <a:rPr sz="1800" spc="-10" dirty="0">
                <a:latin typeface="Arial MT"/>
                <a:cs typeface="Arial MT"/>
              </a:rPr>
              <a:t>juízos </a:t>
            </a:r>
            <a:r>
              <a:rPr sz="1800" spc="5" dirty="0">
                <a:latin typeface="Arial MT"/>
                <a:cs typeface="Arial MT"/>
              </a:rPr>
              <a:t>que </a:t>
            </a:r>
            <a:r>
              <a:rPr sz="1800" spc="-20" dirty="0">
                <a:latin typeface="Arial MT"/>
                <a:cs typeface="Arial MT"/>
              </a:rPr>
              <a:t>levariam </a:t>
            </a:r>
            <a:r>
              <a:rPr sz="1800" dirty="0">
                <a:latin typeface="Arial MT"/>
                <a:cs typeface="Arial MT"/>
              </a:rPr>
              <a:t>à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descoberta </a:t>
            </a:r>
            <a:r>
              <a:rPr sz="1800" b="1" spc="10" dirty="0">
                <a:latin typeface="Arial"/>
                <a:cs typeface="Arial"/>
              </a:rPr>
              <a:t>de </a:t>
            </a:r>
            <a:r>
              <a:rPr sz="1800" b="1" spc="-5" dirty="0">
                <a:latin typeface="Arial"/>
                <a:cs typeface="Arial"/>
              </a:rPr>
              <a:t>novas </a:t>
            </a:r>
            <a:r>
              <a:rPr sz="1800" b="1" spc="-15" dirty="0">
                <a:latin typeface="Arial"/>
                <a:cs typeface="Arial"/>
              </a:rPr>
              <a:t>verdades</a:t>
            </a:r>
            <a:r>
              <a:rPr sz="1800" spc="-15" dirty="0">
                <a:latin typeface="Arial MT"/>
                <a:cs typeface="Arial MT"/>
              </a:rPr>
              <a:t>. </a:t>
            </a:r>
            <a:r>
              <a:rPr sz="1800" dirty="0">
                <a:latin typeface="Arial MT"/>
                <a:cs typeface="Arial MT"/>
              </a:rPr>
              <a:t>Essa </a:t>
            </a:r>
            <a:r>
              <a:rPr sz="1800" spc="-5" dirty="0">
                <a:latin typeface="Arial MT"/>
                <a:cs typeface="Arial MT"/>
              </a:rPr>
              <a:t>forma </a:t>
            </a:r>
            <a:r>
              <a:rPr sz="1800" spc="20" dirty="0">
                <a:latin typeface="Arial MT"/>
                <a:cs typeface="Arial MT"/>
              </a:rPr>
              <a:t>de </a:t>
            </a:r>
            <a:r>
              <a:rPr sz="1800" dirty="0">
                <a:latin typeface="Arial MT"/>
                <a:cs typeface="Arial MT"/>
              </a:rPr>
              <a:t>encadeamento é </a:t>
            </a:r>
            <a:r>
              <a:rPr sz="1800" spc="-10" dirty="0">
                <a:latin typeface="Arial MT"/>
                <a:cs typeface="Arial MT"/>
              </a:rPr>
              <a:t>chamada, </a:t>
            </a:r>
            <a:r>
              <a:rPr sz="1800" spc="-25" dirty="0">
                <a:latin typeface="Arial MT"/>
                <a:cs typeface="Arial MT"/>
              </a:rPr>
              <a:t>em 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Lógica,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de</a:t>
            </a:r>
            <a:r>
              <a:rPr sz="18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argumento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2D050"/>
              </a:buClr>
              <a:buFont typeface="Wingdings"/>
              <a:buChar char=""/>
            </a:pPr>
            <a:endParaRPr sz="2000">
              <a:latin typeface="Arial MT"/>
              <a:cs typeface="Arial MT"/>
            </a:endParaRPr>
          </a:p>
          <a:p>
            <a:pPr marL="12700" marR="24765" algn="just">
              <a:lnSpc>
                <a:spcPts val="2110"/>
              </a:lnSpc>
              <a:spcBef>
                <a:spcPts val="5"/>
              </a:spcBef>
              <a:buClr>
                <a:srgbClr val="92D050"/>
              </a:buClr>
              <a:buSzPct val="94444"/>
              <a:buFont typeface="Wingdings"/>
              <a:buChar char=""/>
              <a:tabLst>
                <a:tab pos="217804" algn="l"/>
              </a:tabLst>
            </a:pPr>
            <a:r>
              <a:rPr sz="1800" b="1" spc="-15" dirty="0">
                <a:latin typeface="Arial"/>
                <a:cs typeface="Arial"/>
              </a:rPr>
              <a:t>Um </a:t>
            </a:r>
            <a:r>
              <a:rPr sz="1800" b="1" spc="-5" dirty="0">
                <a:latin typeface="Arial"/>
                <a:cs typeface="Arial"/>
              </a:rPr>
              <a:t>argumento </a:t>
            </a:r>
            <a:r>
              <a:rPr sz="1800" b="1" dirty="0">
                <a:latin typeface="Arial"/>
                <a:cs typeface="Arial"/>
              </a:rPr>
              <a:t>é </a:t>
            </a:r>
            <a:r>
              <a:rPr sz="1800" b="1" spc="-5" dirty="0">
                <a:latin typeface="Arial"/>
                <a:cs typeface="Arial"/>
              </a:rPr>
              <a:t>uma </a:t>
            </a:r>
            <a:r>
              <a:rPr sz="1800" b="1" spc="5" dirty="0">
                <a:latin typeface="Arial"/>
                <a:cs typeface="Arial"/>
              </a:rPr>
              <a:t>seqüência </a:t>
            </a:r>
            <a:r>
              <a:rPr sz="1800" b="1" spc="10" dirty="0">
                <a:latin typeface="Arial"/>
                <a:cs typeface="Arial"/>
              </a:rPr>
              <a:t>de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proposições </a:t>
            </a:r>
            <a:r>
              <a:rPr sz="1800" b="1" spc="-15" dirty="0">
                <a:latin typeface="Arial"/>
                <a:cs typeface="Arial"/>
              </a:rPr>
              <a:t>(afirmações) </a:t>
            </a:r>
            <a:r>
              <a:rPr sz="1800" b="1" spc="10" dirty="0">
                <a:latin typeface="Arial"/>
                <a:cs typeface="Arial"/>
              </a:rPr>
              <a:t>na </a:t>
            </a:r>
            <a:r>
              <a:rPr sz="1800" b="1" dirty="0">
                <a:latin typeface="Arial"/>
                <a:cs typeface="Arial"/>
              </a:rPr>
              <a:t>qual </a:t>
            </a:r>
            <a:r>
              <a:rPr sz="1800" b="1" spc="-5" dirty="0">
                <a:latin typeface="Arial"/>
                <a:cs typeface="Arial"/>
              </a:rPr>
              <a:t>uma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delas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é 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conclusão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as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demais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são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premissas</a:t>
            </a:r>
            <a:r>
              <a:rPr sz="1800" b="1" spc="-15" dirty="0">
                <a:solidFill>
                  <a:srgbClr val="4D7373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2D050"/>
              </a:buClr>
              <a:buFont typeface="Wingdings"/>
              <a:buChar char=""/>
            </a:pPr>
            <a:endParaRPr sz="1800">
              <a:latin typeface="Arial"/>
              <a:cs typeface="Arial"/>
            </a:endParaRPr>
          </a:p>
          <a:p>
            <a:pPr marL="12700" marR="20320" algn="just">
              <a:lnSpc>
                <a:spcPct val="100800"/>
              </a:lnSpc>
              <a:buClr>
                <a:srgbClr val="92D050"/>
              </a:buClr>
              <a:buSzPct val="94444"/>
              <a:buFont typeface="Wingdings"/>
              <a:buChar char=""/>
              <a:tabLst>
                <a:tab pos="217804" algn="l"/>
              </a:tabLst>
            </a:pP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5" dirty="0">
                <a:latin typeface="Arial"/>
                <a:cs typeface="Arial"/>
              </a:rPr>
              <a:t> objeto</a:t>
            </a:r>
            <a:r>
              <a:rPr sz="1800" b="1" spc="10" dirty="0">
                <a:latin typeface="Arial"/>
                <a:cs typeface="Arial"/>
              </a:rPr>
              <a:t> de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estudo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da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lógica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é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determinar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se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conclusão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de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um 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argumento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é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ou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não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uma</a:t>
            </a:r>
            <a:r>
              <a:rPr sz="1800" b="1" dirty="0">
                <a:latin typeface="Arial"/>
                <a:cs typeface="Arial"/>
              </a:rPr>
              <a:t> conseqüência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lógica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premissas.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2825" y="657161"/>
            <a:ext cx="5591175" cy="1252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3911600" algn="l"/>
                <a:tab pos="9128760" algn="l"/>
              </a:tabLst>
            </a:pPr>
            <a:r>
              <a:rPr i="1" spc="5" dirty="0">
                <a:latin typeface="Cambria"/>
                <a:cs typeface="Cambria"/>
              </a:rPr>
              <a:t> 	</a:t>
            </a:r>
            <a:r>
              <a:rPr i="1" spc="10" dirty="0">
                <a:latin typeface="Cambria"/>
                <a:cs typeface="Cambria"/>
              </a:rPr>
              <a:t>Dis</a:t>
            </a:r>
            <a:r>
              <a:rPr i="1" spc="40" dirty="0">
                <a:latin typeface="Cambria"/>
                <a:cs typeface="Cambria"/>
              </a:rPr>
              <a:t>j</a:t>
            </a:r>
            <a:r>
              <a:rPr i="1" spc="-25" dirty="0">
                <a:latin typeface="Cambria"/>
                <a:cs typeface="Cambria"/>
              </a:rPr>
              <a:t>u</a:t>
            </a:r>
            <a:r>
              <a:rPr i="1" spc="40" dirty="0">
                <a:latin typeface="Cambria"/>
                <a:cs typeface="Cambria"/>
              </a:rPr>
              <a:t>n</a:t>
            </a:r>
            <a:r>
              <a:rPr i="1" spc="35" dirty="0">
                <a:latin typeface="Cambria"/>
                <a:cs typeface="Cambria"/>
              </a:rPr>
              <a:t>çã</a:t>
            </a:r>
            <a:r>
              <a:rPr i="1" spc="15" dirty="0">
                <a:latin typeface="Cambria"/>
                <a:cs typeface="Cambria"/>
              </a:rPr>
              <a:t>o</a:t>
            </a:r>
            <a:r>
              <a:rPr i="1" spc="-210" dirty="0">
                <a:latin typeface="Cambria"/>
                <a:cs typeface="Cambria"/>
              </a:rPr>
              <a:t> </a:t>
            </a:r>
            <a:r>
              <a:rPr i="1" spc="15" dirty="0">
                <a:latin typeface="Cambria"/>
                <a:cs typeface="Cambria"/>
              </a:rPr>
              <a:t>E</a:t>
            </a:r>
            <a:r>
              <a:rPr i="1" spc="-114" dirty="0">
                <a:latin typeface="Cambria"/>
                <a:cs typeface="Cambria"/>
              </a:rPr>
              <a:t>x</a:t>
            </a:r>
            <a:r>
              <a:rPr i="1" spc="30" dirty="0">
                <a:latin typeface="Cambria"/>
                <a:cs typeface="Cambria"/>
              </a:rPr>
              <a:t>c</a:t>
            </a:r>
            <a:r>
              <a:rPr i="1" spc="35" dirty="0">
                <a:latin typeface="Cambria"/>
                <a:cs typeface="Cambria"/>
              </a:rPr>
              <a:t>l</a:t>
            </a:r>
            <a:r>
              <a:rPr i="1" spc="-25" dirty="0">
                <a:latin typeface="Cambria"/>
                <a:cs typeface="Cambria"/>
              </a:rPr>
              <a:t>u</a:t>
            </a:r>
            <a:r>
              <a:rPr i="1" spc="5" dirty="0">
                <a:latin typeface="Cambria"/>
                <a:cs typeface="Cambria"/>
              </a:rPr>
              <a:t>si</a:t>
            </a:r>
            <a:r>
              <a:rPr i="1" spc="55" dirty="0">
                <a:latin typeface="Cambria"/>
                <a:cs typeface="Cambria"/>
              </a:rPr>
              <a:t>v</a:t>
            </a:r>
            <a:r>
              <a:rPr i="1" spc="15" dirty="0">
                <a:latin typeface="Cambria"/>
                <a:cs typeface="Cambria"/>
              </a:rPr>
              <a:t>a</a:t>
            </a:r>
            <a:r>
              <a:rPr i="1" dirty="0">
                <a:latin typeface="Cambria"/>
                <a:cs typeface="Cambria"/>
              </a:rPr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1811655"/>
            <a:ext cx="8072120" cy="8788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  <a:buClr>
                <a:srgbClr val="92D050"/>
              </a:buClr>
              <a:buSzPct val="72727"/>
              <a:buFont typeface="Wingdings"/>
              <a:buChar char=""/>
              <a:tabLst>
                <a:tab pos="299085" algn="l"/>
                <a:tab pos="1861820" algn="l"/>
                <a:tab pos="2262505" algn="l"/>
                <a:tab pos="4941570" algn="l"/>
                <a:tab pos="5551805" algn="l"/>
                <a:tab pos="6477000" algn="l"/>
              </a:tabLst>
            </a:pPr>
            <a:r>
              <a:rPr sz="2750" b="1" spc="-250" dirty="0">
                <a:latin typeface="Cambria"/>
                <a:cs typeface="Cambria"/>
              </a:rPr>
              <a:t>V</a:t>
            </a:r>
            <a:r>
              <a:rPr sz="2750" b="1" spc="35" dirty="0">
                <a:latin typeface="Cambria"/>
                <a:cs typeface="Cambria"/>
              </a:rPr>
              <a:t>e</a:t>
            </a:r>
            <a:r>
              <a:rPr sz="2750" b="1" spc="-10" dirty="0">
                <a:latin typeface="Cambria"/>
                <a:cs typeface="Cambria"/>
              </a:rPr>
              <a:t>j</a:t>
            </a:r>
            <a:r>
              <a:rPr sz="2750" b="1" spc="25" dirty="0">
                <a:latin typeface="Cambria"/>
                <a:cs typeface="Cambria"/>
              </a:rPr>
              <a:t>a</a:t>
            </a:r>
            <a:r>
              <a:rPr sz="2750" b="1" spc="20" dirty="0">
                <a:latin typeface="Cambria"/>
                <a:cs typeface="Cambria"/>
              </a:rPr>
              <a:t>m</a:t>
            </a:r>
            <a:r>
              <a:rPr sz="2750" b="1" spc="80" dirty="0">
                <a:latin typeface="Cambria"/>
                <a:cs typeface="Cambria"/>
              </a:rPr>
              <a:t>o</a:t>
            </a:r>
            <a:r>
              <a:rPr sz="2750" b="1" spc="10" dirty="0">
                <a:latin typeface="Cambria"/>
                <a:cs typeface="Cambria"/>
              </a:rPr>
              <a:t>s</a:t>
            </a:r>
            <a:r>
              <a:rPr sz="2750" b="1" dirty="0">
                <a:latin typeface="Cambria"/>
                <a:cs typeface="Cambria"/>
              </a:rPr>
              <a:t>	</a:t>
            </a:r>
            <a:r>
              <a:rPr sz="2750" b="1" spc="15" dirty="0">
                <a:latin typeface="Cambria"/>
                <a:cs typeface="Cambria"/>
              </a:rPr>
              <a:t>a</a:t>
            </a:r>
            <a:r>
              <a:rPr sz="2750" b="1" dirty="0">
                <a:latin typeface="Cambria"/>
                <a:cs typeface="Cambria"/>
              </a:rPr>
              <a:t>	</a:t>
            </a:r>
            <a:r>
              <a:rPr sz="2750" b="1" spc="45" dirty="0">
                <a:latin typeface="Cambria"/>
                <a:cs typeface="Cambria"/>
              </a:rPr>
              <a:t>t</a:t>
            </a:r>
            <a:r>
              <a:rPr sz="2750" b="1" spc="25" dirty="0">
                <a:latin typeface="Cambria"/>
                <a:cs typeface="Cambria"/>
              </a:rPr>
              <a:t>a</a:t>
            </a:r>
            <a:r>
              <a:rPr sz="2750" b="1" spc="15" dirty="0">
                <a:latin typeface="Cambria"/>
                <a:cs typeface="Cambria"/>
              </a:rPr>
              <a:t>b</a:t>
            </a:r>
            <a:r>
              <a:rPr sz="2750" b="1" spc="35" dirty="0">
                <a:latin typeface="Cambria"/>
                <a:cs typeface="Cambria"/>
              </a:rPr>
              <a:t>e</a:t>
            </a:r>
            <a:r>
              <a:rPr sz="2750" b="1" spc="-30" dirty="0">
                <a:latin typeface="Cambria"/>
                <a:cs typeface="Cambria"/>
              </a:rPr>
              <a:t>l</a:t>
            </a:r>
            <a:r>
              <a:rPr sz="2750" b="1" spc="35" dirty="0">
                <a:latin typeface="Cambria"/>
                <a:cs typeface="Cambria"/>
              </a:rPr>
              <a:t>a</a:t>
            </a:r>
            <a:r>
              <a:rPr sz="2750" b="1" spc="-25" dirty="0">
                <a:latin typeface="Cambria"/>
                <a:cs typeface="Cambria"/>
              </a:rPr>
              <a:t>-</a:t>
            </a:r>
            <a:r>
              <a:rPr sz="2750" b="1" spc="-35" dirty="0">
                <a:latin typeface="Cambria"/>
                <a:cs typeface="Cambria"/>
              </a:rPr>
              <a:t>v</a:t>
            </a:r>
            <a:r>
              <a:rPr sz="2750" b="1" spc="110" dirty="0">
                <a:latin typeface="Cambria"/>
                <a:cs typeface="Cambria"/>
              </a:rPr>
              <a:t>e</a:t>
            </a:r>
            <a:r>
              <a:rPr sz="2750" b="1" spc="-75" dirty="0">
                <a:latin typeface="Cambria"/>
                <a:cs typeface="Cambria"/>
              </a:rPr>
              <a:t>r</a:t>
            </a:r>
            <a:r>
              <a:rPr sz="2750" b="1" spc="10" dirty="0">
                <a:latin typeface="Cambria"/>
                <a:cs typeface="Cambria"/>
              </a:rPr>
              <a:t>dad</a:t>
            </a:r>
            <a:r>
              <a:rPr sz="2750" b="1" spc="15" dirty="0">
                <a:latin typeface="Cambria"/>
                <a:cs typeface="Cambria"/>
              </a:rPr>
              <a:t>e</a:t>
            </a:r>
            <a:r>
              <a:rPr sz="2750" b="1" dirty="0">
                <a:latin typeface="Cambria"/>
                <a:cs typeface="Cambria"/>
              </a:rPr>
              <a:t>	</a:t>
            </a:r>
            <a:r>
              <a:rPr sz="2750" b="1" spc="5" dirty="0">
                <a:latin typeface="Cambria"/>
                <a:cs typeface="Cambria"/>
              </a:rPr>
              <a:t>d</a:t>
            </a:r>
            <a:r>
              <a:rPr sz="2750" b="1" spc="15" dirty="0">
                <a:latin typeface="Cambria"/>
                <a:cs typeface="Cambria"/>
              </a:rPr>
              <a:t>e</a:t>
            </a:r>
            <a:r>
              <a:rPr sz="2750" b="1" dirty="0">
                <a:latin typeface="Cambria"/>
                <a:cs typeface="Cambria"/>
              </a:rPr>
              <a:t>	</a:t>
            </a:r>
            <a:r>
              <a:rPr sz="2750" b="1" spc="15" dirty="0">
                <a:latin typeface="Cambria"/>
                <a:cs typeface="Cambria"/>
              </a:rPr>
              <a:t>uma</a:t>
            </a:r>
            <a:r>
              <a:rPr sz="2750" b="1" dirty="0">
                <a:latin typeface="Cambria"/>
                <a:cs typeface="Cambria"/>
              </a:rPr>
              <a:t>	</a:t>
            </a:r>
            <a:r>
              <a:rPr sz="2750" b="1" spc="10" dirty="0">
                <a:latin typeface="Cambria"/>
                <a:cs typeface="Cambria"/>
              </a:rPr>
              <a:t>d</a:t>
            </a:r>
            <a:r>
              <a:rPr sz="2750" b="1" spc="20" dirty="0">
                <a:latin typeface="Cambria"/>
                <a:cs typeface="Cambria"/>
              </a:rPr>
              <a:t>i</a:t>
            </a:r>
            <a:r>
              <a:rPr sz="2750" b="1" spc="10" dirty="0">
                <a:latin typeface="Cambria"/>
                <a:cs typeface="Cambria"/>
              </a:rPr>
              <a:t>s</a:t>
            </a:r>
            <a:r>
              <a:rPr sz="2750" b="1" spc="-15" dirty="0">
                <a:latin typeface="Cambria"/>
                <a:cs typeface="Cambria"/>
              </a:rPr>
              <a:t>j</a:t>
            </a:r>
            <a:r>
              <a:rPr sz="2750" b="1" spc="75" dirty="0">
                <a:latin typeface="Cambria"/>
                <a:cs typeface="Cambria"/>
              </a:rPr>
              <a:t>u</a:t>
            </a:r>
            <a:r>
              <a:rPr sz="2750" b="1" spc="-15" dirty="0">
                <a:latin typeface="Cambria"/>
                <a:cs typeface="Cambria"/>
              </a:rPr>
              <a:t>nç</a:t>
            </a:r>
            <a:r>
              <a:rPr sz="2750" b="1" spc="100" dirty="0">
                <a:latin typeface="Cambria"/>
                <a:cs typeface="Cambria"/>
              </a:rPr>
              <a:t>ã</a:t>
            </a:r>
            <a:r>
              <a:rPr sz="2750" b="1" spc="10" dirty="0">
                <a:latin typeface="Cambria"/>
                <a:cs typeface="Cambria"/>
              </a:rPr>
              <a:t>o  </a:t>
            </a:r>
            <a:r>
              <a:rPr sz="2750" b="1" spc="-20" dirty="0">
                <a:latin typeface="Cambria"/>
                <a:cs typeface="Cambria"/>
              </a:rPr>
              <a:t>exclusiva.</a:t>
            </a:r>
            <a:endParaRPr sz="275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65400" y="3084576"/>
          <a:ext cx="4357369" cy="2803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50" b="1" dirty="0">
                          <a:latin typeface="Cambria"/>
                          <a:cs typeface="Cambria"/>
                        </a:rPr>
                        <a:t>p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50" b="1" dirty="0">
                          <a:latin typeface="Cambria"/>
                          <a:cs typeface="Cambria"/>
                        </a:rPr>
                        <a:t>q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350" b="1" spc="-5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3350" b="1" u="heavy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mbria"/>
                          <a:cs typeface="Cambria"/>
                        </a:rPr>
                        <a:t>V</a:t>
                      </a:r>
                      <a:r>
                        <a:rPr sz="3350" b="1" spc="-50" dirty="0">
                          <a:latin typeface="Cambria"/>
                          <a:cs typeface="Cambria"/>
                        </a:rPr>
                        <a:t>q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04"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641"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475" y="657161"/>
            <a:ext cx="4581525" cy="1252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4925060" algn="l"/>
              </a:tabLst>
            </a:pPr>
            <a:r>
              <a:rPr spc="5" dirty="0"/>
              <a:t> 	</a:t>
            </a:r>
            <a:r>
              <a:rPr spc="-30" dirty="0"/>
              <a:t>Para</a:t>
            </a:r>
            <a:r>
              <a:rPr spc="-195" dirty="0"/>
              <a:t> </a:t>
            </a:r>
            <a:r>
              <a:rPr spc="-15" dirty="0"/>
              <a:t>assimilar...</a:t>
            </a:r>
            <a:r>
              <a:rPr spc="200" dirty="0"/>
              <a:t>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2670492"/>
            <a:ext cx="809561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0"/>
              </a:spcBef>
              <a:buClr>
                <a:srgbClr val="92D050"/>
              </a:buClr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latin typeface="Cambria"/>
                <a:cs typeface="Cambria"/>
              </a:rPr>
              <a:t>Lembremos </a:t>
            </a:r>
            <a:r>
              <a:rPr sz="2400" spc="5" dirty="0">
                <a:latin typeface="Cambria"/>
                <a:cs typeface="Cambria"/>
              </a:rPr>
              <a:t>da </a:t>
            </a:r>
            <a:r>
              <a:rPr sz="2400" spc="-10" dirty="0">
                <a:latin typeface="Cambria"/>
                <a:cs typeface="Cambria"/>
              </a:rPr>
              <a:t>promessa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de </a:t>
            </a:r>
            <a:r>
              <a:rPr sz="2400" spc="10" dirty="0">
                <a:latin typeface="Cambria"/>
                <a:cs typeface="Cambria"/>
              </a:rPr>
              <a:t>um pai </a:t>
            </a:r>
            <a:r>
              <a:rPr sz="2400" dirty="0">
                <a:latin typeface="Cambria"/>
                <a:cs typeface="Cambria"/>
              </a:rPr>
              <a:t>a </a:t>
            </a:r>
            <a:r>
              <a:rPr sz="2400" spc="-25" dirty="0">
                <a:latin typeface="Cambria"/>
                <a:cs typeface="Cambria"/>
              </a:rPr>
              <a:t>um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filho: </a:t>
            </a:r>
            <a:r>
              <a:rPr sz="2400" i="1" dirty="0">
                <a:latin typeface="Cambria"/>
                <a:cs typeface="Cambria"/>
              </a:rPr>
              <a:t>“ </a:t>
            </a:r>
            <a:r>
              <a:rPr sz="2400" b="1" i="1" spc="15" dirty="0">
                <a:latin typeface="Cambria"/>
                <a:cs typeface="Cambria"/>
              </a:rPr>
              <a:t>OU </a:t>
            </a:r>
            <a:r>
              <a:rPr sz="2400" b="1" i="1" spc="25" dirty="0">
                <a:latin typeface="Cambria"/>
                <a:cs typeface="Cambria"/>
              </a:rPr>
              <a:t>te </a:t>
            </a:r>
            <a:r>
              <a:rPr sz="2400" b="1" i="1" spc="30" dirty="0">
                <a:latin typeface="Cambria"/>
                <a:cs typeface="Cambria"/>
              </a:rPr>
              <a:t> </a:t>
            </a:r>
            <a:r>
              <a:rPr sz="2400" b="1" i="1" spc="-5" dirty="0">
                <a:latin typeface="Cambria"/>
                <a:cs typeface="Cambria"/>
              </a:rPr>
              <a:t>darei </a:t>
            </a:r>
            <a:r>
              <a:rPr sz="2400" b="1" i="1" spc="10" dirty="0">
                <a:latin typeface="Cambria"/>
                <a:cs typeface="Cambria"/>
              </a:rPr>
              <a:t>uma </a:t>
            </a:r>
            <a:r>
              <a:rPr sz="2400" b="1" i="1" dirty="0">
                <a:latin typeface="Cambria"/>
                <a:cs typeface="Cambria"/>
              </a:rPr>
              <a:t>bola </a:t>
            </a:r>
            <a:r>
              <a:rPr sz="2400" b="1" i="1" spc="15" dirty="0">
                <a:latin typeface="Cambria"/>
                <a:cs typeface="Cambria"/>
              </a:rPr>
              <a:t>OU </a:t>
            </a:r>
            <a:r>
              <a:rPr sz="2400" b="1" i="1" spc="10" dirty="0">
                <a:latin typeface="Cambria"/>
                <a:cs typeface="Cambria"/>
              </a:rPr>
              <a:t>te </a:t>
            </a:r>
            <a:r>
              <a:rPr sz="2400" b="1" i="1" spc="-20" dirty="0">
                <a:latin typeface="Cambria"/>
                <a:cs typeface="Cambria"/>
              </a:rPr>
              <a:t>darei</a:t>
            </a:r>
            <a:r>
              <a:rPr sz="2400" b="1" i="1" spc="-15" dirty="0">
                <a:latin typeface="Cambria"/>
                <a:cs typeface="Cambria"/>
              </a:rPr>
              <a:t> </a:t>
            </a:r>
            <a:r>
              <a:rPr sz="2400" b="1" i="1" spc="10" dirty="0">
                <a:latin typeface="Cambria"/>
                <a:cs typeface="Cambria"/>
              </a:rPr>
              <a:t>uma </a:t>
            </a:r>
            <a:r>
              <a:rPr sz="2400" b="1" i="1" spc="-15" dirty="0">
                <a:latin typeface="Cambria"/>
                <a:cs typeface="Cambria"/>
              </a:rPr>
              <a:t>bicicleta</a:t>
            </a:r>
            <a:r>
              <a:rPr sz="2400" i="1" spc="-15" dirty="0">
                <a:latin typeface="Cambria"/>
                <a:cs typeface="Cambria"/>
              </a:rPr>
              <a:t>”</a:t>
            </a:r>
            <a:r>
              <a:rPr sz="2400" spc="-15" dirty="0">
                <a:latin typeface="Cambria"/>
                <a:cs typeface="Cambria"/>
              </a:rPr>
              <a:t>.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Neste </a:t>
            </a:r>
            <a:r>
              <a:rPr sz="2400" spc="-10" dirty="0">
                <a:latin typeface="Cambria"/>
                <a:cs typeface="Cambria"/>
              </a:rPr>
              <a:t>caso,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criança </a:t>
            </a:r>
            <a:r>
              <a:rPr sz="2400" spc="15" dirty="0">
                <a:latin typeface="Cambria"/>
                <a:cs typeface="Cambria"/>
              </a:rPr>
              <a:t>já </a:t>
            </a:r>
            <a:r>
              <a:rPr sz="2400" spc="5" dirty="0">
                <a:latin typeface="Cambria"/>
                <a:cs typeface="Cambria"/>
              </a:rPr>
              <a:t>sabe, </a:t>
            </a:r>
            <a:r>
              <a:rPr sz="2400" spc="-10" dirty="0">
                <a:latin typeface="Cambria"/>
                <a:cs typeface="Cambria"/>
              </a:rPr>
              <a:t>que </a:t>
            </a:r>
            <a:r>
              <a:rPr sz="2400" spc="5" dirty="0">
                <a:latin typeface="Cambria"/>
                <a:cs typeface="Cambria"/>
              </a:rPr>
              <a:t>se for </a:t>
            </a:r>
            <a:r>
              <a:rPr sz="2400" spc="-20" dirty="0">
                <a:latin typeface="Cambria"/>
                <a:cs typeface="Cambria"/>
              </a:rPr>
              <a:t>verdade </a:t>
            </a:r>
            <a:r>
              <a:rPr sz="2400" spc="-10" dirty="0">
                <a:latin typeface="Cambria"/>
                <a:cs typeface="Cambria"/>
              </a:rPr>
              <a:t>que </a:t>
            </a:r>
            <a:r>
              <a:rPr sz="2400" i="1" spc="5" dirty="0">
                <a:latin typeface="Cambria"/>
                <a:cs typeface="Cambria"/>
              </a:rPr>
              <a:t>“te </a:t>
            </a:r>
            <a:r>
              <a:rPr sz="2400" i="1" spc="-10" dirty="0">
                <a:latin typeface="Cambria"/>
                <a:cs typeface="Cambria"/>
              </a:rPr>
              <a:t>darei </a:t>
            </a:r>
            <a:r>
              <a:rPr sz="2400" i="1" spc="5" dirty="0">
                <a:latin typeface="Cambria"/>
                <a:cs typeface="Cambria"/>
              </a:rPr>
              <a:t>uma </a:t>
            </a:r>
            <a:r>
              <a:rPr sz="2400" i="1" spc="-55" dirty="0">
                <a:latin typeface="Cambria"/>
                <a:cs typeface="Cambria"/>
              </a:rPr>
              <a:t>bola”, </a:t>
            </a:r>
            <a:r>
              <a:rPr sz="2400" i="1" spc="-5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então </a:t>
            </a:r>
            <a:r>
              <a:rPr sz="2400" spc="-15" dirty="0">
                <a:latin typeface="Cambria"/>
                <a:cs typeface="Cambria"/>
              </a:rPr>
              <a:t>teremos </a:t>
            </a:r>
            <a:r>
              <a:rPr sz="2400" spc="15" dirty="0">
                <a:latin typeface="Cambria"/>
                <a:cs typeface="Cambria"/>
              </a:rPr>
              <a:t>que </a:t>
            </a:r>
            <a:r>
              <a:rPr sz="2400" spc="10" dirty="0">
                <a:latin typeface="Cambria"/>
                <a:cs typeface="Cambria"/>
              </a:rPr>
              <a:t>não </a:t>
            </a:r>
            <a:r>
              <a:rPr sz="2400" spc="-15" dirty="0">
                <a:latin typeface="Cambria"/>
                <a:cs typeface="Cambria"/>
              </a:rPr>
              <a:t>será </a:t>
            </a:r>
            <a:r>
              <a:rPr sz="2400" spc="-5" dirty="0">
                <a:latin typeface="Cambria"/>
                <a:cs typeface="Cambria"/>
              </a:rPr>
              <a:t>dada </a:t>
            </a:r>
            <a:r>
              <a:rPr sz="2400" dirty="0">
                <a:latin typeface="Cambria"/>
                <a:cs typeface="Cambria"/>
              </a:rPr>
              <a:t>a </a:t>
            </a:r>
            <a:r>
              <a:rPr sz="2400" spc="5" dirty="0">
                <a:latin typeface="Cambria"/>
                <a:cs typeface="Cambria"/>
              </a:rPr>
              <a:t>bicicleta. </a:t>
            </a:r>
            <a:r>
              <a:rPr sz="2400" dirty="0">
                <a:latin typeface="Cambria"/>
                <a:cs typeface="Cambria"/>
              </a:rPr>
              <a:t>E vice-versa, </a:t>
            </a:r>
            <a:r>
              <a:rPr sz="2400" spc="-5" dirty="0">
                <a:latin typeface="Cambria"/>
                <a:cs typeface="Cambria"/>
              </a:rPr>
              <a:t>ou </a:t>
            </a:r>
            <a:r>
              <a:rPr sz="2400" dirty="0">
                <a:latin typeface="Cambria"/>
                <a:cs typeface="Cambria"/>
              </a:rPr>
              <a:t> seja, </a:t>
            </a:r>
            <a:r>
              <a:rPr sz="2400" spc="5" dirty="0">
                <a:latin typeface="Cambria"/>
                <a:cs typeface="Cambria"/>
              </a:rPr>
              <a:t>se for </a:t>
            </a:r>
            <a:r>
              <a:rPr sz="2400" spc="-10" dirty="0">
                <a:latin typeface="Cambria"/>
                <a:cs typeface="Cambria"/>
              </a:rPr>
              <a:t>verdade </a:t>
            </a:r>
            <a:r>
              <a:rPr sz="2400" spc="15" dirty="0">
                <a:latin typeface="Cambria"/>
                <a:cs typeface="Cambria"/>
              </a:rPr>
              <a:t>que </a:t>
            </a:r>
            <a:r>
              <a:rPr sz="2400" i="1" spc="5" dirty="0">
                <a:latin typeface="Cambria"/>
                <a:cs typeface="Cambria"/>
              </a:rPr>
              <a:t>“te </a:t>
            </a:r>
            <a:r>
              <a:rPr sz="2400" i="1" spc="-10" dirty="0">
                <a:latin typeface="Cambria"/>
                <a:cs typeface="Cambria"/>
              </a:rPr>
              <a:t>darei </a:t>
            </a:r>
            <a:r>
              <a:rPr sz="2400" i="1" spc="-20" dirty="0">
                <a:latin typeface="Cambria"/>
                <a:cs typeface="Cambria"/>
              </a:rPr>
              <a:t>uma </a:t>
            </a:r>
            <a:r>
              <a:rPr sz="2400" i="1" spc="-30" dirty="0">
                <a:latin typeface="Cambria"/>
                <a:cs typeface="Cambria"/>
              </a:rPr>
              <a:t>bicicleta”, </a:t>
            </a:r>
            <a:r>
              <a:rPr sz="2400" spc="-5" dirty="0">
                <a:latin typeface="Cambria"/>
                <a:cs typeface="Cambria"/>
              </a:rPr>
              <a:t>então teremos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que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não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será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dada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bola.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5" y="57086"/>
            <a:ext cx="6867525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2550" y="222630"/>
            <a:ext cx="6394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15" dirty="0"/>
              <a:t>Conectivo</a:t>
            </a:r>
            <a:r>
              <a:rPr u="none" spc="-210" dirty="0"/>
              <a:t> </a:t>
            </a:r>
            <a:r>
              <a:rPr u="none" spc="-10" dirty="0"/>
              <a:t>“Se</a:t>
            </a:r>
            <a:r>
              <a:rPr u="none" spc="40" dirty="0"/>
              <a:t> </a:t>
            </a:r>
            <a:r>
              <a:rPr u="none" spc="15" dirty="0"/>
              <a:t>...</a:t>
            </a:r>
            <a:r>
              <a:rPr u="none" spc="-65" dirty="0"/>
              <a:t> </a:t>
            </a:r>
            <a:r>
              <a:rPr u="none" spc="20" dirty="0"/>
              <a:t>então</a:t>
            </a:r>
            <a:r>
              <a:rPr u="none" spc="-130" dirty="0"/>
              <a:t> </a:t>
            </a:r>
            <a:r>
              <a:rPr u="none" spc="-65" dirty="0"/>
              <a:t>...”: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6900" y="657161"/>
            <a:ext cx="3467100" cy="12525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26530" y="822896"/>
            <a:ext cx="30029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i="1" spc="-30" dirty="0">
                <a:latin typeface="Cambria"/>
                <a:cs typeface="Cambria"/>
              </a:rPr>
              <a:t>C</a:t>
            </a:r>
            <a:r>
              <a:rPr sz="4400" b="1" i="1" spc="10" dirty="0">
                <a:latin typeface="Cambria"/>
                <a:cs typeface="Cambria"/>
              </a:rPr>
              <a:t>o</a:t>
            </a:r>
            <a:r>
              <a:rPr sz="4400" b="1" i="1" spc="50" dirty="0">
                <a:latin typeface="Cambria"/>
                <a:cs typeface="Cambria"/>
              </a:rPr>
              <a:t>n</a:t>
            </a:r>
            <a:r>
              <a:rPr sz="4400" b="1" i="1" spc="35" dirty="0">
                <a:latin typeface="Cambria"/>
                <a:cs typeface="Cambria"/>
              </a:rPr>
              <a:t>d</a:t>
            </a:r>
            <a:r>
              <a:rPr sz="4400" b="1" i="1" dirty="0">
                <a:latin typeface="Cambria"/>
                <a:cs typeface="Cambria"/>
              </a:rPr>
              <a:t>i</a:t>
            </a:r>
            <a:r>
              <a:rPr sz="4400" b="1" i="1" spc="35" dirty="0">
                <a:latin typeface="Cambria"/>
                <a:cs typeface="Cambria"/>
              </a:rPr>
              <a:t>c</a:t>
            </a:r>
            <a:r>
              <a:rPr sz="4400" b="1" i="1" dirty="0">
                <a:latin typeface="Cambria"/>
                <a:cs typeface="Cambria"/>
              </a:rPr>
              <a:t>i</a:t>
            </a:r>
            <a:r>
              <a:rPr sz="4400" b="1" i="1" spc="-40" dirty="0">
                <a:latin typeface="Cambria"/>
                <a:cs typeface="Cambria"/>
              </a:rPr>
              <a:t>o</a:t>
            </a:r>
            <a:r>
              <a:rPr sz="4400" b="1" i="1" spc="40" dirty="0">
                <a:latin typeface="Cambria"/>
                <a:cs typeface="Cambria"/>
              </a:rPr>
              <a:t>n</a:t>
            </a:r>
            <a:r>
              <a:rPr sz="4400" b="1" i="1" spc="-35" dirty="0">
                <a:latin typeface="Cambria"/>
                <a:cs typeface="Cambria"/>
              </a:rPr>
              <a:t>a</a:t>
            </a:r>
            <a:r>
              <a:rPr sz="4400" b="1" i="1" spc="5" dirty="0">
                <a:latin typeface="Cambria"/>
                <a:cs typeface="Cambria"/>
              </a:rPr>
              <a:t>l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575" y="1958282"/>
            <a:ext cx="7962900" cy="34105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0"/>
              </a:spcBef>
              <a:buClr>
                <a:srgbClr val="669900"/>
              </a:buClr>
              <a:buSzPct val="72972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850" dirty="0">
                <a:latin typeface="Cambria"/>
                <a:cs typeface="Cambria"/>
              </a:rPr>
              <a:t>Proposições</a:t>
            </a:r>
            <a:r>
              <a:rPr sz="1850" spc="229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compostas</a:t>
            </a:r>
            <a:r>
              <a:rPr sz="1850" spc="135" dirty="0">
                <a:latin typeface="Cambria"/>
                <a:cs typeface="Cambria"/>
              </a:rPr>
              <a:t> </a:t>
            </a:r>
            <a:r>
              <a:rPr sz="1850" spc="5" dirty="0">
                <a:latin typeface="Cambria"/>
                <a:cs typeface="Cambria"/>
              </a:rPr>
              <a:t>em</a:t>
            </a:r>
            <a:r>
              <a:rPr sz="1850" spc="6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que</a:t>
            </a:r>
            <a:r>
              <a:rPr sz="1850" spc="25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está</a:t>
            </a:r>
            <a:r>
              <a:rPr sz="1850" spc="30" dirty="0">
                <a:latin typeface="Cambria"/>
                <a:cs typeface="Cambria"/>
              </a:rPr>
              <a:t> </a:t>
            </a:r>
            <a:r>
              <a:rPr sz="1850" dirty="0">
                <a:latin typeface="Cambria"/>
                <a:cs typeface="Cambria"/>
              </a:rPr>
              <a:t>presente</a:t>
            </a:r>
            <a:r>
              <a:rPr sz="1850" spc="110" dirty="0">
                <a:latin typeface="Cambria"/>
                <a:cs typeface="Cambria"/>
              </a:rPr>
              <a:t> </a:t>
            </a:r>
            <a:r>
              <a:rPr sz="1850" spc="10" dirty="0">
                <a:latin typeface="Cambria"/>
                <a:cs typeface="Cambria"/>
              </a:rPr>
              <a:t>o</a:t>
            </a:r>
            <a:r>
              <a:rPr sz="1850" spc="20" dirty="0">
                <a:latin typeface="Cambria"/>
                <a:cs typeface="Cambria"/>
              </a:rPr>
              <a:t> </a:t>
            </a:r>
            <a:r>
              <a:rPr sz="1850" spc="-5" dirty="0">
                <a:latin typeface="Cambria"/>
                <a:cs typeface="Cambria"/>
              </a:rPr>
              <a:t>conectivo</a:t>
            </a:r>
            <a:r>
              <a:rPr sz="1850" spc="180" dirty="0">
                <a:latin typeface="Cambria"/>
                <a:cs typeface="Cambria"/>
              </a:rPr>
              <a:t> </a:t>
            </a:r>
            <a:r>
              <a:rPr sz="1850" b="1" spc="15" dirty="0">
                <a:latin typeface="Cambria"/>
                <a:cs typeface="Cambria"/>
              </a:rPr>
              <a:t>“Se</a:t>
            </a:r>
            <a:r>
              <a:rPr sz="1850" b="1" spc="20" dirty="0">
                <a:latin typeface="Cambria"/>
                <a:cs typeface="Cambria"/>
              </a:rPr>
              <a:t> </a:t>
            </a:r>
            <a:r>
              <a:rPr sz="1850" b="1" spc="15" dirty="0">
                <a:latin typeface="Cambria"/>
                <a:cs typeface="Cambria"/>
              </a:rPr>
              <a:t>...</a:t>
            </a:r>
            <a:r>
              <a:rPr sz="1850" b="1" spc="-20" dirty="0">
                <a:latin typeface="Cambria"/>
                <a:cs typeface="Cambria"/>
              </a:rPr>
              <a:t> </a:t>
            </a:r>
            <a:r>
              <a:rPr sz="1850" b="1" dirty="0">
                <a:latin typeface="Cambria"/>
                <a:cs typeface="Cambria"/>
              </a:rPr>
              <a:t>então</a:t>
            </a:r>
            <a:r>
              <a:rPr sz="1850" b="1" spc="165" dirty="0">
                <a:latin typeface="Cambria"/>
                <a:cs typeface="Cambria"/>
              </a:rPr>
              <a:t> </a:t>
            </a:r>
            <a:r>
              <a:rPr sz="1850" b="1" spc="-10" dirty="0">
                <a:latin typeface="Cambria"/>
                <a:cs typeface="Cambria"/>
              </a:rPr>
              <a:t>....”;</a:t>
            </a:r>
            <a:endParaRPr sz="185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dirty="0">
                <a:latin typeface="Cambria"/>
                <a:cs typeface="Cambria"/>
              </a:rPr>
              <a:t>Simbolicamente</a:t>
            </a:r>
            <a:r>
              <a:rPr sz="2000" spc="-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representado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“</a:t>
            </a:r>
            <a:r>
              <a:rPr sz="2000" spc="-45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Cambria"/>
                <a:cs typeface="Cambria"/>
              </a:rPr>
              <a:t>”.</a:t>
            </a:r>
            <a:endParaRPr sz="20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455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spc="15" dirty="0">
                <a:latin typeface="Cambria"/>
                <a:cs typeface="Cambria"/>
              </a:rPr>
              <a:t>A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sentença: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"/>
            </a:pPr>
            <a:endParaRPr sz="2500">
              <a:latin typeface="Cambria"/>
              <a:cs typeface="Cambria"/>
            </a:endParaRPr>
          </a:p>
          <a:p>
            <a:pPr marL="104139" algn="ctr">
              <a:lnSpc>
                <a:spcPct val="100000"/>
              </a:lnSpc>
              <a:spcBef>
                <a:spcPts val="5"/>
              </a:spcBef>
            </a:pPr>
            <a:r>
              <a:rPr sz="2000" i="1" spc="10" dirty="0">
                <a:latin typeface="Cambria"/>
                <a:cs typeface="Cambria"/>
              </a:rPr>
              <a:t>“Se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nasci</a:t>
            </a:r>
            <a:r>
              <a:rPr sz="2000" i="1" spc="-25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em</a:t>
            </a:r>
            <a:r>
              <a:rPr sz="2000" i="1" spc="-45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Fortaleza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então</a:t>
            </a:r>
            <a:r>
              <a:rPr sz="2000" i="1" spc="-5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sou</a:t>
            </a:r>
            <a:r>
              <a:rPr sz="2000" i="1" spc="-3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cearense”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2000" spc="25" dirty="0">
                <a:latin typeface="Cambria"/>
                <a:cs typeface="Cambria"/>
              </a:rPr>
              <a:t>...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pode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ser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representada</a:t>
            </a:r>
            <a:r>
              <a:rPr sz="2000" spc="-1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apenas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por: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p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spc="25" dirty="0">
                <a:latin typeface="Wingdings"/>
                <a:cs typeface="Wingdings"/>
              </a:rPr>
              <a:t>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Cambria"/>
                <a:cs typeface="Cambria"/>
              </a:rPr>
              <a:t>q.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Onde: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p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=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Nasci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em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Fortaleza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q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= </a:t>
            </a:r>
            <a:r>
              <a:rPr sz="2000" i="1" spc="15" dirty="0">
                <a:latin typeface="Cambria"/>
                <a:cs typeface="Cambria"/>
              </a:rPr>
              <a:t>Sou</a:t>
            </a:r>
            <a:r>
              <a:rPr sz="2000" i="1" spc="-10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cearense</a:t>
            </a:r>
            <a:r>
              <a:rPr sz="2000" spc="-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spc="-5" dirty="0">
                <a:latin typeface="Cambria"/>
                <a:cs typeface="Cambria"/>
              </a:rPr>
              <a:t>Como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revela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valor</a:t>
            </a:r>
            <a:r>
              <a:rPr sz="2000" b="1" spc="5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lógico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de</a:t>
            </a:r>
            <a:r>
              <a:rPr sz="2000" dirty="0">
                <a:latin typeface="Cambria"/>
                <a:cs typeface="Cambria"/>
              </a:rPr>
              <a:t> uma </a:t>
            </a:r>
            <a:r>
              <a:rPr sz="2000" i="1" spc="5" dirty="0">
                <a:latin typeface="Cambria"/>
                <a:cs typeface="Cambria"/>
              </a:rPr>
              <a:t>proposição</a:t>
            </a:r>
            <a:r>
              <a:rPr sz="2000" i="1" spc="-120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condicional</a:t>
            </a:r>
            <a:r>
              <a:rPr sz="2000" dirty="0">
                <a:latin typeface="Cambria"/>
                <a:cs typeface="Cambria"/>
              </a:rPr>
              <a:t>?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0" y="657161"/>
            <a:ext cx="3619500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4003" y="820419"/>
            <a:ext cx="30016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i="1" u="none" spc="5" dirty="0">
                <a:latin typeface="Cambria"/>
                <a:cs typeface="Cambria"/>
              </a:rPr>
              <a:t>Condicional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575" y="1811972"/>
            <a:ext cx="8087359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Clr>
                <a:srgbClr val="92D050"/>
              </a:buClr>
              <a:buFont typeface="Wingdings"/>
              <a:buChar char=""/>
              <a:tabLst>
                <a:tab pos="299085" algn="l"/>
              </a:tabLst>
            </a:pPr>
            <a:r>
              <a:rPr sz="2000" b="1" spc="15" dirty="0">
                <a:latin typeface="Cambria"/>
                <a:cs typeface="Cambria"/>
              </a:rPr>
              <a:t>Só </a:t>
            </a:r>
            <a:r>
              <a:rPr sz="2000" b="1" spc="-15" dirty="0">
                <a:latin typeface="Cambria"/>
                <a:cs typeface="Cambria"/>
              </a:rPr>
              <a:t>será </a:t>
            </a:r>
            <a:r>
              <a:rPr sz="2000" b="1" spc="-10" dirty="0">
                <a:latin typeface="Cambria"/>
                <a:cs typeface="Cambria"/>
              </a:rPr>
              <a:t>falsa </a:t>
            </a:r>
            <a:r>
              <a:rPr sz="2000" b="1" spc="-5" dirty="0">
                <a:latin typeface="Cambria"/>
                <a:cs typeface="Cambria"/>
              </a:rPr>
              <a:t>esta estrutura </a:t>
            </a:r>
            <a:r>
              <a:rPr sz="2000" b="1" dirty="0">
                <a:latin typeface="Cambria"/>
                <a:cs typeface="Cambria"/>
              </a:rPr>
              <a:t>quando </a:t>
            </a:r>
            <a:r>
              <a:rPr sz="2000" b="1" spc="-20" dirty="0">
                <a:latin typeface="Cambria"/>
                <a:cs typeface="Cambria"/>
              </a:rPr>
              <a:t>houver </a:t>
            </a:r>
            <a:r>
              <a:rPr sz="2000" b="1" spc="10" dirty="0">
                <a:latin typeface="Cambria"/>
                <a:cs typeface="Cambria"/>
              </a:rPr>
              <a:t>a </a:t>
            </a:r>
            <a:r>
              <a:rPr sz="2000" b="1" dirty="0">
                <a:latin typeface="Cambria"/>
                <a:cs typeface="Cambria"/>
              </a:rPr>
              <a:t>condição </a:t>
            </a:r>
            <a:r>
              <a:rPr sz="2000" b="1" spc="-5" dirty="0">
                <a:latin typeface="Cambria"/>
                <a:cs typeface="Cambria"/>
              </a:rPr>
              <a:t>suficiente, </a:t>
            </a:r>
            <a:r>
              <a:rPr sz="2000" b="1" dirty="0">
                <a:latin typeface="Cambria"/>
                <a:cs typeface="Cambria"/>
              </a:rPr>
              <a:t> mas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o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resultado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necessário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não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se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confirmar.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20" dirty="0">
                <a:latin typeface="Cambria"/>
                <a:cs typeface="Cambria"/>
              </a:rPr>
              <a:t>Ou</a:t>
            </a:r>
            <a:r>
              <a:rPr sz="2000" b="1" spc="2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seja,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quando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a 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primeira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parte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for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verdadeira,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e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a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segunda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for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falsa.</a:t>
            </a:r>
            <a:r>
              <a:rPr sz="2000" b="1" spc="-5" dirty="0">
                <a:latin typeface="Cambria"/>
                <a:cs typeface="Cambria"/>
              </a:rPr>
              <a:t> Nos</a:t>
            </a:r>
            <a:r>
              <a:rPr sz="2000" b="1" spc="43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demais 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casos, </a:t>
            </a:r>
            <a:r>
              <a:rPr sz="2000" b="1" spc="10" dirty="0">
                <a:latin typeface="Cambria"/>
                <a:cs typeface="Cambria"/>
              </a:rPr>
              <a:t>a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condicional</a:t>
            </a:r>
            <a:r>
              <a:rPr sz="2000" b="1" spc="7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será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verdadeira.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51276" y="3494151"/>
          <a:ext cx="3234055" cy="2472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871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000" b="1" dirty="0">
                          <a:latin typeface="Cambria"/>
                          <a:cs typeface="Cambria"/>
                        </a:rPr>
                        <a:t>p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000" b="1" dirty="0">
                          <a:latin typeface="Cambria"/>
                          <a:cs typeface="Cambria"/>
                        </a:rPr>
                        <a:t>q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3000" b="1" spc="20" dirty="0">
                          <a:latin typeface="Cambria"/>
                          <a:cs typeface="Cambria"/>
                        </a:rPr>
                        <a:t>p</a:t>
                      </a:r>
                      <a:r>
                        <a:rPr sz="3000" spc="2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3000" b="1" spc="20" dirty="0">
                          <a:latin typeface="Cambria"/>
                          <a:cs typeface="Cambria"/>
                        </a:rPr>
                        <a:t>q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9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87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997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871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8975" y="657161"/>
            <a:ext cx="2105025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2034" y="820419"/>
            <a:ext cx="14357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40" dirty="0"/>
              <a:t>Di</a:t>
            </a:r>
            <a:r>
              <a:rPr u="none" spc="30" dirty="0"/>
              <a:t>c</a:t>
            </a:r>
            <a:r>
              <a:rPr u="none" spc="40" dirty="0"/>
              <a:t>a</a:t>
            </a:r>
            <a:r>
              <a:rPr u="none" spc="1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575" y="1740598"/>
            <a:ext cx="8087995" cy="4573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9635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latin typeface="Cambria"/>
                <a:cs typeface="Cambria"/>
              </a:rPr>
              <a:t>Pedro</a:t>
            </a:r>
            <a:r>
              <a:rPr sz="2000" i="1" spc="-5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ser</a:t>
            </a:r>
            <a:r>
              <a:rPr sz="2000" i="1" spc="10" dirty="0">
                <a:latin typeface="Cambria"/>
                <a:cs typeface="Cambria"/>
              </a:rPr>
              <a:t> </a:t>
            </a:r>
            <a:r>
              <a:rPr sz="2000" i="1" spc="5" dirty="0">
                <a:latin typeface="Cambria"/>
                <a:cs typeface="Cambria"/>
              </a:rPr>
              <a:t>rico</a:t>
            </a:r>
            <a:r>
              <a:rPr sz="2000" i="1" spc="-12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é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i="1" spc="5" dirty="0">
                <a:latin typeface="Cambria"/>
                <a:cs typeface="Cambria"/>
              </a:rPr>
              <a:t>condição</a:t>
            </a:r>
            <a:r>
              <a:rPr sz="2000" i="1" spc="-114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suficiente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para</a:t>
            </a:r>
            <a:r>
              <a:rPr sz="2000" i="1" spc="-10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Maria</a:t>
            </a:r>
            <a:r>
              <a:rPr sz="2000" i="1" spc="-10" dirty="0">
                <a:latin typeface="Cambria"/>
                <a:cs typeface="Cambria"/>
              </a:rPr>
              <a:t> ser</a:t>
            </a:r>
            <a:r>
              <a:rPr sz="2000" i="1" spc="5" dirty="0">
                <a:latin typeface="Cambria"/>
                <a:cs typeface="Cambria"/>
              </a:rPr>
              <a:t> </a:t>
            </a:r>
            <a:r>
              <a:rPr sz="2000" i="1" spc="15" dirty="0">
                <a:latin typeface="Cambria"/>
                <a:cs typeface="Cambria"/>
              </a:rPr>
              <a:t>médica”</a:t>
            </a:r>
            <a:r>
              <a:rPr sz="2000" spc="15" dirty="0">
                <a:latin typeface="Cambria"/>
                <a:cs typeface="Cambria"/>
              </a:rPr>
              <a:t>,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>
              <a:latin typeface="Cambria"/>
              <a:cs typeface="Cambria"/>
            </a:endParaRPr>
          </a:p>
          <a:p>
            <a:pPr marL="298450" indent="-286385">
              <a:lnSpc>
                <a:spcPct val="100000"/>
              </a:lnSpc>
              <a:buClr>
                <a:srgbClr val="92D050"/>
              </a:buClr>
              <a:buFont typeface="Wingdings"/>
              <a:buChar char=""/>
              <a:tabLst>
                <a:tab pos="299085" algn="l"/>
              </a:tabLst>
            </a:pPr>
            <a:r>
              <a:rPr sz="2000" spc="-5" dirty="0">
                <a:latin typeface="Cambria"/>
                <a:cs typeface="Cambria"/>
              </a:rPr>
              <a:t>Podemos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reescrever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essa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sentença,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usando</a:t>
            </a:r>
            <a:r>
              <a:rPr sz="2000" spc="36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o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formato</a:t>
            </a:r>
            <a:r>
              <a:rPr sz="2000" i="1" spc="41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da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condicional.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mbria"/>
                <a:cs typeface="Cambria"/>
              </a:rPr>
              <a:t>Teremos:</a:t>
            </a:r>
            <a:endParaRPr sz="2000">
              <a:latin typeface="Cambria"/>
              <a:cs typeface="Cambria"/>
            </a:endParaRPr>
          </a:p>
          <a:p>
            <a:pPr marL="443230" algn="ctr">
              <a:lnSpc>
                <a:spcPct val="100000"/>
              </a:lnSpc>
              <a:spcBef>
                <a:spcPts val="2160"/>
              </a:spcBef>
            </a:pPr>
            <a:r>
              <a:rPr sz="1800" i="1" dirty="0">
                <a:latin typeface="Cambria"/>
                <a:cs typeface="Cambria"/>
              </a:rPr>
              <a:t>“Pedro</a:t>
            </a:r>
            <a:r>
              <a:rPr sz="1800" i="1" spc="-114" dirty="0">
                <a:latin typeface="Cambria"/>
                <a:cs typeface="Cambria"/>
              </a:rPr>
              <a:t> </a:t>
            </a:r>
            <a:r>
              <a:rPr sz="1800" i="1" spc="-10" dirty="0">
                <a:latin typeface="Cambria"/>
                <a:cs typeface="Cambria"/>
              </a:rPr>
              <a:t>ser</a:t>
            </a:r>
            <a:r>
              <a:rPr sz="1800" i="1" spc="65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rico</a:t>
            </a:r>
            <a:r>
              <a:rPr sz="1800" i="1" spc="-40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é</a:t>
            </a:r>
            <a:r>
              <a:rPr sz="1800" i="1" spc="-20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condição</a:t>
            </a:r>
            <a:r>
              <a:rPr sz="1800" i="1" spc="-110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suficiente</a:t>
            </a:r>
            <a:r>
              <a:rPr sz="1800" i="1" spc="-20" dirty="0">
                <a:latin typeface="Cambria"/>
                <a:cs typeface="Cambria"/>
              </a:rPr>
              <a:t> </a:t>
            </a:r>
            <a:r>
              <a:rPr sz="1800" i="1" spc="15" dirty="0">
                <a:latin typeface="Cambria"/>
                <a:cs typeface="Cambria"/>
              </a:rPr>
              <a:t>para</a:t>
            </a:r>
            <a:r>
              <a:rPr sz="1800" i="1" spc="-75" dirty="0">
                <a:latin typeface="Cambria"/>
                <a:cs typeface="Cambria"/>
              </a:rPr>
              <a:t> </a:t>
            </a:r>
            <a:r>
              <a:rPr sz="1800" i="1" spc="10" dirty="0">
                <a:latin typeface="Cambria"/>
                <a:cs typeface="Cambria"/>
              </a:rPr>
              <a:t>Maria</a:t>
            </a:r>
            <a:r>
              <a:rPr sz="1800" i="1" spc="-75" dirty="0">
                <a:latin typeface="Cambria"/>
                <a:cs typeface="Cambria"/>
              </a:rPr>
              <a:t> </a:t>
            </a:r>
            <a:r>
              <a:rPr sz="1800" i="1" spc="-10" dirty="0">
                <a:latin typeface="Cambria"/>
                <a:cs typeface="Cambria"/>
              </a:rPr>
              <a:t>ser</a:t>
            </a:r>
            <a:r>
              <a:rPr sz="1800" i="1" spc="-5" dirty="0">
                <a:latin typeface="Cambria"/>
                <a:cs typeface="Cambria"/>
              </a:rPr>
              <a:t> </a:t>
            </a:r>
            <a:r>
              <a:rPr sz="1800" i="1" spc="5" dirty="0">
                <a:latin typeface="Cambria"/>
                <a:cs typeface="Cambria"/>
              </a:rPr>
              <a:t>médica”</a:t>
            </a:r>
            <a:r>
              <a:rPr sz="1800" i="1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é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igual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a:</a:t>
            </a:r>
            <a:endParaRPr sz="1800">
              <a:latin typeface="Cambria"/>
              <a:cs typeface="Cambria"/>
            </a:endParaRPr>
          </a:p>
          <a:p>
            <a:pPr marL="439420" algn="ctr">
              <a:lnSpc>
                <a:spcPct val="100000"/>
              </a:lnSpc>
              <a:spcBef>
                <a:spcPts val="15"/>
              </a:spcBef>
            </a:pPr>
            <a:r>
              <a:rPr sz="1800" i="1" spc="15" dirty="0">
                <a:latin typeface="Cambria"/>
                <a:cs typeface="Cambria"/>
              </a:rPr>
              <a:t>“</a:t>
            </a:r>
            <a:r>
              <a:rPr sz="1800" i="1" spc="30" dirty="0">
                <a:latin typeface="Cambria"/>
                <a:cs typeface="Cambria"/>
              </a:rPr>
              <a:t>S</a:t>
            </a:r>
            <a:r>
              <a:rPr sz="1800" i="1" dirty="0">
                <a:latin typeface="Cambria"/>
                <a:cs typeface="Cambria"/>
              </a:rPr>
              <a:t>e</a:t>
            </a:r>
            <a:r>
              <a:rPr sz="1800" i="1" spc="-20" dirty="0">
                <a:latin typeface="Cambria"/>
                <a:cs typeface="Cambria"/>
              </a:rPr>
              <a:t> </a:t>
            </a:r>
            <a:r>
              <a:rPr sz="1800" i="1" spc="-25" dirty="0">
                <a:latin typeface="Cambria"/>
                <a:cs typeface="Cambria"/>
              </a:rPr>
              <a:t>P</a:t>
            </a:r>
            <a:r>
              <a:rPr sz="1800" i="1" spc="-5" dirty="0">
                <a:latin typeface="Cambria"/>
                <a:cs typeface="Cambria"/>
              </a:rPr>
              <a:t>e</a:t>
            </a:r>
            <a:r>
              <a:rPr sz="1800" i="1" spc="30" dirty="0">
                <a:latin typeface="Cambria"/>
                <a:cs typeface="Cambria"/>
              </a:rPr>
              <a:t>d</a:t>
            </a:r>
            <a:r>
              <a:rPr sz="1800" i="1" spc="15" dirty="0">
                <a:latin typeface="Cambria"/>
                <a:cs typeface="Cambria"/>
              </a:rPr>
              <a:t>r</a:t>
            </a:r>
            <a:r>
              <a:rPr sz="1800" i="1" dirty="0">
                <a:latin typeface="Cambria"/>
                <a:cs typeface="Cambria"/>
              </a:rPr>
              <a:t>o</a:t>
            </a:r>
            <a:r>
              <a:rPr sz="1800" i="1" spc="-110" dirty="0">
                <a:latin typeface="Cambria"/>
                <a:cs typeface="Cambria"/>
              </a:rPr>
              <a:t> </a:t>
            </a:r>
            <a:r>
              <a:rPr sz="1800" i="1" spc="-5" dirty="0">
                <a:latin typeface="Cambria"/>
                <a:cs typeface="Cambria"/>
              </a:rPr>
              <a:t>f</a:t>
            </a:r>
            <a:r>
              <a:rPr sz="1800" i="1" spc="-15" dirty="0">
                <a:latin typeface="Cambria"/>
                <a:cs typeface="Cambria"/>
              </a:rPr>
              <a:t>o</a:t>
            </a:r>
            <a:r>
              <a:rPr sz="1800" i="1" dirty="0">
                <a:latin typeface="Cambria"/>
                <a:cs typeface="Cambria"/>
              </a:rPr>
              <a:t>r</a:t>
            </a:r>
            <a:r>
              <a:rPr sz="1800" i="1" spc="-10" dirty="0">
                <a:latin typeface="Cambria"/>
                <a:cs typeface="Cambria"/>
              </a:rPr>
              <a:t> </a:t>
            </a:r>
            <a:r>
              <a:rPr sz="1800" i="1" spc="15" dirty="0">
                <a:latin typeface="Cambria"/>
                <a:cs typeface="Cambria"/>
              </a:rPr>
              <a:t>r</a:t>
            </a:r>
            <a:r>
              <a:rPr sz="1800" i="1" spc="30" dirty="0">
                <a:latin typeface="Cambria"/>
                <a:cs typeface="Cambria"/>
              </a:rPr>
              <a:t>i</a:t>
            </a:r>
            <a:r>
              <a:rPr sz="1800" i="1" spc="-30" dirty="0">
                <a:latin typeface="Cambria"/>
                <a:cs typeface="Cambria"/>
              </a:rPr>
              <a:t>c</a:t>
            </a:r>
            <a:r>
              <a:rPr sz="1800" i="1" spc="-15" dirty="0">
                <a:latin typeface="Cambria"/>
                <a:cs typeface="Cambria"/>
              </a:rPr>
              <a:t>o</a:t>
            </a:r>
            <a:r>
              <a:rPr sz="1800" i="1" dirty="0">
                <a:latin typeface="Cambria"/>
                <a:cs typeface="Cambria"/>
              </a:rPr>
              <a:t>,</a:t>
            </a:r>
            <a:r>
              <a:rPr sz="1800" i="1" spc="-10" dirty="0">
                <a:latin typeface="Cambria"/>
                <a:cs typeface="Cambria"/>
              </a:rPr>
              <a:t> </a:t>
            </a:r>
            <a:r>
              <a:rPr sz="1800" i="1" spc="-5" dirty="0">
                <a:latin typeface="Cambria"/>
                <a:cs typeface="Cambria"/>
              </a:rPr>
              <a:t>e</a:t>
            </a:r>
            <a:r>
              <a:rPr sz="1800" i="1" spc="10" dirty="0">
                <a:latin typeface="Cambria"/>
                <a:cs typeface="Cambria"/>
              </a:rPr>
              <a:t>n</a:t>
            </a:r>
            <a:r>
              <a:rPr sz="1800" i="1" spc="-25" dirty="0">
                <a:latin typeface="Cambria"/>
                <a:cs typeface="Cambria"/>
              </a:rPr>
              <a:t>t</a:t>
            </a:r>
            <a:r>
              <a:rPr sz="1800" i="1" spc="25" dirty="0">
                <a:latin typeface="Cambria"/>
                <a:cs typeface="Cambria"/>
              </a:rPr>
              <a:t>ã</a:t>
            </a:r>
            <a:r>
              <a:rPr sz="1800" i="1" dirty="0">
                <a:latin typeface="Cambria"/>
                <a:cs typeface="Cambria"/>
              </a:rPr>
              <a:t>o</a:t>
            </a:r>
            <a:r>
              <a:rPr sz="1800" i="1" spc="-35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M</a:t>
            </a:r>
            <a:r>
              <a:rPr sz="1800" i="1" spc="25" dirty="0">
                <a:latin typeface="Cambria"/>
                <a:cs typeface="Cambria"/>
              </a:rPr>
              <a:t>a</a:t>
            </a:r>
            <a:r>
              <a:rPr sz="1800" i="1" spc="15" dirty="0">
                <a:latin typeface="Cambria"/>
                <a:cs typeface="Cambria"/>
              </a:rPr>
              <a:t>r</a:t>
            </a:r>
            <a:r>
              <a:rPr sz="1800" i="1" spc="30" dirty="0">
                <a:latin typeface="Cambria"/>
                <a:cs typeface="Cambria"/>
              </a:rPr>
              <a:t>i</a:t>
            </a:r>
            <a:r>
              <a:rPr sz="1800" i="1" dirty="0">
                <a:latin typeface="Cambria"/>
                <a:cs typeface="Cambria"/>
              </a:rPr>
              <a:t>a</a:t>
            </a:r>
            <a:r>
              <a:rPr sz="1800" i="1" spc="-70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é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15" dirty="0">
                <a:latin typeface="Cambria"/>
                <a:cs typeface="Cambria"/>
              </a:rPr>
              <a:t>m</a:t>
            </a:r>
            <a:r>
              <a:rPr sz="1800" i="1" spc="-5" dirty="0">
                <a:latin typeface="Cambria"/>
                <a:cs typeface="Cambria"/>
              </a:rPr>
              <a:t>é</a:t>
            </a:r>
            <a:r>
              <a:rPr sz="1800" i="1" spc="30" dirty="0">
                <a:latin typeface="Cambria"/>
                <a:cs typeface="Cambria"/>
              </a:rPr>
              <a:t>di</a:t>
            </a:r>
            <a:r>
              <a:rPr sz="1800" i="1" spc="-30" dirty="0">
                <a:latin typeface="Cambria"/>
                <a:cs typeface="Cambria"/>
              </a:rPr>
              <a:t>c</a:t>
            </a:r>
            <a:r>
              <a:rPr sz="1800" i="1" spc="25" dirty="0">
                <a:latin typeface="Cambria"/>
                <a:cs typeface="Cambria"/>
              </a:rPr>
              <a:t>a</a:t>
            </a:r>
            <a:r>
              <a:rPr sz="1800" i="1" dirty="0">
                <a:latin typeface="Cambria"/>
                <a:cs typeface="Cambria"/>
              </a:rPr>
              <a:t>”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>
              <a:latin typeface="Cambria"/>
              <a:cs typeface="Cambria"/>
            </a:endParaRPr>
          </a:p>
          <a:p>
            <a:pPr marL="12700" marR="10160">
              <a:lnSpc>
                <a:spcPct val="100800"/>
              </a:lnSpc>
              <a:buClr>
                <a:srgbClr val="92D050"/>
              </a:buClr>
              <a:buFont typeface="Wingdings"/>
              <a:buChar char=""/>
              <a:tabLst>
                <a:tab pos="260985" algn="l"/>
              </a:tabLst>
            </a:pPr>
            <a:r>
              <a:rPr sz="1800" dirty="0">
                <a:latin typeface="Cambria"/>
                <a:cs typeface="Cambria"/>
              </a:rPr>
              <a:t>Se</a:t>
            </a:r>
            <a:r>
              <a:rPr sz="1800" spc="380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alguém</a:t>
            </a:r>
            <a:r>
              <a:rPr sz="1800" spc="37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disser</a:t>
            </a:r>
            <a:r>
              <a:rPr sz="1800" spc="36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que:</a:t>
            </a:r>
            <a:r>
              <a:rPr sz="1800" spc="330" dirty="0">
                <a:latin typeface="Cambria"/>
                <a:cs typeface="Cambria"/>
              </a:rPr>
              <a:t> </a:t>
            </a:r>
            <a:r>
              <a:rPr sz="1800" i="1" spc="5" dirty="0">
                <a:latin typeface="Cambria"/>
                <a:cs typeface="Cambria"/>
              </a:rPr>
              <a:t>“</a:t>
            </a:r>
            <a:r>
              <a:rPr sz="1800" b="1" i="1" spc="5" dirty="0">
                <a:latin typeface="Cambria"/>
                <a:cs typeface="Cambria"/>
              </a:rPr>
              <a:t>Maria</a:t>
            </a:r>
            <a:r>
              <a:rPr sz="1800" b="1" i="1" spc="390" dirty="0">
                <a:latin typeface="Cambria"/>
                <a:cs typeface="Cambria"/>
              </a:rPr>
              <a:t> </a:t>
            </a:r>
            <a:r>
              <a:rPr sz="1800" b="1" i="1" spc="5" dirty="0">
                <a:latin typeface="Cambria"/>
                <a:cs typeface="Cambria"/>
              </a:rPr>
              <a:t>ser</a:t>
            </a:r>
            <a:r>
              <a:rPr sz="1800" b="1" i="1" spc="360" dirty="0">
                <a:latin typeface="Cambria"/>
                <a:cs typeface="Cambria"/>
              </a:rPr>
              <a:t> </a:t>
            </a:r>
            <a:r>
              <a:rPr sz="1800" b="1" i="1" dirty="0">
                <a:latin typeface="Cambria"/>
                <a:cs typeface="Cambria"/>
              </a:rPr>
              <a:t>médica</a:t>
            </a:r>
            <a:r>
              <a:rPr sz="1800" b="1" i="1" spc="380" dirty="0">
                <a:latin typeface="Cambria"/>
                <a:cs typeface="Cambria"/>
              </a:rPr>
              <a:t> </a:t>
            </a:r>
            <a:r>
              <a:rPr sz="1800" b="1" i="1" dirty="0">
                <a:latin typeface="Cambria"/>
                <a:cs typeface="Cambria"/>
              </a:rPr>
              <a:t>é</a:t>
            </a:r>
            <a:r>
              <a:rPr sz="1800" b="1" i="1" spc="360" dirty="0">
                <a:latin typeface="Cambria"/>
                <a:cs typeface="Cambria"/>
              </a:rPr>
              <a:t> </a:t>
            </a:r>
            <a:r>
              <a:rPr sz="1800" b="1" i="1" spc="-10" dirty="0">
                <a:latin typeface="Cambria"/>
                <a:cs typeface="Cambria"/>
              </a:rPr>
              <a:t>condição</a:t>
            </a:r>
            <a:r>
              <a:rPr sz="1800" b="1" i="1" spc="375" dirty="0">
                <a:latin typeface="Cambria"/>
                <a:cs typeface="Cambria"/>
              </a:rPr>
              <a:t> </a:t>
            </a:r>
            <a:r>
              <a:rPr sz="1800" b="1" i="1" spc="-5" dirty="0">
                <a:latin typeface="Cambria"/>
                <a:cs typeface="Cambria"/>
              </a:rPr>
              <a:t>necessária</a:t>
            </a:r>
            <a:r>
              <a:rPr sz="1800" b="1" i="1" spc="10" dirty="0">
                <a:latin typeface="Cambria"/>
                <a:cs typeface="Cambria"/>
              </a:rPr>
              <a:t> </a:t>
            </a:r>
            <a:r>
              <a:rPr sz="1800" b="1" i="1" spc="-10" dirty="0">
                <a:latin typeface="Cambria"/>
                <a:cs typeface="Cambria"/>
              </a:rPr>
              <a:t>para</a:t>
            </a:r>
            <a:r>
              <a:rPr sz="1800" b="1" i="1" spc="310" dirty="0">
                <a:latin typeface="Cambria"/>
                <a:cs typeface="Cambria"/>
              </a:rPr>
              <a:t> </a:t>
            </a:r>
            <a:r>
              <a:rPr sz="1800" b="1" i="1" spc="5" dirty="0">
                <a:latin typeface="Cambria"/>
                <a:cs typeface="Cambria"/>
              </a:rPr>
              <a:t>que </a:t>
            </a:r>
            <a:r>
              <a:rPr sz="1800" b="1" i="1" spc="-385" dirty="0">
                <a:latin typeface="Cambria"/>
                <a:cs typeface="Cambria"/>
              </a:rPr>
              <a:t> </a:t>
            </a:r>
            <a:r>
              <a:rPr sz="1800" b="1" i="1" spc="-5" dirty="0">
                <a:latin typeface="Cambria"/>
                <a:cs typeface="Cambria"/>
              </a:rPr>
              <a:t>Pedro</a:t>
            </a:r>
            <a:r>
              <a:rPr sz="1800" b="1" i="1" spc="-15" dirty="0">
                <a:latin typeface="Cambria"/>
                <a:cs typeface="Cambria"/>
              </a:rPr>
              <a:t> </a:t>
            </a:r>
            <a:r>
              <a:rPr sz="1800" b="1" i="1" dirty="0">
                <a:latin typeface="Cambria"/>
                <a:cs typeface="Cambria"/>
              </a:rPr>
              <a:t>seja</a:t>
            </a:r>
            <a:r>
              <a:rPr sz="1800" b="1" i="1" spc="-75" dirty="0">
                <a:latin typeface="Cambria"/>
                <a:cs typeface="Cambria"/>
              </a:rPr>
              <a:t> </a:t>
            </a:r>
            <a:r>
              <a:rPr sz="1800" b="1" i="1" dirty="0">
                <a:latin typeface="Cambria"/>
                <a:cs typeface="Cambria"/>
              </a:rPr>
              <a:t>rico</a:t>
            </a:r>
            <a:r>
              <a:rPr sz="1800" i="1" dirty="0">
                <a:latin typeface="Cambria"/>
                <a:cs typeface="Cambria"/>
              </a:rPr>
              <a:t>”</a:t>
            </a:r>
            <a:r>
              <a:rPr sz="1800" dirty="0">
                <a:latin typeface="Cambria"/>
                <a:cs typeface="Cambria"/>
              </a:rPr>
              <a:t>,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também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poderemos</a:t>
            </a:r>
            <a:r>
              <a:rPr sz="1800" spc="-1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traduzir</a:t>
            </a:r>
            <a:r>
              <a:rPr sz="1800" spc="-10" dirty="0">
                <a:latin typeface="Cambria"/>
                <a:cs typeface="Cambria"/>
              </a:rPr>
              <a:t> isso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de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outra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forma: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"/>
            </a:pPr>
            <a:endParaRPr sz="1800">
              <a:latin typeface="Cambria"/>
              <a:cs typeface="Cambria"/>
            </a:endParaRPr>
          </a:p>
          <a:p>
            <a:pPr marL="443230" algn="ctr">
              <a:lnSpc>
                <a:spcPct val="100000"/>
              </a:lnSpc>
            </a:pPr>
            <a:r>
              <a:rPr sz="1800" i="1" spc="10" dirty="0">
                <a:latin typeface="Cambria"/>
                <a:cs typeface="Cambria"/>
              </a:rPr>
              <a:t>“Maria</a:t>
            </a:r>
            <a:r>
              <a:rPr sz="1800" i="1" spc="-75" dirty="0">
                <a:latin typeface="Cambria"/>
                <a:cs typeface="Cambria"/>
              </a:rPr>
              <a:t> </a:t>
            </a:r>
            <a:r>
              <a:rPr sz="1800" i="1" spc="-10" dirty="0">
                <a:latin typeface="Cambria"/>
                <a:cs typeface="Cambria"/>
              </a:rPr>
              <a:t>ser</a:t>
            </a:r>
            <a:r>
              <a:rPr sz="1800" i="1" spc="-5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médica</a:t>
            </a:r>
            <a:r>
              <a:rPr sz="1800" i="1" spc="-75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é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condição</a:t>
            </a:r>
            <a:r>
              <a:rPr sz="1800" i="1" spc="-110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necessária</a:t>
            </a:r>
            <a:r>
              <a:rPr sz="1800" i="1" spc="-70" dirty="0">
                <a:latin typeface="Cambria"/>
                <a:cs typeface="Cambria"/>
              </a:rPr>
              <a:t> </a:t>
            </a:r>
            <a:r>
              <a:rPr sz="1800" i="1" spc="15" dirty="0">
                <a:latin typeface="Cambria"/>
                <a:cs typeface="Cambria"/>
              </a:rPr>
              <a:t>para</a:t>
            </a:r>
            <a:r>
              <a:rPr sz="1800" i="1" spc="-75" dirty="0">
                <a:latin typeface="Cambria"/>
                <a:cs typeface="Cambria"/>
              </a:rPr>
              <a:t> </a:t>
            </a:r>
            <a:r>
              <a:rPr sz="1800" i="1" spc="10" dirty="0">
                <a:latin typeface="Cambria"/>
                <a:cs typeface="Cambria"/>
              </a:rPr>
              <a:t>que</a:t>
            </a:r>
            <a:r>
              <a:rPr sz="1800" i="1" spc="-15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Pedro</a:t>
            </a:r>
            <a:r>
              <a:rPr sz="1800" i="1" spc="-114" dirty="0">
                <a:latin typeface="Cambria"/>
                <a:cs typeface="Cambria"/>
              </a:rPr>
              <a:t> </a:t>
            </a:r>
            <a:r>
              <a:rPr sz="1800" i="1" spc="-15" dirty="0">
                <a:latin typeface="Cambria"/>
                <a:cs typeface="Cambria"/>
              </a:rPr>
              <a:t>seja</a:t>
            </a:r>
            <a:r>
              <a:rPr sz="1800" i="1" spc="80" dirty="0">
                <a:latin typeface="Cambria"/>
                <a:cs typeface="Cambria"/>
              </a:rPr>
              <a:t> </a:t>
            </a:r>
            <a:r>
              <a:rPr sz="1800" i="1" spc="-5" dirty="0">
                <a:latin typeface="Cambria"/>
                <a:cs typeface="Cambria"/>
              </a:rPr>
              <a:t>rico”</a:t>
            </a:r>
            <a:r>
              <a:rPr sz="1800" i="1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é igual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a:</a:t>
            </a:r>
            <a:endParaRPr sz="1800">
              <a:latin typeface="Cambria"/>
              <a:cs typeface="Cambria"/>
            </a:endParaRPr>
          </a:p>
          <a:p>
            <a:pPr marL="439420" algn="ctr">
              <a:lnSpc>
                <a:spcPct val="100000"/>
              </a:lnSpc>
              <a:spcBef>
                <a:spcPts val="20"/>
              </a:spcBef>
            </a:pPr>
            <a:r>
              <a:rPr sz="1800" i="1" spc="15" dirty="0">
                <a:latin typeface="Cambria"/>
                <a:cs typeface="Cambria"/>
              </a:rPr>
              <a:t>“</a:t>
            </a:r>
            <a:r>
              <a:rPr sz="1800" i="1" spc="30" dirty="0">
                <a:latin typeface="Cambria"/>
                <a:cs typeface="Cambria"/>
              </a:rPr>
              <a:t>S</a:t>
            </a:r>
            <a:r>
              <a:rPr sz="1800" i="1" dirty="0">
                <a:latin typeface="Cambria"/>
                <a:cs typeface="Cambria"/>
              </a:rPr>
              <a:t>e</a:t>
            </a:r>
            <a:r>
              <a:rPr sz="1800" i="1" spc="-20" dirty="0">
                <a:latin typeface="Cambria"/>
                <a:cs typeface="Cambria"/>
              </a:rPr>
              <a:t> </a:t>
            </a:r>
            <a:r>
              <a:rPr sz="1800" i="1" spc="-25" dirty="0">
                <a:latin typeface="Cambria"/>
                <a:cs typeface="Cambria"/>
              </a:rPr>
              <a:t>P</a:t>
            </a:r>
            <a:r>
              <a:rPr sz="1800" i="1" spc="-5" dirty="0">
                <a:latin typeface="Cambria"/>
                <a:cs typeface="Cambria"/>
              </a:rPr>
              <a:t>e</a:t>
            </a:r>
            <a:r>
              <a:rPr sz="1800" i="1" spc="30" dirty="0">
                <a:latin typeface="Cambria"/>
                <a:cs typeface="Cambria"/>
              </a:rPr>
              <a:t>d</a:t>
            </a:r>
            <a:r>
              <a:rPr sz="1800" i="1" spc="15" dirty="0">
                <a:latin typeface="Cambria"/>
                <a:cs typeface="Cambria"/>
              </a:rPr>
              <a:t>r</a:t>
            </a:r>
            <a:r>
              <a:rPr sz="1800" i="1" dirty="0">
                <a:latin typeface="Cambria"/>
                <a:cs typeface="Cambria"/>
              </a:rPr>
              <a:t>o</a:t>
            </a:r>
            <a:r>
              <a:rPr sz="1800" i="1" spc="-110" dirty="0">
                <a:latin typeface="Cambria"/>
                <a:cs typeface="Cambria"/>
              </a:rPr>
              <a:t> </a:t>
            </a:r>
            <a:r>
              <a:rPr sz="1800" i="1" spc="-5" dirty="0">
                <a:latin typeface="Cambria"/>
                <a:cs typeface="Cambria"/>
              </a:rPr>
              <a:t>f</a:t>
            </a:r>
            <a:r>
              <a:rPr sz="1800" i="1" spc="-15" dirty="0">
                <a:latin typeface="Cambria"/>
                <a:cs typeface="Cambria"/>
              </a:rPr>
              <a:t>o</a:t>
            </a:r>
            <a:r>
              <a:rPr sz="1800" i="1" dirty="0">
                <a:latin typeface="Cambria"/>
                <a:cs typeface="Cambria"/>
              </a:rPr>
              <a:t>r</a:t>
            </a:r>
            <a:r>
              <a:rPr sz="1800" i="1" spc="-10" dirty="0">
                <a:latin typeface="Cambria"/>
                <a:cs typeface="Cambria"/>
              </a:rPr>
              <a:t> </a:t>
            </a:r>
            <a:r>
              <a:rPr sz="1800" i="1" spc="15" dirty="0">
                <a:latin typeface="Cambria"/>
                <a:cs typeface="Cambria"/>
              </a:rPr>
              <a:t>r</a:t>
            </a:r>
            <a:r>
              <a:rPr sz="1800" i="1" spc="30" dirty="0">
                <a:latin typeface="Cambria"/>
                <a:cs typeface="Cambria"/>
              </a:rPr>
              <a:t>i</a:t>
            </a:r>
            <a:r>
              <a:rPr sz="1800" i="1" spc="-30" dirty="0">
                <a:latin typeface="Cambria"/>
                <a:cs typeface="Cambria"/>
              </a:rPr>
              <a:t>c</a:t>
            </a:r>
            <a:r>
              <a:rPr sz="1800" i="1" spc="-15" dirty="0">
                <a:latin typeface="Cambria"/>
                <a:cs typeface="Cambria"/>
              </a:rPr>
              <a:t>o</a:t>
            </a:r>
            <a:r>
              <a:rPr sz="1800" i="1" dirty="0">
                <a:latin typeface="Cambria"/>
                <a:cs typeface="Cambria"/>
              </a:rPr>
              <a:t>,</a:t>
            </a:r>
            <a:r>
              <a:rPr sz="1800" i="1" spc="-10" dirty="0">
                <a:latin typeface="Cambria"/>
                <a:cs typeface="Cambria"/>
              </a:rPr>
              <a:t> </a:t>
            </a:r>
            <a:r>
              <a:rPr sz="1800" i="1" spc="-5" dirty="0">
                <a:latin typeface="Cambria"/>
                <a:cs typeface="Cambria"/>
              </a:rPr>
              <a:t>e</a:t>
            </a:r>
            <a:r>
              <a:rPr sz="1800" i="1" spc="10" dirty="0">
                <a:latin typeface="Cambria"/>
                <a:cs typeface="Cambria"/>
              </a:rPr>
              <a:t>n</a:t>
            </a:r>
            <a:r>
              <a:rPr sz="1800" i="1" spc="-25" dirty="0">
                <a:latin typeface="Cambria"/>
                <a:cs typeface="Cambria"/>
              </a:rPr>
              <a:t>t</a:t>
            </a:r>
            <a:r>
              <a:rPr sz="1800" i="1" spc="25" dirty="0">
                <a:latin typeface="Cambria"/>
                <a:cs typeface="Cambria"/>
              </a:rPr>
              <a:t>ã</a:t>
            </a:r>
            <a:r>
              <a:rPr sz="1800" i="1" dirty="0">
                <a:latin typeface="Cambria"/>
                <a:cs typeface="Cambria"/>
              </a:rPr>
              <a:t>o</a:t>
            </a:r>
            <a:r>
              <a:rPr sz="1800" i="1" spc="-35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M</a:t>
            </a:r>
            <a:r>
              <a:rPr sz="1800" i="1" spc="25" dirty="0">
                <a:latin typeface="Cambria"/>
                <a:cs typeface="Cambria"/>
              </a:rPr>
              <a:t>a</a:t>
            </a:r>
            <a:r>
              <a:rPr sz="1800" i="1" spc="15" dirty="0">
                <a:latin typeface="Cambria"/>
                <a:cs typeface="Cambria"/>
              </a:rPr>
              <a:t>r</a:t>
            </a:r>
            <a:r>
              <a:rPr sz="1800" i="1" spc="30" dirty="0">
                <a:latin typeface="Cambria"/>
                <a:cs typeface="Cambria"/>
              </a:rPr>
              <a:t>i</a:t>
            </a:r>
            <a:r>
              <a:rPr sz="1800" i="1" dirty="0">
                <a:latin typeface="Cambria"/>
                <a:cs typeface="Cambria"/>
              </a:rPr>
              <a:t>a</a:t>
            </a:r>
            <a:r>
              <a:rPr sz="1800" i="1" spc="-70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é</a:t>
            </a:r>
            <a:r>
              <a:rPr sz="1800" i="1" spc="55" dirty="0">
                <a:latin typeface="Cambria"/>
                <a:cs typeface="Cambria"/>
              </a:rPr>
              <a:t> </a:t>
            </a:r>
            <a:r>
              <a:rPr sz="1800" i="1" spc="-15" dirty="0">
                <a:latin typeface="Cambria"/>
                <a:cs typeface="Cambria"/>
              </a:rPr>
              <a:t>m</a:t>
            </a:r>
            <a:r>
              <a:rPr sz="1800" i="1" spc="-5" dirty="0">
                <a:latin typeface="Cambria"/>
                <a:cs typeface="Cambria"/>
              </a:rPr>
              <a:t>é</a:t>
            </a:r>
            <a:r>
              <a:rPr sz="1800" i="1" spc="30" dirty="0">
                <a:latin typeface="Cambria"/>
                <a:cs typeface="Cambria"/>
              </a:rPr>
              <a:t>di</a:t>
            </a:r>
            <a:r>
              <a:rPr sz="1800" i="1" spc="-30" dirty="0">
                <a:latin typeface="Cambria"/>
                <a:cs typeface="Cambria"/>
              </a:rPr>
              <a:t>c</a:t>
            </a:r>
            <a:r>
              <a:rPr sz="1800" i="1" spc="25" dirty="0">
                <a:latin typeface="Cambria"/>
                <a:cs typeface="Cambria"/>
              </a:rPr>
              <a:t>a</a:t>
            </a:r>
            <a:r>
              <a:rPr sz="1800" i="1" dirty="0">
                <a:latin typeface="Cambria"/>
                <a:cs typeface="Cambria"/>
              </a:rPr>
              <a:t>”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ambria"/>
              <a:cs typeface="Cambria"/>
            </a:endParaRPr>
          </a:p>
          <a:p>
            <a:pPr marL="260350" indent="-248285">
              <a:lnSpc>
                <a:spcPts val="2130"/>
              </a:lnSpc>
              <a:spcBef>
                <a:spcPts val="5"/>
              </a:spcBef>
              <a:buClr>
                <a:srgbClr val="92D050"/>
              </a:buClr>
              <a:buFont typeface="Wingdings"/>
              <a:buChar char=""/>
              <a:tabLst>
                <a:tab pos="260985" algn="l"/>
              </a:tabLst>
            </a:pPr>
            <a:r>
              <a:rPr sz="1800" i="1" spc="5" dirty="0">
                <a:latin typeface="Cambria"/>
                <a:cs typeface="Cambria"/>
              </a:rPr>
              <a:t>Não</a:t>
            </a:r>
            <a:r>
              <a:rPr sz="1800" i="1" spc="-5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esqueçam:</a:t>
            </a:r>
            <a:endParaRPr sz="1800">
              <a:latin typeface="Cambria"/>
              <a:cs typeface="Cambria"/>
            </a:endParaRPr>
          </a:p>
          <a:p>
            <a:pPr marL="1223645">
              <a:lnSpc>
                <a:spcPts val="2130"/>
              </a:lnSpc>
            </a:pPr>
            <a:r>
              <a:rPr sz="1800" b="1" i="1" spc="10" dirty="0">
                <a:solidFill>
                  <a:srgbClr val="FF0000"/>
                </a:solidFill>
                <a:latin typeface="Cambria"/>
                <a:cs typeface="Cambria"/>
              </a:rPr>
              <a:t>Uma</a:t>
            </a:r>
            <a:r>
              <a:rPr sz="1800" b="1" i="1" spc="-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mbria"/>
                <a:cs typeface="Cambria"/>
              </a:rPr>
              <a:t>condição</a:t>
            </a:r>
            <a:r>
              <a:rPr sz="1800" b="1" i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mbria"/>
                <a:cs typeface="Cambria"/>
              </a:rPr>
              <a:t>suficiente</a:t>
            </a:r>
            <a:r>
              <a:rPr sz="1800" b="1" i="1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i="1" spc="5" dirty="0">
                <a:solidFill>
                  <a:srgbClr val="FF0000"/>
                </a:solidFill>
                <a:latin typeface="Cambria"/>
                <a:cs typeface="Cambria"/>
              </a:rPr>
              <a:t>gera</a:t>
            </a:r>
            <a:r>
              <a:rPr sz="1800" b="1" i="1" spc="-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Cambria"/>
                <a:cs typeface="Cambria"/>
              </a:rPr>
              <a:t>um</a:t>
            </a:r>
            <a:r>
              <a:rPr sz="1800" b="1" i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i="1" spc="5" dirty="0">
                <a:solidFill>
                  <a:srgbClr val="FF0000"/>
                </a:solidFill>
                <a:latin typeface="Cambria"/>
                <a:cs typeface="Cambria"/>
              </a:rPr>
              <a:t>resultado</a:t>
            </a:r>
            <a:r>
              <a:rPr sz="1800" b="1" i="1" spc="-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mbria"/>
                <a:cs typeface="Cambria"/>
              </a:rPr>
              <a:t>necessário.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657161"/>
            <a:ext cx="7524750" cy="1252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1976755" algn="l"/>
                <a:tab pos="9128760" algn="l"/>
              </a:tabLst>
            </a:pPr>
            <a:r>
              <a:rPr spc="5" dirty="0"/>
              <a:t> 	</a:t>
            </a:r>
            <a:r>
              <a:rPr spc="-65" dirty="0"/>
              <a:t>R</a:t>
            </a:r>
            <a:r>
              <a:rPr spc="-15" dirty="0"/>
              <a:t>e</a:t>
            </a:r>
            <a:r>
              <a:rPr spc="-5" dirty="0"/>
              <a:t>p</a:t>
            </a:r>
            <a:r>
              <a:rPr spc="-85" dirty="0"/>
              <a:t>r</a:t>
            </a:r>
            <a:r>
              <a:rPr spc="-15" dirty="0"/>
              <a:t>e</a:t>
            </a:r>
            <a:r>
              <a:rPr spc="10" dirty="0"/>
              <a:t>s</a:t>
            </a:r>
            <a:r>
              <a:rPr spc="-20" dirty="0"/>
              <a:t>e</a:t>
            </a:r>
            <a:r>
              <a:rPr spc="35" dirty="0"/>
              <a:t>nta</a:t>
            </a:r>
            <a:r>
              <a:rPr spc="30" dirty="0"/>
              <a:t>ç</a:t>
            </a:r>
            <a:r>
              <a:rPr spc="40" dirty="0"/>
              <a:t>ã</a:t>
            </a:r>
            <a:r>
              <a:rPr spc="15" dirty="0"/>
              <a:t>o</a:t>
            </a:r>
            <a:r>
              <a:rPr spc="-200" dirty="0"/>
              <a:t> </a:t>
            </a:r>
            <a:r>
              <a:rPr spc="20" dirty="0"/>
              <a:t>M</a:t>
            </a:r>
            <a:r>
              <a:rPr spc="45" dirty="0"/>
              <a:t>a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55" dirty="0"/>
              <a:t>m</a:t>
            </a:r>
            <a:r>
              <a:rPr spc="35" dirty="0"/>
              <a:t>át</a:t>
            </a:r>
            <a:r>
              <a:rPr spc="-40" dirty="0"/>
              <a:t>i</a:t>
            </a:r>
            <a:r>
              <a:rPr spc="30" dirty="0"/>
              <a:t>c</a:t>
            </a:r>
            <a:r>
              <a:rPr spc="15" dirty="0"/>
              <a:t>a</a:t>
            </a:r>
            <a:r>
              <a:rPr dirty="0"/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2455862"/>
            <a:ext cx="809561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Clr>
                <a:srgbClr val="92D050"/>
              </a:buClr>
              <a:buFont typeface="Wingdings"/>
              <a:buChar char=""/>
              <a:tabLst>
                <a:tab pos="299085" algn="l"/>
              </a:tabLst>
            </a:pPr>
            <a:r>
              <a:rPr sz="2000" spc="-5" dirty="0">
                <a:latin typeface="Cambria"/>
                <a:cs typeface="Cambria"/>
              </a:rPr>
              <a:t>Se </a:t>
            </a:r>
            <a:r>
              <a:rPr sz="2000" spc="5" dirty="0">
                <a:latin typeface="Cambria"/>
                <a:cs typeface="Cambria"/>
              </a:rPr>
              <a:t>as </a:t>
            </a:r>
            <a:r>
              <a:rPr sz="2000" spc="-10" dirty="0">
                <a:latin typeface="Cambria"/>
                <a:cs typeface="Cambria"/>
              </a:rPr>
              <a:t>proposições </a:t>
            </a:r>
            <a:r>
              <a:rPr sz="2000" b="1" spc="15" dirty="0">
                <a:latin typeface="Cambria"/>
                <a:cs typeface="Cambria"/>
              </a:rPr>
              <a:t>p </a:t>
            </a:r>
            <a:r>
              <a:rPr sz="2000" spc="10" dirty="0">
                <a:latin typeface="Cambria"/>
                <a:cs typeface="Cambria"/>
              </a:rPr>
              <a:t>e </a:t>
            </a:r>
            <a:r>
              <a:rPr sz="2000" b="1" spc="15" dirty="0">
                <a:latin typeface="Cambria"/>
                <a:cs typeface="Cambria"/>
              </a:rPr>
              <a:t>q </a:t>
            </a:r>
            <a:r>
              <a:rPr sz="2000" dirty="0">
                <a:latin typeface="Cambria"/>
                <a:cs typeface="Cambria"/>
              </a:rPr>
              <a:t>forem </a:t>
            </a:r>
            <a:r>
              <a:rPr sz="2000" spc="-10" dirty="0">
                <a:latin typeface="Cambria"/>
                <a:cs typeface="Cambria"/>
              </a:rPr>
              <a:t>representadas </a:t>
            </a:r>
            <a:r>
              <a:rPr sz="2000" dirty="0">
                <a:latin typeface="Cambria"/>
                <a:cs typeface="Cambria"/>
              </a:rPr>
              <a:t>como </a:t>
            </a:r>
            <a:r>
              <a:rPr sz="2000" spc="-5" dirty="0">
                <a:latin typeface="Cambria"/>
                <a:cs typeface="Cambria"/>
              </a:rPr>
              <a:t>conjuntos, </a:t>
            </a:r>
            <a:r>
              <a:rPr sz="2000" dirty="0">
                <a:latin typeface="Cambria"/>
                <a:cs typeface="Cambria"/>
              </a:rPr>
              <a:t>por </a:t>
            </a:r>
            <a:r>
              <a:rPr sz="2000" spc="10" dirty="0">
                <a:latin typeface="Cambria"/>
                <a:cs typeface="Cambria"/>
              </a:rPr>
              <a:t>meio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de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dirty="0">
                <a:latin typeface="Cambria"/>
                <a:cs typeface="Cambria"/>
              </a:rPr>
              <a:t>diagrama,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condicional </a:t>
            </a:r>
            <a:r>
              <a:rPr sz="2000" spc="-5" dirty="0">
                <a:latin typeface="Cambria"/>
                <a:cs typeface="Cambria"/>
              </a:rPr>
              <a:t>“</a:t>
            </a:r>
            <a:r>
              <a:rPr sz="2000" b="1" spc="-5" dirty="0">
                <a:latin typeface="Cambria"/>
                <a:cs typeface="Cambria"/>
              </a:rPr>
              <a:t>se </a:t>
            </a:r>
            <a:r>
              <a:rPr sz="2000" b="1" spc="15" dirty="0">
                <a:latin typeface="Cambria"/>
                <a:cs typeface="Cambria"/>
              </a:rPr>
              <a:t>p </a:t>
            </a:r>
            <a:r>
              <a:rPr sz="2000" b="1" spc="-5" dirty="0">
                <a:latin typeface="Cambria"/>
                <a:cs typeface="Cambria"/>
              </a:rPr>
              <a:t>então </a:t>
            </a:r>
            <a:r>
              <a:rPr sz="2000" b="1" spc="10" dirty="0">
                <a:latin typeface="Cambria"/>
                <a:cs typeface="Cambria"/>
              </a:rPr>
              <a:t>q” </a:t>
            </a:r>
            <a:r>
              <a:rPr sz="2000" dirty="0">
                <a:latin typeface="Cambria"/>
                <a:cs typeface="Cambria"/>
              </a:rPr>
              <a:t>corresponderá </a:t>
            </a:r>
            <a:r>
              <a:rPr sz="2000" spc="10" dirty="0">
                <a:latin typeface="Cambria"/>
                <a:cs typeface="Cambria"/>
              </a:rPr>
              <a:t>à </a:t>
            </a:r>
            <a:r>
              <a:rPr sz="2000" b="1" spc="-10" dirty="0">
                <a:latin typeface="Cambria"/>
                <a:cs typeface="Cambria"/>
              </a:rPr>
              <a:t>inclusão 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conjunto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p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no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conjunto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q</a:t>
            </a:r>
            <a:r>
              <a:rPr sz="2000" b="1" spc="10" dirty="0">
                <a:latin typeface="Cambria"/>
                <a:cs typeface="Cambria"/>
              </a:rPr>
              <a:t> (</a:t>
            </a:r>
            <a:r>
              <a:rPr sz="2000" spc="10" dirty="0">
                <a:latin typeface="Cambria"/>
                <a:cs typeface="Cambria"/>
              </a:rPr>
              <a:t>p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está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contido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em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q</a:t>
            </a:r>
            <a:r>
              <a:rPr sz="2000" b="1" spc="10" dirty="0">
                <a:latin typeface="Cambria"/>
                <a:cs typeface="Cambria"/>
              </a:rPr>
              <a:t>)</a:t>
            </a:r>
            <a:r>
              <a:rPr sz="2000" spc="1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1875" y="3886221"/>
            <a:ext cx="2348398" cy="219072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7250" y="180911"/>
            <a:ext cx="8286750" cy="1767205"/>
            <a:chOff x="857250" y="180911"/>
            <a:chExt cx="8286750" cy="1767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50" y="180911"/>
              <a:ext cx="8286750" cy="11953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0" y="752411"/>
              <a:ext cx="3810000" cy="1195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5070">
              <a:lnSpc>
                <a:spcPts val="4775"/>
              </a:lnSpc>
              <a:spcBef>
                <a:spcPts val="105"/>
              </a:spcBef>
            </a:pPr>
            <a:r>
              <a:rPr sz="4200" u="none" spc="-25" dirty="0"/>
              <a:t>Conectivo</a:t>
            </a:r>
            <a:r>
              <a:rPr sz="4200" u="none" spc="-105" dirty="0"/>
              <a:t> </a:t>
            </a:r>
            <a:r>
              <a:rPr sz="4200" u="none" spc="-120" dirty="0"/>
              <a:t>“...</a:t>
            </a:r>
            <a:r>
              <a:rPr sz="4200" u="none" spc="35" dirty="0"/>
              <a:t> </a:t>
            </a:r>
            <a:r>
              <a:rPr sz="4200" u="none" spc="10" dirty="0"/>
              <a:t>se</a:t>
            </a:r>
            <a:r>
              <a:rPr sz="4200" u="none" spc="-20" dirty="0"/>
              <a:t> </a:t>
            </a:r>
            <a:r>
              <a:rPr sz="4200" u="none" dirty="0"/>
              <a:t>e</a:t>
            </a:r>
            <a:r>
              <a:rPr sz="4200" u="none" spc="-25" dirty="0"/>
              <a:t> </a:t>
            </a:r>
            <a:r>
              <a:rPr sz="4200" u="none" spc="-5" dirty="0"/>
              <a:t>somente</a:t>
            </a:r>
            <a:r>
              <a:rPr sz="4200" u="none" spc="-95" dirty="0"/>
              <a:t> </a:t>
            </a:r>
            <a:r>
              <a:rPr sz="4200" u="none" spc="10" dirty="0"/>
              <a:t>se</a:t>
            </a:r>
            <a:r>
              <a:rPr sz="4200" u="none" spc="-20" dirty="0"/>
              <a:t> </a:t>
            </a:r>
            <a:r>
              <a:rPr sz="4200" u="none" spc="-65" dirty="0"/>
              <a:t>...”:</a:t>
            </a:r>
            <a:endParaRPr sz="4200"/>
          </a:p>
          <a:p>
            <a:pPr marL="1127125">
              <a:lnSpc>
                <a:spcPts val="4775"/>
              </a:lnSpc>
              <a:tabLst>
                <a:tab pos="5677535" algn="l"/>
                <a:tab pos="9128760" algn="l"/>
              </a:tabLst>
            </a:pPr>
            <a:r>
              <a:rPr sz="4200" i="1" dirty="0">
                <a:latin typeface="Cambria"/>
                <a:cs typeface="Cambria"/>
              </a:rPr>
              <a:t> 	</a:t>
            </a:r>
            <a:r>
              <a:rPr sz="4200" i="1" spc="-5" dirty="0">
                <a:latin typeface="Cambria"/>
                <a:cs typeface="Cambria"/>
              </a:rPr>
              <a:t>Bicondicional	</a:t>
            </a:r>
            <a:endParaRPr sz="42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5325" y="2428811"/>
            <a:ext cx="776287" cy="7381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575" y="1811972"/>
            <a:ext cx="8075295" cy="4016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Clr>
                <a:srgbClr val="669900"/>
              </a:buClr>
              <a:buSzPct val="69444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800" dirty="0">
                <a:latin typeface="Cambria"/>
                <a:cs typeface="Cambria"/>
              </a:rPr>
              <a:t>Proposições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compostas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em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que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está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presente</a:t>
            </a:r>
            <a:r>
              <a:rPr sz="1800" spc="2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conectivo</a:t>
            </a:r>
            <a:r>
              <a:rPr sz="1800" spc="315" dirty="0">
                <a:latin typeface="Cambria"/>
                <a:cs typeface="Cambria"/>
              </a:rPr>
              <a:t> </a:t>
            </a:r>
            <a:r>
              <a:rPr sz="2000" b="1" spc="-60" dirty="0">
                <a:latin typeface="Cambria"/>
                <a:cs typeface="Cambria"/>
              </a:rPr>
              <a:t>“...</a:t>
            </a:r>
            <a:r>
              <a:rPr sz="2000" b="1" spc="22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se</a:t>
            </a:r>
            <a:r>
              <a:rPr sz="2000" b="1" spc="21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e</a:t>
            </a:r>
            <a:r>
              <a:rPr sz="2000" b="1" spc="21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somente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mbria"/>
                <a:cs typeface="Cambria"/>
              </a:rPr>
              <a:t>se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....”;</a:t>
            </a:r>
            <a:endParaRPr sz="20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1430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  <a:tab pos="4541520" algn="l"/>
              </a:tabLst>
            </a:pPr>
            <a:r>
              <a:rPr sz="2000" dirty="0">
                <a:latin typeface="Cambria"/>
                <a:cs typeface="Cambria"/>
              </a:rPr>
              <a:t>Simbolicamente</a:t>
            </a:r>
            <a:r>
              <a:rPr sz="2000" spc="-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representado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“	</a:t>
            </a:r>
            <a:r>
              <a:rPr sz="2000" spc="-114" dirty="0">
                <a:latin typeface="Cambria"/>
                <a:cs typeface="Cambria"/>
              </a:rPr>
              <a:t>”.</a:t>
            </a:r>
            <a:endParaRPr sz="20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Clr>
                <a:srgbClr val="669900"/>
              </a:buClr>
              <a:buSzPct val="70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spc="10" dirty="0">
                <a:latin typeface="Cambria"/>
                <a:cs typeface="Cambria"/>
              </a:rPr>
              <a:t>Consiste</a:t>
            </a:r>
            <a:r>
              <a:rPr sz="2000" spc="-14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em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uma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CONJUNÇÃO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entre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duas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CONDICIONAIS: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mbria"/>
              <a:cs typeface="Cambria"/>
            </a:endParaRPr>
          </a:p>
          <a:p>
            <a:pPr marL="4445" algn="ctr">
              <a:lnSpc>
                <a:spcPct val="100000"/>
              </a:lnSpc>
            </a:pPr>
            <a:r>
              <a:rPr sz="2000" i="1" spc="-5" dirty="0">
                <a:latin typeface="Cambria"/>
                <a:cs typeface="Cambria"/>
              </a:rPr>
              <a:t>“Eduardo</a:t>
            </a:r>
            <a:r>
              <a:rPr sz="2000" i="1" spc="-45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fica</a:t>
            </a:r>
            <a:r>
              <a:rPr sz="2000" i="1" spc="-80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alegre</a:t>
            </a:r>
            <a:r>
              <a:rPr sz="2000" i="1" spc="5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se</a:t>
            </a:r>
            <a:r>
              <a:rPr sz="2000" b="1" i="1" spc="-25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e</a:t>
            </a:r>
            <a:r>
              <a:rPr sz="2000" b="1" i="1" spc="-25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somente</a:t>
            </a:r>
            <a:r>
              <a:rPr sz="2000" b="1" i="1" spc="-100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se</a:t>
            </a:r>
            <a:r>
              <a:rPr sz="2000" b="1" i="1" spc="-5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Mariana </a:t>
            </a:r>
            <a:r>
              <a:rPr sz="2000" i="1" dirty="0">
                <a:latin typeface="Cambria"/>
                <a:cs typeface="Cambria"/>
              </a:rPr>
              <a:t>sorri”</a:t>
            </a:r>
            <a:endParaRPr sz="20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i="1" spc="15" dirty="0">
                <a:latin typeface="Cambria"/>
                <a:cs typeface="Cambria"/>
              </a:rPr>
              <a:t>=</a:t>
            </a:r>
            <a:endParaRPr sz="2000">
              <a:latin typeface="Cambria"/>
              <a:cs typeface="Cambria"/>
            </a:endParaRPr>
          </a:p>
          <a:p>
            <a:pPr marL="9525" algn="ctr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Cambria"/>
                <a:cs typeface="Cambria"/>
              </a:rPr>
              <a:t>“Eduardo</a:t>
            </a:r>
            <a:r>
              <a:rPr sz="2000" i="1" spc="-45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fica</a:t>
            </a:r>
            <a:r>
              <a:rPr sz="2000" i="1" spc="-8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alegre</a:t>
            </a:r>
            <a:r>
              <a:rPr sz="2000" i="1" spc="5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somente</a:t>
            </a:r>
            <a:r>
              <a:rPr sz="2000" b="1" i="1" spc="-105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se</a:t>
            </a:r>
            <a:r>
              <a:rPr sz="2000" b="1" i="1" spc="-10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Mariana</a:t>
            </a:r>
            <a:r>
              <a:rPr sz="2000" i="1" dirty="0">
                <a:latin typeface="Cambria"/>
                <a:cs typeface="Cambria"/>
              </a:rPr>
              <a:t> </a:t>
            </a:r>
            <a:r>
              <a:rPr sz="2000" i="1" spc="5" dirty="0">
                <a:latin typeface="Cambria"/>
                <a:cs typeface="Cambria"/>
              </a:rPr>
              <a:t>sorri</a:t>
            </a:r>
            <a:r>
              <a:rPr sz="2000" i="1" spc="-85" dirty="0">
                <a:latin typeface="Cambria"/>
                <a:cs typeface="Cambria"/>
              </a:rPr>
              <a:t> </a:t>
            </a:r>
            <a:r>
              <a:rPr sz="2000" i="1" spc="15" dirty="0">
                <a:latin typeface="Cambria"/>
                <a:cs typeface="Cambria"/>
              </a:rPr>
              <a:t>E</a:t>
            </a:r>
            <a:r>
              <a:rPr sz="2000" i="1" spc="-1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Mariana</a:t>
            </a:r>
            <a:r>
              <a:rPr sz="2000" i="1" spc="70" dirty="0">
                <a:latin typeface="Cambria"/>
                <a:cs typeface="Cambria"/>
              </a:rPr>
              <a:t> </a:t>
            </a:r>
            <a:r>
              <a:rPr sz="2000" i="1" spc="5" dirty="0">
                <a:latin typeface="Cambria"/>
                <a:cs typeface="Cambria"/>
              </a:rPr>
              <a:t>sorri</a:t>
            </a:r>
            <a:r>
              <a:rPr sz="2000" i="1" spc="-105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somente</a:t>
            </a:r>
            <a:r>
              <a:rPr sz="2000" b="1" i="1" spc="-105" dirty="0">
                <a:latin typeface="Cambria"/>
                <a:cs typeface="Cambria"/>
              </a:rPr>
              <a:t> </a:t>
            </a:r>
            <a:r>
              <a:rPr sz="2000" b="1" i="1" spc="5" dirty="0">
                <a:latin typeface="Cambria"/>
                <a:cs typeface="Cambria"/>
              </a:rPr>
              <a:t>se</a:t>
            </a:r>
            <a:endParaRPr sz="2000">
              <a:latin typeface="Cambria"/>
              <a:cs typeface="Cambria"/>
            </a:endParaRPr>
          </a:p>
          <a:p>
            <a:pPr marL="8255" algn="ctr">
              <a:lnSpc>
                <a:spcPct val="100000"/>
              </a:lnSpc>
            </a:pPr>
            <a:r>
              <a:rPr sz="2000" i="1" spc="-5" dirty="0">
                <a:latin typeface="Cambria"/>
                <a:cs typeface="Cambria"/>
              </a:rPr>
              <a:t>Eduardo</a:t>
            </a:r>
            <a:r>
              <a:rPr sz="2000" i="1" spc="-6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fica</a:t>
            </a:r>
            <a:r>
              <a:rPr sz="2000" i="1" spc="-90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alegre”</a:t>
            </a:r>
            <a:endParaRPr sz="20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i="1" spc="15" dirty="0">
                <a:latin typeface="Cambria"/>
                <a:cs typeface="Cambria"/>
              </a:rPr>
              <a:t>=</a:t>
            </a:r>
            <a:endParaRPr sz="20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i="1" spc="25" dirty="0">
                <a:latin typeface="Cambria"/>
                <a:cs typeface="Cambria"/>
              </a:rPr>
              <a:t>“</a:t>
            </a:r>
            <a:r>
              <a:rPr sz="2000" b="1" i="1" spc="25" dirty="0">
                <a:latin typeface="Cambria"/>
                <a:cs typeface="Cambria"/>
              </a:rPr>
              <a:t>Se</a:t>
            </a:r>
            <a:r>
              <a:rPr sz="2000" b="1" i="1" spc="-10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Eduardo</a:t>
            </a:r>
            <a:r>
              <a:rPr sz="2000" i="1" spc="-4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fica</a:t>
            </a:r>
            <a:r>
              <a:rPr sz="2000" i="1" spc="-75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alegre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b="1" i="1" dirty="0">
                <a:latin typeface="Cambria"/>
                <a:cs typeface="Cambria"/>
              </a:rPr>
              <a:t>então</a:t>
            </a:r>
            <a:r>
              <a:rPr sz="2000" b="1" i="1" spc="-3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Mariana</a:t>
            </a:r>
            <a:r>
              <a:rPr sz="2000" i="1" dirty="0">
                <a:latin typeface="Cambria"/>
                <a:cs typeface="Cambria"/>
              </a:rPr>
              <a:t> </a:t>
            </a:r>
            <a:r>
              <a:rPr sz="2000" i="1" spc="5" dirty="0">
                <a:latin typeface="Cambria"/>
                <a:cs typeface="Cambria"/>
              </a:rPr>
              <a:t>sorri</a:t>
            </a:r>
            <a:r>
              <a:rPr sz="2000" i="1" spc="-20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e</a:t>
            </a:r>
            <a:r>
              <a:rPr sz="2000" b="1" i="1" spc="-20" dirty="0">
                <a:latin typeface="Cambria"/>
                <a:cs typeface="Cambria"/>
              </a:rPr>
              <a:t> </a:t>
            </a:r>
            <a:r>
              <a:rPr sz="2000" b="1" i="1" spc="10" dirty="0">
                <a:latin typeface="Cambria"/>
                <a:cs typeface="Cambria"/>
              </a:rPr>
              <a:t>se</a:t>
            </a:r>
            <a:r>
              <a:rPr sz="2000" b="1" i="1" spc="-2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Mariana </a:t>
            </a:r>
            <a:r>
              <a:rPr sz="2000" i="1" spc="5" dirty="0">
                <a:latin typeface="Cambria"/>
                <a:cs typeface="Cambria"/>
              </a:rPr>
              <a:t>sorri</a:t>
            </a:r>
            <a:r>
              <a:rPr sz="2000" i="1" spc="-5" dirty="0">
                <a:latin typeface="Cambria"/>
                <a:cs typeface="Cambria"/>
              </a:rPr>
              <a:t> </a:t>
            </a:r>
            <a:r>
              <a:rPr sz="2000" b="1" i="1" dirty="0">
                <a:latin typeface="Cambria"/>
                <a:cs typeface="Cambria"/>
              </a:rPr>
              <a:t>então</a:t>
            </a:r>
            <a:endParaRPr sz="2000">
              <a:latin typeface="Cambria"/>
              <a:cs typeface="Cambria"/>
            </a:endParaRPr>
          </a:p>
          <a:p>
            <a:pPr marL="8255" algn="ctr">
              <a:lnSpc>
                <a:spcPct val="100000"/>
              </a:lnSpc>
            </a:pPr>
            <a:r>
              <a:rPr sz="2000" i="1" spc="-5" dirty="0">
                <a:latin typeface="Cambria"/>
                <a:cs typeface="Cambria"/>
              </a:rPr>
              <a:t>Eduardo</a:t>
            </a:r>
            <a:r>
              <a:rPr sz="2000" i="1" spc="-60" dirty="0">
                <a:latin typeface="Cambria"/>
                <a:cs typeface="Cambria"/>
              </a:rPr>
              <a:t> </a:t>
            </a:r>
            <a:r>
              <a:rPr sz="2000" i="1" spc="10" dirty="0">
                <a:latin typeface="Cambria"/>
                <a:cs typeface="Cambria"/>
              </a:rPr>
              <a:t>fica</a:t>
            </a:r>
            <a:r>
              <a:rPr sz="2000" i="1" spc="-90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alegre”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6350" y="723836"/>
            <a:ext cx="4057650" cy="1252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261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5452110" algn="l"/>
                <a:tab pos="9128760" algn="l"/>
              </a:tabLst>
            </a:pPr>
            <a:r>
              <a:rPr i="1" spc="5" dirty="0">
                <a:latin typeface="Cambria"/>
                <a:cs typeface="Cambria"/>
              </a:rPr>
              <a:t> 	</a:t>
            </a:r>
            <a:r>
              <a:rPr i="1" spc="10" dirty="0">
                <a:latin typeface="Cambria"/>
                <a:cs typeface="Cambria"/>
              </a:rPr>
              <a:t>Bicondicional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1811972"/>
            <a:ext cx="8087359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Clr>
                <a:srgbClr val="92D050"/>
              </a:buClr>
              <a:buSzPct val="95000"/>
              <a:buFont typeface="Wingdings"/>
              <a:buChar char=""/>
              <a:tabLst>
                <a:tab pos="243204" algn="l"/>
              </a:tabLst>
            </a:pPr>
            <a:r>
              <a:rPr sz="2000" b="1" spc="-40" dirty="0">
                <a:latin typeface="Cambria"/>
                <a:cs typeface="Cambria"/>
              </a:rPr>
              <a:t>Haverá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duas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situações</a:t>
            </a:r>
            <a:r>
              <a:rPr sz="2000" b="1" dirty="0">
                <a:latin typeface="Cambria"/>
                <a:cs typeface="Cambria"/>
              </a:rPr>
              <a:t> em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que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a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i="1" spc="-10" dirty="0">
                <a:latin typeface="Cambria"/>
                <a:cs typeface="Cambria"/>
              </a:rPr>
              <a:t>bicondicional</a:t>
            </a:r>
            <a:r>
              <a:rPr sz="2000" b="1" i="1" spc="-5" dirty="0">
                <a:latin typeface="Cambria"/>
                <a:cs typeface="Cambria"/>
              </a:rPr>
              <a:t> </a:t>
            </a:r>
            <a:r>
              <a:rPr sz="2000" b="1" spc="-15" dirty="0">
                <a:latin typeface="Cambria"/>
                <a:cs typeface="Cambria"/>
              </a:rPr>
              <a:t>será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verdadeira: 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quando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antecedente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e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consequente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forem</a:t>
            </a:r>
            <a:r>
              <a:rPr sz="2000" b="1" dirty="0">
                <a:latin typeface="Cambria"/>
                <a:cs typeface="Cambria"/>
              </a:rPr>
              <a:t> ambos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verdadeiros,</a:t>
            </a:r>
            <a:r>
              <a:rPr sz="2000" b="1" spc="-20" dirty="0">
                <a:latin typeface="Cambria"/>
                <a:cs typeface="Cambria"/>
              </a:rPr>
              <a:t> ou 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quando </a:t>
            </a:r>
            <a:r>
              <a:rPr sz="2000" b="1" spc="-5" dirty="0">
                <a:latin typeface="Cambria"/>
                <a:cs typeface="Cambria"/>
              </a:rPr>
              <a:t>forem </a:t>
            </a:r>
            <a:r>
              <a:rPr sz="2000" b="1" dirty="0">
                <a:latin typeface="Cambria"/>
                <a:cs typeface="Cambria"/>
              </a:rPr>
              <a:t>ambos </a:t>
            </a:r>
            <a:r>
              <a:rPr sz="2000" b="1" spc="-10" dirty="0">
                <a:latin typeface="Cambria"/>
                <a:cs typeface="Cambria"/>
              </a:rPr>
              <a:t>falsos. </a:t>
            </a:r>
            <a:r>
              <a:rPr sz="2000" b="1" spc="-5" dirty="0">
                <a:latin typeface="Cambria"/>
                <a:cs typeface="Cambria"/>
              </a:rPr>
              <a:t>Nos </a:t>
            </a:r>
            <a:r>
              <a:rPr sz="2000" b="1" spc="-10" dirty="0">
                <a:latin typeface="Cambria"/>
                <a:cs typeface="Cambria"/>
              </a:rPr>
              <a:t>demais casos, </a:t>
            </a:r>
            <a:r>
              <a:rPr sz="2000" b="1" spc="10" dirty="0">
                <a:latin typeface="Cambria"/>
                <a:cs typeface="Cambria"/>
              </a:rPr>
              <a:t>a </a:t>
            </a:r>
            <a:r>
              <a:rPr sz="2000" b="1" i="1" dirty="0">
                <a:latin typeface="Cambria"/>
                <a:cs typeface="Cambria"/>
              </a:rPr>
              <a:t>bicondicional </a:t>
            </a:r>
            <a:r>
              <a:rPr sz="2000" b="1" spc="-10" dirty="0">
                <a:latin typeface="Cambria"/>
                <a:cs typeface="Cambria"/>
              </a:rPr>
              <a:t>será 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falsa.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875" y="3476561"/>
            <a:ext cx="681037" cy="566737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79776" y="3351276"/>
          <a:ext cx="3571238" cy="2803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705"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350" b="1" dirty="0">
                          <a:latin typeface="Cambria"/>
                          <a:cs typeface="Cambria"/>
                        </a:rPr>
                        <a:t>p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350" b="1" dirty="0">
                          <a:latin typeface="Cambria"/>
                          <a:cs typeface="Cambria"/>
                        </a:rPr>
                        <a:t>q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612140" algn="l"/>
                        </a:tabLst>
                      </a:pPr>
                      <a:r>
                        <a:rPr sz="3350" b="1" spc="15" dirty="0">
                          <a:latin typeface="Cambria"/>
                          <a:cs typeface="Cambria"/>
                        </a:rPr>
                        <a:t>p	q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41"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705"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3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35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3350">
                        <a:latin typeface="Cambria"/>
                        <a:cs typeface="Cambr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657161"/>
            <a:ext cx="7524750" cy="1252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887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1976755" algn="l"/>
                <a:tab pos="9128760" algn="l"/>
              </a:tabLst>
            </a:pPr>
            <a:r>
              <a:rPr spc="5" dirty="0"/>
              <a:t> 	</a:t>
            </a:r>
            <a:r>
              <a:rPr spc="-65" dirty="0"/>
              <a:t>R</a:t>
            </a:r>
            <a:r>
              <a:rPr spc="-15" dirty="0"/>
              <a:t>e</a:t>
            </a:r>
            <a:r>
              <a:rPr spc="-5" dirty="0"/>
              <a:t>p</a:t>
            </a:r>
            <a:r>
              <a:rPr spc="-85" dirty="0"/>
              <a:t>r</a:t>
            </a:r>
            <a:r>
              <a:rPr spc="-15" dirty="0"/>
              <a:t>e</a:t>
            </a:r>
            <a:r>
              <a:rPr spc="10" dirty="0"/>
              <a:t>s</a:t>
            </a:r>
            <a:r>
              <a:rPr spc="-20" dirty="0"/>
              <a:t>e</a:t>
            </a:r>
            <a:r>
              <a:rPr spc="35" dirty="0"/>
              <a:t>nta</a:t>
            </a:r>
            <a:r>
              <a:rPr spc="30" dirty="0"/>
              <a:t>ç</a:t>
            </a:r>
            <a:r>
              <a:rPr spc="40" dirty="0"/>
              <a:t>ã</a:t>
            </a:r>
            <a:r>
              <a:rPr spc="15" dirty="0"/>
              <a:t>o</a:t>
            </a:r>
            <a:r>
              <a:rPr spc="-200" dirty="0"/>
              <a:t> </a:t>
            </a:r>
            <a:r>
              <a:rPr spc="20" dirty="0"/>
              <a:t>M</a:t>
            </a:r>
            <a:r>
              <a:rPr spc="45" dirty="0"/>
              <a:t>a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55" dirty="0"/>
              <a:t>m</a:t>
            </a:r>
            <a:r>
              <a:rPr spc="35" dirty="0"/>
              <a:t>át</a:t>
            </a:r>
            <a:r>
              <a:rPr spc="-40" dirty="0"/>
              <a:t>i</a:t>
            </a:r>
            <a:r>
              <a:rPr spc="30" dirty="0"/>
              <a:t>c</a:t>
            </a:r>
            <a:r>
              <a:rPr spc="15" dirty="0"/>
              <a:t>a</a:t>
            </a:r>
            <a:r>
              <a:rPr dirty="0"/>
              <a:t>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2455862"/>
            <a:ext cx="809561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Clr>
                <a:srgbClr val="92D050"/>
              </a:buClr>
              <a:buFont typeface="Wingdings"/>
              <a:buChar char=""/>
              <a:tabLst>
                <a:tab pos="299085" algn="l"/>
              </a:tabLst>
            </a:pPr>
            <a:r>
              <a:rPr sz="2000" spc="-5" dirty="0">
                <a:latin typeface="Cambria"/>
                <a:cs typeface="Cambria"/>
              </a:rPr>
              <a:t>Se </a:t>
            </a:r>
            <a:r>
              <a:rPr sz="2000" spc="5" dirty="0">
                <a:latin typeface="Cambria"/>
                <a:cs typeface="Cambria"/>
              </a:rPr>
              <a:t>as </a:t>
            </a:r>
            <a:r>
              <a:rPr sz="2000" spc="-10" dirty="0">
                <a:latin typeface="Cambria"/>
                <a:cs typeface="Cambria"/>
              </a:rPr>
              <a:t>proposições </a:t>
            </a:r>
            <a:r>
              <a:rPr sz="2000" b="1" spc="15" dirty="0">
                <a:latin typeface="Cambria"/>
                <a:cs typeface="Cambria"/>
              </a:rPr>
              <a:t>p </a:t>
            </a:r>
            <a:r>
              <a:rPr sz="2000" spc="10" dirty="0">
                <a:latin typeface="Cambria"/>
                <a:cs typeface="Cambria"/>
              </a:rPr>
              <a:t>e </a:t>
            </a:r>
            <a:r>
              <a:rPr sz="2000" b="1" spc="15" dirty="0">
                <a:latin typeface="Cambria"/>
                <a:cs typeface="Cambria"/>
              </a:rPr>
              <a:t>q </a:t>
            </a:r>
            <a:r>
              <a:rPr sz="2000" dirty="0">
                <a:latin typeface="Cambria"/>
                <a:cs typeface="Cambria"/>
              </a:rPr>
              <a:t>forem </a:t>
            </a:r>
            <a:r>
              <a:rPr sz="2000" spc="-10" dirty="0">
                <a:latin typeface="Cambria"/>
                <a:cs typeface="Cambria"/>
              </a:rPr>
              <a:t>representadas </a:t>
            </a:r>
            <a:r>
              <a:rPr sz="2000" dirty="0">
                <a:latin typeface="Cambria"/>
                <a:cs typeface="Cambria"/>
              </a:rPr>
              <a:t>como </a:t>
            </a:r>
            <a:r>
              <a:rPr sz="2000" spc="-5" dirty="0">
                <a:latin typeface="Cambria"/>
                <a:cs typeface="Cambria"/>
              </a:rPr>
              <a:t>conjuntos, </a:t>
            </a:r>
            <a:r>
              <a:rPr sz="2000" dirty="0">
                <a:latin typeface="Cambria"/>
                <a:cs typeface="Cambria"/>
              </a:rPr>
              <a:t>por </a:t>
            </a:r>
            <a:r>
              <a:rPr sz="2000" spc="10" dirty="0">
                <a:latin typeface="Cambria"/>
                <a:cs typeface="Cambria"/>
              </a:rPr>
              <a:t>meio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de </a:t>
            </a:r>
            <a:r>
              <a:rPr sz="2000" spc="20" dirty="0">
                <a:latin typeface="Cambria"/>
                <a:cs typeface="Cambria"/>
              </a:rPr>
              <a:t>um </a:t>
            </a:r>
            <a:r>
              <a:rPr sz="2000" spc="-5" dirty="0">
                <a:latin typeface="Cambria"/>
                <a:cs typeface="Cambria"/>
              </a:rPr>
              <a:t>diagrama,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bicondicional </a:t>
            </a:r>
            <a:r>
              <a:rPr sz="2000" spc="5" dirty="0">
                <a:latin typeface="Cambria"/>
                <a:cs typeface="Cambria"/>
              </a:rPr>
              <a:t>“</a:t>
            </a:r>
            <a:r>
              <a:rPr sz="2000" b="1" spc="5" dirty="0">
                <a:latin typeface="Cambria"/>
                <a:cs typeface="Cambria"/>
              </a:rPr>
              <a:t>p </a:t>
            </a:r>
            <a:r>
              <a:rPr sz="2000" b="1" spc="-5" dirty="0">
                <a:latin typeface="Cambria"/>
                <a:cs typeface="Cambria"/>
              </a:rPr>
              <a:t>se </a:t>
            </a:r>
            <a:r>
              <a:rPr sz="2000" b="1" spc="10" dirty="0">
                <a:latin typeface="Cambria"/>
                <a:cs typeface="Cambria"/>
              </a:rPr>
              <a:t>e </a:t>
            </a:r>
            <a:r>
              <a:rPr sz="2000" b="1" spc="-5" dirty="0">
                <a:latin typeface="Cambria"/>
                <a:cs typeface="Cambria"/>
              </a:rPr>
              <a:t>somente se </a:t>
            </a:r>
            <a:r>
              <a:rPr sz="2000" b="1" spc="10" dirty="0">
                <a:latin typeface="Cambria"/>
                <a:cs typeface="Cambria"/>
              </a:rPr>
              <a:t>q” </a:t>
            </a:r>
            <a:r>
              <a:rPr sz="2000" spc="-5" dirty="0">
                <a:latin typeface="Cambria"/>
                <a:cs typeface="Cambria"/>
              </a:rPr>
              <a:t>corresponderá </a:t>
            </a:r>
            <a:r>
              <a:rPr sz="2000" spc="10" dirty="0">
                <a:latin typeface="Cambria"/>
                <a:cs typeface="Cambria"/>
              </a:rPr>
              <a:t>à 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igualdade</a:t>
            </a:r>
            <a:r>
              <a:rPr sz="2000" b="1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dos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conjuntos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b="1" spc="15" dirty="0">
                <a:latin typeface="Cambria"/>
                <a:cs typeface="Cambria"/>
              </a:rPr>
              <a:t>p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b="1" spc="10" dirty="0">
                <a:latin typeface="Cambria"/>
                <a:cs typeface="Cambria"/>
              </a:rPr>
              <a:t>q</a:t>
            </a:r>
            <a:r>
              <a:rPr sz="2000" spc="1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3981450"/>
            <a:ext cx="2766100" cy="19524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38650" y="647636"/>
            <a:ext cx="4705350" cy="1252855"/>
            <a:chOff x="4438650" y="647636"/>
            <a:chExt cx="4705350" cy="1252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8650" y="647636"/>
              <a:ext cx="2471801" cy="12525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2675" y="647636"/>
              <a:ext cx="938212" cy="12525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3175" y="647636"/>
              <a:ext cx="2790825" cy="125253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2061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0"/>
              </a:spcBef>
              <a:tabLst>
                <a:tab pos="4801235" algn="l"/>
                <a:tab pos="9128760" algn="l"/>
              </a:tabLst>
            </a:pPr>
            <a:r>
              <a:rPr spc="5" dirty="0"/>
              <a:t> 	</a:t>
            </a:r>
            <a:r>
              <a:rPr spc="-45" dirty="0"/>
              <a:t>Tabela-Verdade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1175" y="1652841"/>
            <a:ext cx="8129905" cy="202120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0" marR="34925" indent="-343535" algn="just">
              <a:lnSpc>
                <a:spcPct val="103000"/>
              </a:lnSpc>
              <a:spcBef>
                <a:spcPts val="70"/>
              </a:spcBef>
              <a:buClr>
                <a:srgbClr val="669900"/>
              </a:buClr>
              <a:buSzPct val="70967"/>
              <a:buFont typeface="Wingdings"/>
              <a:buChar char=""/>
              <a:tabLst>
                <a:tab pos="381635" algn="l"/>
              </a:tabLst>
            </a:pPr>
            <a:r>
              <a:rPr sz="1550" spc="15" dirty="0">
                <a:latin typeface="Cambria"/>
                <a:cs typeface="Cambria"/>
              </a:rPr>
              <a:t>É</a:t>
            </a:r>
            <a:r>
              <a:rPr sz="1550" spc="105" dirty="0">
                <a:latin typeface="Cambria"/>
                <a:cs typeface="Cambria"/>
              </a:rPr>
              <a:t> </a:t>
            </a:r>
            <a:r>
              <a:rPr sz="1550" spc="30" dirty="0">
                <a:latin typeface="Cambria"/>
                <a:cs typeface="Cambria"/>
              </a:rPr>
              <a:t>um</a:t>
            </a:r>
            <a:r>
              <a:rPr sz="1550" spc="8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instrumento</a:t>
            </a:r>
            <a:r>
              <a:rPr sz="1550" spc="110" dirty="0">
                <a:latin typeface="Cambria"/>
                <a:cs typeface="Cambria"/>
              </a:rPr>
              <a:t> </a:t>
            </a:r>
            <a:r>
              <a:rPr sz="1550" spc="20" dirty="0">
                <a:latin typeface="Cambria"/>
                <a:cs typeface="Cambria"/>
              </a:rPr>
              <a:t>usado</a:t>
            </a:r>
            <a:r>
              <a:rPr sz="1550" spc="105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para</a:t>
            </a:r>
            <a:r>
              <a:rPr sz="1550" spc="10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determinar</a:t>
            </a:r>
            <a:r>
              <a:rPr sz="1550" spc="155" dirty="0">
                <a:latin typeface="Cambria"/>
                <a:cs typeface="Cambria"/>
              </a:rPr>
              <a:t> </a:t>
            </a:r>
            <a:r>
              <a:rPr sz="1550" spc="5" dirty="0">
                <a:latin typeface="Cambria"/>
                <a:cs typeface="Cambria"/>
              </a:rPr>
              <a:t>os</a:t>
            </a:r>
            <a:r>
              <a:rPr sz="1550" spc="114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valores</a:t>
            </a:r>
            <a:r>
              <a:rPr sz="1550" spc="120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lógicos</a:t>
            </a:r>
            <a:r>
              <a:rPr sz="1550" spc="125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das</a:t>
            </a:r>
            <a:r>
              <a:rPr sz="1550" spc="114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proposições</a:t>
            </a:r>
            <a:r>
              <a:rPr sz="1550" spc="110" dirty="0">
                <a:latin typeface="Cambria"/>
                <a:cs typeface="Cambria"/>
              </a:rPr>
              <a:t> </a:t>
            </a:r>
            <a:r>
              <a:rPr sz="1550" spc="20" dirty="0">
                <a:latin typeface="Cambria"/>
                <a:cs typeface="Cambria"/>
              </a:rPr>
              <a:t>compostas, </a:t>
            </a:r>
            <a:r>
              <a:rPr sz="1550" spc="-33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a partir</a:t>
            </a:r>
            <a:r>
              <a:rPr sz="1550" spc="15" dirty="0">
                <a:latin typeface="Cambria"/>
                <a:cs typeface="Cambria"/>
              </a:rPr>
              <a:t> </a:t>
            </a:r>
            <a:r>
              <a:rPr sz="1550" spc="25" dirty="0">
                <a:latin typeface="Cambria"/>
                <a:cs typeface="Cambria"/>
              </a:rPr>
              <a:t>de </a:t>
            </a:r>
            <a:r>
              <a:rPr sz="1550" spc="10" dirty="0">
                <a:latin typeface="Cambria"/>
                <a:cs typeface="Cambria"/>
              </a:rPr>
              <a:t>atribuições </a:t>
            </a:r>
            <a:r>
              <a:rPr sz="1550" spc="25" dirty="0">
                <a:latin typeface="Cambria"/>
                <a:cs typeface="Cambria"/>
              </a:rPr>
              <a:t>de </a:t>
            </a:r>
            <a:r>
              <a:rPr sz="1550" spc="5" dirty="0">
                <a:latin typeface="Cambria"/>
                <a:cs typeface="Cambria"/>
              </a:rPr>
              <a:t>todos</a:t>
            </a:r>
            <a:r>
              <a:rPr sz="1550" spc="10" dirty="0">
                <a:latin typeface="Cambria"/>
                <a:cs typeface="Cambria"/>
              </a:rPr>
              <a:t> </a:t>
            </a:r>
            <a:r>
              <a:rPr sz="1550" spc="5" dirty="0">
                <a:latin typeface="Cambria"/>
                <a:cs typeface="Cambria"/>
              </a:rPr>
              <a:t>os</a:t>
            </a:r>
            <a:r>
              <a:rPr sz="1550" spc="10" dirty="0">
                <a:latin typeface="Cambria"/>
                <a:cs typeface="Cambria"/>
              </a:rPr>
              <a:t> possíveis</a:t>
            </a:r>
            <a:r>
              <a:rPr sz="1550" spc="15" dirty="0">
                <a:latin typeface="Cambria"/>
                <a:cs typeface="Cambria"/>
              </a:rPr>
              <a:t> valores </a:t>
            </a:r>
            <a:r>
              <a:rPr sz="1550" dirty="0">
                <a:latin typeface="Cambria"/>
                <a:cs typeface="Cambria"/>
              </a:rPr>
              <a:t>lógicos</a:t>
            </a:r>
            <a:r>
              <a:rPr sz="1550" spc="5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das </a:t>
            </a:r>
            <a:r>
              <a:rPr sz="1550" spc="15" dirty="0">
                <a:latin typeface="Cambria"/>
                <a:cs typeface="Cambria"/>
              </a:rPr>
              <a:t>proposições </a:t>
            </a:r>
            <a:r>
              <a:rPr sz="1550" spc="20" dirty="0">
                <a:latin typeface="Cambria"/>
                <a:cs typeface="Cambria"/>
              </a:rPr>
              <a:t>simples </a:t>
            </a:r>
            <a:r>
              <a:rPr sz="1550" spc="25" dirty="0">
                <a:latin typeface="Cambria"/>
                <a:cs typeface="Cambria"/>
              </a:rPr>
              <a:t> </a:t>
            </a:r>
            <a:r>
              <a:rPr sz="1550" spc="5" dirty="0">
                <a:latin typeface="Cambria"/>
                <a:cs typeface="Cambria"/>
              </a:rPr>
              <a:t>componentes.</a:t>
            </a:r>
            <a:endParaRPr sz="1550">
              <a:latin typeface="Cambria"/>
              <a:cs typeface="Cambria"/>
            </a:endParaRPr>
          </a:p>
          <a:p>
            <a:pPr marL="381000" marR="30480" indent="-343535" algn="just">
              <a:lnSpc>
                <a:spcPct val="102899"/>
              </a:lnSpc>
              <a:spcBef>
                <a:spcPts val="415"/>
              </a:spcBef>
              <a:buClr>
                <a:srgbClr val="669900"/>
              </a:buClr>
              <a:buSzPct val="70967"/>
              <a:buFont typeface="Wingdings"/>
              <a:buChar char=""/>
              <a:tabLst>
                <a:tab pos="381635" algn="l"/>
              </a:tabLst>
            </a:pPr>
            <a:r>
              <a:rPr sz="1550" spc="15" dirty="0">
                <a:latin typeface="Cambria"/>
                <a:cs typeface="Cambria"/>
              </a:rPr>
              <a:t>A</a:t>
            </a:r>
            <a:r>
              <a:rPr sz="1550" spc="254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primeira</a:t>
            </a:r>
            <a:r>
              <a:rPr sz="1550" spc="25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das</a:t>
            </a:r>
            <a:r>
              <a:rPr sz="1550" spc="260" dirty="0">
                <a:latin typeface="Cambria"/>
                <a:cs typeface="Cambria"/>
              </a:rPr>
              <a:t> </a:t>
            </a:r>
            <a:r>
              <a:rPr sz="1550" spc="5" dirty="0">
                <a:latin typeface="Cambria"/>
                <a:cs typeface="Cambria"/>
              </a:rPr>
              <a:t>tabelas</a:t>
            </a:r>
            <a:r>
              <a:rPr sz="1550" spc="254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abaixo</a:t>
            </a:r>
            <a:r>
              <a:rPr sz="1550" spc="265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apresenta</a:t>
            </a:r>
            <a:r>
              <a:rPr sz="1550" spc="254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duas</a:t>
            </a:r>
            <a:r>
              <a:rPr sz="1550" spc="27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proposições</a:t>
            </a:r>
            <a:r>
              <a:rPr sz="1550" spc="250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simples:</a:t>
            </a:r>
            <a:r>
              <a:rPr sz="1550" spc="305" dirty="0">
                <a:latin typeface="Cambria"/>
                <a:cs typeface="Cambria"/>
              </a:rPr>
              <a:t> </a:t>
            </a:r>
            <a:r>
              <a:rPr sz="1550" b="1" spc="10" dirty="0">
                <a:latin typeface="Cambria"/>
                <a:cs typeface="Cambria"/>
              </a:rPr>
              <a:t>p</a:t>
            </a:r>
            <a:r>
              <a:rPr sz="1550" b="1" spc="220" dirty="0">
                <a:latin typeface="Cambria"/>
                <a:cs typeface="Cambria"/>
              </a:rPr>
              <a:t> </a:t>
            </a:r>
            <a:r>
              <a:rPr sz="1550" b="1" spc="10" dirty="0">
                <a:latin typeface="Cambria"/>
                <a:cs typeface="Cambria"/>
              </a:rPr>
              <a:t>e</a:t>
            </a:r>
            <a:r>
              <a:rPr sz="1550" b="1" spc="254" dirty="0">
                <a:latin typeface="Cambria"/>
                <a:cs typeface="Cambria"/>
              </a:rPr>
              <a:t> </a:t>
            </a:r>
            <a:r>
              <a:rPr sz="1550" b="1" spc="10" dirty="0">
                <a:latin typeface="Cambria"/>
                <a:cs typeface="Cambria"/>
              </a:rPr>
              <a:t>q</a:t>
            </a:r>
            <a:r>
              <a:rPr sz="1550" b="1" spc="229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e</a:t>
            </a:r>
            <a:r>
              <a:rPr sz="1550" spc="245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a</a:t>
            </a:r>
            <a:r>
              <a:rPr sz="1550" spc="17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segunda, </a:t>
            </a:r>
            <a:r>
              <a:rPr sz="1550" spc="-325" dirty="0">
                <a:latin typeface="Cambria"/>
                <a:cs typeface="Cambria"/>
              </a:rPr>
              <a:t> </a:t>
            </a:r>
            <a:r>
              <a:rPr sz="1550" spc="5" dirty="0">
                <a:latin typeface="Cambria"/>
                <a:cs typeface="Cambria"/>
              </a:rPr>
              <a:t>três </a:t>
            </a:r>
            <a:r>
              <a:rPr sz="1550" spc="10" dirty="0">
                <a:latin typeface="Cambria"/>
                <a:cs typeface="Cambria"/>
              </a:rPr>
              <a:t>proposições </a:t>
            </a:r>
            <a:r>
              <a:rPr sz="1550" spc="15" dirty="0">
                <a:latin typeface="Cambria"/>
                <a:cs typeface="Cambria"/>
              </a:rPr>
              <a:t>simples: </a:t>
            </a:r>
            <a:r>
              <a:rPr sz="1550" b="1" spc="25" dirty="0">
                <a:latin typeface="Cambria"/>
                <a:cs typeface="Cambria"/>
              </a:rPr>
              <a:t>p, </a:t>
            </a:r>
            <a:r>
              <a:rPr sz="1550" b="1" spc="10" dirty="0">
                <a:latin typeface="Cambria"/>
                <a:cs typeface="Cambria"/>
              </a:rPr>
              <a:t>q e </a:t>
            </a:r>
            <a:r>
              <a:rPr sz="1550" b="1" spc="20" dirty="0">
                <a:latin typeface="Cambria"/>
                <a:cs typeface="Cambria"/>
              </a:rPr>
              <a:t>r</a:t>
            </a:r>
            <a:r>
              <a:rPr sz="1550" spc="20" dirty="0">
                <a:latin typeface="Cambria"/>
                <a:cs typeface="Cambria"/>
              </a:rPr>
              <a:t>. </a:t>
            </a:r>
            <a:r>
              <a:rPr sz="1550" spc="5" dirty="0">
                <a:latin typeface="Cambria"/>
                <a:cs typeface="Cambria"/>
              </a:rPr>
              <a:t>As </a:t>
            </a:r>
            <a:r>
              <a:rPr sz="1550" spc="10" dirty="0">
                <a:latin typeface="Cambria"/>
                <a:cs typeface="Cambria"/>
              </a:rPr>
              <a:t>células </a:t>
            </a:r>
            <a:r>
              <a:rPr sz="1550" spc="25" dirty="0">
                <a:latin typeface="Cambria"/>
                <a:cs typeface="Cambria"/>
              </a:rPr>
              <a:t>de </a:t>
            </a:r>
            <a:r>
              <a:rPr sz="1550" spc="5" dirty="0">
                <a:latin typeface="Cambria"/>
                <a:cs typeface="Cambria"/>
              </a:rPr>
              <a:t>ambas </a:t>
            </a:r>
            <a:r>
              <a:rPr sz="1550" dirty="0">
                <a:latin typeface="Cambria"/>
                <a:cs typeface="Cambria"/>
              </a:rPr>
              <a:t>as </a:t>
            </a:r>
            <a:r>
              <a:rPr sz="1550" spc="15" dirty="0">
                <a:latin typeface="Cambria"/>
                <a:cs typeface="Cambria"/>
              </a:rPr>
              <a:t>tabelas </a:t>
            </a:r>
            <a:r>
              <a:rPr sz="1550" spc="5" dirty="0">
                <a:latin typeface="Cambria"/>
                <a:cs typeface="Cambria"/>
              </a:rPr>
              <a:t>são </a:t>
            </a:r>
            <a:r>
              <a:rPr sz="1550" spc="20" dirty="0">
                <a:latin typeface="Cambria"/>
                <a:cs typeface="Cambria"/>
              </a:rPr>
              <a:t>preenchidas </a:t>
            </a:r>
            <a:r>
              <a:rPr sz="1550" spc="25" dirty="0">
                <a:latin typeface="Cambria"/>
                <a:cs typeface="Cambria"/>
              </a:rPr>
              <a:t>com </a:t>
            </a:r>
            <a:r>
              <a:rPr sz="1550" spc="3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valores lógicos </a:t>
            </a:r>
            <a:r>
              <a:rPr sz="1550" spc="15" dirty="0">
                <a:latin typeface="Cambria"/>
                <a:cs typeface="Cambria"/>
              </a:rPr>
              <a:t>V </a:t>
            </a:r>
            <a:r>
              <a:rPr sz="1550" spc="10" dirty="0">
                <a:latin typeface="Cambria"/>
                <a:cs typeface="Cambria"/>
              </a:rPr>
              <a:t>e </a:t>
            </a:r>
            <a:r>
              <a:rPr sz="1550" spc="-40" dirty="0">
                <a:latin typeface="Cambria"/>
                <a:cs typeface="Cambria"/>
              </a:rPr>
              <a:t>F, </a:t>
            </a:r>
            <a:r>
              <a:rPr sz="1550" spc="25" dirty="0">
                <a:latin typeface="Cambria"/>
                <a:cs typeface="Cambria"/>
              </a:rPr>
              <a:t>de </a:t>
            </a:r>
            <a:r>
              <a:rPr sz="1550" spc="5" dirty="0">
                <a:latin typeface="Cambria"/>
                <a:cs typeface="Cambria"/>
              </a:rPr>
              <a:t>modo </a:t>
            </a:r>
            <a:r>
              <a:rPr sz="1550" spc="10" dirty="0">
                <a:latin typeface="Cambria"/>
                <a:cs typeface="Cambria"/>
              </a:rPr>
              <a:t>a </a:t>
            </a:r>
            <a:r>
              <a:rPr sz="1550" spc="20" dirty="0">
                <a:latin typeface="Cambria"/>
                <a:cs typeface="Cambria"/>
              </a:rPr>
              <a:t>esgotar todas </a:t>
            </a:r>
            <a:r>
              <a:rPr sz="1550" dirty="0">
                <a:latin typeface="Cambria"/>
                <a:cs typeface="Cambria"/>
              </a:rPr>
              <a:t>as </a:t>
            </a:r>
            <a:r>
              <a:rPr sz="1550" spc="15" dirty="0">
                <a:latin typeface="Cambria"/>
                <a:cs typeface="Cambria"/>
              </a:rPr>
              <a:t>possíveis </a:t>
            </a:r>
            <a:r>
              <a:rPr sz="1550" spc="20" dirty="0">
                <a:latin typeface="Cambria"/>
                <a:cs typeface="Cambria"/>
              </a:rPr>
              <a:t>combinações. </a:t>
            </a:r>
            <a:r>
              <a:rPr sz="1550" spc="15" dirty="0">
                <a:latin typeface="Cambria"/>
                <a:cs typeface="Cambria"/>
              </a:rPr>
              <a:t>O </a:t>
            </a:r>
            <a:r>
              <a:rPr sz="1550" spc="25" dirty="0">
                <a:latin typeface="Cambria"/>
                <a:cs typeface="Cambria"/>
              </a:rPr>
              <a:t>número </a:t>
            </a:r>
            <a:r>
              <a:rPr sz="1550" spc="35" dirty="0">
                <a:latin typeface="Cambria"/>
                <a:cs typeface="Cambria"/>
              </a:rPr>
              <a:t>de </a:t>
            </a:r>
            <a:r>
              <a:rPr sz="1550" spc="40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linhas</a:t>
            </a:r>
            <a:r>
              <a:rPr sz="1550" spc="20" dirty="0">
                <a:latin typeface="Cambria"/>
                <a:cs typeface="Cambria"/>
              </a:rPr>
              <a:t> </a:t>
            </a:r>
            <a:r>
              <a:rPr sz="1550" spc="25" dirty="0">
                <a:latin typeface="Cambria"/>
                <a:cs typeface="Cambria"/>
              </a:rPr>
              <a:t>da</a:t>
            </a:r>
            <a:r>
              <a:rPr sz="1550" spc="30" dirty="0">
                <a:latin typeface="Cambria"/>
                <a:cs typeface="Cambria"/>
              </a:rPr>
              <a:t> </a:t>
            </a:r>
            <a:r>
              <a:rPr sz="1550" spc="20" dirty="0">
                <a:latin typeface="Cambria"/>
                <a:cs typeface="Cambria"/>
              </a:rPr>
              <a:t>tabela</a:t>
            </a:r>
            <a:r>
              <a:rPr sz="1550" spc="25" dirty="0">
                <a:latin typeface="Cambria"/>
                <a:cs typeface="Cambria"/>
              </a:rPr>
              <a:t> </a:t>
            </a:r>
            <a:r>
              <a:rPr sz="1550" spc="20" dirty="0">
                <a:latin typeface="Cambria"/>
                <a:cs typeface="Cambria"/>
              </a:rPr>
              <a:t>pode</a:t>
            </a:r>
            <a:r>
              <a:rPr sz="1550" spc="2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ser</a:t>
            </a:r>
            <a:r>
              <a:rPr sz="1550" spc="5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previsto</a:t>
            </a:r>
            <a:r>
              <a:rPr sz="1550" spc="20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efetuando</a:t>
            </a:r>
            <a:r>
              <a:rPr sz="1550" spc="2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o</a:t>
            </a:r>
            <a:r>
              <a:rPr sz="1550" spc="15" dirty="0">
                <a:latin typeface="Cambria"/>
                <a:cs typeface="Cambria"/>
              </a:rPr>
              <a:t> cálculo:</a:t>
            </a:r>
            <a:r>
              <a:rPr sz="1550" spc="20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2</a:t>
            </a:r>
            <a:r>
              <a:rPr sz="1550" spc="2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elevado</a:t>
            </a:r>
            <a:r>
              <a:rPr sz="1550" spc="15" dirty="0">
                <a:latin typeface="Cambria"/>
                <a:cs typeface="Cambria"/>
              </a:rPr>
              <a:t> </a:t>
            </a:r>
            <a:r>
              <a:rPr sz="1550" spc="35" dirty="0">
                <a:latin typeface="Cambria"/>
                <a:cs typeface="Cambria"/>
              </a:rPr>
              <a:t>ao</a:t>
            </a:r>
            <a:r>
              <a:rPr sz="1550" spc="40" dirty="0">
                <a:latin typeface="Cambria"/>
                <a:cs typeface="Cambria"/>
              </a:rPr>
              <a:t> </a:t>
            </a:r>
            <a:r>
              <a:rPr sz="1550" spc="25" dirty="0">
                <a:latin typeface="Cambria"/>
                <a:cs typeface="Cambria"/>
              </a:rPr>
              <a:t>número</a:t>
            </a:r>
            <a:r>
              <a:rPr sz="1550" spc="30" dirty="0">
                <a:latin typeface="Cambria"/>
                <a:cs typeface="Cambria"/>
              </a:rPr>
              <a:t> </a:t>
            </a:r>
            <a:r>
              <a:rPr sz="1550" spc="35" dirty="0">
                <a:latin typeface="Cambria"/>
                <a:cs typeface="Cambria"/>
              </a:rPr>
              <a:t>de </a:t>
            </a:r>
            <a:r>
              <a:rPr sz="1550" spc="4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proposições</a:t>
            </a:r>
            <a:r>
              <a:rPr sz="1550" spc="120" dirty="0">
                <a:latin typeface="Cambria"/>
                <a:cs typeface="Cambria"/>
              </a:rPr>
              <a:t> </a:t>
            </a:r>
            <a:r>
              <a:rPr sz="1550" spc="5" dirty="0">
                <a:latin typeface="Cambria"/>
                <a:cs typeface="Cambria"/>
              </a:rPr>
              <a:t>simples.</a:t>
            </a:r>
            <a:r>
              <a:rPr sz="1550" spc="85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Nos</a:t>
            </a:r>
            <a:r>
              <a:rPr sz="1550" spc="105" dirty="0">
                <a:latin typeface="Cambria"/>
                <a:cs typeface="Cambria"/>
              </a:rPr>
              <a:t> </a:t>
            </a:r>
            <a:r>
              <a:rPr sz="1550" spc="5" dirty="0">
                <a:latin typeface="Cambria"/>
                <a:cs typeface="Cambria"/>
              </a:rPr>
              <a:t>exemplos</a:t>
            </a:r>
            <a:r>
              <a:rPr sz="1550" spc="100" dirty="0">
                <a:latin typeface="Cambria"/>
                <a:cs typeface="Cambria"/>
              </a:rPr>
              <a:t> </a:t>
            </a:r>
            <a:r>
              <a:rPr sz="1550" spc="5" dirty="0">
                <a:latin typeface="Cambria"/>
                <a:cs typeface="Cambria"/>
              </a:rPr>
              <a:t>abaixo</a:t>
            </a:r>
            <a:r>
              <a:rPr sz="1550" spc="30" dirty="0">
                <a:latin typeface="Cambria"/>
                <a:cs typeface="Cambria"/>
              </a:rPr>
              <a:t> </a:t>
            </a:r>
            <a:r>
              <a:rPr sz="1550" dirty="0">
                <a:latin typeface="Cambria"/>
                <a:cs typeface="Cambria"/>
              </a:rPr>
              <a:t>tem-se</a:t>
            </a:r>
            <a:r>
              <a:rPr sz="1550" spc="160" dirty="0">
                <a:latin typeface="Cambria"/>
                <a:cs typeface="Cambria"/>
              </a:rPr>
              <a:t> </a:t>
            </a:r>
            <a:r>
              <a:rPr sz="1550" spc="20" dirty="0">
                <a:latin typeface="Cambria"/>
                <a:cs typeface="Cambria"/>
              </a:rPr>
              <a:t>2</a:t>
            </a:r>
            <a:r>
              <a:rPr sz="1575" spc="30" baseline="23809" dirty="0">
                <a:latin typeface="Cambria"/>
                <a:cs typeface="Cambria"/>
              </a:rPr>
              <a:t>2</a:t>
            </a:r>
            <a:r>
              <a:rPr sz="1575" spc="-97" baseline="23809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=</a:t>
            </a:r>
            <a:r>
              <a:rPr sz="1550" spc="60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4</a:t>
            </a:r>
            <a:r>
              <a:rPr sz="1550" spc="-15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linhas</a:t>
            </a:r>
            <a:r>
              <a:rPr sz="1550" spc="40" dirty="0">
                <a:latin typeface="Cambria"/>
                <a:cs typeface="Cambria"/>
              </a:rPr>
              <a:t> </a:t>
            </a:r>
            <a:r>
              <a:rPr sz="1550" spc="10" dirty="0">
                <a:latin typeface="Cambria"/>
                <a:cs typeface="Cambria"/>
              </a:rPr>
              <a:t>e </a:t>
            </a:r>
            <a:r>
              <a:rPr sz="1550" spc="20" dirty="0">
                <a:latin typeface="Cambria"/>
                <a:cs typeface="Cambria"/>
              </a:rPr>
              <a:t>2</a:t>
            </a:r>
            <a:r>
              <a:rPr sz="1575" spc="30" baseline="23809" dirty="0">
                <a:latin typeface="Cambria"/>
                <a:cs typeface="Cambria"/>
              </a:rPr>
              <a:t>3</a:t>
            </a:r>
            <a:r>
              <a:rPr sz="1575" spc="22" baseline="23809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=</a:t>
            </a:r>
            <a:r>
              <a:rPr sz="1550" spc="60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8</a:t>
            </a:r>
            <a:r>
              <a:rPr sz="1550" spc="-15" dirty="0">
                <a:latin typeface="Cambria"/>
                <a:cs typeface="Cambria"/>
              </a:rPr>
              <a:t> </a:t>
            </a:r>
            <a:r>
              <a:rPr sz="1550" spc="15" dirty="0">
                <a:latin typeface="Cambria"/>
                <a:cs typeface="Cambria"/>
              </a:rPr>
              <a:t>linhas.</a:t>
            </a:r>
            <a:endParaRPr sz="1550">
              <a:latin typeface="Cambria"/>
              <a:cs typeface="Cambr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375025" y="4708525"/>
          <a:ext cx="761365" cy="211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100" b="1" dirty="0">
                          <a:latin typeface="Cambria"/>
                          <a:cs typeface="Cambria"/>
                        </a:rPr>
                        <a:t>p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100" b="1" dirty="0">
                          <a:latin typeface="Cambria"/>
                          <a:cs typeface="Cambria"/>
                        </a:rPr>
                        <a:t>q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1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1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ts val="2445"/>
                        </a:lnSpc>
                      </a:pPr>
                      <a:r>
                        <a:rPr sz="21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1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350" algn="ctr">
                        <a:lnSpc>
                          <a:spcPts val="2515"/>
                        </a:lnSpc>
                        <a:spcBef>
                          <a:spcPts val="145"/>
                        </a:spcBef>
                      </a:pPr>
                      <a:r>
                        <a:rPr sz="21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2515"/>
                        </a:lnSpc>
                        <a:spcBef>
                          <a:spcPts val="145"/>
                        </a:spcBef>
                      </a:pPr>
                      <a:r>
                        <a:rPr sz="2100" b="1" dirty="0">
                          <a:solidFill>
                            <a:srgbClr val="006FC0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350" algn="ctr">
                        <a:lnSpc>
                          <a:spcPts val="2510"/>
                        </a:lnSpc>
                        <a:spcBef>
                          <a:spcPts val="145"/>
                        </a:spcBef>
                      </a:pPr>
                      <a:r>
                        <a:rPr sz="21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510"/>
                        </a:lnSpc>
                        <a:spcBef>
                          <a:spcPts val="145"/>
                        </a:spcBef>
                      </a:pPr>
                      <a:r>
                        <a:rPr sz="210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03850" y="3779901"/>
          <a:ext cx="1161415" cy="2874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19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100" b="1" dirty="0">
                          <a:latin typeface="Cambria"/>
                          <a:cs typeface="Cambria"/>
                        </a:rPr>
                        <a:t>p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100" b="1" dirty="0">
                          <a:latin typeface="Cambria"/>
                          <a:cs typeface="Cambria"/>
                        </a:rPr>
                        <a:t>q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100" b="1" dirty="0">
                          <a:latin typeface="Cambria"/>
                          <a:cs typeface="Cambria"/>
                        </a:rPr>
                        <a:t>r</a:t>
                      </a:r>
                      <a:endParaRPr sz="21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4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4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06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31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44">
                <a:tc>
                  <a:txBody>
                    <a:bodyPr/>
                    <a:lstStyle/>
                    <a:p>
                      <a:pPr marL="121920">
                        <a:lnSpc>
                          <a:spcPts val="2215"/>
                        </a:lnSpc>
                        <a:spcBef>
                          <a:spcPts val="170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15"/>
                        </a:lnSpc>
                        <a:spcBef>
                          <a:spcPts val="170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215"/>
                        </a:lnSpc>
                        <a:spcBef>
                          <a:spcPts val="170"/>
                        </a:spcBef>
                      </a:pPr>
                      <a:r>
                        <a:rPr sz="1850" b="1" dirty="0">
                          <a:solidFill>
                            <a:srgbClr val="0000FF"/>
                          </a:solidFill>
                          <a:latin typeface="Cambria"/>
                          <a:cs typeface="Cambria"/>
                        </a:rPr>
                        <a:t>V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44">
                <a:tc>
                  <a:txBody>
                    <a:bodyPr/>
                    <a:lstStyle/>
                    <a:p>
                      <a:pPr marL="121920">
                        <a:lnSpc>
                          <a:spcPts val="2215"/>
                        </a:lnSpc>
                        <a:spcBef>
                          <a:spcPts val="170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215"/>
                        </a:lnSpc>
                        <a:spcBef>
                          <a:spcPts val="170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215"/>
                        </a:lnSpc>
                        <a:spcBef>
                          <a:spcPts val="170"/>
                        </a:spcBef>
                      </a:pPr>
                      <a:r>
                        <a:rPr sz="1850" b="1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F</a:t>
                      </a:r>
                      <a:endParaRPr sz="1850">
                        <a:latin typeface="Cambria"/>
                        <a:cs typeface="Cambria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5950" y="571436"/>
            <a:ext cx="3448050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46470" y="738822"/>
            <a:ext cx="29273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10" dirty="0"/>
              <a:t>Proposição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575" y="1929828"/>
            <a:ext cx="8091805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356235" algn="l"/>
              </a:tabLst>
            </a:pPr>
            <a:r>
              <a:rPr sz="2400" dirty="0">
                <a:latin typeface="Cambria"/>
                <a:cs typeface="Cambria"/>
              </a:rPr>
              <a:t>Conjunto</a:t>
            </a:r>
            <a:r>
              <a:rPr sz="2400" spc="5" dirty="0">
                <a:latin typeface="Cambria"/>
                <a:cs typeface="Cambria"/>
              </a:rPr>
              <a:t> de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palavras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ou</a:t>
            </a:r>
            <a:r>
              <a:rPr sz="2400" spc="5" dirty="0">
                <a:latin typeface="Cambria"/>
                <a:cs typeface="Cambria"/>
              </a:rPr>
              <a:t> símbolos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que</a:t>
            </a:r>
            <a:r>
              <a:rPr sz="2400" spc="-5" dirty="0">
                <a:latin typeface="Cambria"/>
                <a:cs typeface="Cambria"/>
              </a:rPr>
              <a:t> exprimem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um 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pensamento </a:t>
            </a:r>
            <a:r>
              <a:rPr sz="2400" spc="10" dirty="0">
                <a:latin typeface="Cambria"/>
                <a:cs typeface="Cambria"/>
              </a:rPr>
              <a:t>de </a:t>
            </a:r>
            <a:r>
              <a:rPr sz="2400" dirty="0">
                <a:latin typeface="Cambria"/>
                <a:cs typeface="Cambria"/>
              </a:rPr>
              <a:t>sentido completo, </a:t>
            </a:r>
            <a:r>
              <a:rPr sz="2400" spc="10" dirty="0">
                <a:latin typeface="Cambria"/>
                <a:cs typeface="Cambria"/>
              </a:rPr>
              <a:t>de modo </a:t>
            </a:r>
            <a:r>
              <a:rPr sz="2400" spc="-5" dirty="0">
                <a:latin typeface="Cambria"/>
                <a:cs typeface="Cambria"/>
              </a:rPr>
              <a:t>que </a:t>
            </a:r>
            <a:r>
              <a:rPr sz="2400" spc="5" dirty="0">
                <a:latin typeface="Cambria"/>
                <a:cs typeface="Cambria"/>
              </a:rPr>
              <a:t>se possa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atribuir,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dentro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de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certo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contexto,</a:t>
            </a:r>
            <a:r>
              <a:rPr sz="2400" dirty="0">
                <a:latin typeface="Cambria"/>
                <a:cs typeface="Cambria"/>
              </a:rPr>
              <a:t> somente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um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de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dois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valores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lógicos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possíveis: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verdadeiro </a:t>
            </a:r>
            <a:r>
              <a:rPr sz="2400" dirty="0">
                <a:latin typeface="Cambria"/>
                <a:cs typeface="Cambria"/>
              </a:rPr>
              <a:t>ou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falso</a:t>
            </a:r>
            <a:r>
              <a:rPr sz="2400" spc="-1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69900"/>
              </a:buClr>
              <a:buFont typeface="Wingdings"/>
              <a:buChar char=""/>
            </a:pPr>
            <a:endParaRPr sz="3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mbria"/>
                <a:cs typeface="Cambria"/>
              </a:rPr>
              <a:t>Exemplos:</a:t>
            </a:r>
            <a:endParaRPr sz="2400">
              <a:latin typeface="Cambria"/>
              <a:cs typeface="Cambria"/>
            </a:endParaRPr>
          </a:p>
          <a:p>
            <a:pPr marL="822960" lvl="1" indent="-353060">
              <a:lnSpc>
                <a:spcPct val="100000"/>
              </a:lnSpc>
              <a:spcBef>
                <a:spcPts val="655"/>
              </a:spcBef>
              <a:buFont typeface="Cambria"/>
              <a:buAutoNum type="alphaLcParenR"/>
              <a:tabLst>
                <a:tab pos="822960" algn="l"/>
              </a:tabLst>
            </a:pPr>
            <a:r>
              <a:rPr sz="2400" dirty="0">
                <a:latin typeface="Cambria"/>
                <a:cs typeface="Cambria"/>
              </a:rPr>
              <a:t>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curso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Pré-Fiscal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fica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em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São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Paulo.</a:t>
            </a:r>
            <a:endParaRPr sz="2400">
              <a:latin typeface="Cambria"/>
              <a:cs typeface="Cambria"/>
            </a:endParaRPr>
          </a:p>
          <a:p>
            <a:pPr marL="842010" lvl="1" indent="-372745">
              <a:lnSpc>
                <a:spcPct val="100000"/>
              </a:lnSpc>
              <a:spcBef>
                <a:spcPts val="575"/>
              </a:spcBef>
              <a:buFont typeface="Cambria"/>
              <a:buAutoNum type="alphaLcParenR"/>
              <a:tabLst>
                <a:tab pos="842644" algn="l"/>
              </a:tabLst>
            </a:pPr>
            <a:r>
              <a:rPr sz="2400" dirty="0">
                <a:latin typeface="Cambria"/>
                <a:cs typeface="Cambria"/>
              </a:rPr>
              <a:t>O </a:t>
            </a:r>
            <a:r>
              <a:rPr sz="2400" spc="30" dirty="0">
                <a:latin typeface="Cambria"/>
                <a:cs typeface="Cambria"/>
              </a:rPr>
              <a:t>B</a:t>
            </a:r>
            <a:r>
              <a:rPr sz="2400" spc="-20" dirty="0">
                <a:latin typeface="Cambria"/>
                <a:cs typeface="Cambria"/>
              </a:rPr>
              <a:t>r</a:t>
            </a:r>
            <a:r>
              <a:rPr sz="2400" spc="25" dirty="0">
                <a:latin typeface="Cambria"/>
                <a:cs typeface="Cambria"/>
              </a:rPr>
              <a:t>a</a:t>
            </a:r>
            <a:r>
              <a:rPr sz="2400" spc="15" dirty="0">
                <a:latin typeface="Cambria"/>
                <a:cs typeface="Cambria"/>
              </a:rPr>
              <a:t>s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dirty="0">
                <a:latin typeface="Cambria"/>
                <a:cs typeface="Cambria"/>
              </a:rPr>
              <a:t>l</a:t>
            </a:r>
            <a:r>
              <a:rPr sz="2400" spc="-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é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u</a:t>
            </a:r>
            <a:r>
              <a:rPr sz="2400" dirty="0">
                <a:latin typeface="Cambria"/>
                <a:cs typeface="Cambria"/>
              </a:rPr>
              <a:t>m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P</a:t>
            </a:r>
            <a:r>
              <a:rPr sz="2400" spc="25" dirty="0">
                <a:latin typeface="Cambria"/>
                <a:cs typeface="Cambria"/>
              </a:rPr>
              <a:t>a</a:t>
            </a:r>
            <a:r>
              <a:rPr sz="2400" spc="5" dirty="0">
                <a:latin typeface="Cambria"/>
                <a:cs typeface="Cambria"/>
              </a:rPr>
              <a:t>í</a:t>
            </a:r>
            <a:r>
              <a:rPr sz="2400" dirty="0">
                <a:latin typeface="Cambria"/>
                <a:cs typeface="Cambria"/>
              </a:rPr>
              <a:t>s</a:t>
            </a:r>
            <a:r>
              <a:rPr sz="2400" spc="15" dirty="0">
                <a:latin typeface="Cambria"/>
                <a:cs typeface="Cambria"/>
              </a:rPr>
              <a:t> d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</a:t>
            </a:r>
            <a:r>
              <a:rPr sz="2400" spc="20" dirty="0">
                <a:latin typeface="Cambria"/>
                <a:cs typeface="Cambria"/>
              </a:rPr>
              <a:t>mé</a:t>
            </a:r>
            <a:r>
              <a:rPr sz="2400" spc="-25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ica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</a:t>
            </a:r>
            <a:r>
              <a:rPr sz="2400" spc="25" dirty="0">
                <a:latin typeface="Cambria"/>
                <a:cs typeface="Cambria"/>
              </a:rPr>
              <a:t>ul</a:t>
            </a:r>
            <a:r>
              <a:rPr sz="240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803910" lvl="1" indent="-334010">
              <a:lnSpc>
                <a:spcPct val="100000"/>
              </a:lnSpc>
              <a:spcBef>
                <a:spcPts val="570"/>
              </a:spcBef>
              <a:buFont typeface="Cambria"/>
              <a:buAutoNum type="alphaLcParenR"/>
              <a:tabLst>
                <a:tab pos="803910" algn="l"/>
              </a:tabLst>
            </a:pPr>
            <a:r>
              <a:rPr sz="240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Bahia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é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um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estado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do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sul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do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Brasil.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5675" y="1990661"/>
            <a:ext cx="2538476" cy="1033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3076" y="2129789"/>
            <a:ext cx="19450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none" spc="-20" dirty="0"/>
              <a:t>Exercício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4025" y="5476875"/>
            <a:ext cx="566737" cy="5381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8380" y="3045205"/>
            <a:ext cx="7504430" cy="2834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Cambria"/>
                <a:cs typeface="Cambria"/>
              </a:rPr>
              <a:t>Seja </a:t>
            </a:r>
            <a:r>
              <a:rPr sz="2000" b="1" i="1" spc="15" dirty="0">
                <a:latin typeface="Cambria"/>
                <a:cs typeface="Cambria"/>
              </a:rPr>
              <a:t>p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spc="5" dirty="0">
                <a:latin typeface="Cambria"/>
                <a:cs typeface="Cambria"/>
              </a:rPr>
              <a:t>proposição </a:t>
            </a:r>
            <a:r>
              <a:rPr sz="2000" spc="-5" dirty="0">
                <a:latin typeface="Cambria"/>
                <a:cs typeface="Cambria"/>
              </a:rPr>
              <a:t>“</a:t>
            </a:r>
            <a:r>
              <a:rPr sz="2000" b="1" spc="-5" dirty="0">
                <a:latin typeface="Cambria"/>
                <a:cs typeface="Cambria"/>
              </a:rPr>
              <a:t>está </a:t>
            </a:r>
            <a:r>
              <a:rPr sz="2000" b="1" spc="-20" dirty="0">
                <a:latin typeface="Cambria"/>
                <a:cs typeface="Cambria"/>
              </a:rPr>
              <a:t>chovendo</a:t>
            </a:r>
            <a:r>
              <a:rPr sz="2000" spc="-20" dirty="0">
                <a:latin typeface="Cambria"/>
                <a:cs typeface="Cambria"/>
              </a:rPr>
              <a:t>”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 seja </a:t>
            </a:r>
            <a:r>
              <a:rPr sz="2000" b="1" i="1" spc="15" dirty="0">
                <a:latin typeface="Cambria"/>
                <a:cs typeface="Cambria"/>
              </a:rPr>
              <a:t>q </a:t>
            </a:r>
            <a:r>
              <a:rPr sz="2000" spc="10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proposição </a:t>
            </a:r>
            <a:r>
              <a:rPr sz="2000" b="1" dirty="0">
                <a:latin typeface="Cambria"/>
                <a:cs typeface="Cambria"/>
              </a:rPr>
              <a:t>“está 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35" dirty="0">
                <a:latin typeface="Cambria"/>
                <a:cs typeface="Cambria"/>
              </a:rPr>
              <a:t>ventando”. </a:t>
            </a:r>
            <a:r>
              <a:rPr sz="2000" spc="-5" dirty="0">
                <a:latin typeface="Cambria"/>
                <a:cs typeface="Cambria"/>
              </a:rPr>
              <a:t>Escreva </a:t>
            </a:r>
            <a:r>
              <a:rPr sz="2000" spc="5" dirty="0">
                <a:latin typeface="Cambria"/>
                <a:cs typeface="Cambria"/>
              </a:rPr>
              <a:t>uma sentença </a:t>
            </a:r>
            <a:r>
              <a:rPr sz="2000" spc="-5" dirty="0">
                <a:latin typeface="Cambria"/>
                <a:cs typeface="Cambria"/>
              </a:rPr>
              <a:t>verbal </a:t>
            </a:r>
            <a:r>
              <a:rPr sz="2000" dirty="0">
                <a:latin typeface="Cambria"/>
                <a:cs typeface="Cambria"/>
              </a:rPr>
              <a:t>simples, </a:t>
            </a:r>
            <a:r>
              <a:rPr sz="2000" spc="10" dirty="0">
                <a:latin typeface="Cambria"/>
                <a:cs typeface="Cambria"/>
              </a:rPr>
              <a:t>em </a:t>
            </a:r>
            <a:r>
              <a:rPr sz="2000" spc="-10" dirty="0">
                <a:latin typeface="Cambria"/>
                <a:cs typeface="Cambria"/>
              </a:rPr>
              <a:t>português, </a:t>
            </a:r>
            <a:r>
              <a:rPr sz="2000" spc="20" dirty="0">
                <a:latin typeface="Cambria"/>
                <a:cs typeface="Cambria"/>
              </a:rPr>
              <a:t>que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descreva</a:t>
            </a:r>
            <a:r>
              <a:rPr sz="2000" spc="-1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cada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uma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das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seguintes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proposições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lógicas: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Cambria"/>
              <a:cs typeface="Cambria"/>
            </a:endParaRPr>
          </a:p>
          <a:p>
            <a:pPr marL="727710" indent="-257810">
              <a:lnSpc>
                <a:spcPct val="100000"/>
              </a:lnSpc>
              <a:buFont typeface="Wingdings"/>
              <a:buChar char=""/>
              <a:tabLst>
                <a:tab pos="728345" algn="l"/>
              </a:tabLst>
            </a:pPr>
            <a:r>
              <a:rPr sz="2000" spc="-5" dirty="0">
                <a:latin typeface="Cambria"/>
                <a:cs typeface="Cambria"/>
              </a:rPr>
              <a:t>~~p</a:t>
            </a:r>
            <a:endParaRPr sz="2000">
              <a:latin typeface="Cambria"/>
              <a:cs typeface="Cambria"/>
            </a:endParaRPr>
          </a:p>
          <a:p>
            <a:pPr marL="673100" indent="-203200">
              <a:lnSpc>
                <a:spcPct val="100000"/>
              </a:lnSpc>
              <a:buFont typeface="Wingdings"/>
              <a:buChar char=""/>
              <a:tabLst>
                <a:tab pos="673735" algn="l"/>
              </a:tabLst>
            </a:pPr>
            <a:r>
              <a:rPr sz="2000" spc="15" dirty="0">
                <a:latin typeface="Cambria"/>
                <a:cs typeface="Cambria"/>
              </a:rPr>
              <a:t>p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Λ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q</a:t>
            </a:r>
            <a:endParaRPr sz="2000">
              <a:latin typeface="Cambria"/>
              <a:cs typeface="Cambria"/>
            </a:endParaRPr>
          </a:p>
          <a:p>
            <a:pPr marL="673100" indent="-2032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673735" algn="l"/>
              </a:tabLst>
            </a:pPr>
            <a:r>
              <a:rPr sz="2000" spc="15" dirty="0">
                <a:latin typeface="Cambria"/>
                <a:cs typeface="Cambria"/>
              </a:rPr>
              <a:t>q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ν~p</a:t>
            </a:r>
            <a:endParaRPr sz="2000">
              <a:latin typeface="Cambria"/>
              <a:cs typeface="Cambria"/>
            </a:endParaRPr>
          </a:p>
          <a:p>
            <a:pPr marL="673100" indent="-2032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673735" algn="l"/>
              </a:tabLst>
            </a:pPr>
            <a:r>
              <a:rPr sz="2000" spc="-5" dirty="0">
                <a:latin typeface="Cambria"/>
                <a:cs typeface="Cambria"/>
              </a:rPr>
              <a:t>~p</a:t>
            </a: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5" dirty="0">
                <a:latin typeface="Cambria"/>
                <a:cs typeface="Cambria"/>
              </a:rPr>
              <a:t>~q</a:t>
            </a:r>
            <a:endParaRPr sz="2000">
              <a:latin typeface="Cambria"/>
              <a:cs typeface="Cambria"/>
            </a:endParaRPr>
          </a:p>
          <a:p>
            <a:pPr marL="673100" indent="-203200">
              <a:lnSpc>
                <a:spcPct val="100000"/>
              </a:lnSpc>
              <a:buFont typeface="Wingdings"/>
              <a:buChar char=""/>
              <a:tabLst>
                <a:tab pos="673735" algn="l"/>
                <a:tab pos="1194435" algn="l"/>
              </a:tabLst>
            </a:pPr>
            <a:r>
              <a:rPr sz="2000" spc="15" dirty="0">
                <a:latin typeface="Cambria"/>
                <a:cs typeface="Cambria"/>
              </a:rPr>
              <a:t>p	</a:t>
            </a:r>
            <a:r>
              <a:rPr sz="2000" spc="15" dirty="0">
                <a:latin typeface="Arial MT"/>
                <a:cs typeface="Arial MT"/>
              </a:rPr>
              <a:t>q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9415" y="738822"/>
            <a:ext cx="34131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75" dirty="0"/>
              <a:t>P</a:t>
            </a:r>
            <a:r>
              <a:rPr u="none" spc="-15" dirty="0"/>
              <a:t>e</a:t>
            </a:r>
            <a:r>
              <a:rPr u="none" spc="-5" dirty="0"/>
              <a:t>r</a:t>
            </a:r>
            <a:r>
              <a:rPr u="none" spc="30" dirty="0"/>
              <a:t>g</a:t>
            </a:r>
            <a:r>
              <a:rPr u="none" spc="-5" dirty="0"/>
              <a:t>u</a:t>
            </a:r>
            <a:r>
              <a:rPr u="none" spc="35" dirty="0"/>
              <a:t>nta</a:t>
            </a:r>
            <a:r>
              <a:rPr u="none" spc="10" dirty="0"/>
              <a:t>s</a:t>
            </a:r>
            <a:r>
              <a:rPr u="none" spc="-55" dirty="0"/>
              <a:t>?</a:t>
            </a:r>
            <a:r>
              <a:rPr u="none" spc="25" dirty="0"/>
              <a:t>?</a:t>
            </a:r>
            <a:r>
              <a:rPr u="none" spc="10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25" y="1828800"/>
            <a:ext cx="285750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929383"/>
            <a:ext cx="8073390" cy="3787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5" dirty="0">
                <a:latin typeface="Cambria"/>
                <a:cs typeface="Cambria"/>
              </a:rPr>
              <a:t>Assim,</a:t>
            </a:r>
            <a:r>
              <a:rPr sz="2750" spc="-40" dirty="0">
                <a:latin typeface="Cambria"/>
                <a:cs typeface="Cambria"/>
              </a:rPr>
              <a:t> </a:t>
            </a:r>
            <a:r>
              <a:rPr sz="2750" spc="25" dirty="0">
                <a:latin typeface="Cambria"/>
                <a:cs typeface="Cambria"/>
              </a:rPr>
              <a:t>temos:</a:t>
            </a:r>
            <a:endParaRPr sz="2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Cambria"/>
              <a:cs typeface="Cambria"/>
            </a:endParaRPr>
          </a:p>
          <a:p>
            <a:pPr marL="355600" marR="10795" indent="-343535">
              <a:lnSpc>
                <a:spcPct val="102400"/>
              </a:lnSpc>
              <a:buClr>
                <a:srgbClr val="000000"/>
              </a:buClr>
              <a:buFont typeface="Cambria"/>
              <a:buAutoNum type="alphaLcParenR"/>
              <a:tabLst>
                <a:tab pos="555625" algn="l"/>
                <a:tab pos="556260" algn="l"/>
                <a:tab pos="1118235" algn="l"/>
                <a:tab pos="2167255" algn="l"/>
                <a:tab pos="3844925" algn="l"/>
                <a:tab pos="4589145" algn="l"/>
                <a:tab pos="5247005" algn="l"/>
                <a:tab pos="6000115" algn="l"/>
                <a:tab pos="7192009" algn="l"/>
                <a:tab pos="7573009" algn="l"/>
              </a:tabLst>
            </a:pPr>
            <a:r>
              <a:rPr sz="2750" i="1" spc="40" dirty="0">
                <a:solidFill>
                  <a:srgbClr val="0000FF"/>
                </a:solidFill>
                <a:latin typeface="Cambria"/>
                <a:cs typeface="Cambria"/>
              </a:rPr>
              <a:t>“</a:t>
            </a:r>
            <a:r>
              <a:rPr sz="2750" i="1" spc="15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15" dirty="0">
                <a:solidFill>
                  <a:srgbClr val="0000FF"/>
                </a:solidFill>
                <a:latin typeface="Cambria"/>
                <a:cs typeface="Cambria"/>
              </a:rPr>
              <a:t>C</a:t>
            </a:r>
            <a:r>
              <a:rPr sz="2750" i="1" spc="30" dirty="0">
                <a:solidFill>
                  <a:srgbClr val="0000FF"/>
                </a:solidFill>
                <a:latin typeface="Cambria"/>
                <a:cs typeface="Cambria"/>
              </a:rPr>
              <a:t>u</a:t>
            </a:r>
            <a:r>
              <a:rPr sz="2750" i="1" spc="5" dirty="0">
                <a:solidFill>
                  <a:srgbClr val="0000FF"/>
                </a:solidFill>
                <a:latin typeface="Cambria"/>
                <a:cs typeface="Cambria"/>
              </a:rPr>
              <a:t>r</a:t>
            </a:r>
            <a:r>
              <a:rPr sz="2750" i="1" spc="-5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750" i="1" spc="15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45" dirty="0">
                <a:solidFill>
                  <a:srgbClr val="0000FF"/>
                </a:solidFill>
                <a:latin typeface="Cambria"/>
                <a:cs typeface="Cambria"/>
              </a:rPr>
              <a:t>P</a:t>
            </a:r>
            <a:r>
              <a:rPr sz="2750" i="1" spc="5" dirty="0">
                <a:solidFill>
                  <a:srgbClr val="0000FF"/>
                </a:solidFill>
                <a:latin typeface="Cambria"/>
                <a:cs typeface="Cambria"/>
              </a:rPr>
              <a:t>r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é</a:t>
            </a:r>
            <a:r>
              <a:rPr sz="2750" i="1" spc="20" dirty="0">
                <a:solidFill>
                  <a:srgbClr val="0000FF"/>
                </a:solidFill>
                <a:latin typeface="Cambria"/>
                <a:cs typeface="Cambria"/>
              </a:rPr>
              <a:t>-</a:t>
            </a:r>
            <a:r>
              <a:rPr sz="2750" i="1" spc="-25" dirty="0">
                <a:solidFill>
                  <a:srgbClr val="0000FF"/>
                </a:solidFill>
                <a:latin typeface="Cambria"/>
                <a:cs typeface="Cambria"/>
              </a:rPr>
              <a:t>F</a:t>
            </a:r>
            <a:r>
              <a:rPr sz="2750" i="1" spc="5" dirty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r>
              <a:rPr sz="2750" i="1" spc="-10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750" i="1" spc="75" dirty="0">
                <a:solidFill>
                  <a:srgbClr val="0000FF"/>
                </a:solidFill>
                <a:latin typeface="Cambria"/>
                <a:cs typeface="Cambria"/>
              </a:rPr>
              <a:t>c</a:t>
            </a:r>
            <a:r>
              <a:rPr sz="2750" i="1" spc="-25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i="1" spc="5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15" dirty="0">
                <a:solidFill>
                  <a:srgbClr val="0000FF"/>
                </a:solidFill>
                <a:latin typeface="Cambria"/>
                <a:cs typeface="Cambria"/>
              </a:rPr>
              <a:t>f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ica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15" dirty="0">
                <a:solidFill>
                  <a:srgbClr val="0000FF"/>
                </a:solidFill>
                <a:latin typeface="Cambria"/>
                <a:cs typeface="Cambria"/>
              </a:rPr>
              <a:t>em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90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750" i="1" spc="-25" dirty="0">
                <a:solidFill>
                  <a:srgbClr val="0000FF"/>
                </a:solidFill>
                <a:latin typeface="Cambria"/>
                <a:cs typeface="Cambria"/>
              </a:rPr>
              <a:t>ã</a:t>
            </a:r>
            <a:r>
              <a:rPr sz="2750" i="1" spc="15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45" dirty="0">
                <a:solidFill>
                  <a:srgbClr val="0000FF"/>
                </a:solidFill>
                <a:latin typeface="Cambria"/>
                <a:cs typeface="Cambria"/>
              </a:rPr>
              <a:t>P</a:t>
            </a:r>
            <a:r>
              <a:rPr sz="2750" i="1" spc="-25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i="1" spc="25" dirty="0">
                <a:solidFill>
                  <a:srgbClr val="0000FF"/>
                </a:solidFill>
                <a:latin typeface="Cambria"/>
                <a:cs typeface="Cambria"/>
              </a:rPr>
              <a:t>u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2750" i="1" spc="25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”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10" dirty="0">
                <a:latin typeface="Cambria"/>
                <a:cs typeface="Cambria"/>
              </a:rPr>
              <a:t>é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750" spc="-25" dirty="0">
                <a:latin typeface="Cambria"/>
                <a:cs typeface="Cambria"/>
              </a:rPr>
              <a:t>um  </a:t>
            </a:r>
            <a:r>
              <a:rPr sz="2750" spc="15" dirty="0">
                <a:latin typeface="Cambria"/>
                <a:cs typeface="Cambria"/>
              </a:rPr>
              <a:t>proposição</a:t>
            </a:r>
            <a:r>
              <a:rPr sz="2750" spc="100" dirty="0">
                <a:latin typeface="Cambria"/>
                <a:cs typeface="Cambria"/>
              </a:rPr>
              <a:t> </a:t>
            </a:r>
            <a:r>
              <a:rPr sz="2750" spc="10" dirty="0">
                <a:solidFill>
                  <a:srgbClr val="008000"/>
                </a:solidFill>
                <a:latin typeface="Cambria"/>
                <a:cs typeface="Cambria"/>
              </a:rPr>
              <a:t>verdadeira</a:t>
            </a:r>
            <a:r>
              <a:rPr sz="2750" spc="10" dirty="0">
                <a:latin typeface="Cambria"/>
                <a:cs typeface="Cambria"/>
              </a:rPr>
              <a:t>.</a:t>
            </a:r>
            <a:endParaRPr sz="2750">
              <a:latin typeface="Cambria"/>
              <a:cs typeface="Cambria"/>
            </a:endParaRPr>
          </a:p>
          <a:p>
            <a:pPr marL="355600" marR="5080" indent="-343535">
              <a:lnSpc>
                <a:spcPct val="102400"/>
              </a:lnSpc>
              <a:spcBef>
                <a:spcPts val="605"/>
              </a:spcBef>
              <a:buClr>
                <a:srgbClr val="000000"/>
              </a:buClr>
              <a:buFont typeface="Cambria"/>
              <a:buAutoNum type="alphaLcParenR"/>
              <a:tabLst>
                <a:tab pos="527050" algn="l"/>
                <a:tab pos="527685" algn="l"/>
                <a:tab pos="1042035" algn="l"/>
                <a:tab pos="2072005" algn="l"/>
                <a:tab pos="2405380" algn="l"/>
                <a:tab pos="3044190" algn="l"/>
                <a:tab pos="3825875" algn="l"/>
                <a:tab pos="4359910" algn="l"/>
                <a:tab pos="5771515" algn="l"/>
                <a:tab pos="6295390" algn="l"/>
                <a:tab pos="7058659" algn="l"/>
                <a:tab pos="7392034" algn="l"/>
              </a:tabLst>
            </a:pPr>
            <a:r>
              <a:rPr sz="2750" i="1" spc="40" dirty="0">
                <a:solidFill>
                  <a:srgbClr val="0000FF"/>
                </a:solidFill>
                <a:latin typeface="Cambria"/>
                <a:cs typeface="Cambria"/>
              </a:rPr>
              <a:t>“</a:t>
            </a:r>
            <a:r>
              <a:rPr sz="2750" i="1" spc="15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750" i="1" spc="75" dirty="0">
                <a:solidFill>
                  <a:srgbClr val="0000FF"/>
                </a:solidFill>
                <a:latin typeface="Cambria"/>
                <a:cs typeface="Cambria"/>
              </a:rPr>
              <a:t>r</a:t>
            </a:r>
            <a:r>
              <a:rPr sz="2750" i="1" spc="-25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750" i="1" spc="5" dirty="0">
                <a:solidFill>
                  <a:srgbClr val="0000FF"/>
                </a:solidFill>
                <a:latin typeface="Cambria"/>
                <a:cs typeface="Cambria"/>
              </a:rPr>
              <a:t>il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é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20" dirty="0">
                <a:solidFill>
                  <a:srgbClr val="0000FF"/>
                </a:solidFill>
                <a:latin typeface="Cambria"/>
                <a:cs typeface="Cambria"/>
              </a:rPr>
              <a:t>um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45" dirty="0">
                <a:solidFill>
                  <a:srgbClr val="0000FF"/>
                </a:solidFill>
                <a:latin typeface="Cambria"/>
                <a:cs typeface="Cambria"/>
              </a:rPr>
              <a:t>P</a:t>
            </a:r>
            <a:r>
              <a:rPr sz="2750" i="1" spc="-3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i="1" spc="70" dirty="0">
                <a:solidFill>
                  <a:srgbClr val="0000FF"/>
                </a:solidFill>
                <a:latin typeface="Cambria"/>
                <a:cs typeface="Cambria"/>
              </a:rPr>
              <a:t>í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55" dirty="0">
                <a:solidFill>
                  <a:srgbClr val="0000FF"/>
                </a:solidFill>
                <a:latin typeface="Cambria"/>
                <a:cs typeface="Cambria"/>
              </a:rPr>
              <a:t>d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3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i="1" spc="50" dirty="0">
                <a:solidFill>
                  <a:srgbClr val="0000FF"/>
                </a:solidFill>
                <a:latin typeface="Cambria"/>
                <a:cs typeface="Cambria"/>
              </a:rPr>
              <a:t>m</a:t>
            </a:r>
            <a:r>
              <a:rPr sz="2750" i="1" spc="5" dirty="0">
                <a:solidFill>
                  <a:srgbClr val="0000FF"/>
                </a:solidFill>
                <a:latin typeface="Cambria"/>
                <a:cs typeface="Cambria"/>
              </a:rPr>
              <a:t>é</a:t>
            </a:r>
            <a:r>
              <a:rPr sz="2750" i="1" spc="80" dirty="0">
                <a:solidFill>
                  <a:srgbClr val="0000FF"/>
                </a:solidFill>
                <a:latin typeface="Cambria"/>
                <a:cs typeface="Cambria"/>
              </a:rPr>
              <a:t>r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ica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-25" dirty="0">
                <a:solidFill>
                  <a:srgbClr val="0000FF"/>
                </a:solidFill>
                <a:latin typeface="Cambria"/>
                <a:cs typeface="Cambria"/>
              </a:rPr>
              <a:t>d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i="1" spc="20" dirty="0">
                <a:solidFill>
                  <a:srgbClr val="0000FF"/>
                </a:solidFill>
                <a:latin typeface="Cambria"/>
                <a:cs typeface="Cambria"/>
              </a:rPr>
              <a:t>Su</a:t>
            </a:r>
            <a:r>
              <a:rPr sz="2750" i="1" spc="10" dirty="0">
                <a:solidFill>
                  <a:srgbClr val="0000FF"/>
                </a:solidFill>
                <a:latin typeface="Cambria"/>
                <a:cs typeface="Cambria"/>
              </a:rPr>
              <a:t>l”</a:t>
            </a:r>
            <a:r>
              <a:rPr sz="275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10" dirty="0">
                <a:latin typeface="Cambria"/>
                <a:cs typeface="Cambria"/>
              </a:rPr>
              <a:t>é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750" spc="-20" dirty="0">
                <a:latin typeface="Cambria"/>
                <a:cs typeface="Cambria"/>
              </a:rPr>
              <a:t>u</a:t>
            </a:r>
            <a:r>
              <a:rPr sz="2750" spc="105" dirty="0">
                <a:latin typeface="Cambria"/>
                <a:cs typeface="Cambria"/>
              </a:rPr>
              <a:t>m</a:t>
            </a:r>
            <a:r>
              <a:rPr sz="2750" spc="5" dirty="0">
                <a:latin typeface="Cambria"/>
                <a:cs typeface="Cambria"/>
              </a:rPr>
              <a:t>a  </a:t>
            </a:r>
            <a:r>
              <a:rPr sz="2750" spc="15" dirty="0">
                <a:latin typeface="Cambria"/>
                <a:cs typeface="Cambria"/>
              </a:rPr>
              <a:t>proposição</a:t>
            </a:r>
            <a:r>
              <a:rPr sz="2750" spc="100" dirty="0">
                <a:latin typeface="Cambria"/>
                <a:cs typeface="Cambria"/>
              </a:rPr>
              <a:t> </a:t>
            </a:r>
            <a:r>
              <a:rPr sz="2750" spc="10" dirty="0">
                <a:solidFill>
                  <a:srgbClr val="008000"/>
                </a:solidFill>
                <a:latin typeface="Cambria"/>
                <a:cs typeface="Cambria"/>
              </a:rPr>
              <a:t>verdadeira</a:t>
            </a:r>
            <a:r>
              <a:rPr sz="2750" spc="10" dirty="0">
                <a:latin typeface="Cambria"/>
                <a:cs typeface="Cambria"/>
              </a:rPr>
              <a:t>.</a:t>
            </a:r>
            <a:endParaRPr sz="2750">
              <a:latin typeface="Cambria"/>
              <a:cs typeface="Cambria"/>
            </a:endParaRPr>
          </a:p>
          <a:p>
            <a:pPr marL="355600" marR="5080" indent="-343535">
              <a:lnSpc>
                <a:spcPct val="102400"/>
              </a:lnSpc>
              <a:spcBef>
                <a:spcPts val="675"/>
              </a:spcBef>
              <a:buFont typeface="Cambria"/>
              <a:buAutoNum type="alphaLcParenR"/>
              <a:tabLst>
                <a:tab pos="469900" algn="l"/>
                <a:tab pos="470534" algn="l"/>
                <a:tab pos="975360" algn="l"/>
                <a:tab pos="1995170" algn="l"/>
                <a:tab pos="2329180" algn="l"/>
                <a:tab pos="2967990" algn="l"/>
                <a:tab pos="4131310" algn="l"/>
                <a:tab pos="4674870" algn="l"/>
                <a:tab pos="5275580" algn="l"/>
                <a:tab pos="5819140" algn="l"/>
                <a:tab pos="7068184" algn="l"/>
                <a:tab pos="7392034" algn="l"/>
              </a:tabLst>
            </a:pPr>
            <a:r>
              <a:rPr dirty="0"/>
              <a:t>	</a:t>
            </a:r>
            <a:r>
              <a:rPr sz="2750" i="1" spc="40" dirty="0">
                <a:solidFill>
                  <a:srgbClr val="0000FF"/>
                </a:solidFill>
                <a:latin typeface="Cambria"/>
                <a:cs typeface="Cambria"/>
              </a:rPr>
              <a:t>“</a:t>
            </a:r>
            <a:r>
              <a:rPr sz="2750" spc="15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40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750" spc="75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spc="-15" dirty="0">
                <a:solidFill>
                  <a:srgbClr val="0000FF"/>
                </a:solidFill>
                <a:latin typeface="Cambria"/>
                <a:cs typeface="Cambria"/>
              </a:rPr>
              <a:t>h</a:t>
            </a:r>
            <a:r>
              <a:rPr sz="2750" spc="-20" dirty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r>
              <a:rPr sz="275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10" dirty="0">
                <a:solidFill>
                  <a:srgbClr val="0000FF"/>
                </a:solidFill>
                <a:latin typeface="Cambria"/>
                <a:cs typeface="Cambria"/>
              </a:rPr>
              <a:t>é</a:t>
            </a:r>
            <a:r>
              <a:rPr sz="275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-20" dirty="0">
                <a:solidFill>
                  <a:srgbClr val="0000FF"/>
                </a:solidFill>
                <a:latin typeface="Cambria"/>
                <a:cs typeface="Cambria"/>
              </a:rPr>
              <a:t>u</a:t>
            </a:r>
            <a:r>
              <a:rPr sz="2750" spc="20" dirty="0">
                <a:solidFill>
                  <a:srgbClr val="0000FF"/>
                </a:solidFill>
                <a:latin typeface="Cambria"/>
                <a:cs typeface="Cambria"/>
              </a:rPr>
              <a:t>m</a:t>
            </a:r>
            <a:r>
              <a:rPr sz="275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10" dirty="0">
                <a:solidFill>
                  <a:srgbClr val="0000FF"/>
                </a:solidFill>
                <a:latin typeface="Cambria"/>
                <a:cs typeface="Cambria"/>
              </a:rPr>
              <a:t>es</a:t>
            </a:r>
            <a:r>
              <a:rPr sz="2750" spc="45" dirty="0">
                <a:solidFill>
                  <a:srgbClr val="0000FF"/>
                </a:solidFill>
                <a:latin typeface="Cambria"/>
                <a:cs typeface="Cambria"/>
              </a:rPr>
              <a:t>t</a:t>
            </a:r>
            <a:r>
              <a:rPr sz="2750" spc="5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spc="40" dirty="0">
                <a:solidFill>
                  <a:srgbClr val="0000FF"/>
                </a:solidFill>
                <a:latin typeface="Cambria"/>
                <a:cs typeface="Cambria"/>
              </a:rPr>
              <a:t>d</a:t>
            </a:r>
            <a:r>
              <a:rPr sz="2750" spc="10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75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50" dirty="0">
                <a:solidFill>
                  <a:srgbClr val="0000FF"/>
                </a:solidFill>
                <a:latin typeface="Cambria"/>
                <a:cs typeface="Cambria"/>
              </a:rPr>
              <a:t>d</a:t>
            </a:r>
            <a:r>
              <a:rPr sz="2750" spc="10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75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10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750" spc="60" dirty="0">
                <a:solidFill>
                  <a:srgbClr val="0000FF"/>
                </a:solidFill>
                <a:latin typeface="Cambria"/>
                <a:cs typeface="Cambria"/>
              </a:rPr>
              <a:t>u</a:t>
            </a:r>
            <a:r>
              <a:rPr sz="2750" spc="5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275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50" dirty="0">
                <a:solidFill>
                  <a:srgbClr val="0000FF"/>
                </a:solidFill>
                <a:latin typeface="Cambria"/>
                <a:cs typeface="Cambria"/>
              </a:rPr>
              <a:t>d</a:t>
            </a:r>
            <a:r>
              <a:rPr sz="2750" spc="10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75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35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750" spc="-15" dirty="0">
                <a:solidFill>
                  <a:srgbClr val="0000FF"/>
                </a:solidFill>
                <a:latin typeface="Cambria"/>
                <a:cs typeface="Cambria"/>
              </a:rPr>
              <a:t>r</a:t>
            </a:r>
            <a:r>
              <a:rPr sz="2750" spc="5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750" spc="80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750" spc="-20" dirty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r>
              <a:rPr sz="2750" spc="15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2750" i="1" spc="40" dirty="0">
                <a:solidFill>
                  <a:srgbClr val="0000FF"/>
                </a:solidFill>
                <a:latin typeface="Cambria"/>
                <a:cs typeface="Cambria"/>
              </a:rPr>
              <a:t>”</a:t>
            </a:r>
            <a:r>
              <a:rPr sz="2750" spc="5" dirty="0">
                <a:solidFill>
                  <a:srgbClr val="0000FF"/>
                </a:solidFill>
                <a:latin typeface="Cambria"/>
                <a:cs typeface="Cambria"/>
              </a:rPr>
              <a:t>,</a:t>
            </a:r>
            <a:r>
              <a:rPr sz="2750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750" spc="10" dirty="0">
                <a:latin typeface="Cambria"/>
                <a:cs typeface="Cambria"/>
              </a:rPr>
              <a:t>é</a:t>
            </a:r>
            <a:r>
              <a:rPr sz="2750" dirty="0">
                <a:latin typeface="Cambria"/>
                <a:cs typeface="Cambria"/>
              </a:rPr>
              <a:t>	</a:t>
            </a:r>
            <a:r>
              <a:rPr sz="2750" spc="-20" dirty="0">
                <a:latin typeface="Cambria"/>
                <a:cs typeface="Cambria"/>
              </a:rPr>
              <a:t>u</a:t>
            </a:r>
            <a:r>
              <a:rPr sz="2750" spc="105" dirty="0">
                <a:latin typeface="Cambria"/>
                <a:cs typeface="Cambria"/>
              </a:rPr>
              <a:t>m</a:t>
            </a:r>
            <a:r>
              <a:rPr sz="2750" spc="5" dirty="0">
                <a:latin typeface="Cambria"/>
                <a:cs typeface="Cambria"/>
              </a:rPr>
              <a:t>a  </a:t>
            </a:r>
            <a:r>
              <a:rPr sz="2750" spc="15" dirty="0">
                <a:latin typeface="Cambria"/>
                <a:cs typeface="Cambria"/>
              </a:rPr>
              <a:t>proposição</a:t>
            </a:r>
            <a:r>
              <a:rPr sz="2750" spc="100" dirty="0">
                <a:latin typeface="Cambria"/>
                <a:cs typeface="Cambria"/>
              </a:rPr>
              <a:t> </a:t>
            </a:r>
            <a:r>
              <a:rPr sz="2750" dirty="0">
                <a:solidFill>
                  <a:srgbClr val="008000"/>
                </a:solidFill>
                <a:latin typeface="Cambria"/>
                <a:cs typeface="Cambria"/>
              </a:rPr>
              <a:t>falsa</a:t>
            </a:r>
            <a:r>
              <a:rPr sz="2750" dirty="0">
                <a:latin typeface="Cambria"/>
                <a:cs typeface="Cambria"/>
              </a:rPr>
              <a:t>.</a:t>
            </a:r>
            <a:endParaRPr sz="2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7375" y="571436"/>
            <a:ext cx="3476625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18276" y="738822"/>
            <a:ext cx="29273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10" dirty="0"/>
              <a:t>Proposição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575" y="1991931"/>
            <a:ext cx="8086725" cy="31578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u="heavy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</a:t>
            </a:r>
            <a:r>
              <a:rPr sz="3200" b="1" u="heavy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200" b="1" u="heavy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que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200" b="1" u="heavy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não</a:t>
            </a:r>
            <a:r>
              <a:rPr sz="3200" b="1" u="heavy" spc="-7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200" b="1" u="heavy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é</a:t>
            </a:r>
            <a:r>
              <a:rPr sz="3200" b="1" u="heavy" spc="-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200" b="1" u="heavy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uma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200" b="1" u="heavy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Proposição?</a:t>
            </a:r>
            <a:endParaRPr sz="3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Cambria"/>
              <a:cs typeface="Cambria"/>
            </a:endParaRPr>
          </a:p>
          <a:p>
            <a:pPr marL="355600" marR="5080" indent="-343535">
              <a:lnSpc>
                <a:spcPct val="101699"/>
              </a:lnSpc>
              <a:buClr>
                <a:srgbClr val="669900"/>
              </a:buClr>
              <a:buSzPct val="6875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mbria"/>
                <a:cs typeface="Cambria"/>
              </a:rPr>
              <a:t>Sentenças</a:t>
            </a:r>
            <a:r>
              <a:rPr sz="2400" b="1" spc="32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exclamativas:</a:t>
            </a:r>
            <a:r>
              <a:rPr sz="2400" b="1" spc="295" dirty="0">
                <a:latin typeface="Cambria"/>
                <a:cs typeface="Cambria"/>
              </a:rPr>
              <a:t> </a:t>
            </a:r>
            <a:r>
              <a:rPr sz="2400" i="1" spc="5" dirty="0">
                <a:latin typeface="Cambria"/>
                <a:cs typeface="Cambria"/>
              </a:rPr>
              <a:t>“Caramba!”,</a:t>
            </a:r>
            <a:r>
              <a:rPr sz="2400" i="1" spc="270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“Feliz</a:t>
            </a:r>
            <a:r>
              <a:rPr sz="2400" i="1" spc="275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aniversário!”, </a:t>
            </a:r>
            <a:r>
              <a:rPr sz="2400" i="1" spc="-509" dirty="0">
                <a:latin typeface="Cambria"/>
                <a:cs typeface="Cambria"/>
              </a:rPr>
              <a:t> </a:t>
            </a:r>
            <a:r>
              <a:rPr sz="2400" i="1" spc="15" dirty="0">
                <a:latin typeface="Cambria"/>
                <a:cs typeface="Cambria"/>
              </a:rPr>
              <a:t>“Feliz</a:t>
            </a:r>
            <a:r>
              <a:rPr sz="2400" i="1" spc="-100" dirty="0">
                <a:latin typeface="Cambria"/>
                <a:cs typeface="Cambria"/>
              </a:rPr>
              <a:t> </a:t>
            </a:r>
            <a:r>
              <a:rPr sz="2400" i="1" dirty="0">
                <a:latin typeface="Cambria"/>
                <a:cs typeface="Cambria"/>
              </a:rPr>
              <a:t>Ano</a:t>
            </a:r>
            <a:r>
              <a:rPr sz="2400" i="1" spc="-20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Novo!”.</a:t>
            </a:r>
            <a:endParaRPr sz="2400">
              <a:latin typeface="Cambria"/>
              <a:cs typeface="Cambria"/>
            </a:endParaRPr>
          </a:p>
          <a:p>
            <a:pPr marL="355600" marR="6985" indent="-343535">
              <a:lnSpc>
                <a:spcPts val="2850"/>
              </a:lnSpc>
              <a:spcBef>
                <a:spcPts val="695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355600" algn="l"/>
                <a:tab pos="356235" algn="l"/>
                <a:tab pos="1899920" algn="l"/>
                <a:tab pos="4140835" algn="l"/>
                <a:tab pos="5103495" algn="l"/>
                <a:tab pos="5389880" algn="l"/>
                <a:tab pos="5952490" algn="l"/>
                <a:tab pos="7087234" algn="l"/>
                <a:tab pos="7525384" algn="l"/>
              </a:tabLst>
            </a:pPr>
            <a:r>
              <a:rPr sz="2400" b="1" spc="-35" dirty="0">
                <a:latin typeface="Cambria"/>
                <a:cs typeface="Cambria"/>
              </a:rPr>
              <a:t>S</a:t>
            </a:r>
            <a:r>
              <a:rPr sz="2400" b="1" dirty="0">
                <a:latin typeface="Cambria"/>
                <a:cs typeface="Cambria"/>
              </a:rPr>
              <a:t>e</a:t>
            </a:r>
            <a:r>
              <a:rPr sz="2400" b="1" spc="-30" dirty="0">
                <a:latin typeface="Cambria"/>
                <a:cs typeface="Cambria"/>
              </a:rPr>
              <a:t>n</a:t>
            </a:r>
            <a:r>
              <a:rPr sz="2400" b="1" spc="20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e</a:t>
            </a:r>
            <a:r>
              <a:rPr sz="2400" b="1" spc="-30" dirty="0">
                <a:latin typeface="Cambria"/>
                <a:cs typeface="Cambria"/>
              </a:rPr>
              <a:t>n</a:t>
            </a:r>
            <a:r>
              <a:rPr sz="2400" b="1" dirty="0">
                <a:latin typeface="Cambria"/>
                <a:cs typeface="Cambria"/>
              </a:rPr>
              <a:t>ç</a:t>
            </a:r>
            <a:r>
              <a:rPr sz="2400" b="1" spc="-15" dirty="0">
                <a:latin typeface="Cambria"/>
                <a:cs typeface="Cambria"/>
              </a:rPr>
              <a:t>a</a:t>
            </a:r>
            <a:r>
              <a:rPr sz="2400" b="1" dirty="0">
                <a:latin typeface="Cambria"/>
                <a:cs typeface="Cambria"/>
              </a:rPr>
              <a:t>s	</a:t>
            </a:r>
            <a:r>
              <a:rPr sz="2400" b="1" spc="-5" dirty="0">
                <a:latin typeface="Cambria"/>
                <a:cs typeface="Cambria"/>
              </a:rPr>
              <a:t>i</a:t>
            </a:r>
            <a:r>
              <a:rPr sz="2400" b="1" spc="-30" dirty="0">
                <a:latin typeface="Cambria"/>
                <a:cs typeface="Cambria"/>
              </a:rPr>
              <a:t>n</a:t>
            </a:r>
            <a:r>
              <a:rPr sz="2400" b="1" spc="20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e</a:t>
            </a:r>
            <a:r>
              <a:rPr sz="2400" b="1" spc="15" dirty="0">
                <a:latin typeface="Cambria"/>
                <a:cs typeface="Cambria"/>
              </a:rPr>
              <a:t>r</a:t>
            </a:r>
            <a:r>
              <a:rPr sz="2400" b="1" spc="10" dirty="0">
                <a:latin typeface="Cambria"/>
                <a:cs typeface="Cambria"/>
              </a:rPr>
              <a:t>r</a:t>
            </a:r>
            <a:r>
              <a:rPr sz="2400" b="1" spc="-20" dirty="0">
                <a:latin typeface="Cambria"/>
                <a:cs typeface="Cambria"/>
              </a:rPr>
              <a:t>o</a:t>
            </a:r>
            <a:r>
              <a:rPr sz="2400" b="1" spc="20" dirty="0">
                <a:latin typeface="Cambria"/>
                <a:cs typeface="Cambria"/>
              </a:rPr>
              <a:t>g</a:t>
            </a:r>
            <a:r>
              <a:rPr sz="2400" b="1" spc="-10" dirty="0">
                <a:latin typeface="Cambria"/>
                <a:cs typeface="Cambria"/>
              </a:rPr>
              <a:t>a</a:t>
            </a:r>
            <a:r>
              <a:rPr sz="2400" b="1" spc="20" dirty="0">
                <a:latin typeface="Cambria"/>
                <a:cs typeface="Cambria"/>
              </a:rPr>
              <a:t>t</a:t>
            </a:r>
            <a:r>
              <a:rPr sz="2400" b="1" spc="-5" dirty="0">
                <a:latin typeface="Cambria"/>
                <a:cs typeface="Cambria"/>
              </a:rPr>
              <a:t>iv</a:t>
            </a:r>
            <a:r>
              <a:rPr sz="2400" b="1" spc="-20" dirty="0">
                <a:latin typeface="Cambria"/>
                <a:cs typeface="Cambria"/>
              </a:rPr>
              <a:t>a</a:t>
            </a:r>
            <a:r>
              <a:rPr sz="2400" b="1" spc="45" dirty="0">
                <a:latin typeface="Cambria"/>
                <a:cs typeface="Cambria"/>
              </a:rPr>
              <a:t>s</a:t>
            </a:r>
            <a:r>
              <a:rPr sz="2400" b="1" dirty="0">
                <a:latin typeface="Cambria"/>
                <a:cs typeface="Cambria"/>
              </a:rPr>
              <a:t>:	</a:t>
            </a:r>
            <a:r>
              <a:rPr sz="2400" i="1" spc="15" dirty="0">
                <a:latin typeface="Cambria"/>
                <a:cs typeface="Cambria"/>
              </a:rPr>
              <a:t>“</a:t>
            </a:r>
            <a:r>
              <a:rPr sz="2400" i="1" spc="-20" dirty="0">
                <a:latin typeface="Cambria"/>
                <a:cs typeface="Cambria"/>
              </a:rPr>
              <a:t>C</a:t>
            </a:r>
            <a:r>
              <a:rPr sz="2400" i="1" spc="-15" dirty="0">
                <a:latin typeface="Cambria"/>
                <a:cs typeface="Cambria"/>
              </a:rPr>
              <a:t>o</a:t>
            </a:r>
            <a:r>
              <a:rPr sz="2400" i="1" spc="30" dirty="0">
                <a:latin typeface="Cambria"/>
                <a:cs typeface="Cambria"/>
              </a:rPr>
              <a:t>m</a:t>
            </a:r>
            <a:r>
              <a:rPr sz="2400" i="1" dirty="0">
                <a:latin typeface="Cambria"/>
                <a:cs typeface="Cambria"/>
              </a:rPr>
              <a:t>o	é	</a:t>
            </a:r>
            <a:r>
              <a:rPr sz="2400" i="1" spc="-15" dirty="0">
                <a:latin typeface="Cambria"/>
                <a:cs typeface="Cambria"/>
              </a:rPr>
              <a:t>s</a:t>
            </a:r>
            <a:r>
              <a:rPr sz="2400" i="1" spc="25" dirty="0">
                <a:latin typeface="Cambria"/>
                <a:cs typeface="Cambria"/>
              </a:rPr>
              <a:t>e</a:t>
            </a:r>
            <a:r>
              <a:rPr sz="2400" i="1" dirty="0">
                <a:latin typeface="Cambria"/>
                <a:cs typeface="Cambria"/>
              </a:rPr>
              <a:t>u	</a:t>
            </a:r>
            <a:r>
              <a:rPr sz="2400" i="1" spc="-10" dirty="0">
                <a:latin typeface="Cambria"/>
                <a:cs typeface="Cambria"/>
              </a:rPr>
              <a:t>n</a:t>
            </a:r>
            <a:r>
              <a:rPr sz="2400" i="1" spc="-15" dirty="0">
                <a:latin typeface="Cambria"/>
                <a:cs typeface="Cambria"/>
              </a:rPr>
              <a:t>o</a:t>
            </a:r>
            <a:r>
              <a:rPr sz="2400" i="1" spc="-45" dirty="0">
                <a:latin typeface="Cambria"/>
                <a:cs typeface="Cambria"/>
              </a:rPr>
              <a:t>m</a:t>
            </a:r>
            <a:r>
              <a:rPr sz="2400" i="1" spc="25" dirty="0">
                <a:latin typeface="Cambria"/>
                <a:cs typeface="Cambria"/>
              </a:rPr>
              <a:t>e</a:t>
            </a:r>
            <a:r>
              <a:rPr sz="2400" i="1" spc="-5" dirty="0">
                <a:latin typeface="Cambria"/>
                <a:cs typeface="Cambria"/>
              </a:rPr>
              <a:t>?</a:t>
            </a:r>
            <a:r>
              <a:rPr sz="2400" i="1" spc="15" dirty="0">
                <a:latin typeface="Cambria"/>
                <a:cs typeface="Cambria"/>
              </a:rPr>
              <a:t>”</a:t>
            </a:r>
            <a:r>
              <a:rPr sz="2400" i="1" dirty="0">
                <a:latin typeface="Cambria"/>
                <a:cs typeface="Cambria"/>
              </a:rPr>
              <a:t>,	</a:t>
            </a:r>
            <a:r>
              <a:rPr sz="2400" i="1" spc="-60" dirty="0">
                <a:latin typeface="Cambria"/>
                <a:cs typeface="Cambria"/>
              </a:rPr>
              <a:t>“</a:t>
            </a:r>
            <a:r>
              <a:rPr sz="2400" i="1" dirty="0">
                <a:latin typeface="Cambria"/>
                <a:cs typeface="Cambria"/>
              </a:rPr>
              <a:t>O	</a:t>
            </a:r>
            <a:r>
              <a:rPr sz="2400" i="1" spc="35" dirty="0">
                <a:latin typeface="Cambria"/>
                <a:cs typeface="Cambria"/>
              </a:rPr>
              <a:t>j</a:t>
            </a:r>
            <a:r>
              <a:rPr sz="2400" i="1" spc="-95" dirty="0">
                <a:latin typeface="Cambria"/>
                <a:cs typeface="Cambria"/>
              </a:rPr>
              <a:t>o</a:t>
            </a:r>
            <a:r>
              <a:rPr sz="2400" i="1" spc="20" dirty="0">
                <a:latin typeface="Cambria"/>
                <a:cs typeface="Cambria"/>
              </a:rPr>
              <a:t>g</a:t>
            </a:r>
            <a:r>
              <a:rPr sz="2400" i="1" dirty="0">
                <a:latin typeface="Cambria"/>
                <a:cs typeface="Cambria"/>
              </a:rPr>
              <a:t>o  saiu</a:t>
            </a:r>
            <a:r>
              <a:rPr sz="2400" i="1" spc="-15" dirty="0">
                <a:latin typeface="Cambria"/>
                <a:cs typeface="Cambria"/>
              </a:rPr>
              <a:t> </a:t>
            </a:r>
            <a:r>
              <a:rPr sz="2400" i="1" spc="5" dirty="0">
                <a:latin typeface="Cambria"/>
                <a:cs typeface="Cambria"/>
              </a:rPr>
              <a:t>de</a:t>
            </a:r>
            <a:r>
              <a:rPr sz="2400" i="1" spc="-50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quanto?”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mbria"/>
                <a:cs typeface="Cambria"/>
              </a:rPr>
              <a:t>Sentenças</a:t>
            </a:r>
            <a:r>
              <a:rPr sz="2400" b="1" spc="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imperativas:</a:t>
            </a:r>
            <a:r>
              <a:rPr sz="2400" b="1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“Estude</a:t>
            </a:r>
            <a:r>
              <a:rPr sz="2400" i="1" spc="-45" dirty="0">
                <a:latin typeface="Cambria"/>
                <a:cs typeface="Cambria"/>
              </a:rPr>
              <a:t> </a:t>
            </a:r>
            <a:r>
              <a:rPr sz="2400" i="1" spc="10" dirty="0">
                <a:latin typeface="Cambria"/>
                <a:cs typeface="Cambria"/>
              </a:rPr>
              <a:t>mais”,</a:t>
            </a:r>
            <a:r>
              <a:rPr sz="2400" i="1" spc="-30" dirty="0">
                <a:latin typeface="Cambria"/>
                <a:cs typeface="Cambria"/>
              </a:rPr>
              <a:t> </a:t>
            </a:r>
            <a:r>
              <a:rPr sz="2400" i="1" spc="15" dirty="0">
                <a:latin typeface="Cambria"/>
                <a:cs typeface="Cambria"/>
              </a:rPr>
              <a:t>“Leia</a:t>
            </a:r>
            <a:r>
              <a:rPr sz="2400" i="1" spc="-130" dirty="0">
                <a:latin typeface="Cambria"/>
                <a:cs typeface="Cambria"/>
              </a:rPr>
              <a:t> </a:t>
            </a:r>
            <a:r>
              <a:rPr sz="2400" i="1" spc="10" dirty="0">
                <a:latin typeface="Cambria"/>
                <a:cs typeface="Cambria"/>
              </a:rPr>
              <a:t>aquele</a:t>
            </a:r>
            <a:r>
              <a:rPr sz="2400" i="1" spc="-50" dirty="0">
                <a:latin typeface="Cambria"/>
                <a:cs typeface="Cambria"/>
              </a:rPr>
              <a:t> </a:t>
            </a:r>
            <a:r>
              <a:rPr sz="2400" i="1" spc="10" dirty="0">
                <a:latin typeface="Cambria"/>
                <a:cs typeface="Cambria"/>
              </a:rPr>
              <a:t>livro”.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571436"/>
            <a:ext cx="7505700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5010" y="738822"/>
            <a:ext cx="69494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-5" dirty="0"/>
              <a:t>Pr</a:t>
            </a:r>
            <a:r>
              <a:rPr u="none" spc="30" dirty="0"/>
              <a:t>incí</a:t>
            </a:r>
            <a:r>
              <a:rPr u="none" spc="-5" dirty="0"/>
              <a:t>p</a:t>
            </a:r>
            <a:r>
              <a:rPr u="none" spc="30" dirty="0"/>
              <a:t>i</a:t>
            </a:r>
            <a:r>
              <a:rPr u="none" spc="40" dirty="0"/>
              <a:t>o</a:t>
            </a:r>
            <a:r>
              <a:rPr u="none" spc="10" dirty="0"/>
              <a:t>s</a:t>
            </a:r>
            <a:r>
              <a:rPr u="none" spc="-229" dirty="0"/>
              <a:t> </a:t>
            </a:r>
            <a:r>
              <a:rPr u="none" spc="-5" dirty="0"/>
              <a:t>d</a:t>
            </a:r>
            <a:r>
              <a:rPr u="none" spc="40" dirty="0"/>
              <a:t>a</a:t>
            </a:r>
            <a:r>
              <a:rPr u="none" spc="10" dirty="0"/>
              <a:t>s</a:t>
            </a:r>
            <a:r>
              <a:rPr u="none" spc="-80" dirty="0"/>
              <a:t> </a:t>
            </a:r>
            <a:r>
              <a:rPr u="none" dirty="0"/>
              <a:t>P</a:t>
            </a:r>
            <a:r>
              <a:rPr u="none" spc="-80" dirty="0"/>
              <a:t>r</a:t>
            </a:r>
            <a:r>
              <a:rPr u="none" spc="40" dirty="0"/>
              <a:t>o</a:t>
            </a:r>
            <a:r>
              <a:rPr u="none" spc="-5" dirty="0"/>
              <a:t>p</a:t>
            </a:r>
            <a:r>
              <a:rPr u="none" spc="40" dirty="0"/>
              <a:t>o</a:t>
            </a:r>
            <a:r>
              <a:rPr u="none" spc="10" dirty="0"/>
              <a:t>s</a:t>
            </a:r>
            <a:r>
              <a:rPr u="none" spc="25" dirty="0"/>
              <a:t>iç</a:t>
            </a:r>
            <a:r>
              <a:rPr u="none" spc="40" dirty="0"/>
              <a:t>õ</a:t>
            </a:r>
            <a:r>
              <a:rPr u="none" spc="-15" dirty="0"/>
              <a:t>e</a:t>
            </a:r>
            <a:r>
              <a:rPr u="none" spc="10"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9704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545"/>
              </a:spcBef>
            </a:pPr>
            <a:r>
              <a:rPr sz="2000" spc="15" dirty="0"/>
              <a:t>1</a:t>
            </a:r>
            <a:r>
              <a:rPr sz="2000" spc="-5" dirty="0"/>
              <a:t> </a:t>
            </a:r>
            <a:r>
              <a:rPr sz="2000" spc="10" dirty="0"/>
              <a:t>–</a:t>
            </a:r>
            <a:r>
              <a:rPr sz="2000" spc="-45" dirty="0"/>
              <a:t> </a:t>
            </a:r>
            <a:r>
              <a:rPr sz="2000" spc="-5" dirty="0"/>
              <a:t>Princípio</a:t>
            </a:r>
            <a:r>
              <a:rPr sz="2000" spc="-35" dirty="0"/>
              <a:t> </a:t>
            </a:r>
            <a:r>
              <a:rPr sz="2000" spc="10" dirty="0"/>
              <a:t>da</a:t>
            </a:r>
            <a:r>
              <a:rPr sz="2000" spc="-45" dirty="0"/>
              <a:t> </a:t>
            </a:r>
            <a:r>
              <a:rPr sz="2000" spc="-5" dirty="0"/>
              <a:t>identidade</a:t>
            </a:r>
            <a:endParaRPr sz="2000"/>
          </a:p>
          <a:p>
            <a:pPr marL="358775">
              <a:lnSpc>
                <a:spcPct val="100000"/>
              </a:lnSpc>
              <a:spcBef>
                <a:spcPts val="450"/>
              </a:spcBef>
            </a:pPr>
            <a:r>
              <a:rPr sz="2000" b="0" i="1" spc="5" dirty="0">
                <a:latin typeface="Cambria"/>
                <a:cs typeface="Cambria"/>
              </a:rPr>
              <a:t>U</a:t>
            </a:r>
            <a:r>
              <a:rPr sz="2000" b="0" i="1" spc="45" dirty="0">
                <a:latin typeface="Cambria"/>
                <a:cs typeface="Cambria"/>
              </a:rPr>
              <a:t>m</a:t>
            </a:r>
            <a:r>
              <a:rPr sz="2000" b="0" i="1" spc="15" dirty="0">
                <a:latin typeface="Cambria"/>
                <a:cs typeface="Cambria"/>
              </a:rPr>
              <a:t>a</a:t>
            </a:r>
            <a:r>
              <a:rPr sz="2000" b="0" i="1" spc="-80" dirty="0">
                <a:latin typeface="Cambria"/>
                <a:cs typeface="Cambria"/>
              </a:rPr>
              <a:t> </a:t>
            </a:r>
            <a:r>
              <a:rPr sz="2000" b="0" i="1" spc="-5" dirty="0">
                <a:latin typeface="Cambria"/>
                <a:cs typeface="Cambria"/>
              </a:rPr>
              <a:t>p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spc="30" dirty="0">
                <a:latin typeface="Cambria"/>
                <a:cs typeface="Cambria"/>
              </a:rPr>
              <a:t>o</a:t>
            </a:r>
            <a:r>
              <a:rPr sz="2000" b="0" i="1" spc="-5" dirty="0">
                <a:latin typeface="Cambria"/>
                <a:cs typeface="Cambria"/>
              </a:rPr>
              <a:t>p</a:t>
            </a:r>
            <a:r>
              <a:rPr sz="2000" b="0" i="1" spc="30" dirty="0">
                <a:latin typeface="Cambria"/>
                <a:cs typeface="Cambria"/>
              </a:rPr>
              <a:t>o</a:t>
            </a:r>
            <a:r>
              <a:rPr sz="2000" b="0" i="1" spc="-20" dirty="0">
                <a:latin typeface="Cambria"/>
                <a:cs typeface="Cambria"/>
              </a:rPr>
              <a:t>si</a:t>
            </a:r>
            <a:r>
              <a:rPr sz="2000" b="0" i="1" spc="25" dirty="0">
                <a:latin typeface="Cambria"/>
                <a:cs typeface="Cambria"/>
              </a:rPr>
              <a:t>ç</a:t>
            </a:r>
            <a:r>
              <a:rPr sz="2000" b="0" i="1" spc="-5" dirty="0">
                <a:latin typeface="Cambria"/>
                <a:cs typeface="Cambria"/>
              </a:rPr>
              <a:t>ã</a:t>
            </a:r>
            <a:r>
              <a:rPr sz="2000" b="0" i="1" spc="15" dirty="0">
                <a:latin typeface="Cambria"/>
                <a:cs typeface="Cambria"/>
              </a:rPr>
              <a:t>o</a:t>
            </a:r>
            <a:r>
              <a:rPr sz="2000" b="0" i="1" spc="-105" dirty="0">
                <a:latin typeface="Cambria"/>
                <a:cs typeface="Cambria"/>
              </a:rPr>
              <a:t> </a:t>
            </a:r>
            <a:r>
              <a:rPr sz="2000" b="0" i="1" spc="-25" dirty="0">
                <a:latin typeface="Cambria"/>
                <a:cs typeface="Cambria"/>
              </a:rPr>
              <a:t>v</a:t>
            </a:r>
            <a:r>
              <a:rPr sz="2000" b="0" i="1" spc="-20" dirty="0">
                <a:latin typeface="Cambria"/>
                <a:cs typeface="Cambria"/>
              </a:rPr>
              <a:t>e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dirty="0">
                <a:latin typeface="Cambria"/>
                <a:cs typeface="Cambria"/>
              </a:rPr>
              <a:t>d</a:t>
            </a:r>
            <a:r>
              <a:rPr sz="2000" b="0" i="1" spc="-5" dirty="0">
                <a:latin typeface="Cambria"/>
                <a:cs typeface="Cambria"/>
              </a:rPr>
              <a:t>a</a:t>
            </a:r>
            <a:r>
              <a:rPr sz="2000" b="0" i="1" dirty="0">
                <a:latin typeface="Cambria"/>
                <a:cs typeface="Cambria"/>
              </a:rPr>
              <a:t>d</a:t>
            </a:r>
            <a:r>
              <a:rPr sz="2000" b="0" i="1" spc="-20" dirty="0">
                <a:latin typeface="Cambria"/>
                <a:cs typeface="Cambria"/>
              </a:rPr>
              <a:t>ei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spc="15" dirty="0">
                <a:latin typeface="Cambria"/>
                <a:cs typeface="Cambria"/>
              </a:rPr>
              <a:t>a</a:t>
            </a:r>
            <a:r>
              <a:rPr sz="2000" b="0" i="1" dirty="0">
                <a:latin typeface="Cambria"/>
                <a:cs typeface="Cambria"/>
              </a:rPr>
              <a:t> </a:t>
            </a:r>
            <a:r>
              <a:rPr sz="2000" b="0" i="1" spc="10" dirty="0">
                <a:latin typeface="Cambria"/>
                <a:cs typeface="Cambria"/>
              </a:rPr>
              <a:t>é</a:t>
            </a:r>
            <a:r>
              <a:rPr sz="2000" b="0" i="1" spc="-20" dirty="0">
                <a:latin typeface="Cambria"/>
                <a:cs typeface="Cambria"/>
              </a:rPr>
              <a:t> </a:t>
            </a:r>
            <a:r>
              <a:rPr sz="2000" b="0" i="1" spc="-25" dirty="0">
                <a:latin typeface="Cambria"/>
                <a:cs typeface="Cambria"/>
              </a:rPr>
              <a:t>v</a:t>
            </a:r>
            <a:r>
              <a:rPr sz="2000" b="0" i="1" spc="-15" dirty="0">
                <a:latin typeface="Cambria"/>
                <a:cs typeface="Cambria"/>
              </a:rPr>
              <a:t>e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dirty="0">
                <a:latin typeface="Cambria"/>
                <a:cs typeface="Cambria"/>
              </a:rPr>
              <a:t>d</a:t>
            </a:r>
            <a:r>
              <a:rPr sz="2000" b="0" i="1" spc="-5" dirty="0">
                <a:latin typeface="Cambria"/>
                <a:cs typeface="Cambria"/>
              </a:rPr>
              <a:t>a</a:t>
            </a:r>
            <a:r>
              <a:rPr sz="2000" b="0" i="1" dirty="0">
                <a:latin typeface="Cambria"/>
                <a:cs typeface="Cambria"/>
              </a:rPr>
              <a:t>d</a:t>
            </a:r>
            <a:r>
              <a:rPr sz="2000" b="0" i="1" spc="-15" dirty="0">
                <a:latin typeface="Cambria"/>
                <a:cs typeface="Cambria"/>
              </a:rPr>
              <a:t>ei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spc="-15" dirty="0">
                <a:latin typeface="Cambria"/>
                <a:cs typeface="Cambria"/>
              </a:rPr>
              <a:t>a</a:t>
            </a:r>
            <a:r>
              <a:rPr sz="2000" b="0" i="1" spc="5" dirty="0">
                <a:latin typeface="Cambria"/>
                <a:cs typeface="Cambria"/>
              </a:rPr>
              <a:t>; </a:t>
            </a:r>
            <a:r>
              <a:rPr sz="2000" b="0" i="1" spc="-20" dirty="0">
                <a:latin typeface="Cambria"/>
                <a:cs typeface="Cambria"/>
              </a:rPr>
              <a:t>u</a:t>
            </a:r>
            <a:r>
              <a:rPr sz="2000" b="0" i="1" spc="45" dirty="0">
                <a:latin typeface="Cambria"/>
                <a:cs typeface="Cambria"/>
              </a:rPr>
              <a:t>m</a:t>
            </a:r>
            <a:r>
              <a:rPr sz="2000" b="0" i="1" spc="15" dirty="0">
                <a:latin typeface="Cambria"/>
                <a:cs typeface="Cambria"/>
              </a:rPr>
              <a:t>a</a:t>
            </a:r>
            <a:r>
              <a:rPr sz="2000" b="0" i="1" spc="-10" dirty="0">
                <a:latin typeface="Cambria"/>
                <a:cs typeface="Cambria"/>
              </a:rPr>
              <a:t> </a:t>
            </a:r>
            <a:r>
              <a:rPr sz="2000" b="0" i="1" spc="-5" dirty="0">
                <a:latin typeface="Cambria"/>
                <a:cs typeface="Cambria"/>
              </a:rPr>
              <a:t>p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spc="30" dirty="0">
                <a:latin typeface="Cambria"/>
                <a:cs typeface="Cambria"/>
              </a:rPr>
              <a:t>o</a:t>
            </a:r>
            <a:r>
              <a:rPr sz="2000" b="0" i="1" spc="-5" dirty="0">
                <a:latin typeface="Cambria"/>
                <a:cs typeface="Cambria"/>
              </a:rPr>
              <a:t>p</a:t>
            </a:r>
            <a:r>
              <a:rPr sz="2000" b="0" i="1" spc="35" dirty="0">
                <a:latin typeface="Cambria"/>
                <a:cs typeface="Cambria"/>
              </a:rPr>
              <a:t>o</a:t>
            </a:r>
            <a:r>
              <a:rPr sz="2000" b="0" i="1" spc="-20" dirty="0">
                <a:latin typeface="Cambria"/>
                <a:cs typeface="Cambria"/>
              </a:rPr>
              <a:t>si</a:t>
            </a:r>
            <a:r>
              <a:rPr sz="2000" b="0" i="1" spc="25" dirty="0">
                <a:latin typeface="Cambria"/>
                <a:cs typeface="Cambria"/>
              </a:rPr>
              <a:t>ç</a:t>
            </a:r>
            <a:r>
              <a:rPr sz="2000" b="0" i="1" spc="-5" dirty="0">
                <a:latin typeface="Cambria"/>
                <a:cs typeface="Cambria"/>
              </a:rPr>
              <a:t>ã</a:t>
            </a:r>
            <a:r>
              <a:rPr sz="2000" b="0" i="1" spc="15" dirty="0">
                <a:latin typeface="Cambria"/>
                <a:cs typeface="Cambria"/>
              </a:rPr>
              <a:t>o</a:t>
            </a:r>
            <a:r>
              <a:rPr sz="2000" b="0" i="1" spc="-110" dirty="0">
                <a:latin typeface="Cambria"/>
                <a:cs typeface="Cambria"/>
              </a:rPr>
              <a:t> </a:t>
            </a:r>
            <a:r>
              <a:rPr sz="2000" b="0" i="1" spc="10" dirty="0">
                <a:latin typeface="Cambria"/>
                <a:cs typeface="Cambria"/>
              </a:rPr>
              <a:t>f</a:t>
            </a:r>
            <a:r>
              <a:rPr sz="2000" b="0" i="1" spc="-10" dirty="0">
                <a:latin typeface="Cambria"/>
                <a:cs typeface="Cambria"/>
              </a:rPr>
              <a:t>al</a:t>
            </a:r>
            <a:r>
              <a:rPr sz="2000" b="0" i="1" spc="-20" dirty="0">
                <a:latin typeface="Cambria"/>
                <a:cs typeface="Cambria"/>
              </a:rPr>
              <a:t>s</a:t>
            </a:r>
            <a:r>
              <a:rPr sz="2000" b="0" i="1" spc="15" dirty="0">
                <a:latin typeface="Cambria"/>
                <a:cs typeface="Cambria"/>
              </a:rPr>
              <a:t>a</a:t>
            </a:r>
            <a:r>
              <a:rPr sz="2000" b="0" i="1" spc="-5" dirty="0">
                <a:latin typeface="Cambria"/>
                <a:cs typeface="Cambria"/>
              </a:rPr>
              <a:t> </a:t>
            </a:r>
            <a:r>
              <a:rPr sz="2000" b="0" i="1" spc="10" dirty="0">
                <a:latin typeface="Cambria"/>
                <a:cs typeface="Cambria"/>
              </a:rPr>
              <a:t>é</a:t>
            </a:r>
            <a:r>
              <a:rPr sz="2000" b="0" i="1" spc="-20" dirty="0">
                <a:latin typeface="Cambria"/>
                <a:cs typeface="Cambria"/>
              </a:rPr>
              <a:t> </a:t>
            </a:r>
            <a:r>
              <a:rPr sz="2000" b="0" i="1" spc="10" dirty="0">
                <a:latin typeface="Cambria"/>
                <a:cs typeface="Cambria"/>
              </a:rPr>
              <a:t>f</a:t>
            </a:r>
            <a:r>
              <a:rPr sz="2000" b="0" i="1" spc="-5" dirty="0">
                <a:latin typeface="Cambria"/>
                <a:cs typeface="Cambria"/>
              </a:rPr>
              <a:t>a</a:t>
            </a:r>
            <a:r>
              <a:rPr sz="2000" b="0" i="1" spc="-10" dirty="0">
                <a:latin typeface="Cambria"/>
                <a:cs typeface="Cambria"/>
              </a:rPr>
              <a:t>l</a:t>
            </a:r>
            <a:r>
              <a:rPr sz="2000" b="0" i="1" spc="-15" dirty="0">
                <a:latin typeface="Cambria"/>
                <a:cs typeface="Cambria"/>
              </a:rPr>
              <a:t>sa</a:t>
            </a:r>
            <a:r>
              <a:rPr sz="2000" b="0" i="1" spc="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3175">
              <a:lnSpc>
                <a:spcPct val="100000"/>
              </a:lnSpc>
              <a:spcBef>
                <a:spcPts val="45"/>
              </a:spcBef>
            </a:pPr>
            <a:endParaRPr sz="2850">
              <a:latin typeface="Cambria"/>
              <a:cs typeface="Cambria"/>
            </a:endParaRPr>
          </a:p>
          <a:p>
            <a:pPr marL="15875">
              <a:lnSpc>
                <a:spcPct val="100000"/>
              </a:lnSpc>
            </a:pPr>
            <a:r>
              <a:rPr sz="2000" spc="10" dirty="0"/>
              <a:t>2-</a:t>
            </a:r>
            <a:r>
              <a:rPr sz="2000" spc="-20" dirty="0"/>
              <a:t> </a:t>
            </a:r>
            <a:r>
              <a:rPr sz="2000" spc="-5" dirty="0"/>
              <a:t>Princípio</a:t>
            </a:r>
            <a:r>
              <a:rPr sz="2000" spc="-40" dirty="0"/>
              <a:t> </a:t>
            </a:r>
            <a:r>
              <a:rPr sz="2000" spc="10" dirty="0"/>
              <a:t>da</a:t>
            </a:r>
            <a:r>
              <a:rPr sz="2000" spc="-45" dirty="0"/>
              <a:t> </a:t>
            </a:r>
            <a:r>
              <a:rPr sz="2000" spc="-5" dirty="0"/>
              <a:t>não-contradição:</a:t>
            </a:r>
            <a:endParaRPr sz="2000"/>
          </a:p>
          <a:p>
            <a:pPr marL="358775">
              <a:lnSpc>
                <a:spcPct val="100000"/>
              </a:lnSpc>
              <a:spcBef>
                <a:spcPts val="450"/>
              </a:spcBef>
            </a:pPr>
            <a:r>
              <a:rPr sz="2000" b="0" i="1" spc="20" dirty="0">
                <a:latin typeface="Cambria"/>
                <a:cs typeface="Cambria"/>
              </a:rPr>
              <a:t>Uma</a:t>
            </a:r>
            <a:r>
              <a:rPr sz="2000" b="0" i="1" spc="-75" dirty="0">
                <a:latin typeface="Cambria"/>
                <a:cs typeface="Cambria"/>
              </a:rPr>
              <a:t> </a:t>
            </a:r>
            <a:r>
              <a:rPr sz="2000" b="0" i="1" spc="5" dirty="0">
                <a:latin typeface="Cambria"/>
                <a:cs typeface="Cambria"/>
              </a:rPr>
              <a:t>proposição</a:t>
            </a:r>
            <a:r>
              <a:rPr sz="2000" b="0" i="1" spc="-100" dirty="0">
                <a:latin typeface="Cambria"/>
                <a:cs typeface="Cambria"/>
              </a:rPr>
              <a:t> </a:t>
            </a:r>
            <a:r>
              <a:rPr sz="2000" b="0" i="1" spc="-5" dirty="0">
                <a:latin typeface="Cambria"/>
                <a:cs typeface="Cambria"/>
              </a:rPr>
              <a:t>não</a:t>
            </a:r>
            <a:r>
              <a:rPr sz="2000" b="0" i="1" spc="35" dirty="0">
                <a:latin typeface="Cambria"/>
                <a:cs typeface="Cambria"/>
              </a:rPr>
              <a:t> </a:t>
            </a:r>
            <a:r>
              <a:rPr sz="2000" b="0" i="1" spc="10" dirty="0">
                <a:latin typeface="Cambria"/>
                <a:cs typeface="Cambria"/>
              </a:rPr>
              <a:t>pode</a:t>
            </a:r>
            <a:r>
              <a:rPr sz="2000" b="0" i="1" spc="-85" dirty="0">
                <a:latin typeface="Cambria"/>
                <a:cs typeface="Cambria"/>
              </a:rPr>
              <a:t> </a:t>
            </a:r>
            <a:r>
              <a:rPr sz="2000" b="0" i="1" spc="-10" dirty="0">
                <a:latin typeface="Cambria"/>
                <a:cs typeface="Cambria"/>
              </a:rPr>
              <a:t>ser</a:t>
            </a:r>
            <a:r>
              <a:rPr sz="2000" b="0" i="1" spc="15" dirty="0">
                <a:latin typeface="Cambria"/>
                <a:cs typeface="Cambria"/>
              </a:rPr>
              <a:t> </a:t>
            </a:r>
            <a:r>
              <a:rPr sz="2000" b="0" i="1" spc="-5" dirty="0">
                <a:latin typeface="Cambria"/>
                <a:cs typeface="Cambria"/>
              </a:rPr>
              <a:t>verdadeira</a:t>
            </a:r>
            <a:r>
              <a:rPr sz="2000" b="0" i="1" spc="-10" dirty="0">
                <a:latin typeface="Cambria"/>
                <a:cs typeface="Cambria"/>
              </a:rPr>
              <a:t> </a:t>
            </a:r>
            <a:r>
              <a:rPr sz="2000" b="0" i="1" spc="10" dirty="0">
                <a:latin typeface="Cambria"/>
                <a:cs typeface="Cambria"/>
              </a:rPr>
              <a:t>e</a:t>
            </a:r>
            <a:r>
              <a:rPr sz="2000" b="0" i="1" spc="-10" dirty="0">
                <a:latin typeface="Cambria"/>
                <a:cs typeface="Cambria"/>
              </a:rPr>
              <a:t> </a:t>
            </a:r>
            <a:r>
              <a:rPr sz="2000" b="0" i="1" spc="-5" dirty="0">
                <a:latin typeface="Cambria"/>
                <a:cs typeface="Cambria"/>
              </a:rPr>
              <a:t>falsa</a:t>
            </a:r>
            <a:r>
              <a:rPr sz="2000" b="0" i="1" dirty="0">
                <a:latin typeface="Cambria"/>
                <a:cs typeface="Cambria"/>
              </a:rPr>
              <a:t> </a:t>
            </a:r>
            <a:r>
              <a:rPr sz="2000" b="0" i="1" spc="-10" dirty="0">
                <a:latin typeface="Cambria"/>
                <a:cs typeface="Cambria"/>
              </a:rPr>
              <a:t>simultaneamente.</a:t>
            </a:r>
            <a:endParaRPr sz="2000">
              <a:latin typeface="Cambria"/>
              <a:cs typeface="Cambria"/>
            </a:endParaRPr>
          </a:p>
          <a:p>
            <a:pPr marL="3175">
              <a:lnSpc>
                <a:spcPct val="100000"/>
              </a:lnSpc>
              <a:spcBef>
                <a:spcPts val="40"/>
              </a:spcBef>
            </a:pPr>
            <a:endParaRPr sz="2850">
              <a:latin typeface="Cambria"/>
              <a:cs typeface="Cambria"/>
            </a:endParaRPr>
          </a:p>
          <a:p>
            <a:pPr marL="15875">
              <a:lnSpc>
                <a:spcPct val="100000"/>
              </a:lnSpc>
              <a:spcBef>
                <a:spcPts val="5"/>
              </a:spcBef>
            </a:pPr>
            <a:r>
              <a:rPr sz="2000" spc="15" dirty="0"/>
              <a:t>3</a:t>
            </a:r>
            <a:r>
              <a:rPr sz="2000" spc="5" dirty="0"/>
              <a:t> </a:t>
            </a:r>
            <a:r>
              <a:rPr sz="2000" spc="10" dirty="0"/>
              <a:t>–</a:t>
            </a:r>
            <a:r>
              <a:rPr sz="2000" spc="-30" dirty="0"/>
              <a:t> </a:t>
            </a:r>
            <a:r>
              <a:rPr sz="2000" spc="-5" dirty="0"/>
              <a:t>Princípio</a:t>
            </a:r>
            <a:r>
              <a:rPr sz="2000" spc="-30" dirty="0"/>
              <a:t> </a:t>
            </a:r>
            <a:r>
              <a:rPr sz="2000" spc="10" dirty="0"/>
              <a:t>do</a:t>
            </a:r>
            <a:r>
              <a:rPr sz="2000" spc="-30" dirty="0"/>
              <a:t> </a:t>
            </a:r>
            <a:r>
              <a:rPr sz="2000" spc="-10" dirty="0"/>
              <a:t>Terceiro</a:t>
            </a:r>
            <a:r>
              <a:rPr sz="2000" spc="50" dirty="0"/>
              <a:t> </a:t>
            </a:r>
            <a:r>
              <a:rPr sz="2000" dirty="0"/>
              <a:t>Excluído:</a:t>
            </a:r>
            <a:endParaRPr sz="2000"/>
          </a:p>
          <a:p>
            <a:pPr marL="358775" marR="5080">
              <a:lnSpc>
                <a:spcPct val="100000"/>
              </a:lnSpc>
              <a:spcBef>
                <a:spcPts val="530"/>
              </a:spcBef>
              <a:tabLst>
                <a:tab pos="1007744" algn="l"/>
                <a:tab pos="2313940" algn="l"/>
                <a:tab pos="2724150" algn="l"/>
                <a:tab pos="3315335" algn="l"/>
                <a:tab pos="4659630" algn="l"/>
                <a:tab pos="5069205" algn="l"/>
                <a:tab pos="5660390" algn="l"/>
                <a:tab pos="6308725" algn="l"/>
                <a:tab pos="6518909" algn="l"/>
                <a:tab pos="7062470" algn="l"/>
                <a:tab pos="7472045" algn="l"/>
              </a:tabLst>
            </a:pPr>
            <a:r>
              <a:rPr sz="2000" b="0" i="1" spc="5" dirty="0">
                <a:latin typeface="Cambria"/>
                <a:cs typeface="Cambria"/>
              </a:rPr>
              <a:t>U</a:t>
            </a:r>
            <a:r>
              <a:rPr sz="2000" b="0" i="1" spc="50" dirty="0">
                <a:latin typeface="Cambria"/>
                <a:cs typeface="Cambria"/>
              </a:rPr>
              <a:t>m</a:t>
            </a:r>
            <a:r>
              <a:rPr sz="2000" b="0" i="1" spc="10" dirty="0">
                <a:latin typeface="Cambria"/>
                <a:cs typeface="Cambria"/>
              </a:rPr>
              <a:t>a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-10" dirty="0">
                <a:latin typeface="Cambria"/>
                <a:cs typeface="Cambria"/>
              </a:rPr>
              <a:t>p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spc="25" dirty="0">
                <a:latin typeface="Cambria"/>
                <a:cs typeface="Cambria"/>
              </a:rPr>
              <a:t>o</a:t>
            </a:r>
            <a:r>
              <a:rPr sz="2000" b="0" i="1" spc="-85" dirty="0">
                <a:latin typeface="Cambria"/>
                <a:cs typeface="Cambria"/>
              </a:rPr>
              <a:t>p</a:t>
            </a:r>
            <a:r>
              <a:rPr sz="2000" b="0" i="1" spc="30" dirty="0">
                <a:latin typeface="Cambria"/>
                <a:cs typeface="Cambria"/>
              </a:rPr>
              <a:t>o</a:t>
            </a:r>
            <a:r>
              <a:rPr sz="2000" b="0" i="1" spc="-20" dirty="0">
                <a:latin typeface="Cambria"/>
                <a:cs typeface="Cambria"/>
              </a:rPr>
              <a:t>si</a:t>
            </a:r>
            <a:r>
              <a:rPr sz="2000" b="0" i="1" spc="30" dirty="0">
                <a:latin typeface="Cambria"/>
                <a:cs typeface="Cambria"/>
              </a:rPr>
              <a:t>ç</a:t>
            </a:r>
            <a:r>
              <a:rPr sz="2000" b="0" i="1" spc="-85" dirty="0">
                <a:latin typeface="Cambria"/>
                <a:cs typeface="Cambria"/>
              </a:rPr>
              <a:t>ã</a:t>
            </a:r>
            <a:r>
              <a:rPr sz="2000" b="0" i="1" spc="10" dirty="0">
                <a:latin typeface="Cambria"/>
                <a:cs typeface="Cambria"/>
              </a:rPr>
              <a:t>o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30" dirty="0">
                <a:latin typeface="Cambria"/>
                <a:cs typeface="Cambria"/>
              </a:rPr>
              <a:t>o</a:t>
            </a:r>
            <a:r>
              <a:rPr sz="2000" b="0" i="1" spc="10" dirty="0">
                <a:latin typeface="Cambria"/>
                <a:cs typeface="Cambria"/>
              </a:rPr>
              <a:t>u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-15" dirty="0">
                <a:latin typeface="Cambria"/>
                <a:cs typeface="Cambria"/>
              </a:rPr>
              <a:t>s</a:t>
            </a:r>
            <a:r>
              <a:rPr sz="2000" b="0" i="1" spc="-20" dirty="0">
                <a:latin typeface="Cambria"/>
                <a:cs typeface="Cambria"/>
              </a:rPr>
              <a:t>e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spc="10" dirty="0">
                <a:latin typeface="Cambria"/>
                <a:cs typeface="Cambria"/>
              </a:rPr>
              <a:t>á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-25" dirty="0">
                <a:latin typeface="Cambria"/>
                <a:cs typeface="Cambria"/>
              </a:rPr>
              <a:t>v</a:t>
            </a:r>
            <a:r>
              <a:rPr sz="2000" b="0" i="1" spc="-20" dirty="0">
                <a:latin typeface="Cambria"/>
                <a:cs typeface="Cambria"/>
              </a:rPr>
              <a:t>e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spc="-5" dirty="0">
                <a:latin typeface="Cambria"/>
                <a:cs typeface="Cambria"/>
              </a:rPr>
              <a:t>d</a:t>
            </a:r>
            <a:r>
              <a:rPr sz="2000" b="0" i="1" spc="-10" dirty="0">
                <a:latin typeface="Cambria"/>
                <a:cs typeface="Cambria"/>
              </a:rPr>
              <a:t>a</a:t>
            </a:r>
            <a:r>
              <a:rPr sz="2000" b="0" i="1" spc="-5" dirty="0">
                <a:latin typeface="Cambria"/>
                <a:cs typeface="Cambria"/>
              </a:rPr>
              <a:t>d</a:t>
            </a:r>
            <a:r>
              <a:rPr sz="2000" b="0" i="1" spc="-20" dirty="0">
                <a:latin typeface="Cambria"/>
                <a:cs typeface="Cambria"/>
              </a:rPr>
              <a:t>ei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spc="-10" dirty="0">
                <a:latin typeface="Cambria"/>
                <a:cs typeface="Cambria"/>
              </a:rPr>
              <a:t>a</a:t>
            </a:r>
            <a:r>
              <a:rPr sz="2000" b="0" i="1" spc="5" dirty="0">
                <a:latin typeface="Cambria"/>
                <a:cs typeface="Cambria"/>
              </a:rPr>
              <a:t>,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30" dirty="0">
                <a:latin typeface="Cambria"/>
                <a:cs typeface="Cambria"/>
              </a:rPr>
              <a:t>o</a:t>
            </a:r>
            <a:r>
              <a:rPr sz="2000" b="0" i="1" spc="10" dirty="0">
                <a:latin typeface="Cambria"/>
                <a:cs typeface="Cambria"/>
              </a:rPr>
              <a:t>u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-15" dirty="0">
                <a:latin typeface="Cambria"/>
                <a:cs typeface="Cambria"/>
              </a:rPr>
              <a:t>se</a:t>
            </a:r>
            <a:r>
              <a:rPr sz="2000" b="0" i="1" spc="5" dirty="0">
                <a:latin typeface="Cambria"/>
                <a:cs typeface="Cambria"/>
              </a:rPr>
              <a:t>r</a:t>
            </a:r>
            <a:r>
              <a:rPr sz="2000" b="0" i="1" spc="10" dirty="0">
                <a:latin typeface="Cambria"/>
                <a:cs typeface="Cambria"/>
              </a:rPr>
              <a:t>á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10" dirty="0">
                <a:latin typeface="Cambria"/>
                <a:cs typeface="Cambria"/>
              </a:rPr>
              <a:t>f</a:t>
            </a:r>
            <a:r>
              <a:rPr sz="2000" b="0" i="1" spc="-5" dirty="0">
                <a:latin typeface="Cambria"/>
                <a:cs typeface="Cambria"/>
              </a:rPr>
              <a:t>a</a:t>
            </a:r>
            <a:r>
              <a:rPr sz="2000" b="0" i="1" spc="-15" dirty="0">
                <a:latin typeface="Cambria"/>
                <a:cs typeface="Cambria"/>
              </a:rPr>
              <a:t>ls</a:t>
            </a:r>
            <a:r>
              <a:rPr sz="2000" b="0" i="1" spc="10" dirty="0">
                <a:latin typeface="Cambria"/>
                <a:cs typeface="Cambria"/>
              </a:rPr>
              <a:t>a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5" dirty="0">
                <a:latin typeface="Cambria"/>
                <a:cs typeface="Cambria"/>
              </a:rPr>
              <a:t>: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-25" dirty="0">
                <a:latin typeface="Cambria"/>
                <a:cs typeface="Cambria"/>
              </a:rPr>
              <a:t>n</a:t>
            </a:r>
            <a:r>
              <a:rPr sz="2000" b="0" i="1" spc="-10" dirty="0">
                <a:latin typeface="Cambria"/>
                <a:cs typeface="Cambria"/>
              </a:rPr>
              <a:t>ã</a:t>
            </a:r>
            <a:r>
              <a:rPr sz="2000" b="0" i="1" spc="10" dirty="0">
                <a:latin typeface="Cambria"/>
                <a:cs typeface="Cambria"/>
              </a:rPr>
              <a:t>o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-20" dirty="0">
                <a:latin typeface="Cambria"/>
                <a:cs typeface="Cambria"/>
              </a:rPr>
              <a:t>h</a:t>
            </a:r>
            <a:r>
              <a:rPr sz="2000" b="0" i="1" spc="10" dirty="0">
                <a:latin typeface="Cambria"/>
                <a:cs typeface="Cambria"/>
              </a:rPr>
              <a:t>á</a:t>
            </a:r>
            <a:r>
              <a:rPr sz="2000" b="0" i="1" dirty="0">
                <a:latin typeface="Cambria"/>
                <a:cs typeface="Cambria"/>
              </a:rPr>
              <a:t>	</a:t>
            </a:r>
            <a:r>
              <a:rPr sz="2000" b="0" i="1" spc="30" dirty="0">
                <a:latin typeface="Cambria"/>
                <a:cs typeface="Cambria"/>
              </a:rPr>
              <a:t>o</a:t>
            </a:r>
            <a:r>
              <a:rPr sz="2000" b="0" i="1" spc="-25" dirty="0">
                <a:latin typeface="Cambria"/>
                <a:cs typeface="Cambria"/>
              </a:rPr>
              <a:t>u</a:t>
            </a:r>
            <a:r>
              <a:rPr sz="2000" b="0" i="1" spc="-20" dirty="0">
                <a:latin typeface="Cambria"/>
                <a:cs typeface="Cambria"/>
              </a:rPr>
              <a:t>t</a:t>
            </a:r>
            <a:r>
              <a:rPr sz="2000" b="0" i="1" dirty="0">
                <a:latin typeface="Cambria"/>
                <a:cs typeface="Cambria"/>
              </a:rPr>
              <a:t>ra  </a:t>
            </a:r>
            <a:r>
              <a:rPr sz="2000" b="0" i="1" spc="-5" dirty="0">
                <a:latin typeface="Cambria"/>
                <a:cs typeface="Cambria"/>
              </a:rPr>
              <a:t>possibilidade.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125" y="571436"/>
            <a:ext cx="3571875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20104" y="738822"/>
            <a:ext cx="29273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10" dirty="0"/>
              <a:t>Proposição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575" y="1712023"/>
            <a:ext cx="8082280" cy="43764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9525" indent="-343535" algn="just">
              <a:lnSpc>
                <a:spcPts val="1950"/>
              </a:lnSpc>
              <a:spcBef>
                <a:spcPts val="340"/>
              </a:spcBef>
              <a:buClr>
                <a:srgbClr val="669900"/>
              </a:buClr>
              <a:buSzPct val="69444"/>
              <a:buFont typeface="Wingdings"/>
              <a:buChar char=""/>
              <a:tabLst>
                <a:tab pos="356235" algn="l"/>
              </a:tabLst>
            </a:pPr>
            <a:r>
              <a:rPr sz="1800" b="1" spc="-5" dirty="0">
                <a:latin typeface="Cambria"/>
                <a:cs typeface="Cambria"/>
              </a:rPr>
              <a:t>Proposições</a:t>
            </a:r>
            <a:r>
              <a:rPr sz="1800" b="1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SIMPLES: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aquelas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que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vêm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sozinhas,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desacompanhadas</a:t>
            </a:r>
            <a:r>
              <a:rPr sz="1800" spc="38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de 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outras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proposições: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São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geralmente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designadas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por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letras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minúsculas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p,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q,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...</a:t>
            </a:r>
            <a:endParaRPr sz="1800">
              <a:latin typeface="Cambria"/>
              <a:cs typeface="Cambria"/>
            </a:endParaRPr>
          </a:p>
          <a:p>
            <a:pPr marL="708660" lvl="1" indent="-353060">
              <a:lnSpc>
                <a:spcPct val="100000"/>
              </a:lnSpc>
              <a:spcBef>
                <a:spcPts val="215"/>
              </a:spcBef>
              <a:buClr>
                <a:srgbClr val="669900"/>
              </a:buClr>
              <a:buSzPct val="108333"/>
              <a:buFont typeface="Wingdings"/>
              <a:buChar char=""/>
              <a:tabLst>
                <a:tab pos="708025" algn="l"/>
                <a:tab pos="708660" algn="l"/>
              </a:tabLst>
            </a:pPr>
            <a:r>
              <a:rPr sz="1800" spc="10" dirty="0">
                <a:latin typeface="Cambria"/>
                <a:cs typeface="Cambria"/>
              </a:rPr>
              <a:t>Ex: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</a:t>
            </a:r>
            <a:r>
              <a:rPr sz="1800" b="1" spc="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=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Todo</a:t>
            </a:r>
            <a:r>
              <a:rPr sz="1800" b="1" spc="7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homem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é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mortal</a:t>
            </a:r>
            <a:r>
              <a:rPr sz="1800" b="1" spc="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/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q</a:t>
            </a:r>
            <a:r>
              <a:rPr sz="1800" b="1" spc="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=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 novo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papa</a:t>
            </a:r>
            <a:r>
              <a:rPr sz="1800" b="1" spc="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é</a:t>
            </a:r>
            <a:r>
              <a:rPr sz="1800" b="1" spc="-5" dirty="0">
                <a:latin typeface="Cambria"/>
                <a:cs typeface="Cambria"/>
              </a:rPr>
              <a:t> alemão</a:t>
            </a:r>
            <a:r>
              <a:rPr sz="1800" spc="-5" dirty="0"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har char=""/>
            </a:pPr>
            <a:endParaRPr sz="2400">
              <a:latin typeface="Cambria"/>
              <a:cs typeface="Cambria"/>
            </a:endParaRPr>
          </a:p>
          <a:p>
            <a:pPr marL="355600" marR="5080" indent="-343535" algn="just">
              <a:lnSpc>
                <a:spcPts val="1950"/>
              </a:lnSpc>
              <a:buClr>
                <a:srgbClr val="669900"/>
              </a:buClr>
              <a:buSzPct val="69444"/>
              <a:buFont typeface="Wingdings"/>
              <a:buChar char=""/>
              <a:tabLst>
                <a:tab pos="356235" algn="l"/>
              </a:tabLst>
            </a:pPr>
            <a:r>
              <a:rPr sz="1800" b="1" spc="-5" dirty="0">
                <a:latin typeface="Cambria"/>
                <a:cs typeface="Cambria"/>
              </a:rPr>
              <a:t>Proposições</a:t>
            </a:r>
            <a:r>
              <a:rPr sz="1800" b="1" dirty="0">
                <a:latin typeface="Cambria"/>
                <a:cs typeface="Cambria"/>
              </a:rPr>
              <a:t> COMPOSTAS: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duas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ou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mais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proposições</a:t>
            </a:r>
            <a:r>
              <a:rPr sz="1800" spc="5" dirty="0">
                <a:latin typeface="Cambria"/>
                <a:cs typeface="Cambria"/>
              </a:rPr>
              <a:t> conectadas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entre</a:t>
            </a:r>
            <a:r>
              <a:rPr sz="1800" dirty="0">
                <a:latin typeface="Cambria"/>
                <a:cs typeface="Cambria"/>
              </a:rPr>
              <a:t> si,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formando </a:t>
            </a:r>
            <a:r>
              <a:rPr sz="1800" spc="-10" dirty="0">
                <a:latin typeface="Cambria"/>
                <a:cs typeface="Cambria"/>
              </a:rPr>
              <a:t>uma </a:t>
            </a:r>
            <a:r>
              <a:rPr sz="1800" spc="-15" dirty="0">
                <a:latin typeface="Cambria"/>
                <a:cs typeface="Cambria"/>
              </a:rPr>
              <a:t>só </a:t>
            </a:r>
            <a:r>
              <a:rPr sz="1800" spc="-5" dirty="0">
                <a:latin typeface="Cambria"/>
                <a:cs typeface="Cambria"/>
              </a:rPr>
              <a:t>sentença. Habitualmente designadas por </a:t>
            </a:r>
            <a:r>
              <a:rPr sz="1800" spc="10" dirty="0">
                <a:latin typeface="Cambria"/>
                <a:cs typeface="Cambria"/>
              </a:rPr>
              <a:t>letras </a:t>
            </a:r>
            <a:r>
              <a:rPr sz="1800" dirty="0">
                <a:latin typeface="Cambria"/>
                <a:cs typeface="Cambria"/>
              </a:rPr>
              <a:t>maiúsculas </a:t>
            </a:r>
            <a:r>
              <a:rPr sz="1800" spc="25" dirty="0">
                <a:latin typeface="Cambria"/>
                <a:cs typeface="Cambria"/>
              </a:rPr>
              <a:t>P,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Q,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...</a:t>
            </a:r>
            <a:endParaRPr sz="1800">
              <a:latin typeface="Cambria"/>
              <a:cs typeface="Cambria"/>
            </a:endParaRPr>
          </a:p>
          <a:p>
            <a:pPr marL="813435" lvl="1" indent="-343535">
              <a:lnSpc>
                <a:spcPct val="100000"/>
              </a:lnSpc>
              <a:spcBef>
                <a:spcPts val="215"/>
              </a:spcBef>
              <a:buClr>
                <a:srgbClr val="669900"/>
              </a:buClr>
              <a:buSzPct val="69444"/>
              <a:buFont typeface="Wingdings"/>
              <a:buChar char=""/>
              <a:tabLst>
                <a:tab pos="812800" algn="l"/>
                <a:tab pos="813435" algn="l"/>
              </a:tabLst>
            </a:pPr>
            <a:r>
              <a:rPr sz="1800" spc="10" dirty="0">
                <a:latin typeface="Cambria"/>
                <a:cs typeface="Cambria"/>
              </a:rPr>
              <a:t>Ex: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João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é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médico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e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Pedro é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dentista.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"/>
            </a:pPr>
            <a:endParaRPr sz="215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Clr>
                <a:srgbClr val="669900"/>
              </a:buClr>
              <a:buSzPct val="69444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800" b="1" spc="10" dirty="0">
                <a:latin typeface="Cambria"/>
                <a:cs typeface="Cambria"/>
              </a:rPr>
              <a:t>Os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conectivos</a:t>
            </a:r>
            <a:r>
              <a:rPr sz="1800" b="1" spc="-8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são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representados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15" dirty="0">
                <a:latin typeface="Cambria"/>
                <a:cs typeface="Cambria"/>
              </a:rPr>
              <a:t>da</a:t>
            </a:r>
            <a:r>
              <a:rPr sz="1800" b="1" spc="6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seguinte </a:t>
            </a:r>
            <a:r>
              <a:rPr sz="1800" b="1" dirty="0">
                <a:latin typeface="Cambria"/>
                <a:cs typeface="Cambria"/>
              </a:rPr>
              <a:t>forma:</a:t>
            </a:r>
            <a:endParaRPr sz="1800">
              <a:latin typeface="Cambria"/>
              <a:cs typeface="Cambria"/>
            </a:endParaRPr>
          </a:p>
          <a:p>
            <a:pPr marL="756285" lvl="1" indent="-400685">
              <a:lnSpc>
                <a:spcPct val="100000"/>
              </a:lnSpc>
              <a:spcBef>
                <a:spcPts val="240"/>
              </a:spcBef>
              <a:buClr>
                <a:srgbClr val="669900"/>
              </a:buClr>
              <a:buSzPct val="108333"/>
              <a:buFont typeface="Wingdings"/>
              <a:buChar char=""/>
              <a:tabLst>
                <a:tab pos="755650" algn="l"/>
                <a:tab pos="756285" algn="l"/>
              </a:tabLst>
            </a:pP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</a:t>
            </a:r>
            <a:r>
              <a:rPr sz="18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mbria"/>
                <a:cs typeface="Cambria"/>
              </a:rPr>
              <a:t>corresponde</a:t>
            </a:r>
            <a:r>
              <a:rPr sz="1800" dirty="0">
                <a:latin typeface="Cambria"/>
                <a:cs typeface="Cambria"/>
              </a:rPr>
              <a:t> 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0000FF"/>
                </a:solidFill>
                <a:latin typeface="Cambria"/>
                <a:cs typeface="Cambria"/>
              </a:rPr>
              <a:t>“</a:t>
            </a:r>
            <a:r>
              <a:rPr sz="1800" b="1" i="1" spc="10" dirty="0">
                <a:solidFill>
                  <a:srgbClr val="0000FF"/>
                </a:solidFill>
                <a:latin typeface="Cambria"/>
                <a:cs typeface="Cambria"/>
              </a:rPr>
              <a:t>não</a:t>
            </a:r>
            <a:r>
              <a:rPr sz="1800" b="1" spc="10" dirty="0">
                <a:solidFill>
                  <a:srgbClr val="0000FF"/>
                </a:solidFill>
                <a:latin typeface="Cambria"/>
                <a:cs typeface="Cambria"/>
              </a:rPr>
              <a:t>”</a:t>
            </a:r>
            <a:endParaRPr sz="1800">
              <a:latin typeface="Cambria"/>
              <a:cs typeface="Cambria"/>
            </a:endParaRPr>
          </a:p>
          <a:p>
            <a:pPr marL="756285" lvl="1" indent="-400685">
              <a:lnSpc>
                <a:spcPct val="100000"/>
              </a:lnSpc>
              <a:spcBef>
                <a:spcPts val="245"/>
              </a:spcBef>
              <a:buClr>
                <a:srgbClr val="669900"/>
              </a:buClr>
              <a:buSzPct val="108333"/>
              <a:buFont typeface="Wingdings"/>
              <a:buChar char=""/>
              <a:tabLst>
                <a:tab pos="755650" algn="l"/>
                <a:tab pos="756285" algn="l"/>
              </a:tabLst>
            </a:pP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Λ</a:t>
            </a:r>
            <a:r>
              <a:rPr sz="1800" spc="-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corresponde</a:t>
            </a:r>
            <a:r>
              <a:rPr sz="1800" dirty="0">
                <a:latin typeface="Cambria"/>
                <a:cs typeface="Cambria"/>
              </a:rPr>
              <a:t> 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b="1" spc="15" dirty="0">
                <a:solidFill>
                  <a:srgbClr val="0000FF"/>
                </a:solidFill>
                <a:latin typeface="Cambria"/>
                <a:cs typeface="Cambria"/>
              </a:rPr>
              <a:t>“e”</a:t>
            </a:r>
            <a:endParaRPr sz="1800">
              <a:latin typeface="Cambria"/>
              <a:cs typeface="Cambria"/>
            </a:endParaRPr>
          </a:p>
          <a:p>
            <a:pPr marL="756285" lvl="1" indent="-400685">
              <a:lnSpc>
                <a:spcPct val="100000"/>
              </a:lnSpc>
              <a:spcBef>
                <a:spcPts val="170"/>
              </a:spcBef>
              <a:buClr>
                <a:srgbClr val="669900"/>
              </a:buClr>
              <a:buSzPct val="108333"/>
              <a:buFont typeface="Wingdings"/>
              <a:buChar char=""/>
              <a:tabLst>
                <a:tab pos="755650" algn="l"/>
                <a:tab pos="756285" algn="l"/>
              </a:tabLst>
            </a:pP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ν</a:t>
            </a:r>
            <a:r>
              <a:rPr sz="1800" spc="-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corresponde</a:t>
            </a:r>
            <a:r>
              <a:rPr sz="1800" dirty="0">
                <a:latin typeface="Cambria"/>
                <a:cs typeface="Cambria"/>
              </a:rPr>
              <a:t> 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Cambria"/>
                <a:cs typeface="Cambria"/>
              </a:rPr>
              <a:t>“ou”</a:t>
            </a:r>
            <a:endParaRPr sz="1800">
              <a:latin typeface="Cambria"/>
              <a:cs typeface="Cambria"/>
            </a:endParaRPr>
          </a:p>
          <a:p>
            <a:pPr marL="756285" lvl="1" indent="-400685">
              <a:lnSpc>
                <a:spcPct val="100000"/>
              </a:lnSpc>
              <a:spcBef>
                <a:spcPts val="240"/>
              </a:spcBef>
              <a:buClr>
                <a:srgbClr val="669900"/>
              </a:buClr>
              <a:buSzPct val="108333"/>
              <a:buFont typeface="Wingdings"/>
              <a:buChar char=""/>
              <a:tabLst>
                <a:tab pos="755650" algn="l"/>
                <a:tab pos="756285" algn="l"/>
              </a:tabLst>
            </a:pP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18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mbria"/>
                <a:cs typeface="Cambria"/>
              </a:rPr>
              <a:t>corresponde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Cambria"/>
                <a:cs typeface="Cambria"/>
              </a:rPr>
              <a:t>“então”</a:t>
            </a:r>
            <a:endParaRPr sz="1800">
              <a:latin typeface="Cambria"/>
              <a:cs typeface="Cambria"/>
            </a:endParaRPr>
          </a:p>
          <a:p>
            <a:pPr marL="756285" lvl="1" indent="-400685">
              <a:lnSpc>
                <a:spcPct val="100000"/>
              </a:lnSpc>
              <a:spcBef>
                <a:spcPts val="245"/>
              </a:spcBef>
              <a:buClr>
                <a:srgbClr val="669900"/>
              </a:buClr>
              <a:buSzPct val="108333"/>
              <a:buFont typeface="Wingdings"/>
              <a:buChar char=""/>
              <a:tabLst>
                <a:tab pos="755650" algn="l"/>
                <a:tab pos="756285" algn="l"/>
              </a:tabLst>
            </a:pP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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mbria"/>
                <a:cs typeface="Cambria"/>
              </a:rPr>
              <a:t>corresponde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b="1" spc="10" dirty="0">
                <a:solidFill>
                  <a:srgbClr val="0000FF"/>
                </a:solidFill>
                <a:latin typeface="Cambria"/>
                <a:cs typeface="Cambria"/>
              </a:rPr>
              <a:t>“se</a:t>
            </a:r>
            <a:r>
              <a:rPr sz="1800" b="1"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sz="1800" b="1"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mbria"/>
                <a:cs typeface="Cambria"/>
              </a:rPr>
              <a:t>somente</a:t>
            </a:r>
            <a:r>
              <a:rPr sz="1800" b="1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mbria"/>
                <a:cs typeface="Cambria"/>
              </a:rPr>
              <a:t>se”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125" y="571436"/>
            <a:ext cx="3571875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20104" y="738822"/>
            <a:ext cx="29273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spc="10" dirty="0"/>
              <a:t>Proposição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775" indent="-343535">
              <a:lnSpc>
                <a:spcPct val="100000"/>
              </a:lnSpc>
              <a:spcBef>
                <a:spcPts val="105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359410" algn="l"/>
                <a:tab pos="360045" algn="l"/>
                <a:tab pos="692785" algn="l"/>
                <a:tab pos="1665605" algn="l"/>
                <a:tab pos="2142490" algn="l"/>
                <a:tab pos="2886075" algn="l"/>
                <a:tab pos="4583430" algn="l"/>
                <a:tab pos="6003925" algn="l"/>
                <a:tab pos="7452995" algn="l"/>
              </a:tabLst>
            </a:pPr>
            <a:r>
              <a:rPr dirty="0"/>
              <a:t>A	</a:t>
            </a:r>
            <a:r>
              <a:rPr spc="-10" dirty="0"/>
              <a:t>pa</a:t>
            </a:r>
            <a:r>
              <a:rPr spc="10" dirty="0"/>
              <a:t>r</a:t>
            </a:r>
            <a:r>
              <a:rPr spc="15" dirty="0"/>
              <a:t>t</a:t>
            </a:r>
            <a:r>
              <a:rPr spc="-5" dirty="0"/>
              <a:t>i</a:t>
            </a:r>
            <a:r>
              <a:rPr dirty="0"/>
              <a:t>r	</a:t>
            </a:r>
            <a:r>
              <a:rPr spc="-10" dirty="0"/>
              <a:t>d</a:t>
            </a:r>
            <a:r>
              <a:rPr dirty="0"/>
              <a:t>e	</a:t>
            </a:r>
            <a:r>
              <a:rPr spc="-10" dirty="0"/>
              <a:t>u</a:t>
            </a:r>
            <a:r>
              <a:rPr spc="-40" dirty="0"/>
              <a:t>m</a:t>
            </a:r>
            <a:r>
              <a:rPr dirty="0"/>
              <a:t>a	</a:t>
            </a:r>
            <a:r>
              <a:rPr spc="-10" dirty="0"/>
              <a:t>p</a:t>
            </a:r>
            <a:r>
              <a:rPr spc="15" dirty="0"/>
              <a:t>r</a:t>
            </a:r>
            <a:r>
              <a:rPr spc="-20" dirty="0"/>
              <a:t>o</a:t>
            </a:r>
            <a:r>
              <a:rPr spc="-10" dirty="0"/>
              <a:t>p</a:t>
            </a:r>
            <a:r>
              <a:rPr spc="-20" dirty="0"/>
              <a:t>o</a:t>
            </a:r>
            <a:r>
              <a:rPr spc="20" dirty="0"/>
              <a:t>s</a:t>
            </a:r>
            <a:r>
              <a:rPr spc="-5" dirty="0"/>
              <a:t>iç</a:t>
            </a:r>
            <a:r>
              <a:rPr spc="-20" dirty="0"/>
              <a:t>ã</a:t>
            </a:r>
            <a:r>
              <a:rPr dirty="0"/>
              <a:t>o	</a:t>
            </a:r>
            <a:r>
              <a:rPr spc="-10" dirty="0"/>
              <a:t>p</a:t>
            </a:r>
            <a:r>
              <a:rPr spc="-20" dirty="0"/>
              <a:t>o</a:t>
            </a:r>
            <a:r>
              <a:rPr spc="-10" dirty="0"/>
              <a:t>d</a:t>
            </a:r>
            <a:r>
              <a:rPr spc="70" dirty="0"/>
              <a:t>e</a:t>
            </a:r>
            <a:r>
              <a:rPr spc="-40" dirty="0"/>
              <a:t>m</a:t>
            </a:r>
            <a:r>
              <a:rPr spc="-20" dirty="0"/>
              <a:t>o</a:t>
            </a:r>
            <a:r>
              <a:rPr dirty="0"/>
              <a:t>s	c</a:t>
            </a:r>
            <a:r>
              <a:rPr spc="-20" dirty="0"/>
              <a:t>o</a:t>
            </a:r>
            <a:r>
              <a:rPr spc="-25" dirty="0"/>
              <a:t>n</a:t>
            </a:r>
            <a:r>
              <a:rPr spc="20" dirty="0"/>
              <a:t>st</a:t>
            </a:r>
            <a:r>
              <a:rPr spc="15" dirty="0"/>
              <a:t>r</a:t>
            </a:r>
            <a:r>
              <a:rPr spc="-10" dirty="0"/>
              <a:t>u</a:t>
            </a:r>
            <a:r>
              <a:rPr spc="-5" dirty="0"/>
              <a:t>i</a:t>
            </a:r>
            <a:r>
              <a:rPr dirty="0"/>
              <a:t>r	</a:t>
            </a:r>
            <a:r>
              <a:rPr spc="-10" dirty="0"/>
              <a:t>u</a:t>
            </a:r>
            <a:r>
              <a:rPr spc="-40" dirty="0"/>
              <a:t>m</a:t>
            </a:r>
            <a:r>
              <a:rPr dirty="0"/>
              <a:t>a</a:t>
            </a:r>
          </a:p>
          <a:p>
            <a:pPr marL="358775">
              <a:lnSpc>
                <a:spcPct val="100000"/>
              </a:lnSpc>
              <a:spcBef>
                <a:spcPts val="50"/>
              </a:spcBef>
            </a:pPr>
            <a:r>
              <a:rPr dirty="0"/>
              <a:t>outra</a:t>
            </a:r>
            <a:r>
              <a:rPr spc="-20" dirty="0"/>
              <a:t> </a:t>
            </a:r>
            <a:r>
              <a:rPr spc="-10" dirty="0"/>
              <a:t>com</a:t>
            </a:r>
            <a:r>
              <a:rPr spc="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sua</a:t>
            </a:r>
            <a:r>
              <a:rPr spc="-20" dirty="0"/>
              <a:t> </a:t>
            </a:r>
            <a:r>
              <a:rPr spc="-5" dirty="0"/>
              <a:t>negação;</a:t>
            </a:r>
          </a:p>
          <a:p>
            <a:pPr marL="816610" lvl="1" indent="-343535">
              <a:lnSpc>
                <a:spcPct val="100000"/>
              </a:lnSpc>
              <a:spcBef>
                <a:spcPts val="575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816610" algn="l"/>
                <a:tab pos="817244" algn="l"/>
              </a:tabLst>
            </a:pPr>
            <a:r>
              <a:rPr sz="2400" b="1" spc="-10" dirty="0">
                <a:latin typeface="Cambria"/>
                <a:cs typeface="Cambria"/>
              </a:rPr>
              <a:t>Ex: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Maria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é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médica.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/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Maria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não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é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médica.</a:t>
            </a:r>
            <a:endParaRPr sz="2400">
              <a:latin typeface="Cambria"/>
              <a:cs typeface="Cambria"/>
            </a:endParaRPr>
          </a:p>
          <a:p>
            <a:pPr marL="3175" lvl="1">
              <a:lnSpc>
                <a:spcPct val="100000"/>
              </a:lnSpc>
              <a:spcBef>
                <a:spcPts val="40"/>
              </a:spcBef>
              <a:buChar char=""/>
            </a:pPr>
            <a:endParaRPr sz="3400">
              <a:latin typeface="Cambria"/>
              <a:cs typeface="Cambria"/>
            </a:endParaRPr>
          </a:p>
          <a:p>
            <a:pPr marL="358775" indent="-343535">
              <a:lnSpc>
                <a:spcPct val="100000"/>
              </a:lnSpc>
              <a:buClr>
                <a:srgbClr val="669900"/>
              </a:buClr>
              <a:buSzPct val="68750"/>
              <a:buFont typeface="Wingdings"/>
              <a:buChar char=""/>
              <a:tabLst>
                <a:tab pos="359410" algn="l"/>
                <a:tab pos="360045" algn="l"/>
              </a:tabLst>
            </a:pPr>
            <a:r>
              <a:rPr spc="-15" dirty="0"/>
              <a:t>Com</a:t>
            </a:r>
            <a:r>
              <a:rPr spc="30" dirty="0"/>
              <a:t> </a:t>
            </a:r>
            <a:r>
              <a:rPr spc="-10" dirty="0"/>
              <a:t>duas</a:t>
            </a:r>
            <a:r>
              <a:rPr spc="15" dirty="0"/>
              <a:t> </a:t>
            </a:r>
            <a:r>
              <a:rPr spc="-10" dirty="0"/>
              <a:t>proposições</a:t>
            </a:r>
            <a:r>
              <a:rPr spc="35" dirty="0"/>
              <a:t> </a:t>
            </a:r>
            <a:r>
              <a:rPr spc="-10" dirty="0"/>
              <a:t>ou</a:t>
            </a:r>
            <a:r>
              <a:rPr spc="-15" dirty="0"/>
              <a:t> </a:t>
            </a:r>
            <a:r>
              <a:rPr spc="-10" dirty="0"/>
              <a:t>mais,</a:t>
            </a:r>
            <a:r>
              <a:rPr spc="45" dirty="0"/>
              <a:t> </a:t>
            </a:r>
            <a:r>
              <a:rPr spc="-15" dirty="0"/>
              <a:t>podemos</a:t>
            </a:r>
            <a:r>
              <a:rPr spc="85" dirty="0"/>
              <a:t> </a:t>
            </a:r>
            <a:r>
              <a:rPr spc="-10" dirty="0"/>
              <a:t>formar:</a:t>
            </a:r>
          </a:p>
          <a:p>
            <a:pPr marL="711835" lvl="1" indent="-353060">
              <a:lnSpc>
                <a:spcPct val="100000"/>
              </a:lnSpc>
              <a:spcBef>
                <a:spcPts val="450"/>
              </a:spcBef>
              <a:buClr>
                <a:srgbClr val="669900"/>
              </a:buClr>
              <a:buSzPct val="107500"/>
              <a:buFont typeface="Wingdings"/>
              <a:buChar char=""/>
              <a:tabLst>
                <a:tab pos="712470" algn="l"/>
              </a:tabLst>
            </a:pPr>
            <a:r>
              <a:rPr sz="2000" b="1" spc="-10" dirty="0">
                <a:latin typeface="Cambria"/>
                <a:cs typeface="Cambria"/>
              </a:rPr>
              <a:t>Conjunções</a:t>
            </a:r>
            <a:r>
              <a:rPr sz="2000" spc="-10" dirty="0">
                <a:latin typeface="Cambria"/>
                <a:cs typeface="Cambria"/>
              </a:rPr>
              <a:t>: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000" spc="-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Cambria"/>
                <a:cs typeface="Cambria"/>
              </a:rPr>
              <a:t>Λ</a:t>
            </a:r>
            <a:r>
              <a:rPr sz="2000" spc="-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000" spc="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(lê-se: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000"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b="1" spc="10" dirty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sz="2000" b="1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000" spc="20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711835" lvl="1" indent="-353060">
              <a:lnSpc>
                <a:spcPct val="100000"/>
              </a:lnSpc>
              <a:spcBef>
                <a:spcPts val="605"/>
              </a:spcBef>
              <a:buClr>
                <a:srgbClr val="669900"/>
              </a:buClr>
              <a:buSzPct val="107500"/>
              <a:buFont typeface="Wingdings"/>
              <a:buChar char=""/>
              <a:tabLst>
                <a:tab pos="712470" algn="l"/>
              </a:tabLst>
            </a:pPr>
            <a:r>
              <a:rPr sz="2000" b="1" spc="-5" dirty="0">
                <a:latin typeface="Cambria"/>
                <a:cs typeface="Cambria"/>
              </a:rPr>
              <a:t>Disjunções</a:t>
            </a:r>
            <a:r>
              <a:rPr sz="2000" spc="-5" dirty="0">
                <a:latin typeface="Cambria"/>
                <a:cs typeface="Cambria"/>
              </a:rPr>
              <a:t>: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0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10" dirty="0">
                <a:solidFill>
                  <a:srgbClr val="0000FF"/>
                </a:solidFill>
                <a:latin typeface="Cambria"/>
                <a:cs typeface="Cambria"/>
              </a:rPr>
              <a:t>ν</a:t>
            </a:r>
            <a:r>
              <a:rPr sz="2600" spc="-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000" spc="-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(lê-se: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000" spc="-9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mbria"/>
                <a:cs typeface="Cambria"/>
              </a:rPr>
              <a:t>ou</a:t>
            </a:r>
            <a:r>
              <a:rPr sz="2000" b="1"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000" spc="20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711835" lvl="1" indent="-353060">
              <a:lnSpc>
                <a:spcPct val="100000"/>
              </a:lnSpc>
              <a:spcBef>
                <a:spcPts val="560"/>
              </a:spcBef>
              <a:buClr>
                <a:srgbClr val="669900"/>
              </a:buClr>
              <a:buSzPct val="107500"/>
              <a:buFont typeface="Wingdings"/>
              <a:buChar char=""/>
              <a:tabLst>
                <a:tab pos="712470" algn="l"/>
              </a:tabLst>
            </a:pPr>
            <a:r>
              <a:rPr sz="2000" b="1" spc="-5" dirty="0">
                <a:latin typeface="Cambria"/>
                <a:cs typeface="Cambria"/>
              </a:rPr>
              <a:t>Disjunções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exclusiva:</a:t>
            </a:r>
            <a:r>
              <a:rPr sz="2000" b="1" spc="40" dirty="0"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b="1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</a:rPr>
              <a:t>V</a:t>
            </a:r>
            <a:r>
              <a:rPr sz="2000" b="1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000" spc="-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(lê-se: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mbria"/>
                <a:cs typeface="Cambria"/>
              </a:rPr>
              <a:t>ou </a:t>
            </a:r>
            <a:r>
              <a:rPr sz="200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000"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mbria"/>
                <a:cs typeface="Cambria"/>
              </a:rPr>
              <a:t>ou </a:t>
            </a:r>
            <a:r>
              <a:rPr sz="2000" spc="20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000" spc="20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711835" lvl="1" indent="-353060">
              <a:lnSpc>
                <a:spcPct val="100000"/>
              </a:lnSpc>
              <a:spcBef>
                <a:spcPts val="580"/>
              </a:spcBef>
              <a:buClr>
                <a:srgbClr val="669900"/>
              </a:buClr>
              <a:buSzPct val="107500"/>
              <a:buFont typeface="Wingdings"/>
              <a:buChar char=""/>
              <a:tabLst>
                <a:tab pos="712470" algn="l"/>
              </a:tabLst>
            </a:pPr>
            <a:r>
              <a:rPr sz="2000" b="1" spc="-20" dirty="0">
                <a:latin typeface="Cambria"/>
                <a:cs typeface="Cambria"/>
              </a:rPr>
              <a:t>C</a:t>
            </a:r>
            <a:r>
              <a:rPr sz="2000" b="1" spc="-15" dirty="0">
                <a:latin typeface="Cambria"/>
                <a:cs typeface="Cambria"/>
              </a:rPr>
              <a:t>o</a:t>
            </a:r>
            <a:r>
              <a:rPr sz="2000" b="1" spc="-10" dirty="0">
                <a:latin typeface="Cambria"/>
                <a:cs typeface="Cambria"/>
              </a:rPr>
              <a:t>n</a:t>
            </a:r>
            <a:r>
              <a:rPr sz="2000" b="1" spc="5" dirty="0">
                <a:latin typeface="Cambria"/>
                <a:cs typeface="Cambria"/>
              </a:rPr>
              <a:t>d</a:t>
            </a:r>
            <a:r>
              <a:rPr sz="2000" b="1" spc="-35" dirty="0">
                <a:latin typeface="Cambria"/>
                <a:cs typeface="Cambria"/>
              </a:rPr>
              <a:t>i</a:t>
            </a:r>
            <a:r>
              <a:rPr sz="2000" b="1" spc="30" dirty="0">
                <a:latin typeface="Cambria"/>
                <a:cs typeface="Cambria"/>
              </a:rPr>
              <a:t>c</a:t>
            </a:r>
            <a:r>
              <a:rPr sz="2000" b="1" spc="-35" dirty="0">
                <a:latin typeface="Cambria"/>
                <a:cs typeface="Cambria"/>
              </a:rPr>
              <a:t>i</a:t>
            </a:r>
            <a:r>
              <a:rPr sz="2000" b="1" spc="-15" dirty="0">
                <a:latin typeface="Cambria"/>
                <a:cs typeface="Cambria"/>
              </a:rPr>
              <a:t>o</a:t>
            </a:r>
            <a:r>
              <a:rPr sz="2000" b="1" spc="-10" dirty="0">
                <a:latin typeface="Cambria"/>
                <a:cs typeface="Cambria"/>
              </a:rPr>
              <a:t>n</a:t>
            </a:r>
            <a:r>
              <a:rPr sz="2000" b="1" spc="-25" dirty="0">
                <a:latin typeface="Cambria"/>
                <a:cs typeface="Cambria"/>
              </a:rPr>
              <a:t>a</a:t>
            </a:r>
            <a:r>
              <a:rPr sz="2000" b="1" spc="-35" dirty="0">
                <a:latin typeface="Cambria"/>
                <a:cs typeface="Cambria"/>
              </a:rPr>
              <a:t>i</a:t>
            </a:r>
            <a:r>
              <a:rPr sz="2000" b="1" spc="-25" dirty="0">
                <a:latin typeface="Cambria"/>
                <a:cs typeface="Cambria"/>
              </a:rPr>
              <a:t>s</a:t>
            </a:r>
            <a:r>
              <a:rPr sz="2000" spc="5" dirty="0">
                <a:latin typeface="Cambria"/>
                <a:cs typeface="Cambria"/>
              </a:rPr>
              <a:t>: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2400" spc="-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000" spc="-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(l</a:t>
            </a:r>
            <a:r>
              <a:rPr sz="2000" spc="-5" dirty="0">
                <a:latin typeface="Cambria"/>
                <a:cs typeface="Cambria"/>
              </a:rPr>
              <a:t>ê</a:t>
            </a:r>
            <a:r>
              <a:rPr sz="2000" spc="5" dirty="0">
                <a:latin typeface="Cambria"/>
                <a:cs typeface="Cambria"/>
              </a:rPr>
              <a:t>-</a:t>
            </a:r>
            <a:r>
              <a:rPr sz="2000" spc="35" dirty="0">
                <a:latin typeface="Cambria"/>
                <a:cs typeface="Cambria"/>
              </a:rPr>
              <a:t>s</a:t>
            </a:r>
            <a:r>
              <a:rPr sz="2000" spc="-5" dirty="0">
                <a:latin typeface="Cambria"/>
                <a:cs typeface="Cambria"/>
              </a:rPr>
              <a:t>e</a:t>
            </a:r>
            <a:r>
              <a:rPr sz="2000" spc="5" dirty="0">
                <a:latin typeface="Cambria"/>
                <a:cs typeface="Cambria"/>
              </a:rPr>
              <a:t>: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b="1" spc="-20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000" b="1" spc="10" dirty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sz="2000" b="1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000" spc="-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b="1" spc="-20" dirty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sz="2000" b="1" spc="-10" dirty="0">
                <a:solidFill>
                  <a:srgbClr val="0000FF"/>
                </a:solidFill>
                <a:latin typeface="Cambria"/>
                <a:cs typeface="Cambria"/>
              </a:rPr>
              <a:t>n</a:t>
            </a:r>
            <a:r>
              <a:rPr sz="2000" b="1" spc="15" dirty="0">
                <a:solidFill>
                  <a:srgbClr val="0000FF"/>
                </a:solidFill>
                <a:latin typeface="Cambria"/>
                <a:cs typeface="Cambria"/>
              </a:rPr>
              <a:t>t</a:t>
            </a:r>
            <a:r>
              <a:rPr sz="2000" b="1" spc="-25" dirty="0">
                <a:solidFill>
                  <a:srgbClr val="0000FF"/>
                </a:solidFill>
                <a:latin typeface="Cambria"/>
                <a:cs typeface="Cambria"/>
              </a:rPr>
              <a:t>ã</a:t>
            </a:r>
            <a:r>
              <a:rPr sz="2000" b="1" spc="15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000" b="1" spc="-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000" spc="10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  <a:p>
            <a:pPr marL="711835" lvl="1" indent="-353060">
              <a:lnSpc>
                <a:spcPct val="100000"/>
              </a:lnSpc>
              <a:spcBef>
                <a:spcPts val="575"/>
              </a:spcBef>
              <a:buClr>
                <a:srgbClr val="669900"/>
              </a:buClr>
              <a:buSzPct val="107500"/>
              <a:buFont typeface="Wingdings"/>
              <a:buChar char=""/>
              <a:tabLst>
                <a:tab pos="712470" algn="l"/>
              </a:tabLst>
            </a:pPr>
            <a:r>
              <a:rPr sz="2000" b="1" spc="-10" dirty="0">
                <a:latin typeface="Cambria"/>
                <a:cs typeface="Cambria"/>
              </a:rPr>
              <a:t>Bicondicionais</a:t>
            </a:r>
            <a:r>
              <a:rPr sz="2000" spc="-10" dirty="0">
                <a:latin typeface="Cambria"/>
                <a:cs typeface="Cambria"/>
              </a:rPr>
              <a:t>: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000" spc="-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</a:t>
            </a:r>
            <a:r>
              <a:rPr sz="24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000" spc="-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(lê-se: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000" spc="-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mbria"/>
                <a:cs typeface="Cambria"/>
              </a:rPr>
              <a:t>se</a:t>
            </a:r>
            <a:r>
              <a:rPr sz="2000" b="1" spc="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b="1" spc="10" dirty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sz="2000" b="1" spc="-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mbria"/>
                <a:cs typeface="Cambria"/>
              </a:rPr>
              <a:t>somente</a:t>
            </a:r>
            <a:r>
              <a:rPr sz="2000" b="1" spc="-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mbria"/>
                <a:cs typeface="Cambria"/>
              </a:rPr>
              <a:t>se</a:t>
            </a:r>
            <a:r>
              <a:rPr sz="2000" b="1" spc="-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2000" spc="20" dirty="0"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1566925"/>
            <a:ext cx="8001634" cy="0"/>
          </a:xfrm>
          <a:custGeom>
            <a:avLst/>
            <a:gdLst/>
            <a:ahLst/>
            <a:cxnLst/>
            <a:rect l="l" t="t" r="r" b="b"/>
            <a:pathLst>
              <a:path w="8001634">
                <a:moveTo>
                  <a:pt x="0" y="0"/>
                </a:moveTo>
                <a:lnTo>
                  <a:pt x="8001063" y="0"/>
                </a:lnTo>
              </a:path>
            </a:pathLst>
          </a:custGeom>
          <a:ln w="12700">
            <a:solidFill>
              <a:srgbClr val="66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57950"/>
            <a:ext cx="2990850" cy="400050"/>
          </a:xfrm>
          <a:custGeom>
            <a:avLst/>
            <a:gdLst/>
            <a:ahLst/>
            <a:cxnLst/>
            <a:rect l="l" t="t" r="r" b="b"/>
            <a:pathLst>
              <a:path w="2990850" h="400050">
                <a:moveTo>
                  <a:pt x="2990850" y="0"/>
                </a:moveTo>
                <a:lnTo>
                  <a:pt x="0" y="0"/>
                </a:lnTo>
                <a:lnTo>
                  <a:pt x="0" y="400050"/>
                </a:lnTo>
                <a:lnTo>
                  <a:pt x="2990850" y="400050"/>
                </a:lnTo>
                <a:lnTo>
                  <a:pt x="2990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4275" y="580961"/>
            <a:ext cx="5419725" cy="12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2890" y="743521"/>
            <a:ext cx="47790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none" dirty="0"/>
              <a:t>Operações</a:t>
            </a:r>
            <a:r>
              <a:rPr u="none" spc="-185" dirty="0"/>
              <a:t> </a:t>
            </a:r>
            <a:r>
              <a:rPr u="none" spc="20" dirty="0"/>
              <a:t>Lógicas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575" y="3001708"/>
            <a:ext cx="6466205" cy="13417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Cambria"/>
                <a:cs typeface="Cambria"/>
              </a:rPr>
              <a:t>Depende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de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duas</a:t>
            </a:r>
            <a:r>
              <a:rPr sz="2400" b="1" spc="1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coisas:</a:t>
            </a:r>
            <a:endParaRPr sz="2400">
              <a:latin typeface="Cambria"/>
              <a:cs typeface="Cambria"/>
            </a:endParaRPr>
          </a:p>
          <a:p>
            <a:pPr marL="813435" lvl="1" indent="-343535">
              <a:lnSpc>
                <a:spcPct val="100000"/>
              </a:lnSpc>
              <a:spcBef>
                <a:spcPts val="575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812800" algn="l"/>
                <a:tab pos="813435" algn="l"/>
              </a:tabLst>
            </a:pPr>
            <a:r>
              <a:rPr sz="2400" spc="5" dirty="0">
                <a:latin typeface="Cambria"/>
                <a:cs typeface="Cambria"/>
              </a:rPr>
              <a:t>Valor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lógico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das</a:t>
            </a:r>
            <a:r>
              <a:rPr sz="2400" spc="5" dirty="0">
                <a:latin typeface="Cambria"/>
                <a:cs typeface="Cambria"/>
              </a:rPr>
              <a:t> proposições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componentes;</a:t>
            </a:r>
            <a:endParaRPr sz="2400">
              <a:latin typeface="Cambria"/>
              <a:cs typeface="Cambria"/>
            </a:endParaRPr>
          </a:p>
          <a:p>
            <a:pPr marL="813435" lvl="1" indent="-343535">
              <a:lnSpc>
                <a:spcPct val="100000"/>
              </a:lnSpc>
              <a:spcBef>
                <a:spcPts val="575"/>
              </a:spcBef>
              <a:buClr>
                <a:srgbClr val="669900"/>
              </a:buClr>
              <a:buSzPct val="68750"/>
              <a:buFont typeface="Wingdings"/>
              <a:buChar char=""/>
              <a:tabLst>
                <a:tab pos="812800" algn="l"/>
                <a:tab pos="813435" algn="l"/>
              </a:tabLst>
            </a:pPr>
            <a:r>
              <a:rPr sz="2400" spc="5" dirty="0">
                <a:latin typeface="Cambria"/>
                <a:cs typeface="Cambria"/>
              </a:rPr>
              <a:t>Tipo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de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conectivo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que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as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une.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2190</Words>
  <Application>Microsoft Office PowerPoint</Application>
  <PresentationFormat>Apresentação na tela (4:3)</PresentationFormat>
  <Paragraphs>290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</vt:lpstr>
      <vt:lpstr>Arial MT</vt:lpstr>
      <vt:lpstr>Calibri</vt:lpstr>
      <vt:lpstr>Cambria</vt:lpstr>
      <vt:lpstr>Cambria Math</vt:lpstr>
      <vt:lpstr>Symbol</vt:lpstr>
      <vt:lpstr>Times New Roman</vt:lpstr>
      <vt:lpstr>Wingdings</vt:lpstr>
      <vt:lpstr>Office Theme</vt:lpstr>
      <vt:lpstr>Proposições e  Conectivos Lógicos</vt:lpstr>
      <vt:lpstr>Lógica – Conceitos Básicos</vt:lpstr>
      <vt:lpstr>Proposição</vt:lpstr>
      <vt:lpstr>Apresentação do PowerPoint</vt:lpstr>
      <vt:lpstr>Proposição</vt:lpstr>
      <vt:lpstr>Princípios das Proposições</vt:lpstr>
      <vt:lpstr>Proposição</vt:lpstr>
      <vt:lpstr>Proposição</vt:lpstr>
      <vt:lpstr>Operações Lógicas</vt:lpstr>
      <vt:lpstr>  Conectivo “e”: Conjunção </vt:lpstr>
      <vt:lpstr>Conjunção</vt:lpstr>
      <vt:lpstr>  Para assimilar... </vt:lpstr>
      <vt:lpstr>  Representação Matemática </vt:lpstr>
      <vt:lpstr>  Conectivo “ou”: Disjunção </vt:lpstr>
      <vt:lpstr>Disjunção</vt:lpstr>
      <vt:lpstr>  Para assimilar... </vt:lpstr>
      <vt:lpstr>  Representação Matemática </vt:lpstr>
      <vt:lpstr>  Disjunção Exclusiva </vt:lpstr>
      <vt:lpstr>Conectivo “Ou ... ou ...”: Disjunção Exclusiva</vt:lpstr>
      <vt:lpstr>  Disjunção Exclusiva </vt:lpstr>
      <vt:lpstr>  Para assimilar... </vt:lpstr>
      <vt:lpstr>Conectivo “Se ... então ...”:</vt:lpstr>
      <vt:lpstr>Condicional</vt:lpstr>
      <vt:lpstr>Dicas</vt:lpstr>
      <vt:lpstr>  Representação Matemática </vt:lpstr>
      <vt:lpstr>Conectivo “... se e somente se ...”:   Bicondicional </vt:lpstr>
      <vt:lpstr>  Bicondicional </vt:lpstr>
      <vt:lpstr>  Representação Matemática </vt:lpstr>
      <vt:lpstr>  Tabela-Verdade </vt:lpstr>
      <vt:lpstr>Exercício</vt:lpstr>
      <vt:lpstr>Perguntas???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Proposições e  Conectivos Lógicos</dc:title>
  <cp:lastModifiedBy>Ítalo Nunes Pereira</cp:lastModifiedBy>
  <cp:revision>1</cp:revision>
  <dcterms:created xsi:type="dcterms:W3CDTF">2024-01-17T20:07:37Z</dcterms:created>
  <dcterms:modified xsi:type="dcterms:W3CDTF">2024-01-17T20:19:43Z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LastSaved">
    <vt:filetime>2024-01-17T00:00:00Z</vt:filetime>
  </property>
</Properties>
</file>