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6E2E-C7FB-84D4-FC92-4AC631547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6D7AB-D153-257A-BA14-CE2A8DEC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181D-844B-B578-2940-8341F266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E6EB-A931-FBB7-AAFE-48983F35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90E6-4EC2-892A-9B43-C7212BA6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818-A436-7EDF-2D5C-91387C9E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A20F-6EA8-94F7-5483-AD61EF14D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042F-D2F0-175A-C8B8-33D64F81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45FE-DBD2-FC91-A02F-4839153E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845D-192E-5DA6-18F2-F207ED66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B50B5-EAA8-A118-CD37-14FE4DE3B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C586B-C19C-0488-0FCD-0011E6268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FD9E-FCCE-A775-2200-8086C90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F912-B461-32D7-48D5-04E3143A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9B10-318D-95A2-0D40-4DFC79E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7C3B-F500-D250-8A50-67209D02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9D16-25EF-E4E6-B5DF-70FAB60F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FCD6-F885-AA13-6537-638708F2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0D9C-E809-5A1F-11FE-5D48790F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E855-2F83-9DAD-59B5-871EA98D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68D5-FE04-C642-C711-DFFBF600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5655-06F7-A961-D6DA-B2B0193B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F371-0504-32D4-86B2-74E2554F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E64D-8F0C-AD00-03FA-8670D5F9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10CD-E958-815C-FA1D-ABE6CCD6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D32C-9E7F-42F0-E038-E26D930C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8A15-455F-BF36-1947-E9F90A8FB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95BD-33E7-37C4-6259-1CD1712A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DAF8-CCE2-290A-5994-A09A8FA8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F71D-F51B-4B4B-1D76-CE7340F6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B1E0-A605-C24B-4F33-9A09891B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6708-6EE9-D357-8D86-A0FBBFFE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F34CA-E224-4251-1ABD-17C04629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ED68-DCE6-26D3-53F2-39C2DA84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CA3F-48B0-E7C8-D3F1-99FCBA82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E83FE-BBA5-E2FA-2BD8-BD5D0ABCA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D4FE-A2DF-516B-EFB0-C2EB0046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0793-EEB0-1AAF-D35E-C704E4A5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6B294-97B9-B5EF-595F-8203E8D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DBCA-AE99-DE59-9585-16DB07FB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372A3-35B3-AB19-00C6-A9E4B4BE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00B53-7F88-3BE2-C8AF-F1548D6B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F6867-1EEE-6168-3188-3F87ED2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A56AA-6F4B-27C6-31E1-27E27E9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86991-6905-1A4A-7919-412BD90D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6370E-F628-E80C-A96F-A79F39AF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CDEB-3FC7-B609-B935-7A18D156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0BF8-9C0F-6DA4-6561-8DABDF4D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AAC3-23BE-EB98-82AA-50388D4F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A609-54AB-12A0-BF93-0B0CF77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8795-A97E-1FBB-68DA-2B9797A7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36B1-3AD5-0020-B9AC-B28CB35F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D72-4E4A-0B69-C6CF-6AC042D3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2FAAA-895A-5B08-D036-25E9DBBBB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6D2A-55A1-0EFD-6586-75C9BFFB0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FF31E-5E64-BE72-2F94-218E5742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56C8-CD4A-2F8C-242E-62D926A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BCE0-9027-E817-AB41-4E89EAC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609B5-14CD-C09F-D613-9418EBE7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F993-C19F-027C-59FF-682FBDAB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0538-CF68-E900-DB1F-1F392DABC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F717-8704-44D5-88B5-3C6622A35D3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40C3-2720-F196-913A-78EFA1205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480B-C258-D062-B5A7-82665D658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BFDB-84C1-4298-B982-591214BE9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6EB-D974-82A8-6D40-4481FC61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GAP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7BBCD9-7862-B120-AD1C-E016A77CA6F5}"/>
              </a:ext>
            </a:extLst>
          </p:cNvPr>
          <p:cNvSpPr/>
          <p:nvPr/>
        </p:nvSpPr>
        <p:spPr>
          <a:xfrm>
            <a:off x="971515" y="1283633"/>
            <a:ext cx="3358439" cy="500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ietf</a:t>
            </a:r>
            <a:r>
              <a:rPr lang="en-US" dirty="0"/>
              <a:t>-microwave-radio-link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93B715-689C-31C1-0933-2E55F97F6445}"/>
              </a:ext>
            </a:extLst>
          </p:cNvPr>
          <p:cNvSpPr/>
          <p:nvPr/>
        </p:nvSpPr>
        <p:spPr>
          <a:xfrm>
            <a:off x="971515" y="2379893"/>
            <a:ext cx="3358439" cy="920916"/>
          </a:xfrm>
          <a:prstGeom prst="roundRect">
            <a:avLst>
              <a:gd name="adj" fmla="val 137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and Status based on NMDA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7CC5EC-F30D-AE30-AC31-A288B27009F4}"/>
              </a:ext>
            </a:extLst>
          </p:cNvPr>
          <p:cNvSpPr/>
          <p:nvPr/>
        </p:nvSpPr>
        <p:spPr>
          <a:xfrm>
            <a:off x="971515" y="3348024"/>
            <a:ext cx="3358439" cy="500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389DCC-80B9-08B9-27FA-6C83D7A0DF76}"/>
              </a:ext>
            </a:extLst>
          </p:cNvPr>
          <p:cNvSpPr/>
          <p:nvPr/>
        </p:nvSpPr>
        <p:spPr>
          <a:xfrm>
            <a:off x="971515" y="3896154"/>
            <a:ext cx="3358439" cy="500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4A97C-5C31-2B0F-A725-D52B1CC63E79}"/>
              </a:ext>
            </a:extLst>
          </p:cNvPr>
          <p:cNvSpPr/>
          <p:nvPr/>
        </p:nvSpPr>
        <p:spPr>
          <a:xfrm>
            <a:off x="971515" y="1831763"/>
            <a:ext cx="3358439" cy="500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Capabilities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58F634-F7E0-B274-B553-C3D9A8042964}"/>
              </a:ext>
            </a:extLst>
          </p:cNvPr>
          <p:cNvSpPr/>
          <p:nvPr/>
        </p:nvSpPr>
        <p:spPr>
          <a:xfrm>
            <a:off x="4494644" y="1283633"/>
            <a:ext cx="3358439" cy="500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onf</a:t>
            </a:r>
            <a:r>
              <a:rPr lang="en-US" dirty="0"/>
              <a:t>-air-interface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11B4E7-E7FC-6325-1FAA-09A3A36295B6}"/>
              </a:ext>
            </a:extLst>
          </p:cNvPr>
          <p:cNvSpPr/>
          <p:nvPr/>
        </p:nvSpPr>
        <p:spPr>
          <a:xfrm>
            <a:off x="4494644" y="2379893"/>
            <a:ext cx="3358439" cy="500915"/>
          </a:xfrm>
          <a:prstGeom prst="roundRect">
            <a:avLst>
              <a:gd name="adj" fmla="val 137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0ADD22-D75B-5974-24A6-C3AA1E70104C}"/>
              </a:ext>
            </a:extLst>
          </p:cNvPr>
          <p:cNvSpPr/>
          <p:nvPr/>
        </p:nvSpPr>
        <p:spPr>
          <a:xfrm>
            <a:off x="4494644" y="2928024"/>
            <a:ext cx="3358439" cy="9209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9B847F-AB23-C463-A005-F25BDDB4A67D}"/>
              </a:ext>
            </a:extLst>
          </p:cNvPr>
          <p:cNvSpPr/>
          <p:nvPr/>
        </p:nvSpPr>
        <p:spPr>
          <a:xfrm>
            <a:off x="4494644" y="3896154"/>
            <a:ext cx="3358439" cy="500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CD0B33-B1BB-2CCE-9B01-502727643726}"/>
              </a:ext>
            </a:extLst>
          </p:cNvPr>
          <p:cNvSpPr/>
          <p:nvPr/>
        </p:nvSpPr>
        <p:spPr>
          <a:xfrm>
            <a:off x="4494644" y="1831763"/>
            <a:ext cx="3358439" cy="500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Capabilities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452803-C8C6-AA84-265B-0D9CFE30D21E}"/>
              </a:ext>
            </a:extLst>
          </p:cNvPr>
          <p:cNvSpPr/>
          <p:nvPr/>
        </p:nvSpPr>
        <p:spPr>
          <a:xfrm>
            <a:off x="4494644" y="4444284"/>
            <a:ext cx="3358439" cy="50091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FM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3843EB6A-D2E3-CFC7-B1E4-5EB72569AABD}"/>
              </a:ext>
            </a:extLst>
          </p:cNvPr>
          <p:cNvSpPr/>
          <p:nvPr/>
        </p:nvSpPr>
        <p:spPr>
          <a:xfrm>
            <a:off x="8803342" y="1759663"/>
            <a:ext cx="3056964" cy="1008588"/>
          </a:xfrm>
          <a:prstGeom prst="wedgeRoundRectCallout">
            <a:avLst>
              <a:gd name="adj1" fmla="val -121016"/>
              <a:gd name="adj2" fmla="val 104560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Step #2: </a:t>
            </a:r>
            <a:r>
              <a:rPr lang="en-US" dirty="0">
                <a:solidFill>
                  <a:schemeClr val="tx1"/>
                </a:solidFill>
              </a:rPr>
              <a:t>Ignore status attributes which are covered by NMDA.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9C6725AF-2702-FB61-2AF0-31317EC3583A}"/>
              </a:ext>
            </a:extLst>
          </p:cNvPr>
          <p:cNvSpPr/>
          <p:nvPr/>
        </p:nvSpPr>
        <p:spPr>
          <a:xfrm>
            <a:off x="8771966" y="3319759"/>
            <a:ext cx="3056964" cy="1008588"/>
          </a:xfrm>
          <a:prstGeom prst="wedgeRoundRectCallout">
            <a:avLst>
              <a:gd name="adj1" fmla="val -109580"/>
              <a:gd name="adj2" fmla="val -121958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Step #3: </a:t>
            </a:r>
            <a:r>
              <a:rPr lang="en-US" dirty="0">
                <a:solidFill>
                  <a:schemeClr val="tx1"/>
                </a:solidFill>
              </a:rPr>
              <a:t>Identify </a:t>
            </a:r>
            <a:r>
              <a:rPr lang="en-US" dirty="0" err="1">
                <a:solidFill>
                  <a:schemeClr val="tx1"/>
                </a:solidFill>
              </a:rPr>
              <a:t>onf</a:t>
            </a:r>
            <a:r>
              <a:rPr lang="en-US" dirty="0">
                <a:solidFill>
                  <a:schemeClr val="tx1"/>
                </a:solidFill>
              </a:rPr>
              <a:t>-air-interface attributes which are not covered by </a:t>
            </a:r>
            <a:r>
              <a:rPr lang="en-US" dirty="0" err="1">
                <a:solidFill>
                  <a:schemeClr val="tx1"/>
                </a:solidFill>
              </a:rPr>
              <a:t>ietf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5F96BFF-740D-F11F-3964-8B38A39E29CF}"/>
              </a:ext>
            </a:extLst>
          </p:cNvPr>
          <p:cNvSpPr/>
          <p:nvPr/>
        </p:nvSpPr>
        <p:spPr>
          <a:xfrm>
            <a:off x="8779775" y="4502864"/>
            <a:ext cx="3056964" cy="1008588"/>
          </a:xfrm>
          <a:prstGeom prst="wedgeRoundRectCallout">
            <a:avLst>
              <a:gd name="adj1" fmla="val -118964"/>
              <a:gd name="adj2" fmla="val -150400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Step #4: </a:t>
            </a:r>
            <a:r>
              <a:rPr lang="en-US" dirty="0">
                <a:solidFill>
                  <a:schemeClr val="tx1"/>
                </a:solidFill>
              </a:rPr>
              <a:t>Identify </a:t>
            </a:r>
            <a:r>
              <a:rPr lang="en-US" dirty="0" err="1">
                <a:solidFill>
                  <a:schemeClr val="tx1"/>
                </a:solidFill>
              </a:rPr>
              <a:t>onf</a:t>
            </a:r>
            <a:r>
              <a:rPr lang="en-US" dirty="0">
                <a:solidFill>
                  <a:schemeClr val="tx1"/>
                </a:solidFill>
              </a:rPr>
              <a:t>-air-interface attributes which are not covered by </a:t>
            </a:r>
            <a:r>
              <a:rPr lang="en-US" dirty="0" err="1">
                <a:solidFill>
                  <a:schemeClr val="tx1"/>
                </a:solidFill>
              </a:rPr>
              <a:t>ietf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ABC4245-A709-D355-0C61-DDBCBBF926AA}"/>
              </a:ext>
            </a:extLst>
          </p:cNvPr>
          <p:cNvSpPr/>
          <p:nvPr/>
        </p:nvSpPr>
        <p:spPr>
          <a:xfrm>
            <a:off x="7862048" y="275045"/>
            <a:ext cx="3056964" cy="1008588"/>
          </a:xfrm>
          <a:prstGeom prst="wedgeRoundRectCallout">
            <a:avLst>
              <a:gd name="adj1" fmla="val -92277"/>
              <a:gd name="adj2" fmla="val 332990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Step #1: </a:t>
            </a:r>
            <a:r>
              <a:rPr lang="en-US" dirty="0">
                <a:solidFill>
                  <a:schemeClr val="tx1"/>
                </a:solidFill>
              </a:rPr>
              <a:t>Identify </a:t>
            </a:r>
            <a:r>
              <a:rPr lang="en-US" dirty="0" err="1">
                <a:solidFill>
                  <a:schemeClr val="tx1"/>
                </a:solidFill>
              </a:rPr>
              <a:t>onf</a:t>
            </a:r>
            <a:r>
              <a:rPr lang="en-US" dirty="0">
                <a:solidFill>
                  <a:schemeClr val="tx1"/>
                </a:solidFill>
              </a:rPr>
              <a:t>-air-interface PM data, which are not covered by </a:t>
            </a:r>
            <a:r>
              <a:rPr lang="en-US" dirty="0" err="1">
                <a:solidFill>
                  <a:schemeClr val="tx1"/>
                </a:solidFill>
              </a:rPr>
              <a:t>ietf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654E0F-6830-9BEB-2191-B400CB89E40A}"/>
              </a:ext>
            </a:extLst>
          </p:cNvPr>
          <p:cNvSpPr/>
          <p:nvPr/>
        </p:nvSpPr>
        <p:spPr>
          <a:xfrm>
            <a:off x="971515" y="4463694"/>
            <a:ext cx="3358439" cy="50091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FM (covered by </a:t>
            </a:r>
            <a:r>
              <a:rPr lang="en-US" dirty="0" err="1"/>
              <a:t>ietf</a:t>
            </a:r>
            <a:r>
              <a:rPr lang="en-US" dirty="0"/>
              <a:t>-alarms</a:t>
            </a:r>
            <a:r>
              <a:rPr lang="en-US" dirty="0">
                <a:solidFill>
                  <a:srgbClr val="C00000"/>
                </a:solidFill>
              </a:rPr>
              <a:t>?</a:t>
            </a:r>
            <a:r>
              <a:rPr lang="en-US" dirty="0"/>
              <a:t>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3A6301-6F47-0581-778D-254CC75FE239}"/>
              </a:ext>
            </a:extLst>
          </p:cNvPr>
          <p:cNvSpPr/>
          <p:nvPr/>
        </p:nvSpPr>
        <p:spPr>
          <a:xfrm>
            <a:off x="971515" y="5031234"/>
            <a:ext cx="3358439" cy="50091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Sync (covered by ieee1588-ptp</a:t>
            </a:r>
            <a:r>
              <a:rPr lang="en-US" dirty="0">
                <a:solidFill>
                  <a:srgbClr val="C00000"/>
                </a:solidFill>
              </a:rPr>
              <a:t>?</a:t>
            </a:r>
            <a:r>
              <a:rPr lang="en-US" dirty="0"/>
              <a:t>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C39BD3-6C72-7358-E0AB-426ED72555D5}"/>
              </a:ext>
            </a:extLst>
          </p:cNvPr>
          <p:cNvSpPr/>
          <p:nvPr/>
        </p:nvSpPr>
        <p:spPr>
          <a:xfrm>
            <a:off x="971515" y="5594607"/>
            <a:ext cx="3358439" cy="50091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VLAN (covered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ieee802-dot1q-bridge</a:t>
            </a:r>
            <a:r>
              <a:rPr lang="en-US" dirty="0">
                <a:solidFill>
                  <a:srgbClr val="C00000"/>
                </a:solidFill>
              </a:rPr>
              <a:t>?</a:t>
            </a:r>
            <a:r>
              <a:rPr lang="en-US" dirty="0"/>
              <a:t>)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0AA16AD6-1B1E-D136-D9CA-AB591CC5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4DD57D4F-7D2E-3BDF-047E-6F7A87F248B5}"/>
              </a:ext>
            </a:extLst>
          </p:cNvPr>
          <p:cNvSpPr/>
          <p:nvPr/>
        </p:nvSpPr>
        <p:spPr>
          <a:xfrm>
            <a:off x="7928128" y="5685969"/>
            <a:ext cx="3056964" cy="806906"/>
          </a:xfrm>
          <a:prstGeom prst="wedgeRoundRectCallout">
            <a:avLst>
              <a:gd name="adj1" fmla="val -126002"/>
              <a:gd name="adj2" fmla="val -475922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Step #5: </a:t>
            </a:r>
            <a:r>
              <a:rPr lang="en-US" dirty="0">
                <a:solidFill>
                  <a:schemeClr val="tx1"/>
                </a:solidFill>
              </a:rPr>
              <a:t>updates on Capabilities if needed.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7F23915-FABD-A8F3-231C-B0A96DBCA2A9}"/>
              </a:ext>
            </a:extLst>
          </p:cNvPr>
          <p:cNvSpPr/>
          <p:nvPr/>
        </p:nvSpPr>
        <p:spPr>
          <a:xfrm>
            <a:off x="4805084" y="5685969"/>
            <a:ext cx="3056964" cy="500915"/>
          </a:xfrm>
          <a:prstGeom prst="wedgeRoundRectCallout">
            <a:avLst>
              <a:gd name="adj1" fmla="val -12513"/>
              <a:gd name="adj2" fmla="val -214768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Step #0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</a:rPr>
              <a:t>Ignore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4F0F3-8770-62E4-EB90-209E2C42B303}"/>
              </a:ext>
            </a:extLst>
          </p:cNvPr>
          <p:cNvSpPr txBox="1"/>
          <p:nvPr/>
        </p:nvSpPr>
        <p:spPr>
          <a:xfrm>
            <a:off x="971515" y="6308209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Grey: covered elsewhere</a:t>
            </a:r>
          </a:p>
        </p:txBody>
      </p:sp>
    </p:spTree>
    <p:extLst>
      <p:ext uri="{BB962C8B-B14F-4D97-AF65-F5344CB8AC3E}">
        <p14:creationId xmlns:p14="http://schemas.microsoft.com/office/powerpoint/2010/main" val="9285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6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Process GAP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Martin Skorupski</dc:creator>
  <cp:lastModifiedBy>Martin Skorupski</cp:lastModifiedBy>
  <cp:revision>2</cp:revision>
  <dcterms:created xsi:type="dcterms:W3CDTF">2023-08-09T13:41:35Z</dcterms:created>
  <dcterms:modified xsi:type="dcterms:W3CDTF">2023-08-10T09:19:26Z</dcterms:modified>
</cp:coreProperties>
</file>