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57" r:id="rId8"/>
    <p:sldId id="265"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66"/>
  </p:normalViewPr>
  <p:slideViewPr>
    <p:cSldViewPr snapToGrid="0" snapToObjects="1">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2AAD1-F5F4-5D42-AC20-FD6031D331BC}"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A5E31-BCD2-F142-8615-F7891C868757}" type="slidenum">
              <a:rPr lang="en-US" smtClean="0"/>
              <a:t>‹nº›</a:t>
            </a:fld>
            <a:endParaRPr lang="en-US"/>
          </a:p>
        </p:txBody>
      </p:sp>
    </p:spTree>
    <p:extLst>
      <p:ext uri="{BB962C8B-B14F-4D97-AF65-F5344CB8AC3E}">
        <p14:creationId xmlns:p14="http://schemas.microsoft.com/office/powerpoint/2010/main" val="62383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1</a:t>
            </a:fld>
            <a:endParaRPr lang="en-US"/>
          </a:p>
        </p:txBody>
      </p:sp>
    </p:spTree>
    <p:extLst>
      <p:ext uri="{BB962C8B-B14F-4D97-AF65-F5344CB8AC3E}">
        <p14:creationId xmlns:p14="http://schemas.microsoft.com/office/powerpoint/2010/main" val="723343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10</a:t>
            </a:fld>
            <a:endParaRPr lang="en-US"/>
          </a:p>
        </p:txBody>
      </p:sp>
    </p:spTree>
    <p:extLst>
      <p:ext uri="{BB962C8B-B14F-4D97-AF65-F5344CB8AC3E}">
        <p14:creationId xmlns:p14="http://schemas.microsoft.com/office/powerpoint/2010/main" val="209082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2</a:t>
            </a:fld>
            <a:endParaRPr lang="en-US"/>
          </a:p>
        </p:txBody>
      </p:sp>
    </p:spTree>
    <p:extLst>
      <p:ext uri="{BB962C8B-B14F-4D97-AF65-F5344CB8AC3E}">
        <p14:creationId xmlns:p14="http://schemas.microsoft.com/office/powerpoint/2010/main" val="316630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3</a:t>
            </a:fld>
            <a:endParaRPr lang="en-US"/>
          </a:p>
        </p:txBody>
      </p:sp>
    </p:spTree>
    <p:extLst>
      <p:ext uri="{BB962C8B-B14F-4D97-AF65-F5344CB8AC3E}">
        <p14:creationId xmlns:p14="http://schemas.microsoft.com/office/powerpoint/2010/main" val="341634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4</a:t>
            </a:fld>
            <a:endParaRPr lang="en-US"/>
          </a:p>
        </p:txBody>
      </p:sp>
    </p:spTree>
    <p:extLst>
      <p:ext uri="{BB962C8B-B14F-4D97-AF65-F5344CB8AC3E}">
        <p14:creationId xmlns:p14="http://schemas.microsoft.com/office/powerpoint/2010/main" val="291079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5</a:t>
            </a:fld>
            <a:endParaRPr lang="en-US"/>
          </a:p>
        </p:txBody>
      </p:sp>
    </p:spTree>
    <p:extLst>
      <p:ext uri="{BB962C8B-B14F-4D97-AF65-F5344CB8AC3E}">
        <p14:creationId xmlns:p14="http://schemas.microsoft.com/office/powerpoint/2010/main" val="78308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6</a:t>
            </a:fld>
            <a:endParaRPr lang="en-US"/>
          </a:p>
        </p:txBody>
      </p:sp>
    </p:spTree>
    <p:extLst>
      <p:ext uri="{BB962C8B-B14F-4D97-AF65-F5344CB8AC3E}">
        <p14:creationId xmlns:p14="http://schemas.microsoft.com/office/powerpoint/2010/main" val="1620706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7</a:t>
            </a:fld>
            <a:endParaRPr lang="en-US"/>
          </a:p>
        </p:txBody>
      </p:sp>
    </p:spTree>
    <p:extLst>
      <p:ext uri="{BB962C8B-B14F-4D97-AF65-F5344CB8AC3E}">
        <p14:creationId xmlns:p14="http://schemas.microsoft.com/office/powerpoint/2010/main" val="58413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8</a:t>
            </a:fld>
            <a:endParaRPr lang="en-US"/>
          </a:p>
        </p:txBody>
      </p:sp>
    </p:spTree>
    <p:extLst>
      <p:ext uri="{BB962C8B-B14F-4D97-AF65-F5344CB8AC3E}">
        <p14:creationId xmlns:p14="http://schemas.microsoft.com/office/powerpoint/2010/main" val="204516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0A5E31-BCD2-F142-8615-F7891C868757}" type="slidenum">
              <a:rPr lang="en-US" smtClean="0"/>
              <a:t>9</a:t>
            </a:fld>
            <a:endParaRPr lang="en-US"/>
          </a:p>
        </p:txBody>
      </p:sp>
    </p:spTree>
    <p:extLst>
      <p:ext uri="{BB962C8B-B14F-4D97-AF65-F5344CB8AC3E}">
        <p14:creationId xmlns:p14="http://schemas.microsoft.com/office/powerpoint/2010/main" val="149308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11E44-A43A-2E48-B421-34ABDB508189}"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126170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11E44-A43A-2E48-B421-34ABDB508189}"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209408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11E44-A43A-2E48-B421-34ABDB508189}"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19974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11E44-A43A-2E48-B421-34ABDB508189}"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119166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1E44-A43A-2E48-B421-34ABDB508189}"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82212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11E44-A43A-2E48-B421-34ABDB508189}"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46251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11E44-A43A-2E48-B421-34ABDB508189}"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178680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11E44-A43A-2E48-B421-34ABDB508189}" type="datetimeFigureOut">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47382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1E44-A43A-2E48-B421-34ABDB508189}" type="datetimeFigureOut">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77195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1E44-A43A-2E48-B421-34ABDB508189}"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122845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1E44-A43A-2E48-B421-34ABDB508189}"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1F00-F491-5D4E-A499-685205F7030C}" type="slidenum">
              <a:rPr lang="en-US" smtClean="0"/>
              <a:t>‹nº›</a:t>
            </a:fld>
            <a:endParaRPr lang="en-US"/>
          </a:p>
        </p:txBody>
      </p:sp>
    </p:spTree>
    <p:extLst>
      <p:ext uri="{BB962C8B-B14F-4D97-AF65-F5344CB8AC3E}">
        <p14:creationId xmlns:p14="http://schemas.microsoft.com/office/powerpoint/2010/main" val="67323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1E44-A43A-2E48-B421-34ABDB508189}" type="datetimeFigureOut">
              <a:rPr lang="en-US" smtClean="0"/>
              <a:t>7/20/2020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01F00-F491-5D4E-A499-685205F7030C}" type="slidenum">
              <a:rPr lang="en-US" smtClean="0"/>
              <a:t>‹nº›</a:t>
            </a:fld>
            <a:endParaRPr lang="en-US"/>
          </a:p>
        </p:txBody>
      </p:sp>
    </p:spTree>
    <p:extLst>
      <p:ext uri="{BB962C8B-B14F-4D97-AF65-F5344CB8AC3E}">
        <p14:creationId xmlns:p14="http://schemas.microsoft.com/office/powerpoint/2010/main" val="146435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m 31"/>
          <p:cNvPicPr>
            <a:picLocks noChangeAspect="1"/>
          </p:cNvPicPr>
          <p:nvPr/>
        </p:nvPicPr>
        <p:blipFill>
          <a:blip r:embed="rId3"/>
          <a:stretch>
            <a:fillRect/>
          </a:stretch>
        </p:blipFill>
        <p:spPr>
          <a:xfrm>
            <a:off x="630178" y="1414515"/>
            <a:ext cx="3609630" cy="3609630"/>
          </a:xfrm>
          <a:prstGeom prst="rect">
            <a:avLst/>
          </a:prstGeom>
        </p:spPr>
      </p:pic>
      <p:sp>
        <p:nvSpPr>
          <p:cNvPr id="35" name="Título 2"/>
          <p:cNvSpPr txBox="1">
            <a:spLocks/>
          </p:cNvSpPr>
          <p:nvPr/>
        </p:nvSpPr>
        <p:spPr>
          <a:xfrm>
            <a:off x="4095969" y="1414515"/>
            <a:ext cx="7560841" cy="1137609"/>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dirty="0" smtClean="0"/>
              <a:t>Projeto da disciplina – 2nd entrega</a:t>
            </a:r>
            <a:endParaRPr lang="pt-BR" dirty="0"/>
          </a:p>
        </p:txBody>
      </p:sp>
      <p:sp>
        <p:nvSpPr>
          <p:cNvPr id="4" name="Retângulo 3"/>
          <p:cNvSpPr/>
          <p:nvPr/>
        </p:nvSpPr>
        <p:spPr>
          <a:xfrm>
            <a:off x="7114969" y="4995317"/>
            <a:ext cx="5077031" cy="523220"/>
          </a:xfrm>
          <a:prstGeom prst="rect">
            <a:avLst/>
          </a:prstGeom>
        </p:spPr>
        <p:txBody>
          <a:bodyPr wrap="none">
            <a:spAutoFit/>
          </a:bodyPr>
          <a:lstStyle/>
          <a:p>
            <a:pPr>
              <a:defRPr/>
            </a:pPr>
            <a:r>
              <a:rPr lang="pt-BR" sz="2800" dirty="0" smtClean="0">
                <a:solidFill>
                  <a:srgbClr val="002060"/>
                </a:solidFill>
                <a:latin typeface="Arial Narrow"/>
              </a:rPr>
              <a:t>Aluno: Italo Fernandes Serra da Silva</a:t>
            </a:r>
            <a:endParaRPr lang="pt-BR" sz="2000" dirty="0"/>
          </a:p>
        </p:txBody>
      </p:sp>
      <p:sp>
        <p:nvSpPr>
          <p:cNvPr id="36" name="Retângulo 35"/>
          <p:cNvSpPr/>
          <p:nvPr/>
        </p:nvSpPr>
        <p:spPr>
          <a:xfrm>
            <a:off x="6820814" y="2672161"/>
            <a:ext cx="2308389" cy="523220"/>
          </a:xfrm>
          <a:prstGeom prst="rect">
            <a:avLst/>
          </a:prstGeom>
        </p:spPr>
        <p:txBody>
          <a:bodyPr wrap="none">
            <a:spAutoFit/>
          </a:bodyPr>
          <a:lstStyle/>
          <a:p>
            <a:pPr>
              <a:defRPr/>
            </a:pPr>
            <a:r>
              <a:rPr lang="pt-BR" sz="2800" dirty="0" smtClean="0">
                <a:solidFill>
                  <a:srgbClr val="002060"/>
                </a:solidFill>
                <a:latin typeface="Arial Narrow"/>
              </a:rPr>
              <a:t>Prof. Davi Viana</a:t>
            </a:r>
            <a:endParaRPr lang="pt-BR" sz="2000" dirty="0"/>
          </a:p>
        </p:txBody>
      </p:sp>
    </p:spTree>
    <p:extLst>
      <p:ext uri="{BB962C8B-B14F-4D97-AF65-F5344CB8AC3E}">
        <p14:creationId xmlns:p14="http://schemas.microsoft.com/office/powerpoint/2010/main" val="123363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tângulo 34"/>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CASE: MICROINVADER</a:t>
            </a:r>
            <a:endParaRPr lang="pt-BR" dirty="0"/>
          </a:p>
        </p:txBody>
      </p:sp>
      <p:sp>
        <p:nvSpPr>
          <p:cNvPr id="36" name="Retângulo 35"/>
          <p:cNvSpPr/>
          <p:nvPr/>
        </p:nvSpPr>
        <p:spPr>
          <a:xfrm>
            <a:off x="6243484" y="249534"/>
            <a:ext cx="5540972" cy="3693319"/>
          </a:xfrm>
          <a:prstGeom prst="rect">
            <a:avLst/>
          </a:prstGeom>
        </p:spPr>
        <p:txBody>
          <a:bodyPr wrap="square">
            <a:spAutoFit/>
          </a:bodyPr>
          <a:lstStyle/>
          <a:p>
            <a:r>
              <a:rPr lang="pt-BR" b="1" dirty="0">
                <a:solidFill>
                  <a:srgbClr val="000000"/>
                </a:solidFill>
                <a:latin typeface="Verdana" panose="020B0604030504040204" pitchFamily="34" charset="0"/>
              </a:rPr>
              <a:t>Os requisitos </a:t>
            </a:r>
            <a:r>
              <a:rPr lang="pt-BR" b="1" dirty="0" smtClean="0">
                <a:solidFill>
                  <a:srgbClr val="000000"/>
                </a:solidFill>
                <a:latin typeface="Verdana" panose="020B0604030504040204" pitchFamily="34" charset="0"/>
              </a:rPr>
              <a:t>não </a:t>
            </a:r>
            <a:r>
              <a:rPr lang="pt-BR" b="1" dirty="0">
                <a:solidFill>
                  <a:srgbClr val="000000"/>
                </a:solidFill>
                <a:latin typeface="Verdana" panose="020B0604030504040204" pitchFamily="34" charset="0"/>
              </a:rPr>
              <a:t>funcionais</a:t>
            </a:r>
            <a:r>
              <a:rPr lang="pt-BR" dirty="0">
                <a:solidFill>
                  <a:srgbClr val="000000"/>
                </a:solidFill>
                <a:latin typeface="Verdana" panose="020B0604030504040204" pitchFamily="34" charset="0"/>
              </a:rPr>
              <a:t>, </a:t>
            </a:r>
            <a:endParaRPr lang="pt-BR"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pt-BR" dirty="0" smtClean="0"/>
              <a:t>O </a:t>
            </a:r>
            <a:r>
              <a:rPr lang="pt-BR" dirty="0"/>
              <a:t>jogo é um grid de 20x20 </a:t>
            </a:r>
            <a:r>
              <a:rPr lang="pt-BR" dirty="0" smtClean="0"/>
              <a:t>posições;</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a:t>A interface de usuário </a:t>
            </a:r>
            <a:r>
              <a:rPr lang="pt-BR" dirty="0" smtClean="0"/>
              <a:t>deve ser em HTML </a:t>
            </a:r>
            <a:r>
              <a:rPr lang="pt-BR" dirty="0"/>
              <a:t>puro e </a:t>
            </a:r>
            <a:r>
              <a:rPr lang="pt-BR" dirty="0" err="1" smtClean="0"/>
              <a:t>AngularJS</a:t>
            </a:r>
            <a:r>
              <a:rPr lang="pt-BR" dirty="0" smtClean="0"/>
              <a:t>;</a:t>
            </a:r>
          </a:p>
          <a:p>
            <a:pPr marL="285750" indent="-285750">
              <a:buFont typeface="Arial" panose="020B0604020202020204" pitchFamily="34" charset="0"/>
              <a:buChar char="•"/>
            </a:pPr>
            <a:r>
              <a:rPr lang="pt-BR" dirty="0" smtClean="0"/>
              <a:t>Desenvolver por </a:t>
            </a:r>
            <a:r>
              <a:rPr lang="pt-BR" dirty="0" err="1" smtClean="0"/>
              <a:t>microserviços</a:t>
            </a:r>
            <a:r>
              <a:rPr lang="pt-BR" dirty="0" smtClean="0"/>
              <a:t>.</a:t>
            </a:r>
          </a:p>
          <a:p>
            <a:pPr marL="285750" indent="-285750">
              <a:buFont typeface="Arial" panose="020B0604020202020204" pitchFamily="34" charset="0"/>
              <a:buChar char="•"/>
            </a:pPr>
            <a:r>
              <a:rPr lang="pt-BR" dirty="0" smtClean="0"/>
              <a:t>Cada frame precisa ser atualizar para que o cliente não perceba a atualização da tela;</a:t>
            </a:r>
          </a:p>
          <a:p>
            <a:pPr marL="285750" indent="-285750">
              <a:buFont typeface="Arial" panose="020B0604020202020204" pitchFamily="34" charset="0"/>
              <a:buChar char="•"/>
            </a:pPr>
            <a:r>
              <a:rPr lang="pt-BR" dirty="0" smtClean="0"/>
              <a:t>Caso um dos componentes pare de </a:t>
            </a:r>
            <a:r>
              <a:rPr lang="pt-BR" dirty="0" err="1" smtClean="0"/>
              <a:t>funionar</a:t>
            </a:r>
            <a:r>
              <a:rPr lang="pt-BR" dirty="0" smtClean="0"/>
              <a:t> o jogo precisa seguir;</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smtClean="0"/>
          </a:p>
          <a:p>
            <a:endParaRPr lang="pt-BR" dirty="0" smtClean="0"/>
          </a:p>
        </p:txBody>
      </p:sp>
      <p:pic>
        <p:nvPicPr>
          <p:cNvPr id="2" name="Imagem 1"/>
          <p:cNvPicPr>
            <a:picLocks noChangeAspect="1"/>
          </p:cNvPicPr>
          <p:nvPr/>
        </p:nvPicPr>
        <p:blipFill>
          <a:blip r:embed="rId3"/>
          <a:stretch>
            <a:fillRect/>
          </a:stretch>
        </p:blipFill>
        <p:spPr>
          <a:xfrm>
            <a:off x="68826" y="993116"/>
            <a:ext cx="5808549" cy="4869381"/>
          </a:xfrm>
          <a:prstGeom prst="rect">
            <a:avLst/>
          </a:prstGeom>
        </p:spPr>
      </p:pic>
    </p:spTree>
    <p:extLst>
      <p:ext uri="{BB962C8B-B14F-4D97-AF65-F5344CB8AC3E}">
        <p14:creationId xmlns:p14="http://schemas.microsoft.com/office/powerpoint/2010/main" val="154415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404188" y="882489"/>
            <a:ext cx="7380269" cy="1477328"/>
          </a:xfrm>
          <a:prstGeom prst="rect">
            <a:avLst/>
          </a:prstGeom>
        </p:spPr>
        <p:txBody>
          <a:bodyPr wrap="square">
            <a:spAutoFit/>
          </a:bodyPr>
          <a:lstStyle/>
          <a:p>
            <a:pPr algn="just"/>
            <a:r>
              <a:rPr lang="pt-BR" b="1" dirty="0">
                <a:solidFill>
                  <a:srgbClr val="000000"/>
                </a:solidFill>
                <a:latin typeface="Verdana" panose="020B0604030504040204" pitchFamily="34" charset="0"/>
              </a:rPr>
              <a:t>Os requisitos funcionais</a:t>
            </a:r>
            <a:r>
              <a:rPr lang="pt-BR" dirty="0">
                <a:solidFill>
                  <a:srgbClr val="000000"/>
                </a:solidFill>
                <a:latin typeface="Verdana" panose="020B0604030504040204" pitchFamily="34" charset="0"/>
              </a:rPr>
              <a:t>, também denominados requisitos técnicos, são aqueles que especificam as entradas e saídas de um sistema, isto é, as ações que o sistema deve ser capaz de executar, sem considerar restrições físicas (PARVIAINEN; TIHINEN; SOLINGEN, 2005; ROZENFELD et al., 2006).</a:t>
            </a:r>
            <a:endParaRPr lang="pt-BR" dirty="0"/>
          </a:p>
        </p:txBody>
      </p:sp>
      <p:sp>
        <p:nvSpPr>
          <p:cNvPr id="4" name="Retângulo 3"/>
          <p:cNvSpPr/>
          <p:nvPr/>
        </p:nvSpPr>
        <p:spPr>
          <a:xfrm>
            <a:off x="4404187" y="3554173"/>
            <a:ext cx="7380269" cy="2031325"/>
          </a:xfrm>
          <a:prstGeom prst="rect">
            <a:avLst/>
          </a:prstGeom>
        </p:spPr>
        <p:txBody>
          <a:bodyPr wrap="square">
            <a:spAutoFit/>
          </a:bodyPr>
          <a:lstStyle/>
          <a:p>
            <a:r>
              <a:rPr lang="pt-BR" b="1" dirty="0">
                <a:solidFill>
                  <a:srgbClr val="000000"/>
                </a:solidFill>
                <a:latin typeface="Verdana" panose="020B0604030504040204" pitchFamily="34" charset="0"/>
              </a:rPr>
              <a:t>Os requisitos </a:t>
            </a:r>
            <a:r>
              <a:rPr lang="pt-BR" b="1" dirty="0" smtClean="0">
                <a:solidFill>
                  <a:srgbClr val="000000"/>
                </a:solidFill>
                <a:latin typeface="Verdana" panose="020B0604030504040204" pitchFamily="34" charset="0"/>
              </a:rPr>
              <a:t>não </a:t>
            </a:r>
            <a:r>
              <a:rPr lang="pt-BR" b="1" dirty="0">
                <a:solidFill>
                  <a:srgbClr val="000000"/>
                </a:solidFill>
                <a:latin typeface="Verdana" panose="020B0604030504040204" pitchFamily="34" charset="0"/>
              </a:rPr>
              <a:t>funcionais</a:t>
            </a:r>
            <a:r>
              <a:rPr lang="pt-BR" dirty="0">
                <a:solidFill>
                  <a:srgbClr val="000000"/>
                </a:solidFill>
                <a:latin typeface="Verdana" panose="020B0604030504040204" pitchFamily="34" charset="0"/>
              </a:rPr>
              <a:t>, por sua vez, definem as qualidades e os atributos do sistema como um todo, impondo ressalvas para o produto e o processo de desenvolvimento, como os requisitos legais, por exemplo. O fato de constituírem restrições para o sistema faz com que esse tipo de requisitos seja de importância crítica (KOTONYA; SOMMERVILLE, 2000; LABUSCHAGNE; BRENT; ERCK, 2005).</a:t>
            </a:r>
            <a:endParaRPr lang="pt-BR" dirty="0"/>
          </a:p>
        </p:txBody>
      </p:sp>
      <p:pic>
        <p:nvPicPr>
          <p:cNvPr id="32" name="Imagem 31"/>
          <p:cNvPicPr>
            <a:picLocks noChangeAspect="1"/>
          </p:cNvPicPr>
          <p:nvPr/>
        </p:nvPicPr>
        <p:blipFill>
          <a:blip r:embed="rId3"/>
          <a:stretch>
            <a:fillRect/>
          </a:stretch>
        </p:blipFill>
        <p:spPr>
          <a:xfrm>
            <a:off x="1042078" y="811527"/>
            <a:ext cx="2327846" cy="1782585"/>
          </a:xfrm>
          <a:prstGeom prst="rect">
            <a:avLst/>
          </a:prstGeom>
          <a:ln>
            <a:noFill/>
          </a:ln>
          <a:effectLst>
            <a:softEdge rad="112500"/>
          </a:effectLst>
        </p:spPr>
      </p:pic>
      <p:pic>
        <p:nvPicPr>
          <p:cNvPr id="35" name="Imagem 34"/>
          <p:cNvPicPr>
            <a:picLocks noChangeAspect="1"/>
          </p:cNvPicPr>
          <p:nvPr/>
        </p:nvPicPr>
        <p:blipFill>
          <a:blip r:embed="rId4"/>
          <a:stretch>
            <a:fillRect/>
          </a:stretch>
        </p:blipFill>
        <p:spPr>
          <a:xfrm>
            <a:off x="1097890" y="3449574"/>
            <a:ext cx="2216221" cy="2240522"/>
          </a:xfrm>
          <a:prstGeom prst="rect">
            <a:avLst/>
          </a:prstGeom>
        </p:spPr>
      </p:pic>
    </p:spTree>
    <p:extLst>
      <p:ext uri="{BB962C8B-B14F-4D97-AF65-F5344CB8AC3E}">
        <p14:creationId xmlns:p14="http://schemas.microsoft.com/office/powerpoint/2010/main" val="220186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Arquitetura</a:t>
            </a:r>
            <a:endParaRPr lang="pt-BR" dirty="0"/>
          </a:p>
        </p:txBody>
      </p:sp>
      <p:sp>
        <p:nvSpPr>
          <p:cNvPr id="4" name="Retângulo 3"/>
          <p:cNvSpPr/>
          <p:nvPr/>
        </p:nvSpPr>
        <p:spPr>
          <a:xfrm>
            <a:off x="7376845" y="1648630"/>
            <a:ext cx="4571998" cy="3416320"/>
          </a:xfrm>
          <a:prstGeom prst="rect">
            <a:avLst/>
          </a:prstGeom>
        </p:spPr>
        <p:txBody>
          <a:bodyPr wrap="square">
            <a:spAutoFit/>
          </a:bodyPr>
          <a:lstStyle/>
          <a:p>
            <a:pPr algn="just"/>
            <a:r>
              <a:rPr lang="pt-BR" b="1" dirty="0" err="1">
                <a:solidFill>
                  <a:srgbClr val="000000"/>
                </a:solidFill>
                <a:latin typeface="Verdana" panose="020B0604030504040204" pitchFamily="34" charset="0"/>
              </a:rPr>
              <a:t>Microsserviços</a:t>
            </a:r>
            <a:r>
              <a:rPr lang="pt-BR" b="1" dirty="0">
                <a:solidFill>
                  <a:srgbClr val="000000"/>
                </a:solidFill>
                <a:latin typeface="Verdana" panose="020B0604030504040204" pitchFamily="34" charset="0"/>
              </a:rPr>
              <a:t> </a:t>
            </a:r>
            <a:r>
              <a:rPr lang="pt-BR" dirty="0">
                <a:solidFill>
                  <a:srgbClr val="000000"/>
                </a:solidFill>
                <a:latin typeface="Verdana" panose="020B0604030504040204" pitchFamily="34" charset="0"/>
              </a:rPr>
              <a:t>são uma abordagem de arquitetura para a criação de aplicações. O que diferencia a arquitetura de </a:t>
            </a:r>
            <a:r>
              <a:rPr lang="pt-BR" dirty="0" err="1">
                <a:solidFill>
                  <a:srgbClr val="000000"/>
                </a:solidFill>
                <a:latin typeface="Verdana" panose="020B0604030504040204" pitchFamily="34" charset="0"/>
              </a:rPr>
              <a:t>microsserviços</a:t>
            </a:r>
            <a:r>
              <a:rPr lang="pt-BR" dirty="0">
                <a:solidFill>
                  <a:srgbClr val="000000"/>
                </a:solidFill>
                <a:latin typeface="Verdana" panose="020B0604030504040204" pitchFamily="34" charset="0"/>
              </a:rPr>
              <a:t> das abordagens monolíticas tradicionais é como ela decompõe a aplicação por funções básicas. Cada função é denominada um serviço e pode ser criada e implantada de maneira independente. Isso significa que cada serviço individual pode funcionar ou falhar sem comprometer os demais.</a:t>
            </a:r>
            <a:endParaRPr lang="pt-BR" dirty="0"/>
          </a:p>
        </p:txBody>
      </p:sp>
      <p:pic>
        <p:nvPicPr>
          <p:cNvPr id="1026" name="Picture 2" descr="https://www.redhat.com/cms/managed-files/monolithic-vs-micro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09" y="1160724"/>
            <a:ext cx="7130265" cy="387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70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Arquitetura</a:t>
            </a:r>
            <a:endParaRPr lang="pt-BR" dirty="0"/>
          </a:p>
        </p:txBody>
      </p:sp>
      <p:sp>
        <p:nvSpPr>
          <p:cNvPr id="3" name="Retângulo 2"/>
          <p:cNvSpPr/>
          <p:nvPr/>
        </p:nvSpPr>
        <p:spPr>
          <a:xfrm>
            <a:off x="753382" y="819664"/>
            <a:ext cx="10996166" cy="1477328"/>
          </a:xfrm>
          <a:prstGeom prst="rect">
            <a:avLst/>
          </a:prstGeom>
        </p:spPr>
        <p:txBody>
          <a:bodyPr wrap="square">
            <a:spAutoFit/>
          </a:bodyPr>
          <a:lstStyle/>
          <a:p>
            <a:pPr algn="just"/>
            <a:r>
              <a:rPr lang="pt-BR" dirty="0">
                <a:solidFill>
                  <a:srgbClr val="151515"/>
                </a:solidFill>
                <a:latin typeface="RedHatText"/>
              </a:rPr>
              <a:t>Pense na última vez em que você acessou o site de uma loja. Provavelmente, você usou a barra de pesquisa do site para procurar produtos. Essa pesquisa representa um serviço. Talvez você também tenha visto recomendações de produtos relacionados, extraídas de um banco de dados das preferências dos compradores. Isso também é um serviço. Você adicionou algum item ao carrinho de compras? Isso mesmo, esse é mais um serviço.</a:t>
            </a:r>
            <a:endParaRPr lang="pt-BR" dirty="0"/>
          </a:p>
        </p:txBody>
      </p:sp>
      <p:sp>
        <p:nvSpPr>
          <p:cNvPr id="5" name="Retângulo 4"/>
          <p:cNvSpPr/>
          <p:nvPr/>
        </p:nvSpPr>
        <p:spPr>
          <a:xfrm>
            <a:off x="753382" y="2409300"/>
            <a:ext cx="10819186" cy="1754326"/>
          </a:xfrm>
          <a:prstGeom prst="rect">
            <a:avLst/>
          </a:prstGeom>
        </p:spPr>
        <p:txBody>
          <a:bodyPr wrap="square">
            <a:spAutoFit/>
          </a:bodyPr>
          <a:lstStyle/>
          <a:p>
            <a:pPr algn="just"/>
            <a:r>
              <a:rPr lang="pt-BR" dirty="0">
                <a:solidFill>
                  <a:srgbClr val="151515"/>
                </a:solidFill>
                <a:latin typeface="RedHatText"/>
              </a:rPr>
              <a:t>Portanto, um </a:t>
            </a:r>
            <a:r>
              <a:rPr lang="pt-BR" dirty="0" err="1">
                <a:solidFill>
                  <a:srgbClr val="151515"/>
                </a:solidFill>
                <a:latin typeface="RedHatText"/>
              </a:rPr>
              <a:t>microsserviço</a:t>
            </a:r>
            <a:r>
              <a:rPr lang="pt-BR" dirty="0">
                <a:solidFill>
                  <a:srgbClr val="151515"/>
                </a:solidFill>
                <a:latin typeface="RedHatText"/>
              </a:rPr>
              <a:t> é uma função essencial de uma aplicação e é executado independentemente dos outros serviços. No entanto, a arquitetura de </a:t>
            </a:r>
            <a:r>
              <a:rPr lang="pt-BR" dirty="0" err="1">
                <a:solidFill>
                  <a:srgbClr val="151515"/>
                </a:solidFill>
                <a:latin typeface="RedHatText"/>
              </a:rPr>
              <a:t>microsserviços</a:t>
            </a:r>
            <a:r>
              <a:rPr lang="pt-BR" dirty="0">
                <a:solidFill>
                  <a:srgbClr val="151515"/>
                </a:solidFill>
                <a:latin typeface="RedHatText"/>
              </a:rPr>
              <a:t> é mais complexa do que o mero acoplamento flexível das funções essenciais de uma aplicação. Trata-se da restruturação das equipes de desenvolvimento e da comunicação entre serviços de modo a preparar a aplicação para falhas inevitáveis, escalabilidade futura e integração de funcionalidades novas.</a:t>
            </a:r>
          </a:p>
          <a:p>
            <a:pPr algn="just"/>
            <a:endParaRPr lang="pt-BR" dirty="0">
              <a:solidFill>
                <a:srgbClr val="151515"/>
              </a:solidFill>
              <a:latin typeface="RedHatText"/>
            </a:endParaRPr>
          </a:p>
        </p:txBody>
      </p:sp>
    </p:spTree>
    <p:extLst>
      <p:ext uri="{BB962C8B-B14F-4D97-AF65-F5344CB8AC3E}">
        <p14:creationId xmlns:p14="http://schemas.microsoft.com/office/powerpoint/2010/main" val="26950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Arquitetura</a:t>
            </a:r>
            <a:endParaRPr lang="pt-BR" dirty="0"/>
          </a:p>
        </p:txBody>
      </p:sp>
      <p:sp>
        <p:nvSpPr>
          <p:cNvPr id="4" name="Retângulo 3"/>
          <p:cNvSpPr/>
          <p:nvPr/>
        </p:nvSpPr>
        <p:spPr>
          <a:xfrm>
            <a:off x="206478" y="1015462"/>
            <a:ext cx="11690554" cy="1477328"/>
          </a:xfrm>
          <a:prstGeom prst="rect">
            <a:avLst/>
          </a:prstGeom>
        </p:spPr>
        <p:txBody>
          <a:bodyPr wrap="square">
            <a:spAutoFit/>
          </a:bodyPr>
          <a:lstStyle/>
          <a:p>
            <a:pPr algn="just"/>
            <a:r>
              <a:rPr lang="pt-BR" b="1" dirty="0">
                <a:solidFill>
                  <a:srgbClr val="151515"/>
                </a:solidFill>
                <a:latin typeface="var(--pfe-theme--font-family--heading,&quot;RedHatDisplay&quot;,&quot;Overpass&quot;,Overpass,Helvetica,Arial,sans-serif)"/>
              </a:rPr>
              <a:t>Quais são os benefícios da arquitetura de </a:t>
            </a:r>
            <a:r>
              <a:rPr lang="pt-BR" b="1" dirty="0" err="1">
                <a:solidFill>
                  <a:srgbClr val="151515"/>
                </a:solidFill>
                <a:latin typeface="var(--pfe-theme--font-family--heading,&quot;RedHatDisplay&quot;,&quot;Overpass&quot;,Overpass,Helvetica,Arial,sans-serif)"/>
              </a:rPr>
              <a:t>microsserviços</a:t>
            </a:r>
            <a:r>
              <a:rPr lang="pt-BR" b="1" dirty="0">
                <a:solidFill>
                  <a:srgbClr val="151515"/>
                </a:solidFill>
                <a:latin typeface="var(--pfe-theme--font-family--heading,&quot;RedHatDisplay&quot;,&quot;Overpass&quot;,Overpass,Helvetica,Arial,sans-serif)"/>
              </a:rPr>
              <a:t>?</a:t>
            </a:r>
          </a:p>
          <a:p>
            <a:pPr algn="just"/>
            <a:r>
              <a:rPr lang="pt-BR" dirty="0">
                <a:solidFill>
                  <a:srgbClr val="151515"/>
                </a:solidFill>
                <a:latin typeface="RedHatText"/>
              </a:rPr>
              <a:t>Com os </a:t>
            </a:r>
            <a:r>
              <a:rPr lang="pt-BR" dirty="0" err="1">
                <a:solidFill>
                  <a:srgbClr val="151515"/>
                </a:solidFill>
                <a:latin typeface="RedHatText"/>
              </a:rPr>
              <a:t>microsserviços</a:t>
            </a:r>
            <a:r>
              <a:rPr lang="pt-BR" dirty="0">
                <a:solidFill>
                  <a:srgbClr val="151515"/>
                </a:solidFill>
                <a:latin typeface="RedHatText"/>
              </a:rPr>
              <a:t>, suas equipes e tarefas rotineiras podem se tornar mais eficientes por meio do desenvolvimento distribuído. Além disso, é possível desenvolver vários </a:t>
            </a:r>
            <a:r>
              <a:rPr lang="pt-BR" dirty="0" err="1">
                <a:solidFill>
                  <a:srgbClr val="151515"/>
                </a:solidFill>
                <a:latin typeface="RedHatText"/>
              </a:rPr>
              <a:t>microsserviços</a:t>
            </a:r>
            <a:r>
              <a:rPr lang="pt-BR" dirty="0">
                <a:solidFill>
                  <a:srgbClr val="151515"/>
                </a:solidFill>
                <a:latin typeface="RedHatText"/>
              </a:rPr>
              <a:t> ao mesmo tempo. Isso significa que você pode ter mais desenvolvedores trabalhando simultaneamente na mesma aplicação, o que resulta em menos tempo gasto com desenvolvimento.</a:t>
            </a:r>
            <a:endParaRPr lang="pt-BR" b="0" i="0" dirty="0">
              <a:solidFill>
                <a:srgbClr val="151515"/>
              </a:solidFill>
              <a:effectLst/>
              <a:latin typeface="RedHatText"/>
            </a:endParaRPr>
          </a:p>
        </p:txBody>
      </p:sp>
      <p:sp>
        <p:nvSpPr>
          <p:cNvPr id="6" name="Retângulo 5"/>
          <p:cNvSpPr/>
          <p:nvPr/>
        </p:nvSpPr>
        <p:spPr>
          <a:xfrm>
            <a:off x="1608788" y="3104139"/>
            <a:ext cx="10199754" cy="923330"/>
          </a:xfrm>
          <a:prstGeom prst="rect">
            <a:avLst/>
          </a:prstGeom>
        </p:spPr>
        <p:txBody>
          <a:bodyPr wrap="square">
            <a:spAutoFit/>
          </a:bodyPr>
          <a:lstStyle/>
          <a:p>
            <a:pPr algn="just"/>
            <a:r>
              <a:rPr lang="pt-BR" b="1" dirty="0">
                <a:solidFill>
                  <a:srgbClr val="151515"/>
                </a:solidFill>
                <a:latin typeface="var(--pfe-theme--font-family--heading,&quot;RedHatDisplay&quot;,&quot;Overpass&quot;,Overpass,Helvetica,Arial,sans-serif)"/>
              </a:rPr>
              <a:t>Lançamento no mercado com mais rapidez</a:t>
            </a:r>
          </a:p>
          <a:p>
            <a:pPr algn="just"/>
            <a:r>
              <a:rPr lang="pt-BR" dirty="0">
                <a:solidFill>
                  <a:srgbClr val="151515"/>
                </a:solidFill>
                <a:latin typeface="RedHatText"/>
              </a:rPr>
              <a:t>Como os ciclos de desenvolvimento são reduzidos, a arquitetura de </a:t>
            </a:r>
            <a:r>
              <a:rPr lang="pt-BR" dirty="0" err="1">
                <a:solidFill>
                  <a:srgbClr val="151515"/>
                </a:solidFill>
                <a:latin typeface="RedHatText"/>
              </a:rPr>
              <a:t>microsserviços</a:t>
            </a:r>
            <a:r>
              <a:rPr lang="pt-BR" dirty="0">
                <a:solidFill>
                  <a:srgbClr val="151515"/>
                </a:solidFill>
                <a:latin typeface="RedHatText"/>
              </a:rPr>
              <a:t> é compatível com implantações e atualizações mais ágeis.</a:t>
            </a:r>
            <a:endParaRPr lang="pt-BR" b="0" i="0" dirty="0">
              <a:solidFill>
                <a:srgbClr val="151515"/>
              </a:solidFill>
              <a:effectLst/>
              <a:latin typeface="RedHatText"/>
            </a:endParaRPr>
          </a:p>
        </p:txBody>
      </p:sp>
      <p:sp>
        <p:nvSpPr>
          <p:cNvPr id="7" name="Retângulo 6"/>
          <p:cNvSpPr/>
          <p:nvPr/>
        </p:nvSpPr>
        <p:spPr>
          <a:xfrm>
            <a:off x="1608788" y="4824784"/>
            <a:ext cx="10199754" cy="923330"/>
          </a:xfrm>
          <a:prstGeom prst="rect">
            <a:avLst/>
          </a:prstGeom>
        </p:spPr>
        <p:txBody>
          <a:bodyPr wrap="square">
            <a:spAutoFit/>
          </a:bodyPr>
          <a:lstStyle/>
          <a:p>
            <a:r>
              <a:rPr lang="pt-BR" b="1" dirty="0">
                <a:solidFill>
                  <a:srgbClr val="151515"/>
                </a:solidFill>
                <a:latin typeface="var(--pfe-theme--font-family--heading,&quot;RedHatDisplay&quot;,&quot;Overpass&quot;,Overpass,Helvetica,Arial,sans-serif)"/>
              </a:rPr>
              <a:t>Altamente escalável</a:t>
            </a:r>
          </a:p>
          <a:p>
            <a:r>
              <a:rPr lang="pt-BR" dirty="0">
                <a:solidFill>
                  <a:srgbClr val="151515"/>
                </a:solidFill>
                <a:latin typeface="var(--pfe-theme--font-family--heading,&quot;RedHatDisplay&quot;,&quot;Overpass&quot;,Overpass,Helvetica,Arial,sans-serif)"/>
              </a:rPr>
              <a:t>À medida que a demanda por determinados serviços aumenta, você pode fazer implantações em vários servidores e infraestruturas para atender às suas necessidades.</a:t>
            </a:r>
          </a:p>
        </p:txBody>
      </p:sp>
      <p:pic>
        <p:nvPicPr>
          <p:cNvPr id="8" name="Imagem 7"/>
          <p:cNvPicPr>
            <a:picLocks noChangeAspect="1"/>
          </p:cNvPicPr>
          <p:nvPr/>
        </p:nvPicPr>
        <p:blipFill>
          <a:blip r:embed="rId3"/>
          <a:stretch>
            <a:fillRect/>
          </a:stretch>
        </p:blipFill>
        <p:spPr>
          <a:xfrm>
            <a:off x="417563" y="3103544"/>
            <a:ext cx="895350" cy="923925"/>
          </a:xfrm>
          <a:prstGeom prst="rect">
            <a:avLst/>
          </a:prstGeom>
        </p:spPr>
      </p:pic>
      <p:pic>
        <p:nvPicPr>
          <p:cNvPr id="9" name="Imagem 8"/>
          <p:cNvPicPr>
            <a:picLocks noChangeAspect="1"/>
          </p:cNvPicPr>
          <p:nvPr/>
        </p:nvPicPr>
        <p:blipFill>
          <a:blip r:embed="rId4"/>
          <a:stretch>
            <a:fillRect/>
          </a:stretch>
        </p:blipFill>
        <p:spPr>
          <a:xfrm>
            <a:off x="417563" y="4739148"/>
            <a:ext cx="1008966" cy="1008966"/>
          </a:xfrm>
          <a:prstGeom prst="rect">
            <a:avLst/>
          </a:prstGeom>
        </p:spPr>
      </p:pic>
    </p:spTree>
    <p:extLst>
      <p:ext uri="{BB962C8B-B14F-4D97-AF65-F5344CB8AC3E}">
        <p14:creationId xmlns:p14="http://schemas.microsoft.com/office/powerpoint/2010/main" val="6464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Arquitetura</a:t>
            </a:r>
            <a:endParaRPr lang="pt-BR" dirty="0"/>
          </a:p>
        </p:txBody>
      </p:sp>
      <p:sp>
        <p:nvSpPr>
          <p:cNvPr id="6" name="Retângulo 5"/>
          <p:cNvSpPr/>
          <p:nvPr/>
        </p:nvSpPr>
        <p:spPr>
          <a:xfrm>
            <a:off x="1608788" y="1127855"/>
            <a:ext cx="10199754" cy="1200329"/>
          </a:xfrm>
          <a:prstGeom prst="rect">
            <a:avLst/>
          </a:prstGeom>
        </p:spPr>
        <p:txBody>
          <a:bodyPr wrap="square">
            <a:spAutoFit/>
          </a:bodyPr>
          <a:lstStyle/>
          <a:p>
            <a:pPr algn="just"/>
            <a:r>
              <a:rPr lang="pt-BR" b="1" dirty="0" err="1" smtClean="0">
                <a:solidFill>
                  <a:srgbClr val="151515"/>
                </a:solidFill>
                <a:latin typeface="RedHatText"/>
              </a:rPr>
              <a:t>Resiliente</a:t>
            </a:r>
            <a:endParaRPr lang="pt-BR" b="1" dirty="0">
              <a:solidFill>
                <a:srgbClr val="151515"/>
              </a:solidFill>
              <a:latin typeface="RedHatText"/>
            </a:endParaRPr>
          </a:p>
          <a:p>
            <a:pPr algn="just"/>
            <a:r>
              <a:rPr lang="pt-BR" dirty="0">
                <a:solidFill>
                  <a:srgbClr val="151515"/>
                </a:solidFill>
                <a:latin typeface="RedHatText"/>
              </a:rPr>
              <a:t>Os serviços independentes, se construídos corretamente, não afetam uns aos outros. Isso significa que, se um elemento falhar, o restante da aplicação permanece em funcionamento, diferentemente do modelo monolítico.</a:t>
            </a:r>
            <a:endParaRPr lang="pt-BR" b="0" i="0" dirty="0">
              <a:solidFill>
                <a:srgbClr val="151515"/>
              </a:solidFill>
              <a:effectLst/>
              <a:latin typeface="RedHatText"/>
            </a:endParaRPr>
          </a:p>
        </p:txBody>
      </p:sp>
      <p:sp>
        <p:nvSpPr>
          <p:cNvPr id="7" name="Retângulo 6"/>
          <p:cNvSpPr/>
          <p:nvPr/>
        </p:nvSpPr>
        <p:spPr>
          <a:xfrm>
            <a:off x="1608788" y="2848500"/>
            <a:ext cx="10199754" cy="1200329"/>
          </a:xfrm>
          <a:prstGeom prst="rect">
            <a:avLst/>
          </a:prstGeom>
        </p:spPr>
        <p:txBody>
          <a:bodyPr wrap="square">
            <a:spAutoFit/>
          </a:bodyPr>
          <a:lstStyle/>
          <a:p>
            <a:r>
              <a:rPr lang="pt-BR" b="1" dirty="0" smtClean="0">
                <a:solidFill>
                  <a:srgbClr val="151515"/>
                </a:solidFill>
                <a:latin typeface="var(--pfe-theme--font-family--heading,&quot;RedHatDisplay&quot;,&quot;Overpass&quot;,Overpass,Helvetica,Arial,sans-serif)"/>
              </a:rPr>
              <a:t>Fácil </a:t>
            </a:r>
            <a:r>
              <a:rPr lang="pt-BR" b="1" dirty="0">
                <a:solidFill>
                  <a:srgbClr val="151515"/>
                </a:solidFill>
                <a:latin typeface="var(--pfe-theme--font-family--heading,&quot;RedHatDisplay&quot;,&quot;Overpass&quot;,Overpass,Helvetica,Arial,sans-serif)"/>
              </a:rPr>
              <a:t>de implementar</a:t>
            </a:r>
          </a:p>
          <a:p>
            <a:r>
              <a:rPr lang="pt-BR" dirty="0">
                <a:solidFill>
                  <a:srgbClr val="151515"/>
                </a:solidFill>
                <a:latin typeface="var(--pfe-theme--font-family--heading,&quot;RedHatDisplay&quot;,&quot;Overpass&quot;,Overpass,Helvetica,Arial,sans-serif)"/>
              </a:rPr>
              <a:t>Como as aplicações baseadas em </a:t>
            </a:r>
            <a:r>
              <a:rPr lang="pt-BR" dirty="0" err="1">
                <a:solidFill>
                  <a:srgbClr val="151515"/>
                </a:solidFill>
                <a:latin typeface="var(--pfe-theme--font-family--heading,&quot;RedHatDisplay&quot;,&quot;Overpass&quot;,Overpass,Helvetica,Arial,sans-serif)"/>
              </a:rPr>
              <a:t>microsserviços</a:t>
            </a:r>
            <a:r>
              <a:rPr lang="pt-BR" dirty="0">
                <a:solidFill>
                  <a:srgbClr val="151515"/>
                </a:solidFill>
                <a:latin typeface="var(--pfe-theme--font-family--heading,&quot;RedHatDisplay&quot;,&quot;Overpass&quot;,Overpass,Helvetica,Arial,sans-serif)"/>
              </a:rPr>
              <a:t> são mais modulares e menores do que as aplicações monolíticas tradicionais, as preocupações resultantes dessas implantações são invalidadas. Isso requer uma coordenação maior, mas as recompensas podem ser extraordinárias.</a:t>
            </a:r>
          </a:p>
        </p:txBody>
      </p:sp>
      <p:pic>
        <p:nvPicPr>
          <p:cNvPr id="8" name="Imagem 7"/>
          <p:cNvPicPr>
            <a:picLocks noChangeAspect="1"/>
          </p:cNvPicPr>
          <p:nvPr/>
        </p:nvPicPr>
        <p:blipFill>
          <a:blip r:embed="rId3"/>
          <a:stretch>
            <a:fillRect/>
          </a:stretch>
        </p:blipFill>
        <p:spPr>
          <a:xfrm>
            <a:off x="417563" y="1127260"/>
            <a:ext cx="895350" cy="923925"/>
          </a:xfrm>
          <a:prstGeom prst="rect">
            <a:avLst/>
          </a:prstGeom>
        </p:spPr>
      </p:pic>
      <p:pic>
        <p:nvPicPr>
          <p:cNvPr id="9" name="Imagem 8"/>
          <p:cNvPicPr>
            <a:picLocks noChangeAspect="1"/>
          </p:cNvPicPr>
          <p:nvPr/>
        </p:nvPicPr>
        <p:blipFill>
          <a:blip r:embed="rId4"/>
          <a:stretch>
            <a:fillRect/>
          </a:stretch>
        </p:blipFill>
        <p:spPr>
          <a:xfrm>
            <a:off x="417563" y="2762864"/>
            <a:ext cx="1008966" cy="1008966"/>
          </a:xfrm>
          <a:prstGeom prst="rect">
            <a:avLst/>
          </a:prstGeom>
        </p:spPr>
      </p:pic>
    </p:spTree>
    <p:extLst>
      <p:ext uri="{BB962C8B-B14F-4D97-AF65-F5344CB8AC3E}">
        <p14:creationId xmlns:p14="http://schemas.microsoft.com/office/powerpoint/2010/main" val="20364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520722" y="614597"/>
            <a:ext cx="1214203" cy="112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smtClean="0"/>
              <a:t>bomb</a:t>
            </a:r>
            <a:endParaRPr lang="en-US" noProof="1"/>
          </a:p>
        </p:txBody>
      </p:sp>
      <p:sp>
        <p:nvSpPr>
          <p:cNvPr id="8" name="Rounded Rectangle 7"/>
          <p:cNvSpPr/>
          <p:nvPr/>
        </p:nvSpPr>
        <p:spPr>
          <a:xfrm>
            <a:off x="6520722" y="1906249"/>
            <a:ext cx="1214203" cy="112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smtClean="0"/>
              <a:t>enemy</a:t>
            </a:r>
            <a:endParaRPr lang="en-US" noProof="1"/>
          </a:p>
        </p:txBody>
      </p:sp>
      <p:sp>
        <p:nvSpPr>
          <p:cNvPr id="9" name="Rounded Rectangle 8"/>
          <p:cNvSpPr/>
          <p:nvPr/>
        </p:nvSpPr>
        <p:spPr>
          <a:xfrm>
            <a:off x="6528216" y="3197901"/>
            <a:ext cx="1214203" cy="112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smtClean="0"/>
              <a:t>player</a:t>
            </a:r>
            <a:endParaRPr lang="en-US" noProof="1"/>
          </a:p>
        </p:txBody>
      </p:sp>
      <p:sp>
        <p:nvSpPr>
          <p:cNvPr id="10" name="Rounded Rectangle 9"/>
          <p:cNvSpPr/>
          <p:nvPr/>
        </p:nvSpPr>
        <p:spPr>
          <a:xfrm>
            <a:off x="8199620" y="863183"/>
            <a:ext cx="1573967" cy="562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noProof="1" smtClean="0"/>
              <a:t>BombValues</a:t>
            </a:r>
            <a:endParaRPr lang="en-US" noProof="1"/>
          </a:p>
        </p:txBody>
      </p:sp>
      <p:sp>
        <p:nvSpPr>
          <p:cNvPr id="11" name="Rounded Rectangle 10"/>
          <p:cNvSpPr/>
          <p:nvPr/>
        </p:nvSpPr>
        <p:spPr>
          <a:xfrm>
            <a:off x="10238282" y="840698"/>
            <a:ext cx="1566474" cy="562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noProof="1" smtClean="0"/>
              <a:t>OneBomb (*)</a:t>
            </a:r>
            <a:endParaRPr lang="en-US" noProof="1"/>
          </a:p>
        </p:txBody>
      </p:sp>
      <p:sp>
        <p:nvSpPr>
          <p:cNvPr id="12" name="Rounded Rectangle 11"/>
          <p:cNvSpPr/>
          <p:nvPr/>
        </p:nvSpPr>
        <p:spPr>
          <a:xfrm>
            <a:off x="8207115" y="2119859"/>
            <a:ext cx="1573967" cy="562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noProof="1" smtClean="0"/>
              <a:t>EnemyValues</a:t>
            </a:r>
            <a:endParaRPr lang="en-US" noProof="1"/>
          </a:p>
        </p:txBody>
      </p:sp>
      <p:sp>
        <p:nvSpPr>
          <p:cNvPr id="13" name="Rounded Rectangle 12"/>
          <p:cNvSpPr/>
          <p:nvPr/>
        </p:nvSpPr>
        <p:spPr>
          <a:xfrm>
            <a:off x="10253272" y="2084881"/>
            <a:ext cx="1241685" cy="562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noProof="1" smtClean="0"/>
              <a:t>OneTie (*)</a:t>
            </a:r>
            <a:endParaRPr lang="en-US" noProof="1"/>
          </a:p>
        </p:txBody>
      </p:sp>
      <p:sp>
        <p:nvSpPr>
          <p:cNvPr id="14" name="Rounded Rectangle 13"/>
          <p:cNvSpPr/>
          <p:nvPr/>
        </p:nvSpPr>
        <p:spPr>
          <a:xfrm>
            <a:off x="8199619" y="3478966"/>
            <a:ext cx="1573967" cy="562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noProof="1" smtClean="0"/>
              <a:t>PlayerValues</a:t>
            </a:r>
            <a:endParaRPr lang="en-US" noProof="1"/>
          </a:p>
        </p:txBody>
      </p:sp>
      <p:sp>
        <p:nvSpPr>
          <p:cNvPr id="16" name="Rounded Rectangle 15"/>
          <p:cNvSpPr/>
          <p:nvPr/>
        </p:nvSpPr>
        <p:spPr>
          <a:xfrm>
            <a:off x="4578247" y="1906248"/>
            <a:ext cx="1214203" cy="112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smtClean="0"/>
              <a:t>space</a:t>
            </a:r>
            <a:endParaRPr lang="en-US" noProof="1"/>
          </a:p>
        </p:txBody>
      </p:sp>
      <p:sp>
        <p:nvSpPr>
          <p:cNvPr id="17" name="Rounded Rectangle 16"/>
          <p:cNvSpPr/>
          <p:nvPr/>
        </p:nvSpPr>
        <p:spPr>
          <a:xfrm>
            <a:off x="2635772" y="1906248"/>
            <a:ext cx="1214203" cy="112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smtClean="0"/>
              <a:t>SpaceGUI</a:t>
            </a:r>
            <a:endParaRPr lang="en-US" noProof="1"/>
          </a:p>
        </p:txBody>
      </p:sp>
      <p:cxnSp>
        <p:nvCxnSpPr>
          <p:cNvPr id="19" name="Straight Arrow Connector 18"/>
          <p:cNvCxnSpPr>
            <a:stCxn id="17" idx="3"/>
            <a:endCxn id="16" idx="1"/>
          </p:cNvCxnSpPr>
          <p:nvPr/>
        </p:nvCxnSpPr>
        <p:spPr>
          <a:xfrm>
            <a:off x="3849975" y="2468380"/>
            <a:ext cx="72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792450" y="1176728"/>
            <a:ext cx="728272" cy="129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8" idx="1"/>
          </p:cNvCxnSpPr>
          <p:nvPr/>
        </p:nvCxnSpPr>
        <p:spPr>
          <a:xfrm>
            <a:off x="5792450" y="2468380"/>
            <a:ext cx="7282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9" idx="1"/>
          </p:cNvCxnSpPr>
          <p:nvPr/>
        </p:nvCxnSpPr>
        <p:spPr>
          <a:xfrm>
            <a:off x="5792450" y="2468380"/>
            <a:ext cx="735766" cy="129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49913" y="1196716"/>
            <a:ext cx="457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773587" y="1144248"/>
            <a:ext cx="457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742419" y="2400925"/>
            <a:ext cx="457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9781082" y="2365946"/>
            <a:ext cx="457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734925" y="3760031"/>
            <a:ext cx="457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5772" y="4706911"/>
            <a:ext cx="9071546" cy="299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90732" y="4736892"/>
            <a:ext cx="2765502" cy="1754326"/>
          </a:xfrm>
          <a:prstGeom prst="rect">
            <a:avLst/>
          </a:prstGeom>
          <a:noFill/>
        </p:spPr>
        <p:txBody>
          <a:bodyPr wrap="square" rtlCol="0">
            <a:spAutoFit/>
          </a:bodyPr>
          <a:lstStyle/>
          <a:p>
            <a:r>
              <a:rPr lang="en-US" noProof="1" smtClean="0">
                <a:solidFill>
                  <a:schemeClr val="accent5"/>
                </a:solidFill>
              </a:rPr>
              <a:t>/position</a:t>
            </a:r>
          </a:p>
          <a:p>
            <a:r>
              <a:rPr lang="en-US" noProof="1" smtClean="0">
                <a:solidFill>
                  <a:schemeClr val="accent5"/>
                </a:solidFill>
              </a:rPr>
              <a:t>/run</a:t>
            </a:r>
          </a:p>
          <a:p>
            <a:r>
              <a:rPr lang="en-US" noProof="1" smtClean="0">
                <a:solidFill>
                  <a:schemeClr val="accent5"/>
                </a:solidFill>
              </a:rPr>
              <a:t>/destroy/{id}</a:t>
            </a:r>
          </a:p>
          <a:p>
            <a:r>
              <a:rPr lang="en-US" noProof="1" smtClean="0">
                <a:solidFill>
                  <a:schemeClr val="accent5"/>
                </a:solidFill>
              </a:rPr>
              <a:t>/move/{key}</a:t>
            </a:r>
          </a:p>
          <a:p>
            <a:r>
              <a:rPr lang="en-US" noProof="1" smtClean="0">
                <a:solidFill>
                  <a:schemeClr val="accent5"/>
                </a:solidFill>
              </a:rPr>
              <a:t>/isFinished</a:t>
            </a:r>
          </a:p>
          <a:p>
            <a:r>
              <a:rPr lang="en-US" noProof="1" smtClean="0">
                <a:solidFill>
                  <a:schemeClr val="accent2">
                    <a:lumMod val="50000"/>
                  </a:schemeClr>
                </a:solidFill>
              </a:rPr>
              <a:t>/create/{x}/{y}/{player}</a:t>
            </a:r>
          </a:p>
        </p:txBody>
      </p:sp>
      <p:sp>
        <p:nvSpPr>
          <p:cNvPr id="24" name="Rounded Rectangle 23"/>
          <p:cNvSpPr/>
          <p:nvPr/>
        </p:nvSpPr>
        <p:spPr>
          <a:xfrm>
            <a:off x="4578247" y="3369037"/>
            <a:ext cx="1214203" cy="1124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smtClean="0"/>
              <a:t>collision</a:t>
            </a:r>
            <a:endParaRPr lang="en-US" noProof="1"/>
          </a:p>
        </p:txBody>
      </p:sp>
      <p:cxnSp>
        <p:nvCxnSpPr>
          <p:cNvPr id="3" name="Straight Arrow Connector 2"/>
          <p:cNvCxnSpPr>
            <a:stCxn id="16" idx="2"/>
            <a:endCxn id="24" idx="0"/>
          </p:cNvCxnSpPr>
          <p:nvPr/>
        </p:nvCxnSpPr>
        <p:spPr>
          <a:xfrm>
            <a:off x="5185349" y="3030511"/>
            <a:ext cx="0" cy="33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792450" y="1290404"/>
            <a:ext cx="735766" cy="2469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4" idx="3"/>
          </p:cNvCxnSpPr>
          <p:nvPr/>
        </p:nvCxnSpPr>
        <p:spPr>
          <a:xfrm flipV="1">
            <a:off x="5792450" y="2525217"/>
            <a:ext cx="728272" cy="1405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4" idx="3"/>
            <a:endCxn id="9" idx="1"/>
          </p:cNvCxnSpPr>
          <p:nvPr/>
        </p:nvCxnSpPr>
        <p:spPr>
          <a:xfrm flipV="1">
            <a:off x="5792450" y="3760033"/>
            <a:ext cx="735766" cy="17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35772" y="3197901"/>
            <a:ext cx="1214203" cy="646331"/>
          </a:xfrm>
          <a:prstGeom prst="rect">
            <a:avLst/>
          </a:prstGeom>
          <a:noFill/>
        </p:spPr>
        <p:txBody>
          <a:bodyPr wrap="square" rtlCol="0">
            <a:spAutoFit/>
          </a:bodyPr>
          <a:lstStyle/>
          <a:p>
            <a:r>
              <a:rPr lang="en-US" noProof="1" smtClean="0">
                <a:solidFill>
                  <a:schemeClr val="accent5"/>
                </a:solidFill>
              </a:rPr>
              <a:t>AngularJS</a:t>
            </a:r>
          </a:p>
          <a:p>
            <a:r>
              <a:rPr lang="en-US" noProof="1" smtClean="0">
                <a:solidFill>
                  <a:schemeClr val="accent5"/>
                </a:solidFill>
              </a:rPr>
              <a:t>HTML</a:t>
            </a:r>
            <a:endParaRPr lang="en-US" noProof="1">
              <a:solidFill>
                <a:schemeClr val="accent5"/>
              </a:solidFill>
            </a:endParaRPr>
          </a:p>
        </p:txBody>
      </p:sp>
      <p:sp>
        <p:nvSpPr>
          <p:cNvPr id="35" name="Retângulo 34"/>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CASE: MICROINVADER</a:t>
            </a:r>
            <a:endParaRPr lang="pt-BR" dirty="0"/>
          </a:p>
        </p:txBody>
      </p:sp>
    </p:spTree>
    <p:extLst>
      <p:ext uri="{BB962C8B-B14F-4D97-AF65-F5344CB8AC3E}">
        <p14:creationId xmlns:p14="http://schemas.microsoft.com/office/powerpoint/2010/main" val="345648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tângulo 34"/>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CASE: MICROINVADER</a:t>
            </a:r>
            <a:endParaRPr lang="pt-BR" dirty="0"/>
          </a:p>
        </p:txBody>
      </p:sp>
      <p:pic>
        <p:nvPicPr>
          <p:cNvPr id="32" name="Imagem 31"/>
          <p:cNvPicPr>
            <a:picLocks noChangeAspect="1"/>
          </p:cNvPicPr>
          <p:nvPr/>
        </p:nvPicPr>
        <p:blipFill>
          <a:blip r:embed="rId3"/>
          <a:stretch>
            <a:fillRect/>
          </a:stretch>
        </p:blipFill>
        <p:spPr>
          <a:xfrm>
            <a:off x="2533021" y="776806"/>
            <a:ext cx="7161586" cy="6003649"/>
          </a:xfrm>
          <a:prstGeom prst="rect">
            <a:avLst/>
          </a:prstGeom>
        </p:spPr>
      </p:pic>
    </p:spTree>
    <p:extLst>
      <p:ext uri="{BB962C8B-B14F-4D97-AF65-F5344CB8AC3E}">
        <p14:creationId xmlns:p14="http://schemas.microsoft.com/office/powerpoint/2010/main" val="340733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tângulo 34"/>
          <p:cNvSpPr/>
          <p:nvPr/>
        </p:nvSpPr>
        <p:spPr>
          <a:xfrm>
            <a:off x="714053" y="338024"/>
            <a:ext cx="7380269" cy="369332"/>
          </a:xfrm>
          <a:prstGeom prst="rect">
            <a:avLst/>
          </a:prstGeom>
        </p:spPr>
        <p:txBody>
          <a:bodyPr wrap="square">
            <a:spAutoFit/>
          </a:bodyPr>
          <a:lstStyle/>
          <a:p>
            <a:pPr algn="just"/>
            <a:r>
              <a:rPr lang="pt-BR" b="1" dirty="0" smtClean="0">
                <a:solidFill>
                  <a:srgbClr val="000000"/>
                </a:solidFill>
                <a:latin typeface="Verdana" panose="020B0604030504040204" pitchFamily="34" charset="0"/>
              </a:rPr>
              <a:t>CASE: MICROINVADER</a:t>
            </a:r>
            <a:endParaRPr lang="pt-BR" dirty="0"/>
          </a:p>
        </p:txBody>
      </p:sp>
      <p:sp>
        <p:nvSpPr>
          <p:cNvPr id="32" name="Retângulo 31"/>
          <p:cNvSpPr/>
          <p:nvPr/>
        </p:nvSpPr>
        <p:spPr>
          <a:xfrm>
            <a:off x="6243485" y="13559"/>
            <a:ext cx="5540972" cy="7294305"/>
          </a:xfrm>
          <a:prstGeom prst="rect">
            <a:avLst/>
          </a:prstGeom>
        </p:spPr>
        <p:txBody>
          <a:bodyPr wrap="square">
            <a:spAutoFit/>
          </a:bodyPr>
          <a:lstStyle/>
          <a:p>
            <a:pPr algn="just"/>
            <a:r>
              <a:rPr lang="pt-BR" b="1" dirty="0">
                <a:solidFill>
                  <a:srgbClr val="000000"/>
                </a:solidFill>
                <a:latin typeface="Verdana" panose="020B0604030504040204" pitchFamily="34" charset="0"/>
              </a:rPr>
              <a:t>Os requisitos </a:t>
            </a:r>
            <a:r>
              <a:rPr lang="pt-BR" b="1" dirty="0" smtClean="0">
                <a:solidFill>
                  <a:srgbClr val="000000"/>
                </a:solidFill>
                <a:latin typeface="Verdana" panose="020B0604030504040204" pitchFamily="34" charset="0"/>
              </a:rPr>
              <a:t>funcionais</a:t>
            </a:r>
            <a:endParaRPr lang="pt-BR" dirty="0">
              <a:solidFill>
                <a:srgbClr val="000000"/>
              </a:solidFill>
              <a:latin typeface="Verdana" panose="020B0604030504040204" pitchFamily="34" charset="0"/>
            </a:endParaRPr>
          </a:p>
          <a:p>
            <a:pPr algn="just"/>
            <a:endParaRPr lang="pt-BR" b="1" dirty="0" smtClean="0">
              <a:solidFill>
                <a:srgbClr val="000000"/>
              </a:solidFill>
              <a:latin typeface="Verdana" panose="020B0604030504040204" pitchFamily="34" charset="0"/>
            </a:endParaRPr>
          </a:p>
          <a:p>
            <a:pPr algn="just"/>
            <a:r>
              <a:rPr lang="pt-BR" b="1" dirty="0" smtClean="0">
                <a:solidFill>
                  <a:srgbClr val="000000"/>
                </a:solidFill>
                <a:latin typeface="Verdana" panose="020B0604030504040204" pitchFamily="34" charset="0"/>
              </a:rPr>
              <a:t>Bombas </a:t>
            </a:r>
          </a:p>
          <a:p>
            <a:pPr algn="just"/>
            <a:r>
              <a:rPr lang="pt-BR" dirty="0" smtClean="0">
                <a:solidFill>
                  <a:srgbClr val="000000"/>
                </a:solidFill>
                <a:latin typeface="Verdana" panose="020B0604030504040204" pitchFamily="34" charset="0"/>
              </a:rPr>
              <a:t>- Mover verticalmente 10 quadros por frame;</a:t>
            </a:r>
          </a:p>
          <a:p>
            <a:pPr algn="just"/>
            <a:endParaRPr lang="pt-BR" b="1" dirty="0" smtClean="0">
              <a:solidFill>
                <a:srgbClr val="000000"/>
              </a:solidFill>
              <a:latin typeface="Verdana" panose="020B0604030504040204" pitchFamily="34" charset="0"/>
            </a:endParaRPr>
          </a:p>
          <a:p>
            <a:pPr algn="just"/>
            <a:r>
              <a:rPr lang="pt-BR" b="1" dirty="0" smtClean="0">
                <a:solidFill>
                  <a:srgbClr val="000000"/>
                </a:solidFill>
                <a:latin typeface="Verdana" panose="020B0604030504040204" pitchFamily="34" charset="0"/>
              </a:rPr>
              <a:t>Jogador (Nave)</a:t>
            </a:r>
            <a:endParaRPr lang="pt-BR" dirty="0">
              <a:solidFill>
                <a:srgbClr val="000000"/>
              </a:solidFill>
              <a:latin typeface="Verdana" panose="020B0604030504040204" pitchFamily="34" charset="0"/>
            </a:endParaRPr>
          </a:p>
          <a:p>
            <a:pPr algn="just"/>
            <a:r>
              <a:rPr lang="pt-BR" dirty="0" smtClean="0">
                <a:solidFill>
                  <a:srgbClr val="000000"/>
                </a:solidFill>
                <a:latin typeface="Verdana" panose="020B0604030504040204" pitchFamily="34" charset="0"/>
              </a:rPr>
              <a:t>- Controlar a nave com as setas do teclado (para esquerda ou para a direita, apenas)</a:t>
            </a:r>
          </a:p>
          <a:p>
            <a:pPr marL="285750" indent="-285750" algn="just">
              <a:buFontTx/>
              <a:buChar char="-"/>
            </a:pPr>
            <a:r>
              <a:rPr lang="pt-BR" dirty="0" smtClean="0">
                <a:solidFill>
                  <a:srgbClr val="000000"/>
                </a:solidFill>
                <a:latin typeface="Verdana" panose="020B0604030504040204" pitchFamily="34" charset="0"/>
              </a:rPr>
              <a:t>Dispara as bombas com a barra de espaço do teclado;</a:t>
            </a:r>
          </a:p>
          <a:p>
            <a:pPr marL="285750" indent="-285750" algn="just">
              <a:buFontTx/>
              <a:buChar char="-"/>
            </a:pPr>
            <a:r>
              <a:rPr lang="pt-BR" dirty="0" smtClean="0">
                <a:solidFill>
                  <a:srgbClr val="000000"/>
                </a:solidFill>
                <a:latin typeface="Verdana" panose="020B0604030504040204" pitchFamily="34" charset="0"/>
              </a:rPr>
              <a:t>Enviar bombas.</a:t>
            </a:r>
          </a:p>
          <a:p>
            <a:pPr algn="just"/>
            <a:endParaRPr lang="pt-BR" dirty="0" smtClean="0">
              <a:solidFill>
                <a:srgbClr val="000000"/>
              </a:solidFill>
              <a:latin typeface="Verdana" panose="020B0604030504040204" pitchFamily="34" charset="0"/>
            </a:endParaRPr>
          </a:p>
          <a:p>
            <a:pPr algn="just"/>
            <a:r>
              <a:rPr lang="pt-BR" b="1" dirty="0" smtClean="0">
                <a:solidFill>
                  <a:srgbClr val="000000"/>
                </a:solidFill>
                <a:latin typeface="Verdana" panose="020B0604030504040204" pitchFamily="34" charset="0"/>
              </a:rPr>
              <a:t>Inimigos</a:t>
            </a:r>
          </a:p>
          <a:p>
            <a:pPr algn="just"/>
            <a:r>
              <a:rPr lang="pt-BR" dirty="0" smtClean="0">
                <a:solidFill>
                  <a:srgbClr val="000000"/>
                </a:solidFill>
                <a:latin typeface="Verdana" panose="020B0604030504040204" pitchFamily="34" charset="0"/>
              </a:rPr>
              <a:t>- Mover da esquerda para a direita até o fim da tela</a:t>
            </a:r>
          </a:p>
          <a:p>
            <a:pPr algn="just"/>
            <a:r>
              <a:rPr lang="pt-BR" dirty="0" smtClean="0">
                <a:solidFill>
                  <a:srgbClr val="000000"/>
                </a:solidFill>
                <a:latin typeface="Verdana" panose="020B0604030504040204" pitchFamily="34" charset="0"/>
              </a:rPr>
              <a:t>- Descer 1 quadro por frame, quando atingir o final da tela;</a:t>
            </a:r>
          </a:p>
          <a:p>
            <a:pPr algn="just"/>
            <a:r>
              <a:rPr lang="pt-BR" dirty="0" smtClean="0">
                <a:solidFill>
                  <a:srgbClr val="000000"/>
                </a:solidFill>
                <a:latin typeface="Verdana" panose="020B0604030504040204" pitchFamily="34" charset="0"/>
              </a:rPr>
              <a:t>- Enviar bombas</a:t>
            </a:r>
          </a:p>
          <a:p>
            <a:pPr algn="just"/>
            <a:endParaRPr lang="pt-BR" b="1" dirty="0" smtClean="0">
              <a:solidFill>
                <a:srgbClr val="000000"/>
              </a:solidFill>
              <a:latin typeface="Verdana" panose="020B0604030504040204" pitchFamily="34" charset="0"/>
            </a:endParaRPr>
          </a:p>
          <a:p>
            <a:pPr algn="just"/>
            <a:r>
              <a:rPr lang="pt-BR" b="1" dirty="0" smtClean="0">
                <a:solidFill>
                  <a:srgbClr val="000000"/>
                </a:solidFill>
                <a:latin typeface="Verdana" panose="020B0604030504040204" pitchFamily="34" charset="0"/>
              </a:rPr>
              <a:t>Colisão</a:t>
            </a:r>
          </a:p>
          <a:p>
            <a:pPr marL="285750" indent="-285750" algn="just">
              <a:buFontTx/>
              <a:buChar char="-"/>
            </a:pPr>
            <a:r>
              <a:rPr lang="pt-BR" dirty="0" smtClean="0">
                <a:solidFill>
                  <a:srgbClr val="000000"/>
                </a:solidFill>
                <a:latin typeface="Verdana" panose="020B0604030504040204" pitchFamily="34" charset="0"/>
              </a:rPr>
              <a:t>Explodir bombas</a:t>
            </a:r>
          </a:p>
          <a:p>
            <a:pPr marL="285750" indent="-285750" algn="just">
              <a:buFontTx/>
              <a:buChar char="-"/>
            </a:pPr>
            <a:r>
              <a:rPr lang="pt-BR" dirty="0" smtClean="0">
                <a:solidFill>
                  <a:srgbClr val="000000"/>
                </a:solidFill>
                <a:latin typeface="Verdana" panose="020B0604030504040204" pitchFamily="34" charset="0"/>
              </a:rPr>
              <a:t>Checar se a bomba colidiu com o jogador(nave)</a:t>
            </a:r>
          </a:p>
          <a:p>
            <a:pPr marL="285750" indent="-285750" algn="just">
              <a:buFontTx/>
              <a:buChar char="-"/>
            </a:pPr>
            <a:r>
              <a:rPr lang="pt-BR" dirty="0" smtClean="0">
                <a:solidFill>
                  <a:srgbClr val="000000"/>
                </a:solidFill>
                <a:latin typeface="Verdana" panose="020B0604030504040204" pitchFamily="34" charset="0"/>
              </a:rPr>
              <a:t>Checar se a bomba colidiu com o inimigo</a:t>
            </a:r>
          </a:p>
          <a:p>
            <a:pPr algn="just"/>
            <a:endParaRPr lang="pt-BR" dirty="0" smtClean="0">
              <a:solidFill>
                <a:srgbClr val="000000"/>
              </a:solidFill>
              <a:latin typeface="Verdana" panose="020B0604030504040204" pitchFamily="34" charset="0"/>
            </a:endParaRPr>
          </a:p>
          <a:p>
            <a:pPr algn="just"/>
            <a:endParaRPr lang="pt-BR" dirty="0">
              <a:solidFill>
                <a:srgbClr val="000000"/>
              </a:solidFill>
              <a:latin typeface="Verdana" panose="020B0604030504040204" pitchFamily="34" charset="0"/>
            </a:endParaRPr>
          </a:p>
        </p:txBody>
      </p:sp>
      <p:pic>
        <p:nvPicPr>
          <p:cNvPr id="2" name="Imagem 1"/>
          <p:cNvPicPr>
            <a:picLocks noChangeAspect="1"/>
          </p:cNvPicPr>
          <p:nvPr/>
        </p:nvPicPr>
        <p:blipFill>
          <a:blip r:embed="rId3"/>
          <a:stretch>
            <a:fillRect/>
          </a:stretch>
        </p:blipFill>
        <p:spPr>
          <a:xfrm>
            <a:off x="68826" y="993116"/>
            <a:ext cx="5808549" cy="4869381"/>
          </a:xfrm>
          <a:prstGeom prst="rect">
            <a:avLst/>
          </a:prstGeom>
        </p:spPr>
      </p:pic>
    </p:spTree>
    <p:extLst>
      <p:ext uri="{BB962C8B-B14F-4D97-AF65-F5344CB8AC3E}">
        <p14:creationId xmlns:p14="http://schemas.microsoft.com/office/powerpoint/2010/main" val="33768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753</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10</vt:i4>
      </vt:variant>
    </vt:vector>
  </HeadingPairs>
  <TitlesOfParts>
    <vt:vector size="18" baseType="lpstr">
      <vt:lpstr>Arial</vt:lpstr>
      <vt:lpstr>Arial Narrow</vt:lpstr>
      <vt:lpstr>Calibri</vt:lpstr>
      <vt:lpstr>Calibri Light</vt:lpstr>
      <vt:lpstr>RedHatText</vt:lpstr>
      <vt:lpstr>var(--pfe-theme--font-family--heading,"RedHatDisplay","Overpass",Overpass,Helvetica,Arial,sans-serif)</vt:lpstr>
      <vt:lpstr>Verdana</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GLAUCO DOS Reis</dc:creator>
  <cp:lastModifiedBy>Italo Fernandes Serra da Silva</cp:lastModifiedBy>
  <cp:revision>25</cp:revision>
  <dcterms:created xsi:type="dcterms:W3CDTF">2016-12-09T19:03:53Z</dcterms:created>
  <dcterms:modified xsi:type="dcterms:W3CDTF">2020-07-20T12:58:53Z</dcterms:modified>
</cp:coreProperties>
</file>