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300" r:id="rId4"/>
    <p:sldId id="258" r:id="rId5"/>
    <p:sldId id="259" r:id="rId6"/>
    <p:sldId id="301" r:id="rId7"/>
    <p:sldId id="299" r:id="rId8"/>
  </p:sldIdLst>
  <p:sldSz cx="10080625" cy="5670550"/>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pt-BR" sz="3200" b="0" strike="noStrike" spc="-1">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pt-BR" sz="3200" b="0" strike="noStrike" spc="-1">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pt-BR" sz="3200" b="0" strike="noStrike" spc="-1">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pt-BR" sz="3200" b="0" strike="noStrike" spc="-1">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pt-BR" sz="3200" b="0" strike="noStrike" spc="-1">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pt-BR" sz="3200" b="0" strike="noStrike" spc="-1">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pt-BR" sz="3200" b="0" strike="noStrike" spc="-1">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pt-BR" sz="3200" b="0" strike="noStrike" spc="-1">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pt-BR" sz="3200" b="0" strike="noStrike" spc="-1">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42"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44"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4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pt-BR" sz="3200" b="0" strike="noStrike" spc="-1">
              <a:latin typeface="Arial"/>
            </a:endParaRPr>
          </a:p>
        </p:txBody>
      </p:sp>
      <p:sp>
        <p:nvSpPr>
          <p:cNvPr id="47"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5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pt-BR" sz="3200" b="0" strike="noStrike" spc="-1">
              <a:latin typeface="Arial"/>
            </a:endParaRPr>
          </a:p>
        </p:txBody>
      </p:sp>
      <p:sp>
        <p:nvSpPr>
          <p:cNvPr id="52"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pt-BR" sz="3200" b="0" strike="noStrike" spc="-1">
              <a:latin typeface="Arial"/>
            </a:endParaRPr>
          </a:p>
        </p:txBody>
      </p:sp>
      <p:sp>
        <p:nvSpPr>
          <p:cNvPr id="53"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55"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pt-BR" sz="3200" b="0" strike="noStrike" spc="-1">
              <a:latin typeface="Arial"/>
            </a:endParaRPr>
          </a:p>
        </p:txBody>
      </p:sp>
      <p:sp>
        <p:nvSpPr>
          <p:cNvPr id="5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pt-BR" sz="3200" b="0" strike="noStrike" spc="-1">
              <a:latin typeface="Arial"/>
            </a:endParaRPr>
          </a:p>
        </p:txBody>
      </p:sp>
      <p:sp>
        <p:nvSpPr>
          <p:cNvPr id="57"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59"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pt-BR" sz="3200" b="0" strike="noStrike" spc="-1">
              <a:latin typeface="Arial"/>
            </a:endParaRPr>
          </a:p>
        </p:txBody>
      </p:sp>
      <p:sp>
        <p:nvSpPr>
          <p:cNvPr id="60"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pt-BR" sz="3200" b="0" strike="noStrike" spc="-1">
              <a:latin typeface="Arial"/>
            </a:endParaRPr>
          </a:p>
        </p:txBody>
      </p:sp>
      <p:sp>
        <p:nvSpPr>
          <p:cNvPr id="61"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63"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pt-BR" sz="3200" b="0" strike="noStrike" spc="-1">
              <a:latin typeface="Arial"/>
            </a:endParaRPr>
          </a:p>
        </p:txBody>
      </p:sp>
      <p:sp>
        <p:nvSpPr>
          <p:cNvPr id="64"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6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pt-BR" sz="3200" b="0" strike="noStrike" spc="-1">
              <a:latin typeface="Arial"/>
            </a:endParaRPr>
          </a:p>
        </p:txBody>
      </p:sp>
      <p:sp>
        <p:nvSpPr>
          <p:cNvPr id="6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pt-BR" sz="3200" b="0" strike="noStrike" spc="-1">
              <a:latin typeface="Arial"/>
            </a:endParaRPr>
          </a:p>
        </p:txBody>
      </p:sp>
      <p:sp>
        <p:nvSpPr>
          <p:cNvPr id="68"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pt-BR" sz="3200" b="0" strike="noStrike" spc="-1">
              <a:latin typeface="Arial"/>
            </a:endParaRPr>
          </a:p>
        </p:txBody>
      </p:sp>
      <p:sp>
        <p:nvSpPr>
          <p:cNvPr id="69"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71"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pt-BR" sz="3200" b="0" strike="noStrike" spc="-1">
              <a:latin typeface="Arial"/>
            </a:endParaRPr>
          </a:p>
        </p:txBody>
      </p:sp>
      <p:sp>
        <p:nvSpPr>
          <p:cNvPr id="72"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pt-BR" sz="3200" b="0" strike="noStrike" spc="-1">
              <a:latin typeface="Arial"/>
            </a:endParaRPr>
          </a:p>
        </p:txBody>
      </p:sp>
      <p:sp>
        <p:nvSpPr>
          <p:cNvPr id="73"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pt-BR" sz="3200" b="0" strike="noStrike" spc="-1">
              <a:latin typeface="Arial"/>
            </a:endParaRPr>
          </a:p>
        </p:txBody>
      </p:sp>
      <p:sp>
        <p:nvSpPr>
          <p:cNvPr id="74"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pt-BR" sz="3200" b="0" strike="noStrike" spc="-1">
              <a:latin typeface="Arial"/>
            </a:endParaRPr>
          </a:p>
        </p:txBody>
      </p:sp>
      <p:sp>
        <p:nvSpPr>
          <p:cNvPr id="75"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pt-BR" sz="3200" b="0" strike="noStrike" spc="-1">
              <a:latin typeface="Arial"/>
            </a:endParaRPr>
          </a:p>
        </p:txBody>
      </p:sp>
      <p:sp>
        <p:nvSpPr>
          <p:cNvPr id="76"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pt-BR" sz="3200" b="0" strike="noStrike" spc="-1">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pt-BR" sz="3200" b="0" strike="noStrike" spc="-1">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pt-BR" sz="3200" b="0" strike="noStrike" spc="-1">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pt-BR" sz="3200" b="0" strike="noStrike" spc="-1">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pt-BR" sz="3200" b="0" strike="noStrike" spc="-1">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pt-BR" sz="4400" b="0" strike="noStrike" spc="-1">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pt-BR" sz="3200" b="0" strike="noStrike" spc="-1">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pt-BR" sz="3200" b="0" strike="noStrike" spc="-1">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ustomShape 1"/>
          <p:cNvSpPr/>
          <p:nvPr/>
        </p:nvSpPr>
        <p:spPr>
          <a:xfrm>
            <a:off x="0" y="5562720"/>
            <a:ext cx="10079280" cy="10656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2" name="PlaceHolder 3"/>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40"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hyperlink" Target="https://github.com/italogcc/PDM_Risco" TargetMode="External"/><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1738440" y="2412000"/>
            <a:ext cx="6602760" cy="778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pt-BR" sz="2200" b="1" spc="-1" dirty="0" smtClean="0">
                <a:solidFill>
                  <a:srgbClr val="EF6C00"/>
                </a:solidFill>
                <a:latin typeface="PT Sans Narrow"/>
              </a:rPr>
              <a:t>Aplicativo</a:t>
            </a:r>
            <a:br>
              <a:rPr lang="pt-BR" sz="2200" b="1" spc="-1" dirty="0" smtClean="0">
                <a:solidFill>
                  <a:srgbClr val="EF6C00"/>
                </a:solidFill>
                <a:latin typeface="PT Sans Narrow"/>
              </a:rPr>
            </a:br>
            <a:r>
              <a:rPr lang="pt-BR" sz="2200" b="1" spc="-1" dirty="0" err="1" smtClean="0">
                <a:solidFill>
                  <a:srgbClr val="EF6C00"/>
                </a:solidFill>
                <a:latin typeface="PT Sans Narrow"/>
              </a:rPr>
              <a:t>RegistraRisco</a:t>
            </a:r>
            <a:endParaRPr lang="pt-BR" sz="2200" b="0" strike="noStrike" spc="-1" dirty="0">
              <a:latin typeface="Arial"/>
            </a:endParaRPr>
          </a:p>
        </p:txBody>
      </p:sp>
      <p:pic>
        <p:nvPicPr>
          <p:cNvPr id="78" name="Imagem 77"/>
          <p:cNvPicPr/>
          <p:nvPr/>
        </p:nvPicPr>
        <p:blipFill>
          <a:blip r:embed="rId2"/>
          <a:stretch/>
        </p:blipFill>
        <p:spPr>
          <a:xfrm>
            <a:off x="382680" y="432000"/>
            <a:ext cx="2424240" cy="1090080"/>
          </a:xfrm>
          <a:prstGeom prst="rect">
            <a:avLst/>
          </a:prstGeom>
          <a:ln>
            <a:noFill/>
          </a:ln>
        </p:spPr>
      </p:pic>
      <p:sp>
        <p:nvSpPr>
          <p:cNvPr id="79" name="CustomShape 2"/>
          <p:cNvSpPr/>
          <p:nvPr/>
        </p:nvSpPr>
        <p:spPr>
          <a:xfrm>
            <a:off x="2808000" y="504000"/>
            <a:ext cx="7126920" cy="778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spcBef>
                <a:spcPts val="283"/>
              </a:spcBef>
              <a:spcAft>
                <a:spcPts val="283"/>
              </a:spcAft>
            </a:pPr>
            <a:r>
              <a:rPr lang="pt-BR" sz="1400" b="1" strike="noStrike" spc="-1">
                <a:solidFill>
                  <a:srgbClr val="000000"/>
                </a:solidFill>
                <a:latin typeface="PT Sans Narrow"/>
                <a:ea typeface="PT Sans Narrow"/>
              </a:rPr>
              <a:t>INSTITUTO FEDERAL DE EDUCAÇÃO, CIÊNCIA E TECNOLOGIA DE PERNAMBUCO</a:t>
            </a:r>
            <a:endParaRPr lang="pt-BR" sz="1400" b="0" strike="noStrike" spc="-1">
              <a:latin typeface="Arial"/>
            </a:endParaRPr>
          </a:p>
          <a:p>
            <a:pPr algn="ctr">
              <a:lnSpc>
                <a:spcPct val="100000"/>
              </a:lnSpc>
              <a:spcBef>
                <a:spcPts val="283"/>
              </a:spcBef>
              <a:spcAft>
                <a:spcPts val="283"/>
              </a:spcAft>
            </a:pPr>
            <a:r>
              <a:rPr lang="pt-BR" sz="1400" b="1" strike="noStrike" spc="-1">
                <a:solidFill>
                  <a:srgbClr val="000000"/>
                </a:solidFill>
                <a:latin typeface="PT Sans Narrow"/>
                <a:ea typeface="PT Sans Narrow"/>
              </a:rPr>
              <a:t>DEPARTAMENTO ACADÊMICO DE CONTROLE DE SISTEMAS ELETRÔNICOS</a:t>
            </a:r>
            <a:endParaRPr lang="pt-BR" sz="1400" b="0" strike="noStrike" spc="-1">
              <a:latin typeface="Arial"/>
            </a:endParaRPr>
          </a:p>
          <a:p>
            <a:pPr algn="ctr">
              <a:lnSpc>
                <a:spcPct val="100000"/>
              </a:lnSpc>
              <a:spcBef>
                <a:spcPts val="283"/>
              </a:spcBef>
              <a:spcAft>
                <a:spcPts val="283"/>
              </a:spcAft>
            </a:pPr>
            <a:r>
              <a:rPr lang="pt-BR" sz="1400" b="1" strike="noStrike" spc="-1">
                <a:solidFill>
                  <a:srgbClr val="000000"/>
                </a:solidFill>
                <a:latin typeface="PT Sans Narrow"/>
                <a:ea typeface="PT Sans Narrow"/>
              </a:rPr>
              <a:t>TECNOLOGIA EM ANÁLISE E DESENVOLVIMENTO DE SISTEMAS</a:t>
            </a:r>
            <a:endParaRPr lang="pt-BR" sz="1400" b="0" strike="noStrike" spc="-1">
              <a:latin typeface="Arial"/>
            </a:endParaRPr>
          </a:p>
        </p:txBody>
      </p:sp>
      <p:sp>
        <p:nvSpPr>
          <p:cNvPr id="80" name="CustomShape 3"/>
          <p:cNvSpPr/>
          <p:nvPr/>
        </p:nvSpPr>
        <p:spPr>
          <a:xfrm>
            <a:off x="5918886" y="3357144"/>
            <a:ext cx="3836034" cy="778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pt-BR" sz="1400" b="1" strike="noStrike" spc="-1" dirty="0">
                <a:solidFill>
                  <a:srgbClr val="111111"/>
                </a:solidFill>
                <a:latin typeface="PT Sans Narrow"/>
                <a:ea typeface="PT Sans Narrow"/>
              </a:rPr>
              <a:t>Professor: </a:t>
            </a:r>
            <a:r>
              <a:rPr lang="pt-BR" sz="1400" b="1" strike="noStrike" spc="-1" dirty="0" err="1" smtClean="0">
                <a:solidFill>
                  <a:srgbClr val="111111"/>
                </a:solidFill>
                <a:latin typeface="PT Sans Narrow"/>
                <a:ea typeface="PT Sans Narrow"/>
              </a:rPr>
              <a:t>Ramide</a:t>
            </a:r>
            <a:r>
              <a:rPr lang="pt-BR" sz="1400" b="1" strike="noStrike" spc="-1" dirty="0" smtClean="0">
                <a:solidFill>
                  <a:srgbClr val="111111"/>
                </a:solidFill>
                <a:latin typeface="PT Sans Narrow"/>
                <a:ea typeface="PT Sans Narrow"/>
              </a:rPr>
              <a:t> Augusto Sales Dantes</a:t>
            </a:r>
            <a:r>
              <a:rPr dirty="0"/>
              <a:t/>
            </a:r>
            <a:br>
              <a:rPr dirty="0"/>
            </a:br>
            <a:r>
              <a:rPr lang="pt-BR" sz="1400" b="1" strike="noStrike" spc="-1" dirty="0" smtClean="0">
                <a:solidFill>
                  <a:srgbClr val="111111"/>
                </a:solidFill>
                <a:latin typeface="PT Sans Narrow"/>
                <a:ea typeface="PT Sans Narrow"/>
              </a:rPr>
              <a:t>Alunos:	</a:t>
            </a:r>
            <a:r>
              <a:rPr lang="pt-BR" sz="1400" b="1" strike="noStrike" spc="-1" dirty="0" err="1" smtClean="0">
                <a:solidFill>
                  <a:srgbClr val="111111"/>
                </a:solidFill>
                <a:latin typeface="PT Sans Narrow"/>
                <a:ea typeface="PT Sans Narrow"/>
              </a:rPr>
              <a:t>Italo</a:t>
            </a:r>
            <a:r>
              <a:rPr lang="pt-BR" sz="1400" b="1" strike="noStrike" spc="-1" dirty="0" smtClean="0">
                <a:solidFill>
                  <a:srgbClr val="111111"/>
                </a:solidFill>
                <a:latin typeface="PT Sans Narrow"/>
                <a:ea typeface="PT Sans Narrow"/>
              </a:rPr>
              <a:t> </a:t>
            </a:r>
            <a:r>
              <a:rPr lang="pt-BR" sz="1400" b="1" strike="noStrike" spc="-1" dirty="0">
                <a:solidFill>
                  <a:srgbClr val="111111"/>
                </a:solidFill>
                <a:latin typeface="PT Sans Narrow"/>
                <a:ea typeface="PT Sans Narrow"/>
              </a:rPr>
              <a:t>G. C. </a:t>
            </a:r>
            <a:r>
              <a:rPr lang="pt-BR" sz="1400" b="1" strike="noStrike" spc="-1" dirty="0" smtClean="0">
                <a:solidFill>
                  <a:srgbClr val="111111"/>
                </a:solidFill>
                <a:latin typeface="PT Sans Narrow"/>
                <a:ea typeface="PT Sans Narrow"/>
              </a:rPr>
              <a:t>Canto</a:t>
            </a:r>
            <a:br>
              <a:rPr lang="pt-BR" sz="1400" b="1" strike="noStrike" spc="-1" dirty="0" smtClean="0">
                <a:solidFill>
                  <a:srgbClr val="111111"/>
                </a:solidFill>
                <a:latin typeface="PT Sans Narrow"/>
                <a:ea typeface="PT Sans Narrow"/>
              </a:rPr>
            </a:br>
            <a:r>
              <a:rPr lang="pt-BR" sz="1400" b="1" strike="noStrike" spc="-1" dirty="0" smtClean="0">
                <a:solidFill>
                  <a:srgbClr val="111111"/>
                </a:solidFill>
                <a:latin typeface="PT Sans Narrow"/>
                <a:ea typeface="PT Sans Narrow"/>
              </a:rPr>
              <a:t>	Henrique C. de Barros</a:t>
            </a:r>
            <a:r>
              <a:rPr dirty="0"/>
              <a:t/>
            </a:r>
            <a:br>
              <a:rPr dirty="0"/>
            </a:br>
            <a:endParaRPr lang="pt-BR" sz="1400" b="0" strike="noStrike" spc="-1" dirty="0">
              <a:latin typeface="Arial"/>
            </a:endParaRPr>
          </a:p>
        </p:txBody>
      </p:sp>
      <p:sp>
        <p:nvSpPr>
          <p:cNvPr id="81" name="CustomShape 4"/>
          <p:cNvSpPr/>
          <p:nvPr/>
        </p:nvSpPr>
        <p:spPr>
          <a:xfrm>
            <a:off x="1476360" y="5099400"/>
            <a:ext cx="7126920" cy="407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spcBef>
                <a:spcPts val="283"/>
              </a:spcBef>
              <a:spcAft>
                <a:spcPts val="283"/>
              </a:spcAft>
            </a:pPr>
            <a:r>
              <a:rPr lang="pt-BR" sz="1400" b="1" strike="noStrike" spc="-1" dirty="0">
                <a:solidFill>
                  <a:srgbClr val="000000"/>
                </a:solidFill>
                <a:latin typeface="PT Sans Narrow"/>
                <a:ea typeface="PT Sans Narrow"/>
              </a:rPr>
              <a:t>RECIFE, </a:t>
            </a:r>
            <a:r>
              <a:rPr lang="pt-BR" sz="1400" b="1" strike="noStrike" spc="-1" dirty="0" smtClean="0">
                <a:solidFill>
                  <a:srgbClr val="000000"/>
                </a:solidFill>
                <a:latin typeface="PT Sans Narrow"/>
                <a:ea typeface="PT Sans Narrow"/>
              </a:rPr>
              <a:t>MARÇO </a:t>
            </a:r>
            <a:r>
              <a:rPr lang="pt-BR" sz="1400" b="1" strike="noStrike" spc="-1" dirty="0">
                <a:solidFill>
                  <a:srgbClr val="000000"/>
                </a:solidFill>
                <a:latin typeface="PT Sans Narrow"/>
                <a:ea typeface="PT Sans Narrow"/>
              </a:rPr>
              <a:t>DE </a:t>
            </a:r>
            <a:r>
              <a:rPr lang="pt-BR" sz="1400" b="1" strike="noStrike" spc="-1" dirty="0" smtClean="0">
                <a:solidFill>
                  <a:srgbClr val="000000"/>
                </a:solidFill>
                <a:latin typeface="PT Sans Narrow"/>
                <a:ea typeface="PT Sans Narrow"/>
              </a:rPr>
              <a:t>2020</a:t>
            </a:r>
            <a:endParaRPr lang="pt-BR" sz="1400" b="0" strike="noStrike" spc="-1" dirty="0">
              <a:latin typeface="Arial"/>
            </a:endParaRPr>
          </a:p>
        </p:txBody>
      </p:sp>
      <p:sp>
        <p:nvSpPr>
          <p:cNvPr id="7" name="CustomShape 3"/>
          <p:cNvSpPr/>
          <p:nvPr/>
        </p:nvSpPr>
        <p:spPr>
          <a:xfrm>
            <a:off x="4361935" y="4239797"/>
            <a:ext cx="5392985" cy="778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pPr>
            <a:r>
              <a:rPr lang="pt-BR" sz="1400" b="1" strike="noStrike" spc="-1" dirty="0" smtClean="0">
                <a:solidFill>
                  <a:srgbClr val="111111"/>
                </a:solidFill>
                <a:latin typeface="Arial"/>
                <a:ea typeface="PT Sans Narrow"/>
              </a:rPr>
              <a:t>Trabalho </a:t>
            </a:r>
            <a:r>
              <a:rPr lang="pt-BR" sz="1400" b="1" strike="noStrike" spc="-1" dirty="0">
                <a:solidFill>
                  <a:srgbClr val="111111"/>
                </a:solidFill>
                <a:latin typeface="Arial"/>
                <a:ea typeface="PT Sans Narrow"/>
              </a:rPr>
              <a:t>acadêmico apresentado para o </a:t>
            </a:r>
            <a:r>
              <a:rPr lang="pt-BR" sz="1400" b="1" strike="noStrike" spc="-1" dirty="0" smtClean="0">
                <a:solidFill>
                  <a:srgbClr val="111111"/>
                </a:solidFill>
                <a:latin typeface="Arial"/>
                <a:ea typeface="PT Sans Narrow"/>
              </a:rPr>
              <a:t>1a nota </a:t>
            </a:r>
            <a:r>
              <a:rPr lang="pt-BR" sz="1400" b="1" strike="noStrike" spc="-1" dirty="0">
                <a:solidFill>
                  <a:srgbClr val="111111"/>
                </a:solidFill>
                <a:latin typeface="Arial"/>
                <a:ea typeface="PT Sans Narrow"/>
              </a:rPr>
              <a:t>da disciplina</a:t>
            </a:r>
            <a:r>
              <a:rPr dirty="0"/>
              <a:t/>
            </a:r>
            <a:br>
              <a:rPr dirty="0"/>
            </a:br>
            <a:r>
              <a:rPr lang="pt-BR" sz="1400" b="1" strike="noStrike" spc="-1" dirty="0" smtClean="0">
                <a:solidFill>
                  <a:srgbClr val="111111"/>
                </a:solidFill>
                <a:latin typeface="Arial"/>
                <a:ea typeface="PT Sans Narrow"/>
              </a:rPr>
              <a:t>Programação para Dispositivos Móveis</a:t>
            </a:r>
            <a:endParaRPr lang="pt-BR"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4000" y="226080"/>
            <a:ext cx="9070200" cy="945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pt-BR" sz="4000" b="0" strike="noStrike" spc="-1" dirty="0" smtClean="0">
                <a:solidFill>
                  <a:srgbClr val="000000"/>
                </a:solidFill>
                <a:latin typeface="Lato Black"/>
                <a:ea typeface="DejaVu Sans"/>
              </a:rPr>
              <a:t>Motivação</a:t>
            </a:r>
            <a:endParaRPr lang="pt-BR" sz="4000" b="0" strike="noStrike" spc="-1" dirty="0">
              <a:latin typeface="Arial"/>
            </a:endParaRPr>
          </a:p>
        </p:txBody>
      </p:sp>
      <p:sp>
        <p:nvSpPr>
          <p:cNvPr id="88" name="CustomShape 2"/>
          <p:cNvSpPr/>
          <p:nvPr/>
        </p:nvSpPr>
        <p:spPr>
          <a:xfrm>
            <a:off x="288000" y="1152360"/>
            <a:ext cx="9359280" cy="39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pt-BR" sz="1600" dirty="0" smtClean="0"/>
              <a:t>Nas viagens para praias, rios e lagos nas diversas cidades, muitas vezes são necessários buscar informações sobre os riscos potenciais das localidades para que as pessoas possam usufruir de um lazer seguro. Muitas vezes podem ser encontradas áreas com mar agitado, correntes de retorno, animais como caravelas, tubarões, entre muitos outros. Em lagos, podem existir, por exemplo, áreas com grande profundidade ou presença de algas tóxicas.</a:t>
            </a:r>
          </a:p>
          <a:p>
            <a:endParaRPr lang="pt-BR" sz="1600" dirty="0" smtClean="0"/>
          </a:p>
          <a:p>
            <a:r>
              <a:rPr lang="pt-BR" sz="1600" dirty="0" smtClean="0"/>
              <a:t>Sem ter o objetivo de substituir as publicações e registros oficiais das autoridades municipais, seria interessante se pudesse existir uma plataforma que pudesse auxiliar o viajante sobre os principais riscos nas áreas já citadas.</a:t>
            </a:r>
            <a:endParaRPr lang="pt-BR" sz="1600" b="0" strike="noStrike" spc="-1" dirty="0">
              <a:latin typeface="Arial"/>
            </a:endParaRPr>
          </a:p>
        </p:txBody>
      </p:sp>
      <p:sp>
        <p:nvSpPr>
          <p:cNvPr id="89" name="CustomShape 3"/>
          <p:cNvSpPr/>
          <p:nvPr/>
        </p:nvSpPr>
        <p:spPr>
          <a:xfrm>
            <a:off x="6696720" y="5328000"/>
            <a:ext cx="3382920" cy="23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191"/>
              </a:spcBef>
              <a:spcAft>
                <a:spcPts val="992"/>
              </a:spcAft>
            </a:pPr>
            <a:r>
              <a:rPr lang="pt-BR" sz="1000" b="0" strike="noStrike" spc="-1">
                <a:solidFill>
                  <a:srgbClr val="000000"/>
                </a:solidFill>
                <a:latin typeface="Arial"/>
                <a:ea typeface="Noto Sans CJK SC"/>
              </a:rPr>
              <a:t>IFPE - TADS - Sistemas de Tempo Real - </a:t>
            </a:r>
            <a:fld id="{EC1DE218-79A8-4986-9154-B328E35AC6B4}" type="slidenum">
              <a:rPr lang="pt-BR" sz="1000" b="0" strike="noStrike" spc="-1">
                <a:solidFill>
                  <a:srgbClr val="695D46"/>
                </a:solidFill>
                <a:latin typeface="Open Sans"/>
                <a:ea typeface="Open Sans"/>
              </a:rPr>
              <a:t>2</a:t>
            </a:fld>
            <a:endParaRPr lang="pt-BR" sz="1000" b="0" strike="noStrike" spc="-1">
              <a:latin typeface="Arial"/>
            </a:endParaRPr>
          </a:p>
        </p:txBody>
      </p:sp>
      <p:sp>
        <p:nvSpPr>
          <p:cNvPr id="90" name="CustomShape 4"/>
          <p:cNvSpPr/>
          <p:nvPr/>
        </p:nvSpPr>
        <p:spPr>
          <a:xfrm>
            <a:off x="86499" y="5328000"/>
            <a:ext cx="3954162" cy="23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191"/>
              </a:spcBef>
              <a:spcAft>
                <a:spcPts val="992"/>
              </a:spcAft>
            </a:pPr>
            <a:r>
              <a:rPr lang="pt-BR" sz="1000" b="0" strike="noStrike" spc="-1" dirty="0" err="1">
                <a:solidFill>
                  <a:srgbClr val="000000"/>
                </a:solidFill>
                <a:latin typeface="Arial"/>
                <a:ea typeface="DejaVu Sans"/>
              </a:rPr>
              <a:t>Prof</a:t>
            </a:r>
            <a:r>
              <a:rPr lang="pt-BR" sz="1000" b="0" strike="noStrike" spc="-1" dirty="0">
                <a:solidFill>
                  <a:srgbClr val="000000"/>
                </a:solidFill>
                <a:latin typeface="Arial"/>
                <a:ea typeface="DejaVu Sans"/>
              </a:rPr>
              <a:t>: </a:t>
            </a:r>
            <a:r>
              <a:rPr lang="pt-BR" sz="1000" b="0" strike="noStrike" spc="-1" dirty="0" err="1" smtClean="0">
                <a:solidFill>
                  <a:srgbClr val="000000"/>
                </a:solidFill>
                <a:latin typeface="Arial"/>
                <a:ea typeface="DejaVu Sans"/>
              </a:rPr>
              <a:t>Ramide</a:t>
            </a:r>
            <a:r>
              <a:rPr lang="pt-BR" sz="1000" b="0" strike="noStrike" spc="-1" dirty="0" smtClean="0">
                <a:solidFill>
                  <a:srgbClr val="000000"/>
                </a:solidFill>
                <a:latin typeface="Arial"/>
                <a:ea typeface="DejaVu Sans"/>
              </a:rPr>
              <a:t> Dantas </a:t>
            </a:r>
            <a:r>
              <a:rPr lang="pt-BR" sz="1000" b="0" strike="noStrike" spc="-1" dirty="0">
                <a:solidFill>
                  <a:srgbClr val="000000"/>
                </a:solidFill>
                <a:latin typeface="Arial"/>
                <a:ea typeface="DejaVu Sans"/>
              </a:rPr>
              <a:t>/ </a:t>
            </a:r>
            <a:r>
              <a:rPr lang="pt-BR" sz="1000" b="0" strike="noStrike" spc="-1" dirty="0" smtClean="0">
                <a:solidFill>
                  <a:srgbClr val="000000"/>
                </a:solidFill>
                <a:latin typeface="Arial"/>
                <a:ea typeface="DejaVu Sans"/>
              </a:rPr>
              <a:t>Alunos: </a:t>
            </a:r>
            <a:r>
              <a:rPr lang="pt-BR" sz="1000" b="0" strike="noStrike" spc="-1" dirty="0" err="1">
                <a:solidFill>
                  <a:srgbClr val="000000"/>
                </a:solidFill>
                <a:latin typeface="Arial"/>
                <a:ea typeface="DejaVu Sans"/>
              </a:rPr>
              <a:t>Italo</a:t>
            </a:r>
            <a:r>
              <a:rPr lang="pt-BR" sz="1000" b="0" strike="noStrike" spc="-1" dirty="0">
                <a:solidFill>
                  <a:srgbClr val="000000"/>
                </a:solidFill>
                <a:latin typeface="Arial"/>
                <a:ea typeface="DejaVu Sans"/>
              </a:rPr>
              <a:t> </a:t>
            </a:r>
            <a:r>
              <a:rPr lang="pt-BR" sz="1000" b="0" strike="noStrike" spc="-1" dirty="0" smtClean="0">
                <a:solidFill>
                  <a:srgbClr val="000000"/>
                </a:solidFill>
                <a:latin typeface="Arial"/>
                <a:ea typeface="DejaVu Sans"/>
              </a:rPr>
              <a:t>Canto, Henrique Barros</a:t>
            </a:r>
            <a:endParaRPr lang="pt-BR" sz="1000" b="0" strike="noStrike" spc="-1" dirty="0">
              <a:latin typeface="Arial"/>
            </a:endParaRP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9163" y="3637255"/>
            <a:ext cx="2796953" cy="1574285"/>
          </a:xfrm>
          <a:prstGeom prst="rect">
            <a:avLst/>
          </a:prstGeom>
        </p:spPr>
      </p:pic>
    </p:spTree>
    <p:extLst>
      <p:ext uri="{BB962C8B-B14F-4D97-AF65-F5344CB8AC3E}">
        <p14:creationId xmlns:p14="http://schemas.microsoft.com/office/powerpoint/2010/main" val="163038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4000" y="226080"/>
            <a:ext cx="9070200" cy="945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pt-BR" sz="4000" b="0" strike="noStrike" spc="-1" dirty="0" smtClean="0">
                <a:solidFill>
                  <a:srgbClr val="000000"/>
                </a:solidFill>
                <a:latin typeface="Lato Black"/>
                <a:ea typeface="DejaVu Sans"/>
              </a:rPr>
              <a:t>Apresentação</a:t>
            </a:r>
            <a:endParaRPr lang="pt-BR" sz="4000" b="0" strike="noStrike" spc="-1" dirty="0">
              <a:latin typeface="Arial"/>
            </a:endParaRPr>
          </a:p>
        </p:txBody>
      </p:sp>
      <p:sp>
        <p:nvSpPr>
          <p:cNvPr id="88" name="CustomShape 2"/>
          <p:cNvSpPr/>
          <p:nvPr/>
        </p:nvSpPr>
        <p:spPr>
          <a:xfrm>
            <a:off x="288000" y="1152360"/>
            <a:ext cx="9359280" cy="39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pt-BR" sz="1600" dirty="0" smtClean="0">
                <a:effectLst/>
              </a:rPr>
              <a:t>Para usuários que visitam praias, rios e lagos, o </a:t>
            </a:r>
            <a:r>
              <a:rPr lang="pt-BR" sz="1600" dirty="0" err="1" smtClean="0">
                <a:effectLst/>
              </a:rPr>
              <a:t>RegistraRisco</a:t>
            </a:r>
            <a:r>
              <a:rPr lang="pt-BR" sz="1600" dirty="0" smtClean="0">
                <a:effectLst/>
              </a:rPr>
              <a:t>* é um aplicativo </a:t>
            </a:r>
            <a:r>
              <a:rPr lang="pt-BR" sz="1600" i="1" dirty="0" smtClean="0">
                <a:effectLst/>
              </a:rPr>
              <a:t>mobile</a:t>
            </a:r>
            <a:r>
              <a:rPr lang="pt-BR" sz="1600" dirty="0" smtClean="0">
                <a:effectLst/>
              </a:rPr>
              <a:t> que permite realizar registros de riscos em praias, rios e lagos, diferentemente dos registros físicos comuns que separam riscos das marés, riscos com animais, entre outros. O nosso produto tem por objetivo a comodidade para ser feito via qualquer </a:t>
            </a:r>
            <a:r>
              <a:rPr lang="pt-BR" sz="1600" i="1" dirty="0" smtClean="0">
                <a:effectLst/>
              </a:rPr>
              <a:t>smartphone</a:t>
            </a:r>
            <a:r>
              <a:rPr lang="pt-BR" sz="1600" dirty="0" smtClean="0">
                <a:effectLst/>
              </a:rPr>
              <a:t> conectado à </a:t>
            </a:r>
            <a:r>
              <a:rPr lang="pt-BR" sz="1600" i="1" dirty="0" smtClean="0">
                <a:effectLst/>
              </a:rPr>
              <a:t>internet</a:t>
            </a:r>
            <a:r>
              <a:rPr lang="pt-BR" sz="1600" dirty="0" smtClean="0">
                <a:effectLst/>
              </a:rPr>
              <a:t>, praticidade para registro unificado de riscos em áreas de praia, rios e lagos, com fotos e notificações.</a:t>
            </a:r>
          </a:p>
          <a:p>
            <a:r>
              <a:rPr lang="pt-BR" sz="1600" dirty="0" smtClean="0">
                <a:effectLst/>
              </a:rPr>
              <a:t> </a:t>
            </a:r>
          </a:p>
          <a:p>
            <a:r>
              <a:rPr lang="pt-BR" sz="1600" dirty="0" smtClean="0">
                <a:effectLst/>
              </a:rPr>
              <a:t>Objetivos a alcançar:</a:t>
            </a:r>
          </a:p>
          <a:p>
            <a:endParaRPr lang="pt-BR" sz="1600" dirty="0" smtClean="0">
              <a:effectLst/>
            </a:endParaRPr>
          </a:p>
          <a:p>
            <a:pPr marL="285750" lvl="0" indent="-285750">
              <a:buFont typeface="Arial" panose="020B0604020202020204" pitchFamily="34" charset="0"/>
              <a:buChar char="•"/>
            </a:pPr>
            <a:r>
              <a:rPr lang="pt-BR" sz="1600" dirty="0"/>
              <a:t>Realizar o registro </a:t>
            </a:r>
            <a:r>
              <a:rPr lang="pt-BR" sz="1600" dirty="0" smtClean="0"/>
              <a:t>dos riscos </a:t>
            </a:r>
            <a:r>
              <a:rPr lang="pt-BR" sz="1600" dirty="0"/>
              <a:t>nas áreas previstas;</a:t>
            </a:r>
          </a:p>
          <a:p>
            <a:pPr marL="285750" lvl="0" indent="-285750">
              <a:buFont typeface="Arial" panose="020B0604020202020204" pitchFamily="34" charset="0"/>
              <a:buChar char="•"/>
            </a:pPr>
            <a:r>
              <a:rPr lang="pt-BR" sz="1600" dirty="0"/>
              <a:t>Permitir o registro de fotos;</a:t>
            </a:r>
          </a:p>
          <a:p>
            <a:pPr marL="285750" lvl="0" indent="-285750">
              <a:buFont typeface="Arial" panose="020B0604020202020204" pitchFamily="34" charset="0"/>
              <a:buChar char="•"/>
            </a:pPr>
            <a:r>
              <a:rPr lang="pt-BR" sz="1600" dirty="0"/>
              <a:t>Consultar os registros de riscos já realizados.</a:t>
            </a:r>
          </a:p>
          <a:p>
            <a:pPr marL="285750" indent="-285750">
              <a:lnSpc>
                <a:spcPct val="100000"/>
              </a:lnSpc>
              <a:buFont typeface="Arial" panose="020B0604020202020204" pitchFamily="34" charset="0"/>
              <a:buChar char="•"/>
            </a:pPr>
            <a:endParaRPr lang="pt-BR" sz="1600" b="0" strike="noStrike" spc="-1" dirty="0">
              <a:latin typeface="Arial"/>
            </a:endParaRPr>
          </a:p>
        </p:txBody>
      </p:sp>
      <p:sp>
        <p:nvSpPr>
          <p:cNvPr id="89" name="CustomShape 3"/>
          <p:cNvSpPr/>
          <p:nvPr/>
        </p:nvSpPr>
        <p:spPr>
          <a:xfrm>
            <a:off x="6696720" y="5328000"/>
            <a:ext cx="3382920" cy="23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191"/>
              </a:spcBef>
              <a:spcAft>
                <a:spcPts val="992"/>
              </a:spcAft>
            </a:pPr>
            <a:r>
              <a:rPr lang="pt-BR" sz="1000" b="0" strike="noStrike" spc="-1">
                <a:solidFill>
                  <a:srgbClr val="000000"/>
                </a:solidFill>
                <a:latin typeface="Arial"/>
                <a:ea typeface="Noto Sans CJK SC"/>
              </a:rPr>
              <a:t>IFPE - TADS - Sistemas de Tempo Real - </a:t>
            </a:r>
            <a:fld id="{EC1DE218-79A8-4986-9154-B328E35AC6B4}" type="slidenum">
              <a:rPr lang="pt-BR" sz="1000" b="0" strike="noStrike" spc="-1">
                <a:solidFill>
                  <a:srgbClr val="695D46"/>
                </a:solidFill>
                <a:latin typeface="Open Sans"/>
                <a:ea typeface="Open Sans"/>
              </a:rPr>
              <a:t>3</a:t>
            </a:fld>
            <a:endParaRPr lang="pt-BR" sz="1000" b="0" strike="noStrike" spc="-1">
              <a:latin typeface="Arial"/>
            </a:endParaRPr>
          </a:p>
        </p:txBody>
      </p:sp>
      <p:sp>
        <p:nvSpPr>
          <p:cNvPr id="90" name="CustomShape 4"/>
          <p:cNvSpPr/>
          <p:nvPr/>
        </p:nvSpPr>
        <p:spPr>
          <a:xfrm>
            <a:off x="86499" y="5328000"/>
            <a:ext cx="3954162" cy="23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191"/>
              </a:spcBef>
              <a:spcAft>
                <a:spcPts val="992"/>
              </a:spcAft>
            </a:pPr>
            <a:r>
              <a:rPr lang="pt-BR" sz="1000" b="0" strike="noStrike" spc="-1" dirty="0" err="1">
                <a:solidFill>
                  <a:srgbClr val="000000"/>
                </a:solidFill>
                <a:latin typeface="Arial"/>
                <a:ea typeface="DejaVu Sans"/>
              </a:rPr>
              <a:t>Prof</a:t>
            </a:r>
            <a:r>
              <a:rPr lang="pt-BR" sz="1000" b="0" strike="noStrike" spc="-1" dirty="0">
                <a:solidFill>
                  <a:srgbClr val="000000"/>
                </a:solidFill>
                <a:latin typeface="Arial"/>
                <a:ea typeface="DejaVu Sans"/>
              </a:rPr>
              <a:t>: </a:t>
            </a:r>
            <a:r>
              <a:rPr lang="pt-BR" sz="1000" b="0" strike="noStrike" spc="-1" dirty="0" err="1" smtClean="0">
                <a:solidFill>
                  <a:srgbClr val="000000"/>
                </a:solidFill>
                <a:latin typeface="Arial"/>
                <a:ea typeface="DejaVu Sans"/>
              </a:rPr>
              <a:t>Ramide</a:t>
            </a:r>
            <a:r>
              <a:rPr lang="pt-BR" sz="1000" b="0" strike="noStrike" spc="-1" dirty="0" smtClean="0">
                <a:solidFill>
                  <a:srgbClr val="000000"/>
                </a:solidFill>
                <a:latin typeface="Arial"/>
                <a:ea typeface="DejaVu Sans"/>
              </a:rPr>
              <a:t> Dantas </a:t>
            </a:r>
            <a:r>
              <a:rPr lang="pt-BR" sz="1000" b="0" strike="noStrike" spc="-1" dirty="0">
                <a:solidFill>
                  <a:srgbClr val="000000"/>
                </a:solidFill>
                <a:latin typeface="Arial"/>
                <a:ea typeface="DejaVu Sans"/>
              </a:rPr>
              <a:t>/ </a:t>
            </a:r>
            <a:r>
              <a:rPr lang="pt-BR" sz="1000" b="0" strike="noStrike" spc="-1" dirty="0" smtClean="0">
                <a:solidFill>
                  <a:srgbClr val="000000"/>
                </a:solidFill>
                <a:latin typeface="Arial"/>
                <a:ea typeface="DejaVu Sans"/>
              </a:rPr>
              <a:t>Alunos: </a:t>
            </a:r>
            <a:r>
              <a:rPr lang="pt-BR" sz="1000" b="0" strike="noStrike" spc="-1" dirty="0" err="1">
                <a:solidFill>
                  <a:srgbClr val="000000"/>
                </a:solidFill>
                <a:latin typeface="Arial"/>
                <a:ea typeface="DejaVu Sans"/>
              </a:rPr>
              <a:t>Italo</a:t>
            </a:r>
            <a:r>
              <a:rPr lang="pt-BR" sz="1000" b="0" strike="noStrike" spc="-1" dirty="0">
                <a:solidFill>
                  <a:srgbClr val="000000"/>
                </a:solidFill>
                <a:latin typeface="Arial"/>
                <a:ea typeface="DejaVu Sans"/>
              </a:rPr>
              <a:t> </a:t>
            </a:r>
            <a:r>
              <a:rPr lang="pt-BR" sz="1000" b="0" strike="noStrike" spc="-1" dirty="0" smtClean="0">
                <a:solidFill>
                  <a:srgbClr val="000000"/>
                </a:solidFill>
                <a:latin typeface="Arial"/>
                <a:ea typeface="DejaVu Sans"/>
              </a:rPr>
              <a:t>Canto, Henrique Barros</a:t>
            </a:r>
            <a:endParaRPr lang="pt-BR" sz="1000" b="0" strike="noStrike" spc="-1" dirty="0">
              <a:latin typeface="Arial"/>
            </a:endParaRPr>
          </a:p>
        </p:txBody>
      </p:sp>
      <p:sp>
        <p:nvSpPr>
          <p:cNvPr id="6" name="CustomShape 2"/>
          <p:cNvSpPr/>
          <p:nvPr/>
        </p:nvSpPr>
        <p:spPr>
          <a:xfrm>
            <a:off x="288000" y="4878101"/>
            <a:ext cx="3439622" cy="44989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pt-BR" sz="1600" dirty="0" smtClean="0">
                <a:effectLst/>
              </a:rPr>
              <a:t>* Nome provisório</a:t>
            </a:r>
            <a:endParaRPr lang="pt-BR" sz="1600" dirty="0"/>
          </a:p>
          <a:p>
            <a:pPr marL="285750" indent="-285750">
              <a:lnSpc>
                <a:spcPct val="100000"/>
              </a:lnSpc>
              <a:buFont typeface="Arial" panose="020B0604020202020204" pitchFamily="34" charset="0"/>
              <a:buChar char="•"/>
            </a:pPr>
            <a:endParaRPr lang="pt-BR" sz="1600" b="0" strike="noStrike" spc="-1" dirty="0">
              <a:latin typeface="Arial"/>
            </a:endParaRPr>
          </a:p>
        </p:txBody>
      </p:sp>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6482" y="2977141"/>
            <a:ext cx="1251698" cy="21179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226080"/>
            <a:ext cx="9070200" cy="945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pt-BR" sz="4000" b="0" strike="noStrike" spc="-1" dirty="0" smtClean="0">
                <a:solidFill>
                  <a:srgbClr val="000000"/>
                </a:solidFill>
                <a:latin typeface="Lato Black"/>
                <a:ea typeface="DejaVu Sans"/>
              </a:rPr>
              <a:t>Funcionamento</a:t>
            </a:r>
            <a:endParaRPr lang="pt-BR" sz="4000" b="0" strike="noStrike" spc="-1" dirty="0">
              <a:latin typeface="Arial"/>
            </a:endParaRPr>
          </a:p>
        </p:txBody>
      </p:sp>
      <p:sp>
        <p:nvSpPr>
          <p:cNvPr id="92" name="CustomShape 2"/>
          <p:cNvSpPr/>
          <p:nvPr/>
        </p:nvSpPr>
        <p:spPr>
          <a:xfrm>
            <a:off x="288000" y="1332360"/>
            <a:ext cx="9430560" cy="172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spc="-1" dirty="0" smtClean="0">
                <a:solidFill>
                  <a:srgbClr val="000000"/>
                </a:solidFill>
              </a:rPr>
              <a:t>Como </a:t>
            </a:r>
            <a:r>
              <a:rPr lang="pt-BR" sz="1600" spc="-1" dirty="0">
                <a:solidFill>
                  <a:srgbClr val="000000"/>
                </a:solidFill>
              </a:rPr>
              <a:t>funciona</a:t>
            </a:r>
            <a:r>
              <a:rPr lang="pt-BR" sz="1600" spc="-1" dirty="0" smtClean="0">
                <a:solidFill>
                  <a:srgbClr val="000000"/>
                </a:solidFill>
              </a:rPr>
              <a:t>:</a:t>
            </a:r>
          </a:p>
          <a:p>
            <a:pPr>
              <a:lnSpc>
                <a:spcPct val="100000"/>
              </a:lnSpc>
            </a:pPr>
            <a:endParaRPr lang="pt-BR" sz="1600" spc="-1" dirty="0">
              <a:solidFill>
                <a:srgbClr val="000000"/>
              </a:solidFill>
            </a:endParaRPr>
          </a:p>
          <a:p>
            <a:pPr marL="285750" indent="-285750">
              <a:lnSpc>
                <a:spcPct val="100000"/>
              </a:lnSpc>
              <a:buFont typeface="Arial" panose="020B0604020202020204" pitchFamily="34" charset="0"/>
              <a:buChar char="•"/>
            </a:pPr>
            <a:r>
              <a:rPr lang="pt-BR" sz="1600" spc="-1" dirty="0" smtClean="0">
                <a:solidFill>
                  <a:srgbClr val="000000"/>
                </a:solidFill>
              </a:rPr>
              <a:t>O </a:t>
            </a:r>
            <a:r>
              <a:rPr lang="pt-BR" sz="1600" spc="-1" dirty="0">
                <a:solidFill>
                  <a:srgbClr val="000000"/>
                </a:solidFill>
              </a:rPr>
              <a:t>usuário deverá estar na localidade desejada para capturar as </a:t>
            </a:r>
            <a:r>
              <a:rPr lang="pt-BR" sz="1600" spc="-1" dirty="0" smtClean="0">
                <a:solidFill>
                  <a:srgbClr val="000000"/>
                </a:solidFill>
              </a:rPr>
              <a:t>coordenadas;</a:t>
            </a:r>
          </a:p>
          <a:p>
            <a:pPr marL="285750" indent="-285750">
              <a:lnSpc>
                <a:spcPct val="100000"/>
              </a:lnSpc>
              <a:buFont typeface="Arial" panose="020B0604020202020204" pitchFamily="34" charset="0"/>
              <a:buChar char="•"/>
            </a:pPr>
            <a:r>
              <a:rPr lang="pt-BR" sz="1600" spc="-1" dirty="0" smtClean="0">
                <a:solidFill>
                  <a:srgbClr val="000000"/>
                </a:solidFill>
              </a:rPr>
              <a:t>Informar </a:t>
            </a:r>
            <a:r>
              <a:rPr lang="pt-BR" sz="1600" spc="-1" dirty="0">
                <a:solidFill>
                  <a:srgbClr val="000000"/>
                </a:solidFill>
              </a:rPr>
              <a:t>o tipo de </a:t>
            </a:r>
            <a:r>
              <a:rPr lang="pt-BR" sz="1600" spc="-1" dirty="0" smtClean="0">
                <a:solidFill>
                  <a:srgbClr val="000000"/>
                </a:solidFill>
              </a:rPr>
              <a:t>ambiente da localidade (praia, rio, lago);</a:t>
            </a:r>
          </a:p>
          <a:p>
            <a:pPr marL="285750" indent="-285750">
              <a:lnSpc>
                <a:spcPct val="100000"/>
              </a:lnSpc>
              <a:buFont typeface="Arial" panose="020B0604020202020204" pitchFamily="34" charset="0"/>
              <a:buChar char="•"/>
            </a:pPr>
            <a:r>
              <a:rPr lang="pt-BR" sz="1600" spc="-1" dirty="0" smtClean="0">
                <a:solidFill>
                  <a:srgbClr val="000000"/>
                </a:solidFill>
              </a:rPr>
              <a:t>Informar o tipo de risco detectado, se por conta das águas, por animais ou outros;</a:t>
            </a:r>
            <a:endParaRPr lang="pt-BR" sz="1600" spc="-1" dirty="0">
              <a:solidFill>
                <a:srgbClr val="000000"/>
              </a:solidFill>
            </a:endParaRPr>
          </a:p>
          <a:p>
            <a:pPr marL="285750" indent="-285750">
              <a:lnSpc>
                <a:spcPct val="100000"/>
              </a:lnSpc>
              <a:buFont typeface="Arial" panose="020B0604020202020204" pitchFamily="34" charset="0"/>
              <a:buChar char="•"/>
            </a:pPr>
            <a:r>
              <a:rPr lang="pt-BR" sz="1600" spc="-1" dirty="0" smtClean="0">
                <a:solidFill>
                  <a:srgbClr val="000000"/>
                </a:solidFill>
              </a:rPr>
              <a:t>Enviar fotos da localidade;</a:t>
            </a:r>
          </a:p>
          <a:p>
            <a:pPr marL="285750" indent="-285750">
              <a:lnSpc>
                <a:spcPct val="100000"/>
              </a:lnSpc>
              <a:buFont typeface="Arial" panose="020B0604020202020204" pitchFamily="34" charset="0"/>
              <a:buChar char="•"/>
            </a:pPr>
            <a:r>
              <a:rPr lang="pt-BR" sz="1600" spc="-1" dirty="0" smtClean="0">
                <a:solidFill>
                  <a:srgbClr val="000000"/>
                </a:solidFill>
              </a:rPr>
              <a:t>Consultar os riscos já registrados.</a:t>
            </a:r>
            <a:endParaRPr lang="pt-BR" sz="1600" spc="-1" dirty="0">
              <a:solidFill>
                <a:srgbClr val="000000"/>
              </a:solidFill>
            </a:endParaRPr>
          </a:p>
        </p:txBody>
      </p:sp>
      <p:sp>
        <p:nvSpPr>
          <p:cNvPr id="93" name="CustomShape 3"/>
          <p:cNvSpPr/>
          <p:nvPr/>
        </p:nvSpPr>
        <p:spPr>
          <a:xfrm>
            <a:off x="288000" y="1163880"/>
            <a:ext cx="9430560" cy="382680"/>
          </a:xfrm>
          <a:prstGeom prst="rect">
            <a:avLst/>
          </a:prstGeom>
          <a:noFill/>
          <a:ln>
            <a:noFill/>
          </a:ln>
        </p:spPr>
        <p:style>
          <a:lnRef idx="0">
            <a:scrgbClr r="0" g="0" b="0"/>
          </a:lnRef>
          <a:fillRef idx="0">
            <a:scrgbClr r="0" g="0" b="0"/>
          </a:fillRef>
          <a:effectRef idx="0">
            <a:scrgbClr r="0" g="0" b="0"/>
          </a:effectRef>
          <a:fontRef idx="minor"/>
        </p:style>
      </p:sp>
      <p:sp>
        <p:nvSpPr>
          <p:cNvPr id="94" name="CustomShape 4"/>
          <p:cNvSpPr/>
          <p:nvPr/>
        </p:nvSpPr>
        <p:spPr>
          <a:xfrm>
            <a:off x="6696720" y="5328000"/>
            <a:ext cx="3382920" cy="23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191"/>
              </a:spcBef>
              <a:spcAft>
                <a:spcPts val="992"/>
              </a:spcAft>
            </a:pPr>
            <a:r>
              <a:rPr lang="pt-BR" sz="1000" b="0" strike="noStrike" spc="-1">
                <a:solidFill>
                  <a:srgbClr val="000000"/>
                </a:solidFill>
                <a:latin typeface="Arial"/>
                <a:ea typeface="Noto Sans CJK SC"/>
              </a:rPr>
              <a:t>IFPE - TADS - Sistemas de Tempo Real - </a:t>
            </a:r>
            <a:fld id="{902A4433-C570-4263-809D-E23BAD03B9F8}" type="slidenum">
              <a:rPr lang="pt-BR" sz="1000" b="0" strike="noStrike" spc="-1">
                <a:solidFill>
                  <a:srgbClr val="695D46"/>
                </a:solidFill>
                <a:latin typeface="Open Sans"/>
                <a:ea typeface="Open Sans"/>
              </a:rPr>
              <a:t>4</a:t>
            </a:fld>
            <a:endParaRPr lang="pt-BR" sz="1000" b="0" strike="noStrike" spc="-1">
              <a:latin typeface="Arial"/>
            </a:endParaRPr>
          </a:p>
        </p:txBody>
      </p:sp>
      <p:sp>
        <p:nvSpPr>
          <p:cNvPr id="95" name="CustomShape 5"/>
          <p:cNvSpPr/>
          <p:nvPr/>
        </p:nvSpPr>
        <p:spPr>
          <a:xfrm>
            <a:off x="0" y="5328000"/>
            <a:ext cx="3382920" cy="23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191"/>
              </a:spcBef>
              <a:spcAft>
                <a:spcPts val="992"/>
              </a:spcAft>
            </a:pPr>
            <a:r>
              <a:rPr lang="pt-BR" sz="1000" b="0" strike="noStrike" spc="-1">
                <a:solidFill>
                  <a:srgbClr val="000000"/>
                </a:solidFill>
                <a:latin typeface="Arial"/>
                <a:ea typeface="DejaVu Sans"/>
              </a:rPr>
              <a:t>Prof: Paulo Abadie / Aluno: Italo Canto</a:t>
            </a:r>
            <a:endParaRPr lang="pt-BR" sz="1000" b="0" strike="noStrike" spc="-1">
              <a:latin typeface="Arial"/>
            </a:endParaRP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17" y="3327867"/>
            <a:ext cx="2609979" cy="1041059"/>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302" y="3686498"/>
            <a:ext cx="2287116" cy="1530289"/>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0448" y="3830950"/>
            <a:ext cx="1846474" cy="1370412"/>
          </a:xfrm>
          <a:prstGeom prst="rect">
            <a:avLst/>
          </a:prstGeom>
        </p:spPr>
      </p:pic>
      <p:pic>
        <p:nvPicPr>
          <p:cNvPr id="6" name="Imagem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8590" y="3327867"/>
            <a:ext cx="2656737" cy="14944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upo 55"/>
          <p:cNvGrpSpPr/>
          <p:nvPr/>
        </p:nvGrpSpPr>
        <p:grpSpPr>
          <a:xfrm>
            <a:off x="5612500" y="415259"/>
            <a:ext cx="3472921" cy="5406707"/>
            <a:chOff x="3753379" y="224725"/>
            <a:chExt cx="3642397" cy="5670550"/>
          </a:xfrm>
        </p:grpSpPr>
        <p:grpSp>
          <p:nvGrpSpPr>
            <p:cNvPr id="23" name="Grupo 22"/>
            <p:cNvGrpSpPr/>
            <p:nvPr/>
          </p:nvGrpSpPr>
          <p:grpSpPr>
            <a:xfrm>
              <a:off x="3753379" y="224725"/>
              <a:ext cx="3642397" cy="5670550"/>
              <a:chOff x="3753379" y="224725"/>
              <a:chExt cx="3642397" cy="5670550"/>
            </a:xfrm>
          </p:grpSpPr>
          <p:pic>
            <p:nvPicPr>
              <p:cNvPr id="14" name="Imagem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379" y="224725"/>
                <a:ext cx="3642397" cy="5670550"/>
              </a:xfrm>
              <a:prstGeom prst="rect">
                <a:avLst/>
              </a:prstGeom>
            </p:spPr>
          </p:pic>
          <p:pic>
            <p:nvPicPr>
              <p:cNvPr id="15" name="Imagem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597" y="2898359"/>
                <a:ext cx="1184482" cy="1574718"/>
              </a:xfrm>
              <a:prstGeom prst="rect">
                <a:avLst/>
              </a:prstGeom>
            </p:spPr>
          </p:pic>
        </p:grpSp>
        <p:sp>
          <p:nvSpPr>
            <p:cNvPr id="35" name="Retângulo 34"/>
            <p:cNvSpPr/>
            <p:nvPr/>
          </p:nvSpPr>
          <p:spPr>
            <a:xfrm>
              <a:off x="4617100" y="4519893"/>
              <a:ext cx="1914953" cy="21879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Seta para baixo 36"/>
            <p:cNvSpPr/>
            <p:nvPr/>
          </p:nvSpPr>
          <p:spPr>
            <a:xfrm>
              <a:off x="5533197" y="2009823"/>
              <a:ext cx="82757" cy="167075"/>
            </a:xfrm>
            <a:prstGeom prst="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0" name="Grupo 39"/>
            <p:cNvGrpSpPr/>
            <p:nvPr/>
          </p:nvGrpSpPr>
          <p:grpSpPr>
            <a:xfrm>
              <a:off x="6386003" y="1424127"/>
              <a:ext cx="146050" cy="303118"/>
              <a:chOff x="7188200" y="2332132"/>
              <a:chExt cx="207576" cy="381000"/>
            </a:xfrm>
          </p:grpSpPr>
          <p:sp>
            <p:nvSpPr>
              <p:cNvPr id="36" name="Retângulo de cantos arredondados 35"/>
              <p:cNvSpPr/>
              <p:nvPr/>
            </p:nvSpPr>
            <p:spPr>
              <a:xfrm>
                <a:off x="7188200" y="2332132"/>
                <a:ext cx="207576" cy="381000"/>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grpSp>
            <p:nvGrpSpPr>
              <p:cNvPr id="39" name="Grupo 38"/>
              <p:cNvGrpSpPr/>
              <p:nvPr/>
            </p:nvGrpSpPr>
            <p:grpSpPr>
              <a:xfrm>
                <a:off x="7270935" y="2426574"/>
                <a:ext cx="51796" cy="192116"/>
                <a:chOff x="7596758" y="2110858"/>
                <a:chExt cx="221273" cy="820722"/>
              </a:xfrm>
            </p:grpSpPr>
            <p:sp>
              <p:nvSpPr>
                <p:cNvPr id="38" name="Elipse 37"/>
                <p:cNvSpPr/>
                <p:nvPr/>
              </p:nvSpPr>
              <p:spPr>
                <a:xfrm>
                  <a:off x="7596758" y="2110858"/>
                  <a:ext cx="221273" cy="22127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Elipse 43"/>
                <p:cNvSpPr/>
                <p:nvPr/>
              </p:nvSpPr>
              <p:spPr>
                <a:xfrm>
                  <a:off x="7596758" y="2411995"/>
                  <a:ext cx="221273" cy="22127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Elipse 44"/>
                <p:cNvSpPr/>
                <p:nvPr/>
              </p:nvSpPr>
              <p:spPr>
                <a:xfrm>
                  <a:off x="7596758" y="2710307"/>
                  <a:ext cx="221273" cy="22127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grpSp>
          <p:nvGrpSpPr>
            <p:cNvPr id="42" name="Grupo 41"/>
            <p:cNvGrpSpPr/>
            <p:nvPr/>
          </p:nvGrpSpPr>
          <p:grpSpPr>
            <a:xfrm>
              <a:off x="6357274" y="3184211"/>
              <a:ext cx="123385" cy="1033805"/>
              <a:chOff x="9065972" y="1596553"/>
              <a:chExt cx="123385" cy="1033805"/>
            </a:xfrm>
          </p:grpSpPr>
          <p:sp>
            <p:nvSpPr>
              <p:cNvPr id="41" name="Seta para baixo 40"/>
              <p:cNvSpPr/>
              <p:nvPr/>
            </p:nvSpPr>
            <p:spPr>
              <a:xfrm>
                <a:off x="9067800" y="2384950"/>
                <a:ext cx="121557" cy="245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Seta para baixo 50"/>
              <p:cNvSpPr/>
              <p:nvPr/>
            </p:nvSpPr>
            <p:spPr>
              <a:xfrm flipV="1">
                <a:off x="9065972" y="1596553"/>
                <a:ext cx="121557" cy="245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50" name="Imagem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601" y="4519892"/>
              <a:ext cx="654582" cy="235649"/>
            </a:xfrm>
            <a:prstGeom prst="rect">
              <a:avLst/>
            </a:prstGeom>
          </p:spPr>
        </p:pic>
        <p:pic>
          <p:nvPicPr>
            <p:cNvPr id="52" name="Imagem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4678" y="4519894"/>
              <a:ext cx="622596" cy="215900"/>
            </a:xfrm>
            <a:prstGeom prst="rect">
              <a:avLst/>
            </a:prstGeom>
          </p:spPr>
        </p:pic>
      </p:grpSp>
      <p:sp>
        <p:nvSpPr>
          <p:cNvPr id="92" name="CustomShape 2"/>
          <p:cNvSpPr/>
          <p:nvPr/>
        </p:nvSpPr>
        <p:spPr>
          <a:xfrm>
            <a:off x="578159" y="1245060"/>
            <a:ext cx="4040121" cy="172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spc="-1" dirty="0" smtClean="0">
                <a:solidFill>
                  <a:srgbClr val="000000"/>
                </a:solidFill>
              </a:rPr>
              <a:t>O projeto consiste no desenvolvimento de um aplicativo destinado a plataforma </a:t>
            </a:r>
            <a:r>
              <a:rPr lang="pt-BR" sz="1600" spc="-1" dirty="0" err="1" smtClean="0">
                <a:solidFill>
                  <a:srgbClr val="000000"/>
                </a:solidFill>
              </a:rPr>
              <a:t>Android</a:t>
            </a:r>
            <a:r>
              <a:rPr lang="pt-BR" sz="1600" spc="-1" dirty="0" smtClean="0">
                <a:solidFill>
                  <a:srgbClr val="000000"/>
                </a:solidFill>
              </a:rPr>
              <a:t> (smartphone ou </a:t>
            </a:r>
            <a:r>
              <a:rPr lang="pt-BR" sz="1600" spc="-1" dirty="0" err="1" smtClean="0">
                <a:solidFill>
                  <a:srgbClr val="000000"/>
                </a:solidFill>
              </a:rPr>
              <a:t>tablet</a:t>
            </a:r>
            <a:r>
              <a:rPr lang="pt-BR" sz="1600" spc="-1" dirty="0" smtClean="0">
                <a:solidFill>
                  <a:srgbClr val="000000"/>
                </a:solidFill>
              </a:rPr>
              <a:t>).</a:t>
            </a:r>
          </a:p>
          <a:p>
            <a:pPr>
              <a:lnSpc>
                <a:spcPct val="100000"/>
              </a:lnSpc>
            </a:pPr>
            <a:endParaRPr lang="pt-BR" sz="1600" spc="-1" dirty="0">
              <a:solidFill>
                <a:srgbClr val="000000"/>
              </a:solidFill>
            </a:endParaRPr>
          </a:p>
          <a:p>
            <a:pPr>
              <a:lnSpc>
                <a:spcPct val="100000"/>
              </a:lnSpc>
            </a:pPr>
            <a:r>
              <a:rPr lang="pt-BR" sz="1600" spc="-1" dirty="0" smtClean="0">
                <a:solidFill>
                  <a:srgbClr val="000000"/>
                </a:solidFill>
              </a:rPr>
              <a:t>O dispositivo deve ter acesso à internet.</a:t>
            </a:r>
          </a:p>
          <a:p>
            <a:pPr>
              <a:lnSpc>
                <a:spcPct val="100000"/>
              </a:lnSpc>
            </a:pPr>
            <a:endParaRPr lang="pt-BR" sz="1600" spc="-1" dirty="0">
              <a:solidFill>
                <a:srgbClr val="000000"/>
              </a:solidFill>
            </a:endParaRPr>
          </a:p>
          <a:p>
            <a:pPr>
              <a:lnSpc>
                <a:spcPct val="100000"/>
              </a:lnSpc>
            </a:pPr>
            <a:r>
              <a:rPr lang="pt-BR" sz="1600" spc="-1" dirty="0" smtClean="0">
                <a:solidFill>
                  <a:srgbClr val="000000"/>
                </a:solidFill>
              </a:rPr>
              <a:t>Código hospedado em:</a:t>
            </a:r>
            <a:br>
              <a:rPr lang="pt-BR" sz="1600" spc="-1" dirty="0" smtClean="0">
                <a:solidFill>
                  <a:srgbClr val="000000"/>
                </a:solidFill>
              </a:rPr>
            </a:br>
            <a:r>
              <a:rPr lang="pt-BR" sz="1600" dirty="0" smtClean="0">
                <a:hlinkClick r:id="rId6"/>
              </a:rPr>
              <a:t>https://github.com/italogcc/PDM_Risco</a:t>
            </a:r>
            <a:endParaRPr lang="pt-BR" sz="1600" spc="-1" dirty="0">
              <a:solidFill>
                <a:srgbClr val="000000"/>
              </a:solidFill>
            </a:endParaRPr>
          </a:p>
        </p:txBody>
      </p:sp>
      <p:sp>
        <p:nvSpPr>
          <p:cNvPr id="93" name="CustomShape 3"/>
          <p:cNvSpPr/>
          <p:nvPr/>
        </p:nvSpPr>
        <p:spPr>
          <a:xfrm>
            <a:off x="288000" y="1163880"/>
            <a:ext cx="9430560" cy="382680"/>
          </a:xfrm>
          <a:prstGeom prst="rect">
            <a:avLst/>
          </a:prstGeom>
          <a:noFill/>
          <a:ln>
            <a:noFill/>
          </a:ln>
        </p:spPr>
        <p:style>
          <a:lnRef idx="0">
            <a:scrgbClr r="0" g="0" b="0"/>
          </a:lnRef>
          <a:fillRef idx="0">
            <a:scrgbClr r="0" g="0" b="0"/>
          </a:fillRef>
          <a:effectRef idx="0">
            <a:scrgbClr r="0" g="0" b="0"/>
          </a:effectRef>
          <a:fontRef idx="minor"/>
        </p:style>
      </p:sp>
      <p:sp>
        <p:nvSpPr>
          <p:cNvPr id="94" name="CustomShape 4"/>
          <p:cNvSpPr/>
          <p:nvPr/>
        </p:nvSpPr>
        <p:spPr>
          <a:xfrm>
            <a:off x="6696720" y="5328000"/>
            <a:ext cx="3382920" cy="23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191"/>
              </a:spcBef>
              <a:spcAft>
                <a:spcPts val="992"/>
              </a:spcAft>
            </a:pPr>
            <a:r>
              <a:rPr lang="pt-BR" sz="1000" b="0" strike="noStrike" spc="-1" dirty="0">
                <a:solidFill>
                  <a:srgbClr val="000000"/>
                </a:solidFill>
                <a:latin typeface="Arial"/>
                <a:ea typeface="Noto Sans CJK SC"/>
              </a:rPr>
              <a:t>IFPE - TADS - Sistemas de Tempo Real - </a:t>
            </a:r>
            <a:fld id="{902A4433-C570-4263-809D-E23BAD03B9F8}" type="slidenum">
              <a:rPr lang="pt-BR" sz="1000" b="0" strike="noStrike" spc="-1">
                <a:solidFill>
                  <a:srgbClr val="695D46"/>
                </a:solidFill>
                <a:latin typeface="Open Sans"/>
                <a:ea typeface="Open Sans"/>
              </a:rPr>
              <a:t>5</a:t>
            </a:fld>
            <a:endParaRPr lang="pt-BR" sz="1000" b="0" strike="noStrike" spc="-1" dirty="0">
              <a:latin typeface="Arial"/>
            </a:endParaRPr>
          </a:p>
        </p:txBody>
      </p:sp>
      <p:sp>
        <p:nvSpPr>
          <p:cNvPr id="95" name="CustomShape 5"/>
          <p:cNvSpPr/>
          <p:nvPr/>
        </p:nvSpPr>
        <p:spPr>
          <a:xfrm>
            <a:off x="0" y="5328000"/>
            <a:ext cx="3382920" cy="23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191"/>
              </a:spcBef>
              <a:spcAft>
                <a:spcPts val="992"/>
              </a:spcAft>
            </a:pPr>
            <a:r>
              <a:rPr lang="pt-BR" sz="1000" b="0" strike="noStrike" spc="-1">
                <a:solidFill>
                  <a:srgbClr val="000000"/>
                </a:solidFill>
                <a:latin typeface="Arial"/>
                <a:ea typeface="DejaVu Sans"/>
              </a:rPr>
              <a:t>Prof: Paulo Abadie / Aluno: Italo Canto</a:t>
            </a:r>
            <a:endParaRPr lang="pt-BR" sz="1000" b="0" strike="noStrike" spc="-1">
              <a:latin typeface="Arial"/>
            </a:endParaRPr>
          </a:p>
        </p:txBody>
      </p:sp>
      <p:grpSp>
        <p:nvGrpSpPr>
          <p:cNvPr id="46" name="Grupo 45"/>
          <p:cNvGrpSpPr/>
          <p:nvPr/>
        </p:nvGrpSpPr>
        <p:grpSpPr>
          <a:xfrm>
            <a:off x="10925513" y="3086553"/>
            <a:ext cx="1296883" cy="477538"/>
            <a:chOff x="7864813" y="2897339"/>
            <a:chExt cx="1296883" cy="477538"/>
          </a:xfrm>
        </p:grpSpPr>
        <p:sp>
          <p:nvSpPr>
            <p:cNvPr id="43" name="Retângulo 42"/>
            <p:cNvSpPr/>
            <p:nvPr/>
          </p:nvSpPr>
          <p:spPr>
            <a:xfrm>
              <a:off x="7885021" y="2929399"/>
              <a:ext cx="1174527" cy="4016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CustomShape 2"/>
            <p:cNvSpPr/>
            <p:nvPr/>
          </p:nvSpPr>
          <p:spPr>
            <a:xfrm>
              <a:off x="7864813" y="2897339"/>
              <a:ext cx="1296883" cy="4775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spc="-1" dirty="0" smtClean="0">
                  <a:solidFill>
                    <a:srgbClr val="000000"/>
                  </a:solidFill>
                </a:rPr>
                <a:t>Registra </a:t>
              </a:r>
              <a:r>
                <a:rPr lang="pt-BR" sz="2400" spc="-1" dirty="0" smtClean="0">
                  <a:solidFill>
                    <a:srgbClr val="00B050"/>
                  </a:solidFill>
                  <a:latin typeface="Wingdings" panose="05000000000000000000" pitchFamily="2" charset="2"/>
                  <a:sym typeface="Wingdings" panose="05000000000000000000" pitchFamily="2" charset="2"/>
                </a:rPr>
                <a:t></a:t>
              </a:r>
              <a:endParaRPr lang="pt-BR" sz="2400" spc="-1" dirty="0" smtClean="0">
                <a:solidFill>
                  <a:srgbClr val="00B050"/>
                </a:solidFill>
              </a:endParaRPr>
            </a:p>
            <a:p>
              <a:pPr>
                <a:lnSpc>
                  <a:spcPct val="100000"/>
                </a:lnSpc>
              </a:pPr>
              <a:endParaRPr lang="pt-BR" sz="1600" spc="-1" dirty="0">
                <a:solidFill>
                  <a:srgbClr val="000000"/>
                </a:solidFill>
              </a:endParaRPr>
            </a:p>
          </p:txBody>
        </p:sp>
      </p:grpSp>
      <p:grpSp>
        <p:nvGrpSpPr>
          <p:cNvPr id="47" name="Grupo 46"/>
          <p:cNvGrpSpPr/>
          <p:nvPr/>
        </p:nvGrpSpPr>
        <p:grpSpPr>
          <a:xfrm>
            <a:off x="10941273" y="3757434"/>
            <a:ext cx="1178975" cy="460582"/>
            <a:chOff x="7880573" y="3568220"/>
            <a:chExt cx="1178975" cy="460582"/>
          </a:xfrm>
        </p:grpSpPr>
        <p:sp>
          <p:nvSpPr>
            <p:cNvPr id="54" name="Retângulo 53"/>
            <p:cNvSpPr/>
            <p:nvPr/>
          </p:nvSpPr>
          <p:spPr>
            <a:xfrm>
              <a:off x="7885021" y="3627145"/>
              <a:ext cx="1174527" cy="4016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CustomShape 2"/>
            <p:cNvSpPr/>
            <p:nvPr/>
          </p:nvSpPr>
          <p:spPr>
            <a:xfrm>
              <a:off x="7880573" y="3568220"/>
              <a:ext cx="1178975" cy="46058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spc="-1" dirty="0" smtClean="0">
                  <a:solidFill>
                    <a:srgbClr val="000000"/>
                  </a:solidFill>
                </a:rPr>
                <a:t>Cancela </a:t>
              </a:r>
              <a:r>
                <a:rPr lang="pt-BR" sz="2400" spc="-1" dirty="0" smtClean="0">
                  <a:solidFill>
                    <a:srgbClr val="FF0000"/>
                  </a:solidFill>
                  <a:latin typeface="Wingdings" panose="05000000000000000000" pitchFamily="2" charset="2"/>
                  <a:sym typeface="Wingdings" panose="05000000000000000000" pitchFamily="2" charset="2"/>
                </a:rPr>
                <a:t></a:t>
              </a:r>
              <a:endParaRPr lang="pt-BR" sz="2400" spc="-1" dirty="0">
                <a:solidFill>
                  <a:srgbClr val="FF0000"/>
                </a:solidFill>
              </a:endParaRPr>
            </a:p>
          </p:txBody>
        </p:sp>
      </p:grpSp>
      <p:sp>
        <p:nvSpPr>
          <p:cNvPr id="91" name="CustomShape 1"/>
          <p:cNvSpPr/>
          <p:nvPr/>
        </p:nvSpPr>
        <p:spPr>
          <a:xfrm>
            <a:off x="504000" y="226080"/>
            <a:ext cx="9070200" cy="945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pt-BR" sz="4000" b="0" strike="noStrike" spc="-1" dirty="0" smtClean="0">
                <a:solidFill>
                  <a:srgbClr val="000000"/>
                </a:solidFill>
                <a:latin typeface="Lato Black"/>
                <a:ea typeface="DejaVu Sans"/>
              </a:rPr>
              <a:t>O aplicativo</a:t>
            </a:r>
            <a:endParaRPr lang="pt-BR" sz="4000" b="0" strike="noStrike" spc="-1" dirty="0">
              <a:latin typeface="Arial"/>
            </a:endParaRPr>
          </a:p>
        </p:txBody>
      </p:sp>
    </p:spTree>
    <p:extLst>
      <p:ext uri="{BB962C8B-B14F-4D97-AF65-F5344CB8AC3E}">
        <p14:creationId xmlns:p14="http://schemas.microsoft.com/office/powerpoint/2010/main" val="2848348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504000" y="226080"/>
            <a:ext cx="9070200" cy="945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pt-BR" sz="4000" b="0" strike="noStrike" spc="-1" dirty="0" smtClean="0">
                <a:solidFill>
                  <a:srgbClr val="000000"/>
                </a:solidFill>
                <a:latin typeface="Lato Black"/>
                <a:ea typeface="DejaVu Sans"/>
              </a:rPr>
              <a:t>Dúvidas</a:t>
            </a:r>
            <a:endParaRPr lang="pt-BR" sz="4000" b="0" strike="noStrike" spc="-1" dirty="0">
              <a:latin typeface="Arial"/>
            </a:endParaRPr>
          </a:p>
        </p:txBody>
      </p:sp>
      <p:sp>
        <p:nvSpPr>
          <p:cNvPr id="294" name="CustomShape 2"/>
          <p:cNvSpPr/>
          <p:nvPr/>
        </p:nvSpPr>
        <p:spPr>
          <a:xfrm>
            <a:off x="288000" y="2161338"/>
            <a:ext cx="9430560" cy="107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2800" b="0" strike="noStrike" spc="-1" dirty="0" smtClean="0">
                <a:solidFill>
                  <a:srgbClr val="000000"/>
                </a:solidFill>
                <a:latin typeface="Arial"/>
                <a:ea typeface="DejaVu Sans"/>
              </a:rPr>
              <a:t>Momento para dúvidas e sugestões</a:t>
            </a:r>
            <a:endParaRPr lang="pt-BR" sz="2800" b="0" strike="noStrike" spc="-1" dirty="0">
              <a:latin typeface="Arial"/>
            </a:endParaRPr>
          </a:p>
        </p:txBody>
      </p:sp>
      <p:sp>
        <p:nvSpPr>
          <p:cNvPr id="295" name="CustomShape 3"/>
          <p:cNvSpPr/>
          <p:nvPr/>
        </p:nvSpPr>
        <p:spPr>
          <a:xfrm>
            <a:off x="6696720" y="5328000"/>
            <a:ext cx="3382920" cy="23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191"/>
              </a:spcBef>
              <a:spcAft>
                <a:spcPts val="992"/>
              </a:spcAft>
            </a:pPr>
            <a:r>
              <a:rPr lang="pt-BR" sz="1000" b="0" strike="noStrike" spc="-1">
                <a:solidFill>
                  <a:srgbClr val="000000"/>
                </a:solidFill>
                <a:latin typeface="Arial"/>
                <a:ea typeface="Noto Sans CJK SC"/>
              </a:rPr>
              <a:t>IFPE - TADS - Sistemas de Tempo Real - </a:t>
            </a:r>
            <a:fld id="{A37F2891-7D78-41D1-8DA5-BF28F73C7C9E}" type="slidenum">
              <a:rPr lang="pt-BR" sz="1000" b="0" strike="noStrike" spc="-1">
                <a:solidFill>
                  <a:srgbClr val="695D46"/>
                </a:solidFill>
                <a:latin typeface="Open Sans"/>
                <a:ea typeface="Open Sans"/>
              </a:rPr>
              <a:t>6</a:t>
            </a:fld>
            <a:endParaRPr lang="pt-BR" sz="1000" b="0" strike="noStrike" spc="-1">
              <a:latin typeface="Arial"/>
            </a:endParaRPr>
          </a:p>
        </p:txBody>
      </p:sp>
      <p:sp>
        <p:nvSpPr>
          <p:cNvPr id="296" name="CustomShape 4"/>
          <p:cNvSpPr/>
          <p:nvPr/>
        </p:nvSpPr>
        <p:spPr>
          <a:xfrm>
            <a:off x="0" y="5328000"/>
            <a:ext cx="3382920" cy="23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191"/>
              </a:spcBef>
              <a:spcAft>
                <a:spcPts val="992"/>
              </a:spcAft>
            </a:pPr>
            <a:r>
              <a:rPr lang="pt-BR" sz="1000" b="0" strike="noStrike" spc="-1">
                <a:solidFill>
                  <a:srgbClr val="000000"/>
                </a:solidFill>
                <a:latin typeface="Arial"/>
                <a:ea typeface="DejaVu Sans"/>
              </a:rPr>
              <a:t>Prof: Paulo Abadie / Aluno: Italo Canto</a:t>
            </a:r>
            <a:endParaRPr lang="pt-BR" sz="1000" b="0" strike="noStrike" spc="-1">
              <a:latin typeface="Arial"/>
            </a:endParaRP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8008" y="3235218"/>
            <a:ext cx="2282184" cy="19615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869</TotalTime>
  <Words>452</Words>
  <Application>Microsoft Office PowerPoint</Application>
  <PresentationFormat>Personalizar</PresentationFormat>
  <Paragraphs>49</Paragraphs>
  <Slides>6</Slides>
  <Notes>0</Notes>
  <HiddenSlides>0</HiddenSlides>
  <MMClips>0</MMClips>
  <ScaleCrop>false</ScaleCrop>
  <HeadingPairs>
    <vt:vector size="6" baseType="variant">
      <vt:variant>
        <vt:lpstr>Fontes usadas</vt:lpstr>
      </vt:variant>
      <vt:variant>
        <vt:i4>8</vt:i4>
      </vt:variant>
      <vt:variant>
        <vt:lpstr>Tema</vt:lpstr>
      </vt:variant>
      <vt:variant>
        <vt:i4>2</vt:i4>
      </vt:variant>
      <vt:variant>
        <vt:lpstr>Títulos de slides</vt:lpstr>
      </vt:variant>
      <vt:variant>
        <vt:i4>6</vt:i4>
      </vt:variant>
    </vt:vector>
  </HeadingPairs>
  <TitlesOfParts>
    <vt:vector size="16" baseType="lpstr">
      <vt:lpstr>Arial</vt:lpstr>
      <vt:lpstr>DejaVu Sans</vt:lpstr>
      <vt:lpstr>Lato Black</vt:lpstr>
      <vt:lpstr>Noto Sans CJK SC</vt:lpstr>
      <vt:lpstr>Open Sans</vt:lpstr>
      <vt:lpstr>PT Sans Narrow</vt:lpstr>
      <vt:lpstr>Symbol</vt:lpstr>
      <vt:lpstr>Wingdings</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italogcc</dc:creator>
  <dc:description/>
  <cp:lastModifiedBy>italogcc</cp:lastModifiedBy>
  <cp:revision>91</cp:revision>
  <dcterms:created xsi:type="dcterms:W3CDTF">2019-12-19T11:06:53Z</dcterms:created>
  <dcterms:modified xsi:type="dcterms:W3CDTF">2020-03-10T21:32:22Z</dcterms:modified>
  <dc:language>pt-BR</dc:language>
</cp:coreProperties>
</file>