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  <p:embeddedFont>
      <p:font typeface="Raleway Thin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C7C9DE4-14FB-4B45-AD58-66BE81812A33}">
  <a:tblStyle styleId="{3C7C9DE4-14FB-4B45-AD58-66BE81812A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A5DCBC98-F481-4DE1-A8F4-38F8D63C4DD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regular.fntdata"/><Relationship Id="rId21" Type="http://schemas.openxmlformats.org/officeDocument/2006/relationships/slide" Target="slides/slide15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Thin-bold.fntdata"/><Relationship Id="rId30" Type="http://schemas.openxmlformats.org/officeDocument/2006/relationships/font" Target="fonts/RalewayThin-regular.fntdata"/><Relationship Id="rId11" Type="http://schemas.openxmlformats.org/officeDocument/2006/relationships/slide" Target="slides/slide5.xml"/><Relationship Id="rId33" Type="http://schemas.openxmlformats.org/officeDocument/2006/relationships/font" Target="fonts/RalewayThin-boldItalic.fntdata"/><Relationship Id="rId10" Type="http://schemas.openxmlformats.org/officeDocument/2006/relationships/slide" Target="slides/slide4.xml"/><Relationship Id="rId32" Type="http://schemas.openxmlformats.org/officeDocument/2006/relationships/font" Target="fonts/RalewayThin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ca32299de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ca32299de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ca32299d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ca32299d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ca32299de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ca32299d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ca32299de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ca32299de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ca32299d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ca32299d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ca32299d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cca32299d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ca32299de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ca32299de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ca32299de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ca32299d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ca32299de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ca32299de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ca32299de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ca32299de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ca32299de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ca32299de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ca32299de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ca32299de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Qualidade de Software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após refatoração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Marcos Gênesis da Silva e Italo Lima Dantas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7" name="Google Shape;147;p22"/>
          <p:cNvGraphicFramePr/>
          <p:nvPr/>
        </p:nvGraphicFramePr>
        <p:xfrm>
          <a:off x="1054450" y="39655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{3C7C9DE4-14FB-4B45-AD58-66BE81812A33}</a:tableStyleId>
              </a:tblPr>
              <a:tblGrid>
                <a:gridCol w="763050"/>
                <a:gridCol w="609900"/>
                <a:gridCol w="425850"/>
                <a:gridCol w="452725"/>
                <a:gridCol w="452725"/>
                <a:gridCol w="594775"/>
                <a:gridCol w="398675"/>
                <a:gridCol w="452725"/>
                <a:gridCol w="609900"/>
                <a:gridCol w="924050"/>
                <a:gridCol w="417975"/>
                <a:gridCol w="510675"/>
                <a:gridCol w="452725"/>
                <a:gridCol w="452725"/>
              </a:tblGrid>
              <a:tr h="219625">
                <a:tc row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Sistema</a:t>
                      </a:r>
                      <a:endParaRPr b="1"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Coesão</a:t>
                      </a:r>
                      <a:endParaRPr b="1"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BFBFBF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Complexidade</a:t>
                      </a:r>
                      <a:endParaRPr b="1"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BFBFBF"/>
                    </a:solidFill>
                  </a:tcPr>
                </a:tc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Herança</a:t>
                      </a:r>
                      <a:endParaRPr b="1"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BFBFBF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Acoplamento</a:t>
                      </a:r>
                      <a:endParaRPr b="1"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BFBFBF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Tamanho</a:t>
                      </a:r>
                      <a:endParaRPr b="1"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BFBFBF"/>
                    </a:solidFill>
                  </a:tcPr>
                </a:tc>
                <a:tc hMerge="1"/>
                <a:tc hMerge="1"/>
                <a:tc hMerge="1"/>
              </a:tr>
              <a:tr h="219625">
                <a:tc v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LCOM2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SCC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EVG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MaxNet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DIT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NOC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IFANIN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CBO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LOC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CLOC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NIM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CDL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S1 antes da refatoração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1248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40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462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41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34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4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41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92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2145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694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239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658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S1 após refat. God Class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1249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40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457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40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34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4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41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92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2082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666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241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878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S1 após refat. Intensive Coupling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1249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40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444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40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34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4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41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91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2008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712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238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878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S1 após refat. Shotgun Surgery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1249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39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446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41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34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4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41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91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2015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713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239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878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S1 após refat. Feature Envy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1477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38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459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41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33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3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41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90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2057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715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255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  <p:sp>
        <p:nvSpPr>
          <p:cNvPr id="148" name="Google Shape;148;p22"/>
          <p:cNvSpPr txBox="1"/>
          <p:nvPr/>
        </p:nvSpPr>
        <p:spPr>
          <a:xfrm>
            <a:off x="-70750" y="-49525"/>
            <a:ext cx="9144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latin typeface="Lato"/>
                <a:ea typeface="Lato"/>
                <a:cs typeface="Lato"/>
                <a:sym typeface="Lato"/>
              </a:rPr>
              <a:t>Feature Envy</a:t>
            </a:r>
            <a:endParaRPr b="1" sz="1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idx="4294967295" type="title"/>
          </p:nvPr>
        </p:nvSpPr>
        <p:spPr>
          <a:xfrm>
            <a:off x="125425" y="9042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Refatorações</a:t>
            </a:r>
            <a:endParaRPr sz="2400"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8300" y="738900"/>
            <a:ext cx="5505701" cy="440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idx="4294967295" type="title"/>
          </p:nvPr>
        </p:nvSpPr>
        <p:spPr>
          <a:xfrm>
            <a:off x="125425" y="40792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Resultados</a:t>
            </a:r>
            <a:endParaRPr sz="3600">
              <a:solidFill>
                <a:schemeClr val="dk1"/>
              </a:solidFill>
            </a:endParaRPr>
          </a:p>
        </p:txBody>
      </p:sp>
      <p:graphicFrame>
        <p:nvGraphicFramePr>
          <p:cNvPr id="160" name="Google Shape;160;p24"/>
          <p:cNvGraphicFramePr/>
          <p:nvPr/>
        </p:nvGraphicFramePr>
        <p:xfrm>
          <a:off x="588138" y="160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{A5DCBC98-F481-4DE1-A8F4-38F8D63C4DDE}</a:tableStyleId>
              </a:tblPr>
              <a:tblGrid>
                <a:gridCol w="1942300"/>
                <a:gridCol w="1206500"/>
                <a:gridCol w="1475350"/>
                <a:gridCol w="937650"/>
                <a:gridCol w="1319700"/>
                <a:gridCol w="1086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Coesão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Complexidade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Herança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Acoplamento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Tamanho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God Class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↑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↓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Shotgun Surgery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↑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↑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Feature Envy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↑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↑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Intensive Coupling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↓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Dispersed Coupling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↑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↑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Resultados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0" y="2019700"/>
            <a:ext cx="9144000" cy="32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00000"/>
                </a:solidFill>
              </a:rPr>
              <a:t>Remoção</a:t>
            </a:r>
            <a:endParaRPr b="1" sz="1600">
              <a:solidFill>
                <a:srgbClr val="000000"/>
              </a:solidFill>
            </a:endParaRPr>
          </a:p>
          <a:p>
            <a:pPr indent="-32258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pt-BR" sz="1600">
                <a:solidFill>
                  <a:srgbClr val="000000"/>
                </a:solidFill>
              </a:rPr>
              <a:t>Aproximadamente 88% das instâncias de code smells foram removidos, o detalhamento da porcentagem para cada tipo ficou assim: 99% dos </a:t>
            </a:r>
            <a:r>
              <a:rPr i="1" lang="pt-BR" sz="1600">
                <a:solidFill>
                  <a:srgbClr val="000000"/>
                </a:solidFill>
              </a:rPr>
              <a:t>feature envy</a:t>
            </a:r>
            <a:r>
              <a:rPr lang="pt-BR" sz="1600">
                <a:solidFill>
                  <a:srgbClr val="000000"/>
                </a:solidFill>
              </a:rPr>
              <a:t> foram resolvidos, 100% dos </a:t>
            </a:r>
            <a:r>
              <a:rPr i="1" lang="pt-BR" sz="1600">
                <a:solidFill>
                  <a:srgbClr val="000000"/>
                </a:solidFill>
              </a:rPr>
              <a:t>intensive coupling</a:t>
            </a:r>
            <a:r>
              <a:rPr lang="pt-BR" sz="1600">
                <a:solidFill>
                  <a:srgbClr val="000000"/>
                </a:solidFill>
              </a:rPr>
              <a:t>, 67% dos </a:t>
            </a:r>
            <a:r>
              <a:rPr i="1" lang="pt-BR" sz="1600">
                <a:solidFill>
                  <a:srgbClr val="000000"/>
                </a:solidFill>
              </a:rPr>
              <a:t>dispersed coupling</a:t>
            </a:r>
            <a:r>
              <a:rPr lang="pt-BR" sz="1600">
                <a:solidFill>
                  <a:srgbClr val="000000"/>
                </a:solidFill>
              </a:rPr>
              <a:t> e 100% dos </a:t>
            </a:r>
            <a:r>
              <a:rPr i="1" lang="pt-BR" sz="1600">
                <a:solidFill>
                  <a:srgbClr val="000000"/>
                </a:solidFill>
              </a:rPr>
              <a:t>god class</a:t>
            </a:r>
            <a:r>
              <a:rPr lang="pt-BR" sz="1600">
                <a:solidFill>
                  <a:srgbClr val="000000"/>
                </a:solidFill>
              </a:rPr>
              <a:t> e </a:t>
            </a:r>
            <a:r>
              <a:rPr i="1" lang="pt-BR" sz="1600">
                <a:solidFill>
                  <a:srgbClr val="000000"/>
                </a:solidFill>
              </a:rPr>
              <a:t>shotgun surgery</a:t>
            </a:r>
            <a:r>
              <a:rPr lang="pt-BR" sz="1600">
                <a:solidFill>
                  <a:srgbClr val="000000"/>
                </a:solidFill>
              </a:rPr>
              <a:t>, respectivamente.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00000"/>
                </a:solidFill>
              </a:rPr>
              <a:t>Métricas</a:t>
            </a:r>
            <a:endParaRPr b="1" sz="1600">
              <a:solidFill>
                <a:srgbClr val="000000"/>
              </a:solidFill>
            </a:endParaRPr>
          </a:p>
          <a:p>
            <a:pPr indent="-32258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pt-BR" sz="1600">
                <a:solidFill>
                  <a:srgbClr val="000000"/>
                </a:solidFill>
              </a:rPr>
              <a:t>A coesão piorou em 60% das medições e se manteve estável nos outros 40%. A complexidade melhorou em 60% dos casos, já a herança se manteve estável em 80% deles. Para o acoplamento, a estabilidade foi predominante, estando identificada em 60% das releases. Para os atributos de tamanho, houveram variações já supra exemplificadas, mas que em resumo aumentaram em 60% das iterações.</a:t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Resultados mais impactantes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0" y="2894900"/>
            <a:ext cx="9144000" cy="23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 sz="1800">
                <a:solidFill>
                  <a:srgbClr val="000000"/>
                </a:solidFill>
              </a:rPr>
              <a:t>LCOM2 aumentou em aproximadamente 32%. (</a:t>
            </a:r>
            <a:r>
              <a:rPr b="1" lang="pt-BR" sz="1800">
                <a:solidFill>
                  <a:srgbClr val="000000"/>
                </a:solidFill>
              </a:rPr>
              <a:t>Coesão</a:t>
            </a:r>
            <a:r>
              <a:rPr lang="pt-BR" sz="1800">
                <a:solidFill>
                  <a:srgbClr val="000000"/>
                </a:solidFill>
              </a:rPr>
              <a:t>)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 sz="1800">
                <a:solidFill>
                  <a:srgbClr val="000000"/>
                </a:solidFill>
              </a:rPr>
              <a:t>A métrica de NOC melhorou em 25% . (</a:t>
            </a:r>
            <a:r>
              <a:rPr b="1" lang="pt-BR" sz="1800">
                <a:solidFill>
                  <a:srgbClr val="000000"/>
                </a:solidFill>
              </a:rPr>
              <a:t>Herança</a:t>
            </a:r>
            <a:r>
              <a:rPr lang="pt-BR" sz="1800">
                <a:solidFill>
                  <a:srgbClr val="000000"/>
                </a:solidFill>
              </a:rPr>
              <a:t>)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Inferências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0" y="2078875"/>
            <a:ext cx="91440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pt-BR" sz="1600">
                <a:solidFill>
                  <a:srgbClr val="000000"/>
                </a:solidFill>
              </a:rPr>
              <a:t>Variação observada não parece estatisticamente significativa (esta é uma afirmação muito forte e que só pode ser validada com a aplicação de testes de hipótese para observar se as variações ocorrentes estão dentro do esperado ou não. 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pt-BR" sz="1700">
                <a:solidFill>
                  <a:srgbClr val="000000"/>
                </a:solidFill>
              </a:rPr>
              <a:t>Remoção de code smells através das técnicas de refatoração se mostrou eficiente, apesar de nunca termos tido contato anterior com as mesmas, conseguimos aplicá-las, superando as adversidades.</a:t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daço de fita adesiva prendendo uma nota ao slid" id="93" name="Google Shape;93;p14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latin typeface="Raleway"/>
                <a:ea typeface="Raleway"/>
                <a:cs typeface="Raleway"/>
                <a:sym typeface="Raleway"/>
              </a:rPr>
              <a:t>1. Sistema</a:t>
            </a:r>
            <a:endParaRPr b="1" sz="3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5" name="Google Shape;95;p14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aleway Thin"/>
                <a:ea typeface="Raleway Thin"/>
                <a:cs typeface="Raleway Thin"/>
                <a:sym typeface="Raleway Thin"/>
              </a:rPr>
              <a:t>O projeto </a:t>
            </a:r>
            <a:r>
              <a:rPr b="1" lang="pt-BR" sz="1400">
                <a:latin typeface="Raleway"/>
                <a:ea typeface="Raleway"/>
                <a:cs typeface="Raleway"/>
                <a:sym typeface="Raleway"/>
              </a:rPr>
              <a:t>Biblioteca UTFPR</a:t>
            </a:r>
            <a:r>
              <a:rPr lang="pt-BR" sz="1200">
                <a:latin typeface="Raleway Thin"/>
                <a:ea typeface="Raleway Thin"/>
                <a:cs typeface="Raleway Thin"/>
                <a:sym typeface="Raleway Thin"/>
              </a:rPr>
              <a:t>  foi desenvolvido utilizando a linguagem JAVA, o mesmo tem como objetivo proposto a facilitação do controle e o gerenciamento das salas de estudo da biblioteca da UTFPR, no campus Mourão</a:t>
            </a:r>
            <a:endParaRPr sz="1200">
              <a:latin typeface="Raleway Thin"/>
              <a:ea typeface="Raleway Thin"/>
              <a:cs typeface="Raleway Thin"/>
              <a:sym typeface="Raleway Th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pt-BR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JavaFX</a:t>
            </a:r>
            <a:br>
              <a:rPr lang="pt-BR" sz="1400"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Interface Gráfica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pt-BR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Orientação a Objetos</a:t>
            </a:r>
            <a:br>
              <a:rPr lang="pt-BR" sz="1400"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Conexão com BD e </a:t>
            </a: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Organização</a:t>
            </a: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 do </a:t>
            </a: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código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Overview</a:t>
            </a:r>
            <a:endParaRPr sz="2400"/>
          </a:p>
        </p:txBody>
      </p:sp>
      <p:graphicFrame>
        <p:nvGraphicFramePr>
          <p:cNvPr id="101" name="Google Shape;101;p15"/>
          <p:cNvGraphicFramePr/>
          <p:nvPr/>
        </p:nvGraphicFramePr>
        <p:xfrm>
          <a:off x="1695138" y="223837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{3C7C9DE4-14FB-4B45-AD58-66BE81812A33}</a:tableStyleId>
              </a:tblPr>
              <a:tblGrid>
                <a:gridCol w="1438275"/>
                <a:gridCol w="1438275"/>
                <a:gridCol w="1438275"/>
                <a:gridCol w="14389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Projeto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LOC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 de classes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 de releases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Biblioteca UTFPR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1200"/>
                        <a:t>2798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38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idx="4294967295" type="title"/>
          </p:nvPr>
        </p:nvSpPr>
        <p:spPr>
          <a:xfrm>
            <a:off x="606525" y="16030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Code Smells</a:t>
            </a:r>
            <a:endParaRPr sz="2400"/>
          </a:p>
        </p:txBody>
      </p:sp>
      <p:graphicFrame>
        <p:nvGraphicFramePr>
          <p:cNvPr id="107" name="Google Shape;107;p16"/>
          <p:cNvGraphicFramePr/>
          <p:nvPr/>
        </p:nvGraphicFramePr>
        <p:xfrm>
          <a:off x="661800" y="164522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{3C7C9DE4-14FB-4B45-AD58-66BE81812A33}</a:tableStyleId>
              </a:tblPr>
              <a:tblGrid>
                <a:gridCol w="1978050"/>
                <a:gridCol w="1405550"/>
              </a:tblGrid>
              <a:tr h="120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Nome do Code Smell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Quantidade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Feature Envy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Class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Intensive Coupling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Dispersed Coupling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God Class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2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Shotgun Surgery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12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</a:t>
                      </a:r>
                      <a:endParaRPr b="1" sz="12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graphicFrame>
        <p:nvGraphicFramePr>
          <p:cNvPr id="108" name="Google Shape;108;p16"/>
          <p:cNvGraphicFramePr/>
          <p:nvPr/>
        </p:nvGraphicFramePr>
        <p:xfrm>
          <a:off x="5364400" y="164522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{3C7C9DE4-14FB-4B45-AD58-66BE81812A33}</a:tableStyleId>
              </a:tblPr>
              <a:tblGrid>
                <a:gridCol w="1978050"/>
                <a:gridCol w="1405550"/>
              </a:tblGrid>
              <a:tr h="120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Nome do Code Smell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Quantidade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Feature Envy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Class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Intensive Coupling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Dispersed Coupling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God Class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2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Shotgun Surgery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12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</a:t>
                      </a:r>
                      <a:endParaRPr b="1" sz="12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9" name="Google Shape;109;p16"/>
          <p:cNvSpPr txBox="1"/>
          <p:nvPr/>
        </p:nvSpPr>
        <p:spPr>
          <a:xfrm>
            <a:off x="594300" y="1089550"/>
            <a:ext cx="345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Primeira Medição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5330600" y="1086663"/>
            <a:ext cx="345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Primeira Entrega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idx="4294967295" type="title"/>
          </p:nvPr>
        </p:nvSpPr>
        <p:spPr>
          <a:xfrm>
            <a:off x="606525" y="16030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Code Smells</a:t>
            </a:r>
            <a:endParaRPr sz="2400"/>
          </a:p>
        </p:txBody>
      </p:sp>
      <p:graphicFrame>
        <p:nvGraphicFramePr>
          <p:cNvPr id="116" name="Google Shape;116;p17"/>
          <p:cNvGraphicFramePr/>
          <p:nvPr/>
        </p:nvGraphicFramePr>
        <p:xfrm>
          <a:off x="5265550" y="172780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{3C7C9DE4-14FB-4B45-AD58-66BE81812A33}</a:tableStyleId>
              </a:tblPr>
              <a:tblGrid>
                <a:gridCol w="2149750"/>
                <a:gridCol w="1527550"/>
              </a:tblGrid>
              <a:tr h="364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Nome do Code Smell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Quantidade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Feature Envy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Class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Intensive Coupling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Dispersed Coupling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God Class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2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Shotgun Surgery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12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</a:t>
                      </a:r>
                      <a:endParaRPr b="1" sz="12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7" name="Google Shape;117;p17"/>
          <p:cNvSpPr txBox="1"/>
          <p:nvPr/>
        </p:nvSpPr>
        <p:spPr>
          <a:xfrm>
            <a:off x="0" y="1089550"/>
            <a:ext cx="9144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latin typeface="Lato"/>
                <a:ea typeface="Lato"/>
                <a:cs typeface="Lato"/>
                <a:sym typeface="Lato"/>
              </a:rPr>
              <a:t>Comparação entre primeira medição e a entrega final</a:t>
            </a:r>
            <a:endParaRPr b="1" sz="190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18" name="Google Shape;118;p17"/>
          <p:cNvGraphicFramePr/>
          <p:nvPr/>
        </p:nvGraphicFramePr>
        <p:xfrm>
          <a:off x="142875" y="172780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{3C7C9DE4-14FB-4B45-AD58-66BE81812A33}</a:tableStyleId>
              </a:tblPr>
              <a:tblGrid>
                <a:gridCol w="2270400"/>
                <a:gridCol w="1613275"/>
              </a:tblGrid>
              <a:tr h="364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Nome do Code Smell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Quantidade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364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Feature Envy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364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Class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364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Intensive Coupling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364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Dispersed Coupling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364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God Class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364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2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Shotgun Surgery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364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12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</a:t>
                      </a:r>
                      <a:endParaRPr b="1" sz="12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" name="Google Shape;123;p18"/>
          <p:cNvGraphicFramePr/>
          <p:nvPr/>
        </p:nvGraphicFramePr>
        <p:xfrm>
          <a:off x="469900" y="58102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{3C7C9DE4-14FB-4B45-AD58-66BE81812A33}</a:tableStyleId>
              </a:tblPr>
              <a:tblGrid>
                <a:gridCol w="837350"/>
                <a:gridCol w="669300"/>
                <a:gridCol w="467350"/>
                <a:gridCol w="442125"/>
                <a:gridCol w="467350"/>
                <a:gridCol w="652725"/>
                <a:gridCol w="408200"/>
                <a:gridCol w="476025"/>
                <a:gridCol w="669300"/>
                <a:gridCol w="1014050"/>
                <a:gridCol w="458700"/>
                <a:gridCol w="560400"/>
                <a:gridCol w="450775"/>
                <a:gridCol w="458700"/>
              </a:tblGrid>
              <a:tr h="331525">
                <a:tc row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Sistema</a:t>
                      </a:r>
                      <a:endParaRPr b="1"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Coesão</a:t>
                      </a:r>
                      <a:endParaRPr b="1"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BFBFBF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Complexidade</a:t>
                      </a:r>
                      <a:endParaRPr b="1"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BFBFBF"/>
                    </a:solidFill>
                  </a:tcPr>
                </a:tc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Herança</a:t>
                      </a:r>
                      <a:endParaRPr b="1"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BFBFBF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Acoplamento</a:t>
                      </a:r>
                      <a:endParaRPr b="1"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BFBFBF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Tamanho</a:t>
                      </a:r>
                      <a:endParaRPr b="1"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BFBFBF"/>
                    </a:solidFill>
                  </a:tcPr>
                </a:tc>
                <a:tc hMerge="1"/>
                <a:tc hMerge="1"/>
                <a:tc hMerge="1"/>
              </a:tr>
              <a:tr h="663025">
                <a:tc v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LCOM2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SCC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EVG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MaxNet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DIT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NOC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IFANIN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CBO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LOC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CLOC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NIM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CDL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4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S1 antes da refatoração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1248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40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462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41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34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4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41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92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2145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694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239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  <p:sp>
        <p:nvSpPr>
          <p:cNvPr id="124" name="Google Shape;124;p18"/>
          <p:cNvSpPr txBox="1"/>
          <p:nvPr/>
        </p:nvSpPr>
        <p:spPr>
          <a:xfrm>
            <a:off x="6450" y="3635375"/>
            <a:ext cx="9144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latin typeface="Lato"/>
                <a:ea typeface="Lato"/>
                <a:cs typeface="Lato"/>
                <a:sym typeface="Lato"/>
              </a:rPr>
              <a:t>Medição Antes da Refatoração</a:t>
            </a:r>
            <a:endParaRPr b="1" sz="1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" name="Google Shape;129;p19"/>
          <p:cNvGraphicFramePr/>
          <p:nvPr/>
        </p:nvGraphicFramePr>
        <p:xfrm>
          <a:off x="319263" y="158947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{3C7C9DE4-14FB-4B45-AD58-66BE81812A33}</a:tableStyleId>
              </a:tblPr>
              <a:tblGrid>
                <a:gridCol w="870450"/>
                <a:gridCol w="695750"/>
                <a:gridCol w="485825"/>
                <a:gridCol w="459600"/>
                <a:gridCol w="485825"/>
                <a:gridCol w="678525"/>
                <a:gridCol w="424350"/>
                <a:gridCol w="494825"/>
                <a:gridCol w="695750"/>
                <a:gridCol w="1054125"/>
                <a:gridCol w="476825"/>
                <a:gridCol w="582550"/>
                <a:gridCol w="468600"/>
                <a:gridCol w="476825"/>
              </a:tblGrid>
              <a:tr h="378875">
                <a:tc row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Sistema</a:t>
                      </a:r>
                      <a:endParaRPr b="1"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Coesão</a:t>
                      </a:r>
                      <a:endParaRPr b="1"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BFBFBF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Complexidade</a:t>
                      </a:r>
                      <a:endParaRPr b="1"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BFBFBF"/>
                    </a:solidFill>
                  </a:tcPr>
                </a:tc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Herança</a:t>
                      </a:r>
                      <a:endParaRPr b="1"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BFBFBF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Acoplamento</a:t>
                      </a:r>
                      <a:endParaRPr b="1"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BFBFBF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Tamanho</a:t>
                      </a:r>
                      <a:endParaRPr b="1"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BFBFBF"/>
                    </a:solidFill>
                  </a:tcPr>
                </a:tc>
                <a:tc hMerge="1"/>
                <a:tc hMerge="1"/>
                <a:tc hMerge="1"/>
              </a:tr>
              <a:tr h="757775">
                <a:tc v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LCOM2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SCC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EVG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MaxNet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DIT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NOC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IFANIN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CBO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LOC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CLOC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NIM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CDL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36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S1 antes da refatoração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1248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40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462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41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34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4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41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92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2145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694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239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1136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S1 após refat. God Class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1249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40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457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40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34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4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41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92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2082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666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241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  <p:sp>
        <p:nvSpPr>
          <p:cNvPr id="130" name="Google Shape;130;p19"/>
          <p:cNvSpPr txBox="1"/>
          <p:nvPr/>
        </p:nvSpPr>
        <p:spPr>
          <a:xfrm>
            <a:off x="-12" y="349250"/>
            <a:ext cx="9144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latin typeface="Lato"/>
                <a:ea typeface="Lato"/>
                <a:cs typeface="Lato"/>
                <a:sym typeface="Lato"/>
              </a:rPr>
              <a:t>God Class</a:t>
            </a:r>
            <a:endParaRPr b="1" sz="1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" name="Google Shape;135;p20"/>
          <p:cNvGraphicFramePr/>
          <p:nvPr/>
        </p:nvGraphicFramePr>
        <p:xfrm>
          <a:off x="334050" y="96587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{3C7C9DE4-14FB-4B45-AD58-66BE81812A33}</a:tableStyleId>
              </a:tblPr>
              <a:tblGrid>
                <a:gridCol w="855550"/>
                <a:gridCol w="683850"/>
                <a:gridCol w="477525"/>
                <a:gridCol w="451725"/>
                <a:gridCol w="477525"/>
                <a:gridCol w="666925"/>
                <a:gridCol w="417075"/>
                <a:gridCol w="486375"/>
                <a:gridCol w="683850"/>
                <a:gridCol w="1036100"/>
                <a:gridCol w="468675"/>
                <a:gridCol w="572600"/>
                <a:gridCol w="460575"/>
                <a:gridCol w="468675"/>
              </a:tblGrid>
              <a:tr h="308825">
                <a:tc row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Sistema</a:t>
                      </a:r>
                      <a:endParaRPr b="1"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Coesão</a:t>
                      </a:r>
                      <a:endParaRPr b="1"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BFBFBF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Complexidade</a:t>
                      </a:r>
                      <a:endParaRPr b="1"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BFBFBF"/>
                    </a:solidFill>
                  </a:tcPr>
                </a:tc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Herança</a:t>
                      </a:r>
                      <a:endParaRPr b="1"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BFBFBF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Acoplamento</a:t>
                      </a:r>
                      <a:endParaRPr b="1"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BFBFBF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Tamanho</a:t>
                      </a:r>
                      <a:endParaRPr b="1"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BFBFBF"/>
                    </a:solidFill>
                  </a:tcPr>
                </a:tc>
                <a:tc hMerge="1"/>
                <a:tc hMerge="1"/>
                <a:tc hMerge="1"/>
              </a:tr>
              <a:tr h="617650">
                <a:tc v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LCOM2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SCC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EVG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MaxNet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DIT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NOC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IFANIN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CBO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LOC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CLOC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NIM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CDL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6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S1 antes da refatoração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1248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40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462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41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34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4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41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92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2145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694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239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926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S1 após refat. God Class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1249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40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457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40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34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4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41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92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2082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666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241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1235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S1 após refat. Intensive Coupling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1249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40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444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40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34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4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41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91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2008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712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238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  <p:sp>
        <p:nvSpPr>
          <p:cNvPr id="136" name="Google Shape;136;p20"/>
          <p:cNvSpPr txBox="1"/>
          <p:nvPr/>
        </p:nvSpPr>
        <p:spPr>
          <a:xfrm>
            <a:off x="0" y="190500"/>
            <a:ext cx="9144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latin typeface="Lato"/>
                <a:ea typeface="Lato"/>
                <a:cs typeface="Lato"/>
                <a:sym typeface="Lato"/>
              </a:rPr>
              <a:t>Intensive Coupling</a:t>
            </a:r>
            <a:endParaRPr b="1" sz="1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1" name="Google Shape;141;p21"/>
          <p:cNvGraphicFramePr/>
          <p:nvPr/>
        </p:nvGraphicFramePr>
        <p:xfrm>
          <a:off x="832075" y="103727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{3C7C9DE4-14FB-4B45-AD58-66BE81812A33}</a:tableStyleId>
              </a:tblPr>
              <a:tblGrid>
                <a:gridCol w="767950"/>
                <a:gridCol w="613800"/>
                <a:gridCol w="428600"/>
                <a:gridCol w="405650"/>
                <a:gridCol w="428600"/>
                <a:gridCol w="598600"/>
                <a:gridCol w="374350"/>
                <a:gridCol w="436575"/>
                <a:gridCol w="613800"/>
                <a:gridCol w="930000"/>
                <a:gridCol w="420675"/>
                <a:gridCol w="513950"/>
                <a:gridCol w="413400"/>
                <a:gridCol w="420675"/>
              </a:tblGrid>
              <a:tr h="100000">
                <a:tc row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Sistema</a:t>
                      </a:r>
                      <a:endParaRPr b="1"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Coesão</a:t>
                      </a:r>
                      <a:endParaRPr b="1"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BFBFBF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Complexidade</a:t>
                      </a:r>
                      <a:endParaRPr b="1"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BFBFBF"/>
                    </a:solidFill>
                  </a:tcPr>
                </a:tc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Herança</a:t>
                      </a:r>
                      <a:endParaRPr b="1"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BFBFBF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Acoplamento</a:t>
                      </a:r>
                      <a:endParaRPr b="1"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BFBFBF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Tamanho</a:t>
                      </a:r>
                      <a:endParaRPr b="1"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BFBFBF"/>
                    </a:solidFill>
                  </a:tcPr>
                </a:tc>
                <a:tc hMerge="1"/>
                <a:tc hMerge="1"/>
                <a:tc hMerge="1"/>
              </a:tr>
              <a:tr h="426650">
                <a:tc v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LCOM2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SCC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EVG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MaxNet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DIT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NOC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IFANIN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CBO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LOC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CLOC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NIM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CDL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S1 antes da refatoração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1248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40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462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41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34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4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41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92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2145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694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239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640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S1 após refat. God Class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1249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40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457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40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34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4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41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92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2082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666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241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853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S1 após refat. Intensive Coupling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1249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40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444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40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34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4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41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91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2008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712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238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853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S1 após refat. Shotgun Surgery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1249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39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446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41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34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4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41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91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2015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713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239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  <p:sp>
        <p:nvSpPr>
          <p:cNvPr id="142" name="Google Shape;142;p21"/>
          <p:cNvSpPr txBox="1"/>
          <p:nvPr/>
        </p:nvSpPr>
        <p:spPr>
          <a:xfrm>
            <a:off x="0" y="190500"/>
            <a:ext cx="9144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latin typeface="Lato"/>
                <a:ea typeface="Lato"/>
                <a:cs typeface="Lato"/>
                <a:sym typeface="Lato"/>
              </a:rPr>
              <a:t>Shotgun Surgery</a:t>
            </a:r>
            <a:endParaRPr b="1" sz="1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