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5964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59640" cy="333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5964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5964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59640" cy="333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5964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6;p43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Google Shape;7;p43"/>
          <p:cNvSpPr/>
          <p:nvPr/>
        </p:nvSpPr>
        <p:spPr>
          <a:xfrm>
            <a:off x="0" y="0"/>
            <a:ext cx="10079640" cy="37796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62;p45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Google Shape;63;p45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Google Shape;68;p45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Google Shape;69;p45"/>
          <p:cNvSpPr/>
          <p:nvPr/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76894E4D-FDB8-4CFB-B492-5F141A0CCF81}" type="slidenum">
              <a:rPr b="1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mailto:lucasnatan@id.uff.br" TargetMode="External"/><Relationship Id="rId2" Type="http://schemas.openxmlformats.org/officeDocument/2006/relationships/hyperlink" Target="mailto:ruanpablo@id.uff.br" TargetMode="External"/><Relationship Id="rId3" Type="http://schemas.openxmlformats.org/officeDocument/2006/relationships/hyperlink" Target="mailto:italons@gmail.com" TargetMode="External"/><Relationship Id="rId4" Type="http://schemas.openxmlformats.org/officeDocument/2006/relationships/hyperlink" Target="mailto:italoleite@id.uff.br" TargetMode="External"/><Relationship Id="rId5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122;p1"/>
          <p:cNvSpPr/>
          <p:nvPr/>
        </p:nvSpPr>
        <p:spPr>
          <a:xfrm>
            <a:off x="0" y="112320"/>
            <a:ext cx="9359640" cy="193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rgbClr val="ffffff"/>
                </a:solidFill>
                <a:latin typeface="Arial"/>
                <a:ea typeface="Arial"/>
              </a:rPr>
              <a:t>Interpretabilidade em Portais de Dados Abertos Georreferenciados, Um Estudo de Caso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23;p1"/>
          <p:cNvSpPr/>
          <p:nvPr/>
        </p:nvSpPr>
        <p:spPr>
          <a:xfrm>
            <a:off x="360000" y="3915000"/>
            <a:ext cx="9359640" cy="14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2200" spc="-1" strike="noStrike">
                <a:solidFill>
                  <a:srgbClr val="ffffff"/>
                </a:solidFill>
                <a:latin typeface="Arial"/>
                <a:ea typeface="Arial"/>
              </a:rPr>
              <a:t>Sistemas de Governo Eletrônico(2024-1) – Profª Flávia Bernardini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2200" spc="-1" strike="noStrike">
                <a:solidFill>
                  <a:srgbClr val="ffffff"/>
                </a:solidFill>
                <a:latin typeface="Arial"/>
                <a:ea typeface="Arial"/>
              </a:rPr>
              <a:t>Lucas Costa(G), Ruan Pablo(G), Ítalo Portinho(PG)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77;g2ea5f1d08cc_1_11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rgbClr val="ffffff"/>
                </a:solidFill>
                <a:latin typeface="Arial"/>
                <a:ea typeface="Arial"/>
              </a:rPr>
              <a:t>A INDE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Google Shape;178;g2ea5f1d08cc_1_11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137160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Google Shape;179;g2ea5f1d08cc_1_11" descr=""/>
          <p:cNvPicPr/>
          <p:nvPr/>
        </p:nvPicPr>
        <p:blipFill>
          <a:blip r:embed="rId1"/>
          <a:stretch/>
        </p:blipFill>
        <p:spPr>
          <a:xfrm>
            <a:off x="1185120" y="1213200"/>
            <a:ext cx="7574400" cy="410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84;g2ea5f1d08cc_1_18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rgbClr val="ffffff"/>
                </a:solidFill>
                <a:latin typeface="Arial"/>
                <a:ea typeface="Arial"/>
              </a:rPr>
              <a:t>O Dataset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85;g2ea5f1d08cc_1_18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182880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2c3e50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PolRoute-DS: conjuntos de dados sobre a criminalidade em São Paulo, com o objetivo de melhorar o roteamento de viaturas;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2c3e50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time.csv, crime.csv, segment.csv, vertice.csv, district.csv e neighborhood.csv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90;g2ea5f1d08cc_1_23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rgbClr val="ffffff"/>
                </a:solidFill>
                <a:latin typeface="Arial"/>
                <a:ea typeface="Arial"/>
              </a:rPr>
              <a:t>O Cluster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91;g2ea5f1d08cc_1_23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57200" indent="-380880">
              <a:lnSpc>
                <a:spcPct val="100000"/>
              </a:lnSpc>
              <a:buClr>
                <a:srgbClr val="2c3e50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namenode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2c3e50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datanode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2c3e50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hive-server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2c3e50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metastore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2c3e50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metastore-postgresql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96;g2ea5f1d08cc_1_28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rgbClr val="ffffff"/>
                </a:solidFill>
                <a:latin typeface="Arial"/>
                <a:ea typeface="Arial"/>
              </a:rPr>
              <a:t>Import/Export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Google Shape;197;g2ea5f1d08cc_1_28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1828800" indent="-1468800">
              <a:lnSpc>
                <a:spcPct val="100000"/>
              </a:lnSpc>
              <a:tabLst>
                <a:tab algn="l" pos="0"/>
              </a:tabLst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1828800" indent="-1468800">
              <a:lnSpc>
                <a:spcPct val="100000"/>
              </a:lnSpc>
              <a:tabLst>
                <a:tab algn="l" pos="0"/>
              </a:tabLst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1828800" indent="-1468800">
              <a:lnSpc>
                <a:spcPct val="100000"/>
              </a:lnSpc>
              <a:tabLst>
                <a:tab algn="l" pos="0"/>
              </a:tabLst>
            </a:pPr>
            <a:r>
              <a:rPr b="0" lang="pt-BR" sz="1600" spc="-1" strike="noStrike">
                <a:solidFill>
                  <a:srgbClr val="2c3e50"/>
                </a:solidFill>
                <a:latin typeface="Arial"/>
                <a:ea typeface="Arial"/>
              </a:rPr>
              <a:t>hive -f database_ddl_nofrag.hql;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1828800" indent="-1468800">
              <a:lnSpc>
                <a:spcPct val="100000"/>
              </a:lnSpc>
              <a:tabLst>
                <a:tab algn="l" pos="0"/>
              </a:tabLst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1828800" indent="-1468800">
              <a:lnSpc>
                <a:spcPct val="100000"/>
              </a:lnSpc>
              <a:tabLst>
                <a:tab algn="l" pos="0"/>
              </a:tabLst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1828800" indent="-1468800">
              <a:lnSpc>
                <a:spcPct val="100000"/>
              </a:lnSpc>
              <a:tabLst>
                <a:tab algn="l" pos="0"/>
              </a:tabLst>
            </a:pPr>
            <a:r>
              <a:rPr b="0" lang="pt-BR" sz="1600" spc="-1" strike="noStrike">
                <a:solidFill>
                  <a:srgbClr val="2c3e50"/>
                </a:solidFill>
                <a:latin typeface="Arial"/>
                <a:ea typeface="Arial"/>
              </a:rPr>
              <a:t>hadoop fs -put crime.csv hdfs://namenode:8020/user/hive/warehouse/trabalho_egov.db/crime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202;g2ea5f1d08cc_1_55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rgbClr val="ffffff"/>
                </a:solidFill>
                <a:latin typeface="Arial"/>
                <a:ea typeface="Arial"/>
              </a:rPr>
              <a:t>Import/Export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203;g2ea5f1d08cc_1_55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51000"/>
          </a:bodyPr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CREATE TABLE IF NOT EXISTS crime(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id int,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total_feminicide int,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total_homicide int,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total_felony_murder int,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total_bodily_harm int,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total_theft_cellphone int,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total_armed_robbery_cellphone int,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total_theft_auto int,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total_armed_robbery_auto int,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segment_id int,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time_id int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row format delimited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fields terminated by ';'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lines terminated by '\n'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stored as textfile location 'hdfs://namenode:8020/user/hive/warehouse/trabalho_egov_nofrag.db/crime'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;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208;g2ea5f1d08cc_1_61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rgbClr val="ffffff"/>
                </a:solidFill>
                <a:latin typeface="Arial"/>
                <a:ea typeface="Arial"/>
              </a:rPr>
              <a:t>Import/Export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Google Shape;209;g2ea5f1d08cc_1_61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51000"/>
          </a:bodyPr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CREATE TABLE IF NOT EXISTS districts_crimes_allyears_nogeom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row format delimited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fields terminated by ';'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lines terminated by '\n'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STORED as textfile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AS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select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'id' as id,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'name' as name,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'year' as year,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'feminicide' as feminicide,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'homicide' as homicide,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'felony_murder' as felony_murder,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'bodily_harm' as bodily_harm,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'theft_cellphone' as theft_cellphone,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'robbery_cellphone' as robbery_cellphone,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'theft_auto' as theft_auto,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'armed_robbery_auto' as armed_robbery_auto,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'criminal_index' as criminal_index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;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96308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214;g2ea5f1d08cc_1_68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rgbClr val="ffffff"/>
                </a:solidFill>
                <a:latin typeface="Arial"/>
                <a:ea typeface="Arial"/>
              </a:rPr>
              <a:t>Import/Export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Google Shape;215;g2ea5f1d08cc_1_68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32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INSERT INTO districts_crimes_allyears_nogeom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select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district_frag_geom.id as id,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district_frag_geom.name as name,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time_frag.year as year,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sum(crime.total_feminicide) as feminicide,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sum(crime.total_homicide) as homicide,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sum(crime.total_felony_murder) as felony_murder,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sum(crime.total_bodily_harm) as bodily_harm,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sum(crime.total_theft_cellphone) as theft_cellphone,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sum(crime.total_armed_robbery_cellphone) as robbery_cellphone,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sum(crime.total_theft_auto) as theft_auto,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sum(crime.total_armed_robbery_auto) as armed_robbery_auto,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sum(crime.total_feminicide) +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sum(crime.total_homicide) +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sum(crime.total_felony_murder) +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sum(crime.total_bodily_harm) +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sum(crime.total_theft_cellphone) +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sum(crime.total_armed_robbery_cellphone) +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sum(crime.total_theft_auto) +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sum(crime.total_armed_robbery_auto) as criminal_index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from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vertice, district_frag_geom, segment, crime, time_frag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where time_frag.id = crime.time_id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and crime.segment_id = segment.id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and (segment.start_vertice_id = vertice.id OR segment.start_vertice_id = vertice.id)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and vertice.district_id = district_frag_geom.id 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and time_frag.year IN (2011, 2012, 2013, 2014, 2015, 2016, 2017, 2018) 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group by district_frag_geom.id, district_frag_geom.name, time_frag.year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order by district_frag_geom.name ASC, time_frag.year DESC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;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220;g2ea5f1d08cc_1_74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rgbClr val="ffffff"/>
                </a:solidFill>
                <a:latin typeface="Arial"/>
                <a:ea typeface="Arial"/>
              </a:rPr>
              <a:t>Import/Export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Google Shape;221;g2ea5f1d08cc_1_74"/>
          <p:cNvSpPr/>
          <p:nvPr/>
        </p:nvSpPr>
        <p:spPr>
          <a:xfrm>
            <a:off x="360000" y="1408680"/>
            <a:ext cx="442296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INSERT INTO districts_crimes_2011_geom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select 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distrito.*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, geometria.geometry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from 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(select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district_frag_geom.id as id,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district_frag_geom.name as name,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time_frag.year as year,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sum(crime.total_feminicide) as feminicide,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sum(crime.total_homicide) as homicide, 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sum(crime.total_felony_murder) as felony_murder,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sum(crime.total_bodily_harm) as bodily_harm,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sum(crime.total_theft_cellphone) as theft_cellphone,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sum(crime.total_armed_robbery_cellphone) as robbery_cellphone,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sum(crime.total_theft_auto) as theft_auto,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sum(crime.total_armed_robbery_auto) as armed_robbery_auto,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sum(crime.total_feminicide) +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sum(crime.total_homicide) +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sum(crime.total_felony_murder) +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sum(crime.total_bodily_harm) +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sum(crime.total_theft_cellphone) +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sum(crime.total_armed_robbery_cellphone) +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sum(crime.total_theft_auto) +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sum(crime.total_armed_robbery_auto) as criminal_index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from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vertice, district_frag_geom, segment, crime, time_frag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Google Shape;222;g2ea5f1d08cc_1_74"/>
          <p:cNvSpPr/>
          <p:nvPr/>
        </p:nvSpPr>
        <p:spPr>
          <a:xfrm>
            <a:off x="5253480" y="1408680"/>
            <a:ext cx="46184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where time_frag.id = crime.time_id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and crime.segment_id = segment.id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and (segment.start_vertice_id = vertice.id OR segment.start_vertice_id = vertice.id)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and vertice.district_id = district_frag_geom.id  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and time_frag.year = 2011  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group by district_frag_geom.id, district_frag_geom.name, time_frag.year) 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as distrito, 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(select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district_frag_geom.id,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district_frag_geom.geometry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from district_frag_geom) 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as geometria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where distrito.id = geometria.id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2c3e50"/>
                </a:solidFill>
                <a:latin typeface="Arial"/>
                <a:ea typeface="Arial"/>
              </a:rPr>
              <a:t>;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227;g2ea5f1d08cc_1_84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rgbClr val="ffffff"/>
                </a:solidFill>
                <a:latin typeface="Arial"/>
                <a:ea typeface="Arial"/>
              </a:rPr>
              <a:t>Import/Export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228;g2ea5f1d08cc_1_84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00">
              <a:lnSpc>
                <a:spcPct val="100000"/>
              </a:lnSpc>
              <a:tabLst>
                <a:tab algn="l" pos="0"/>
              </a:tabLst>
            </a:pPr>
            <a:r>
              <a:rPr b="0" lang="pt-BR" sz="1600" spc="-1" strike="noStrike">
                <a:solidFill>
                  <a:srgbClr val="2c3e50"/>
                </a:solidFill>
                <a:latin typeface="Arial"/>
                <a:ea typeface="Arial"/>
              </a:rPr>
              <a:t>hadoop fs -cat hdfs://namenode:8020/user/hive/warehouse/trabalho_egov_nofrag.db/districts_crimes_2011_geom/* &gt; crimes_2011.csv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233;g2ea5f1d08cc_1_33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rgbClr val="ffffff"/>
                </a:solidFill>
                <a:latin typeface="Arial"/>
                <a:ea typeface="Arial"/>
              </a:rPr>
              <a:t>Geometrias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234;g2ea5f1d08cc_1_33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137160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oogle Shape;235;g2ea5f1d08cc_1_33" descr=""/>
          <p:cNvPicPr/>
          <p:nvPr/>
        </p:nvPicPr>
        <p:blipFill>
          <a:blip r:embed="rId1"/>
          <a:stretch/>
        </p:blipFill>
        <p:spPr>
          <a:xfrm>
            <a:off x="2339640" y="1221120"/>
            <a:ext cx="5497920" cy="412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128;p2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rgbClr val="ffffff"/>
                </a:solidFill>
                <a:latin typeface="Arial"/>
                <a:ea typeface="Arial"/>
              </a:rPr>
              <a:t>Sumário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Google Shape;129;p2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2c3e50"/>
              </a:buClr>
              <a:buFont typeface="Noto Sans Symbols"/>
              <a:buAutoNum type="arabicParenR"/>
            </a:pP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Interpretabilidade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57"/>
              </a:spcBef>
              <a:buClr>
                <a:srgbClr val="2c3e50"/>
              </a:buClr>
              <a:buFont typeface="Noto Sans Symbols"/>
              <a:buAutoNum type="arabicParenR"/>
            </a:pP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A INDE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57"/>
              </a:spcBef>
              <a:buClr>
                <a:srgbClr val="2c3e50"/>
              </a:buClr>
              <a:buFont typeface="Noto Sans Symbols"/>
              <a:buAutoNum type="arabicParenR"/>
            </a:pP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O Dataset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57"/>
              </a:spcBef>
              <a:buClr>
                <a:srgbClr val="2c3e50"/>
              </a:buClr>
              <a:buFont typeface="Noto Sans Symbols"/>
              <a:buAutoNum type="arabicParenR"/>
            </a:pP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O Cluster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57"/>
              </a:spcBef>
              <a:buClr>
                <a:srgbClr val="2c3e50"/>
              </a:buClr>
              <a:buFont typeface="Arial"/>
              <a:buAutoNum type="arabicParenR"/>
            </a:pP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Import/Export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57"/>
              </a:spcBef>
              <a:buClr>
                <a:srgbClr val="2c3e50"/>
              </a:buClr>
              <a:buFont typeface="Noto Sans Symbols"/>
              <a:buAutoNum type="arabicParenR"/>
            </a:pP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Geometrias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57"/>
              </a:spcBef>
              <a:buClr>
                <a:srgbClr val="2c3e50"/>
              </a:buClr>
              <a:buFont typeface="Noto Sans Symbols"/>
              <a:buAutoNum type="arabicParenR"/>
            </a:pP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Visualizações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240;g2ea6b6f92b1_0_1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rgbClr val="ffffff"/>
                </a:solidFill>
                <a:latin typeface="Arial"/>
                <a:ea typeface="Arial"/>
              </a:rPr>
              <a:t>Geometrias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241;g2ea6b6f92b1_0_1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137160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Google Shape;242;g2ea6b6f92b1_0_1" descr=""/>
          <p:cNvPicPr/>
          <p:nvPr/>
        </p:nvPicPr>
        <p:blipFill>
          <a:blip r:embed="rId1"/>
          <a:srcRect l="477" t="0" r="485" b="0"/>
          <a:stretch/>
        </p:blipFill>
        <p:spPr>
          <a:xfrm>
            <a:off x="2352960" y="1260360"/>
            <a:ext cx="5497920" cy="412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247;g2ea6b6f92b1_0_7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rgbClr val="ffffff"/>
                </a:solidFill>
                <a:latin typeface="Arial"/>
                <a:ea typeface="Arial"/>
              </a:rPr>
              <a:t>Geometrias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Google Shape;248;g2ea6b6f92b1_0_7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137160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Google Shape;249;g2ea6b6f92b1_0_7" descr=""/>
          <p:cNvPicPr/>
          <p:nvPr/>
        </p:nvPicPr>
        <p:blipFill>
          <a:blip r:embed="rId1"/>
          <a:srcRect l="0" t="1247" r="0" b="1258"/>
          <a:stretch/>
        </p:blipFill>
        <p:spPr>
          <a:xfrm>
            <a:off x="2352960" y="1260360"/>
            <a:ext cx="5497920" cy="412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254;g2ea6b6f92b1_0_13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rgbClr val="ffffff"/>
                </a:solidFill>
                <a:latin typeface="Arial"/>
                <a:ea typeface="Arial"/>
              </a:rPr>
              <a:t>Geometrias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Google Shape;255;g2ea6b6f92b1_0_13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137160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Google Shape;256;g2ea6b6f92b1_0_13" descr=""/>
          <p:cNvPicPr/>
          <p:nvPr/>
        </p:nvPicPr>
        <p:blipFill>
          <a:blip r:embed="rId1"/>
          <a:stretch/>
        </p:blipFill>
        <p:spPr>
          <a:xfrm>
            <a:off x="113040" y="0"/>
            <a:ext cx="985428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261;g2ea6b6f92b1_0_26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rgbClr val="ffffff"/>
                </a:solidFill>
                <a:latin typeface="Arial"/>
                <a:ea typeface="Arial"/>
              </a:rPr>
              <a:t>Geometrias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262;g2ea6b6f92b1_0_26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137160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Google Shape;263;g2ea6b6f92b1_0_26" descr=""/>
          <p:cNvPicPr/>
          <p:nvPr/>
        </p:nvPicPr>
        <p:blipFill>
          <a:blip r:embed="rId1"/>
          <a:stretch/>
        </p:blipFill>
        <p:spPr>
          <a:xfrm>
            <a:off x="113040" y="0"/>
            <a:ext cx="985428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268;g2ea5f1d08cc_1_38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rgbClr val="ffffff"/>
                </a:solidFill>
                <a:latin typeface="Arial"/>
                <a:ea typeface="Arial"/>
              </a:rPr>
              <a:t>Visualizações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Google Shape;269;g2ea5f1d08cc_1_38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137160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Google Shape;270;g2ea5f1d08cc_1_38" descr=""/>
          <p:cNvPicPr/>
          <p:nvPr/>
        </p:nvPicPr>
        <p:blipFill>
          <a:blip r:embed="rId1"/>
          <a:stretch/>
        </p:blipFill>
        <p:spPr>
          <a:xfrm>
            <a:off x="1864080" y="1266480"/>
            <a:ext cx="6062040" cy="397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275;g2ea6b6f92b1_0_32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rgbClr val="ffffff"/>
                </a:solidFill>
                <a:latin typeface="Arial"/>
                <a:ea typeface="Arial"/>
              </a:rPr>
              <a:t>Visualizações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276;g2ea6b6f92b1_0_32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4000"/>
          </a:bodyPr>
          <a:p>
            <a:pPr marL="1289160" indent="-120456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289160" indent="-120456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289160" indent="-120456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289160" indent="-120456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289160" indent="-120456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289160" indent="-120456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1289160" indent="-120456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1289160" indent="-1204560">
              <a:lnSpc>
                <a:spcPct val="100000"/>
              </a:lnSpc>
              <a:tabLst>
                <a:tab algn="l" pos="0"/>
              </a:tabLst>
            </a:pPr>
            <a:endParaRPr b="0" lang="pt-BR" sz="1700" spc="-1" strike="noStrike">
              <a:solidFill>
                <a:srgbClr val="000000"/>
              </a:solidFill>
              <a:latin typeface="Arial"/>
            </a:endParaRPr>
          </a:p>
          <a:p>
            <a:pPr marL="1289160" indent="-1204560">
              <a:lnSpc>
                <a:spcPct val="100000"/>
              </a:lnSpc>
              <a:tabLst>
                <a:tab algn="l" pos="0"/>
              </a:tabLst>
            </a:pPr>
            <a:endParaRPr b="0" lang="pt-BR" sz="1700" spc="-1" strike="noStrike">
              <a:solidFill>
                <a:srgbClr val="000000"/>
              </a:solidFill>
              <a:latin typeface="Arial"/>
            </a:endParaRPr>
          </a:p>
          <a:p>
            <a:pPr marL="1289160" indent="-1204560">
              <a:lnSpc>
                <a:spcPct val="100000"/>
              </a:lnSpc>
              <a:tabLst>
                <a:tab algn="l" pos="0"/>
              </a:tabLst>
            </a:pPr>
            <a:r>
              <a:rPr b="0" lang="pt-BR" sz="1700" spc="-1" strike="noStrike">
                <a:solidFill>
                  <a:srgbClr val="2c3e50"/>
                </a:solidFill>
                <a:latin typeface="Arial"/>
                <a:ea typeface="Arial"/>
              </a:rPr>
              <a:t>https://ide.emplasa.sp.gov.br/geoserver/ows?service=WMS&amp;version=1.1.0&amp;request=GetFeature&amp;typeName=emplasa:LIMITES_EMPLASA_DISTRITO_UIT_MSP&amp;styles=&amp;tiled=true&amp;srsName=EPSG:4326&amp;format=application/geojson&amp;transparent=true</a:t>
            </a:r>
            <a:endParaRPr b="0" lang="pt-BR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Google Shape;277;g2ea6b6f92b1_0_32" descr=""/>
          <p:cNvPicPr/>
          <p:nvPr/>
        </p:nvPicPr>
        <p:blipFill>
          <a:blip r:embed="rId1"/>
          <a:stretch/>
        </p:blipFill>
        <p:spPr>
          <a:xfrm>
            <a:off x="540720" y="1292400"/>
            <a:ext cx="8638920" cy="287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282;g2ea6b6f92b1_0_38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rgbClr val="ffffff"/>
                </a:solidFill>
                <a:latin typeface="Arial"/>
                <a:ea typeface="Arial"/>
              </a:rPr>
              <a:t>Visualizações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Google Shape;283;g2ea6b6f92b1_0_38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137160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Google Shape;284;g2ea6b6f92b1_0_38" descr=""/>
          <p:cNvPicPr/>
          <p:nvPr/>
        </p:nvPicPr>
        <p:blipFill>
          <a:blip r:embed="rId1"/>
          <a:stretch/>
        </p:blipFill>
        <p:spPr>
          <a:xfrm>
            <a:off x="1618200" y="1247760"/>
            <a:ext cx="5893920" cy="415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289;g2ea6b6f92b1_0_45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rgbClr val="ffffff"/>
                </a:solidFill>
                <a:latin typeface="Arial"/>
                <a:ea typeface="Arial"/>
              </a:rPr>
              <a:t>Visualizações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Google Shape;290;g2ea6b6f92b1_0_45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137160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Google Shape;291;g2ea6b6f92b1_0_45" descr=""/>
          <p:cNvPicPr/>
          <p:nvPr/>
        </p:nvPicPr>
        <p:blipFill>
          <a:blip r:embed="rId1"/>
          <a:stretch/>
        </p:blipFill>
        <p:spPr>
          <a:xfrm>
            <a:off x="68400" y="1539720"/>
            <a:ext cx="9943920" cy="259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296;g2ea6b6f92b1_0_56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rgbClr val="ffffff"/>
                </a:solidFill>
                <a:latin typeface="Arial"/>
                <a:ea typeface="Arial"/>
              </a:rPr>
              <a:t>Visualizações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297;g2ea6b6f92b1_0_56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137160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Google Shape;298;g2ea6b6f92b1_0_56" descr=""/>
          <p:cNvPicPr/>
          <p:nvPr/>
        </p:nvPicPr>
        <p:blipFill>
          <a:blip r:embed="rId1"/>
          <a:stretch/>
        </p:blipFill>
        <p:spPr>
          <a:xfrm>
            <a:off x="1555200" y="1383840"/>
            <a:ext cx="6933240" cy="388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303;g2ea6b6f92b1_0_61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rgbClr val="ffffff"/>
                </a:solidFill>
                <a:latin typeface="Arial"/>
                <a:ea typeface="Arial"/>
              </a:rPr>
              <a:t>Visualizações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Google Shape;304;g2ea6b6f92b1_0_61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137160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Google Shape;305;g2ea6b6f92b1_0_61" descr=""/>
          <p:cNvPicPr/>
          <p:nvPr/>
        </p:nvPicPr>
        <p:blipFill>
          <a:blip r:embed="rId1"/>
          <a:stretch/>
        </p:blipFill>
        <p:spPr>
          <a:xfrm>
            <a:off x="2748240" y="1206000"/>
            <a:ext cx="4583160" cy="418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134;g2ea60921515_0_1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rgbClr val="ffffff"/>
                </a:solidFill>
                <a:latin typeface="Arial"/>
                <a:ea typeface="Arial"/>
              </a:rPr>
              <a:t>Interpretabilidade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Google Shape;135;g2ea60921515_0_1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Raissa Barcellos, Flavia Bernardini, José Viterbo,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Towards defining data interpretability in open data portals: Challenges and research opportunities</a:t>
            </a: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, Information Systems,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Volume 106, 2022, 101961, ISSN 0306-4379,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https://doi.org/10.1016/j.is.2021.101961.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310;g2ea6b6f92b1_0_68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rgbClr val="ffffff"/>
                </a:solidFill>
                <a:latin typeface="Arial"/>
                <a:ea typeface="Arial"/>
              </a:rPr>
              <a:t>Visualizações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Google Shape;311;g2ea6b6f92b1_0_68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137160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312;g2ea6b6f92b1_0_68" descr=""/>
          <p:cNvPicPr/>
          <p:nvPr/>
        </p:nvPicPr>
        <p:blipFill>
          <a:blip r:embed="rId1"/>
          <a:stretch/>
        </p:blipFill>
        <p:spPr>
          <a:xfrm>
            <a:off x="68400" y="1582560"/>
            <a:ext cx="9943920" cy="311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317;g2ea6b6f92b1_0_75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rgbClr val="ffffff"/>
                </a:solidFill>
                <a:latin typeface="Arial"/>
                <a:ea typeface="Arial"/>
              </a:rPr>
              <a:t>Visualizações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Google Shape;318;g2ea6b6f92b1_0_75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137160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Google Shape;319;g2ea6b6f92b1_0_75" descr=""/>
          <p:cNvPicPr/>
          <p:nvPr/>
        </p:nvPicPr>
        <p:blipFill>
          <a:blip r:embed="rId1"/>
          <a:stretch/>
        </p:blipFill>
        <p:spPr>
          <a:xfrm>
            <a:off x="2730240" y="1213560"/>
            <a:ext cx="4619520" cy="417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324;p41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rgbClr val="ffffff"/>
                </a:solidFill>
                <a:latin typeface="Arial"/>
                <a:ea typeface="Arial"/>
              </a:rPr>
              <a:t>Conclusão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Google Shape;325;p41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2c3e50"/>
              </a:buClr>
              <a:buFont typeface="Noto Sans Symbols"/>
              <a:buChar char="●"/>
            </a:pP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Lucas Natan: </a:t>
            </a:r>
            <a:r>
              <a:rPr b="1" lang="pt-BR" sz="24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1"/>
              </a:rPr>
              <a:t>lucasnatan@id.uff.br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2c3e50"/>
              </a:buClr>
              <a:buFont typeface="Noto Sans Symbols"/>
              <a:buChar char="●"/>
            </a:pP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Ruan Pablo: </a:t>
            </a:r>
            <a:r>
              <a:rPr b="1" lang="pt-BR" sz="24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ruanpablo@id.uff.br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2c3e50"/>
              </a:buClr>
              <a:buFont typeface="Noto Sans Symbols"/>
              <a:buChar char="●"/>
            </a:pP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Italo Portinho: </a:t>
            </a:r>
            <a:r>
              <a:rPr b="1" lang="pt-BR" sz="24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3"/>
              </a:rPr>
              <a:t>italons@gmail.com</a:t>
            </a: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, </a:t>
            </a:r>
            <a:r>
              <a:rPr b="1" lang="pt-BR" sz="24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4"/>
              </a:rPr>
              <a:t>italoleite@id.uff.br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324;p 1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rgbClr val="ffffff"/>
                </a:solidFill>
                <a:latin typeface="Arial"/>
                <a:ea typeface="Arial"/>
              </a:rPr>
              <a:t>Referências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325;p 1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360000" y="1440000"/>
            <a:ext cx="9359640" cy="348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[1] Raissa Barcellos, Flavia Bernardini, José Viterbo, Towards defining data interpretability in open data portals: Challenges and research opportunities, Information Systems, Volume 106, 2022, 101961, ISSN 0306-4379, https://doi.org/10.1016/j.is.2021.101961.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[2](2008, November 27). </a:t>
            </a:r>
            <a:r>
              <a:rPr b="0" i="1" lang="pt-BR" sz="1400" spc="-1" strike="noStrike">
                <a:solidFill>
                  <a:srgbClr val="000000"/>
                </a:solidFill>
                <a:latin typeface="Arial"/>
              </a:rPr>
              <a:t>Decreto 666/2008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. Planalto.gov.br. Retrieved July 4, 2024, from https://www.planalto.gov.br/ccivil_03/_ato2007-2010/2008/decreto/d6666.htm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[3] (2008, November 27). </a:t>
            </a:r>
            <a:r>
              <a:rPr b="0" i="1" lang="pt-BR" sz="1400" spc="-1" strike="noStrike">
                <a:solidFill>
                  <a:srgbClr val="000000"/>
                </a:solidFill>
                <a:latin typeface="Arial"/>
              </a:rPr>
              <a:t>Catálogo de Metadados INDE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. INDE. Retrieved July 4, 2024, from https://inde.gov.br/CatalogoMetadados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[4] (2008, November 27). </a:t>
            </a:r>
            <a:r>
              <a:rPr b="0" i="1" lang="pt-BR" sz="1400" spc="-1" strike="noStrike">
                <a:solidFill>
                  <a:srgbClr val="000000"/>
                </a:solidFill>
                <a:latin typeface="Arial"/>
              </a:rPr>
              <a:t>Catálogo de Geosserviços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. INDE. Retrieved July 4, 2024, from https://inde.gov.br/CatalogoGeoservicos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[5]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Cunha Sá, B., Muller, G., Banni, M., Santos, W., Lage, M., Rosseti, I., Frota, Y. and de Oliveira, D. 2022. PolRoute-DS: a Crime Dataset for Optimization-based Police Patrol Routing. Journal of Information and Data Management. 13, 1 (Aug. 2022). DOI:https://doi.org/10.5753/jidm.2022.2355.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[6]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Özsu, M. Tamer, Valduriez, P. (2011) “Principles of Distributed Database Systems - Third Edition”, p.81-98. Springer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[7]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Apache Hadoop. (2024, June 28). In </a:t>
            </a:r>
            <a:r>
              <a:rPr b="0" i="1" lang="pt-BR" sz="1400" spc="-1" strike="noStrike">
                <a:solidFill>
                  <a:srgbClr val="000000"/>
                </a:solidFill>
                <a:latin typeface="Arial"/>
              </a:rPr>
              <a:t>Wikipedia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. https://en.wikipedia.org/wiki/Apache_Hadoop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[8]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Apache Hive. (2024, June 28). In </a:t>
            </a:r>
            <a:r>
              <a:rPr b="0" i="1" lang="pt-BR" sz="1400" spc="-1" strike="noStrike">
                <a:solidFill>
                  <a:srgbClr val="000000"/>
                </a:solidFill>
                <a:latin typeface="Arial"/>
              </a:rPr>
              <a:t>Wikipedia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. https://en.wikipedia.org/wiki/Apache_Hive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330;p42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rgbClr val="ffffff"/>
                </a:solidFill>
                <a:latin typeface="Arial"/>
                <a:ea typeface="Arial"/>
              </a:rPr>
              <a:t>FIM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Google Shape;331;p42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255240" algn="ctr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255240" algn="ctr">
              <a:lnSpc>
                <a:spcPct val="100000"/>
              </a:lnSpc>
              <a:spcBef>
                <a:spcPts val="1057"/>
              </a:spcBef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255240" algn="ctr">
              <a:lnSpc>
                <a:spcPct val="100000"/>
              </a:lnSpc>
              <a:spcBef>
                <a:spcPts val="1057"/>
              </a:spcBef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ctr">
              <a:lnSpc>
                <a:spcPct val="100000"/>
              </a:lnSpc>
              <a:spcBef>
                <a:spcPts val="1057"/>
              </a:spcBef>
              <a:buClr>
                <a:srgbClr val="2c3e50"/>
              </a:buClr>
              <a:buFont typeface="Noto Sans Symbols"/>
              <a:buChar char="●"/>
              <a:tabLst>
                <a:tab algn="l" pos="0"/>
              </a:tabLst>
            </a:pP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Muito Obrigado!!!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140;g2ea5a80791e_0_0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rgbClr val="ffffff"/>
                </a:solidFill>
                <a:latin typeface="Arial"/>
                <a:ea typeface="Arial"/>
              </a:rPr>
              <a:t>Interpretabilidade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41;g2ea5a80791e_0_0"/>
          <p:cNvSpPr/>
          <p:nvPr/>
        </p:nvSpPr>
        <p:spPr>
          <a:xfrm>
            <a:off x="360000" y="1417680"/>
            <a:ext cx="9359640" cy="384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57200" indent="-380880">
              <a:lnSpc>
                <a:spcPct val="100000"/>
              </a:lnSpc>
              <a:buClr>
                <a:srgbClr val="2c3e50"/>
              </a:buClr>
              <a:buFont typeface="Arial"/>
              <a:buChar char="➔"/>
            </a:pP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Motivação: Buscar uma definição formal para a interpretabilidade de dados em portais de transparência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2c3e50"/>
              </a:buClr>
              <a:buFont typeface="Arial"/>
              <a:buChar char="➔"/>
              <a:tabLst>
                <a:tab algn="l" pos="0"/>
              </a:tabLst>
            </a:pP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Como?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880">
              <a:lnSpc>
                <a:spcPct val="100000"/>
              </a:lnSpc>
              <a:buClr>
                <a:srgbClr val="2c3e50"/>
              </a:buClr>
              <a:buFont typeface="Arial"/>
              <a:buChar char="◆"/>
              <a:tabLst>
                <a:tab algn="l" pos="0"/>
              </a:tabLst>
            </a:pP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Revisão sistemática de literatura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880">
              <a:lnSpc>
                <a:spcPct val="100000"/>
              </a:lnSpc>
              <a:buClr>
                <a:srgbClr val="2c3e50"/>
              </a:buClr>
              <a:buFont typeface="Arial"/>
              <a:buChar char="◆"/>
              <a:tabLst>
                <a:tab algn="l" pos="0"/>
              </a:tabLst>
            </a:pP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Aplicação de questionários a especialistas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80880">
              <a:lnSpc>
                <a:spcPct val="100000"/>
              </a:lnSpc>
              <a:buClr>
                <a:srgbClr val="2c3e50"/>
              </a:buClr>
              <a:buFont typeface="Arial"/>
              <a:buChar char="●"/>
              <a:tabLst>
                <a:tab algn="l" pos="0"/>
              </a:tabLst>
            </a:pP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Validar características identificadas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80880">
              <a:lnSpc>
                <a:spcPct val="100000"/>
              </a:lnSpc>
              <a:buClr>
                <a:srgbClr val="2c3e50"/>
              </a:buClr>
              <a:buFont typeface="Arial"/>
              <a:buChar char="●"/>
              <a:tabLst>
                <a:tab algn="l" pos="0"/>
              </a:tabLst>
            </a:pP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Traçar conceito único de interpretabilidade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152;p12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chemeClr val="lt1"/>
                </a:solidFill>
                <a:latin typeface="Arial"/>
                <a:ea typeface="Arial"/>
              </a:rPr>
              <a:t>Interpretabilidade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53;p12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6000"/>
          </a:bodyPr>
          <a:p>
            <a:pPr marL="424440" indent="-271080">
              <a:lnSpc>
                <a:spcPct val="100000"/>
              </a:lnSpc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(G1) Compreensibilidade, simplicidade, claridade e redigibilidade;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24440" indent="-271080">
              <a:lnSpc>
                <a:spcPct val="100000"/>
              </a:lnSpc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(G2) Confiabilidade e rastreabilidade;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24440" indent="-271080">
              <a:lnSpc>
                <a:spcPct val="100000"/>
              </a:lnSpc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(G3) Estrutura e organização;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24440" indent="-271080">
              <a:lnSpc>
                <a:spcPct val="100000"/>
              </a:lnSpc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(G4) Acurácia e corretude;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24440" indent="-271080">
              <a:lnSpc>
                <a:spcPct val="100000"/>
              </a:lnSpc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(G5) Completude;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24440" indent="-271080">
              <a:lnSpc>
                <a:spcPct val="100000"/>
              </a:lnSpc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(G6) Concisão;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24440" indent="-271080">
              <a:lnSpc>
                <a:spcPct val="100000"/>
              </a:lnSpc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(G7) Consistência e coerência;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24440" indent="-271080">
              <a:lnSpc>
                <a:spcPct val="100000"/>
              </a:lnSpc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(G8) Informatividade;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2444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24440">
              <a:lnSpc>
                <a:spcPct val="10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	</a:t>
            </a: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	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146;g2ea5a80791e_0_10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chemeClr val="lt1"/>
                </a:solidFill>
                <a:latin typeface="Arial"/>
                <a:ea typeface="Arial"/>
              </a:rPr>
              <a:t>Interpretabilidade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147;g2ea5a80791e_0_10"/>
          <p:cNvSpPr/>
          <p:nvPr/>
        </p:nvSpPr>
        <p:spPr>
          <a:xfrm>
            <a:off x="360000" y="1417680"/>
            <a:ext cx="9359640" cy="384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57200" indent="-380880">
              <a:lnSpc>
                <a:spcPct val="100000"/>
              </a:lnSpc>
              <a:buClr>
                <a:srgbClr val="2c3e50"/>
              </a:buClr>
              <a:buFont typeface="Arial"/>
              <a:buChar char="➔"/>
            </a:pP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Definição encontrada: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	</a:t>
            </a: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“</a:t>
            </a:r>
            <a:r>
              <a:rPr b="1" lang="pt-BR" sz="2000" spc="-1" strike="noStrike">
                <a:solidFill>
                  <a:srgbClr val="2c3e50"/>
                </a:solidFill>
                <a:latin typeface="Arial"/>
                <a:ea typeface="Arial"/>
              </a:rPr>
              <a:t>Interpretabilidade é a capacidade de um conjunto de dados, com total precisão, consistência, coerência e organização, de transmitir significado de forma clara e compreensível ao usuário.”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158;p17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chemeClr val="lt1"/>
                </a:solidFill>
                <a:latin typeface="Arial"/>
                <a:ea typeface="Arial"/>
              </a:rPr>
              <a:t>Interpretabilidade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59;p17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	</a:t>
            </a: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	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160;p17" descr=""/>
          <p:cNvPicPr/>
          <p:nvPr/>
        </p:nvPicPr>
        <p:blipFill>
          <a:blip r:embed="rId1"/>
          <a:stretch/>
        </p:blipFill>
        <p:spPr>
          <a:xfrm>
            <a:off x="1449360" y="1397160"/>
            <a:ext cx="7029000" cy="379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165;g2ea5f1d08cc_1_0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rgbClr val="ffffff"/>
                </a:solidFill>
                <a:latin typeface="Arial"/>
                <a:ea typeface="Arial"/>
              </a:rPr>
              <a:t>A INDE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Google Shape;166;g2ea5f1d08cc_1_0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57200" algn="just"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Conjunto integrado de tecnologias, políticas, mecanismos e procedimentos de coordenação e monitoramento, padrões e acordos, necessário para facilitar e ordenar a geração, o armazenamento, o acesso, o compartilhamento, a disseminação e o uso dos dados geoespaciais de origem federal, estadual, distrital e municipal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71;g2ea5f1d08cc_1_6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700" spc="-1" strike="noStrike">
                <a:solidFill>
                  <a:srgbClr val="ffffff"/>
                </a:solidFill>
                <a:latin typeface="Arial"/>
                <a:ea typeface="Arial"/>
              </a:rPr>
              <a:t>A INDE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172;g2ea5f1d08cc_1_6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O Ecossistema de aplicações da INDE: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2c3e50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Portal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2c3e50"/>
              </a:buClr>
              <a:buFont typeface="Arial"/>
              <a:buChar char="●"/>
              <a:tabLst>
                <a:tab algn="l" pos="0"/>
              </a:tabLst>
            </a:pPr>
            <a:r>
              <a:rPr b="1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Visualizador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2c3e50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Catálogo de Metadados(Geonetwork)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2c3e50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Catálogo de Geosserviços(Geoserver)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2c3e50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Integrações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2c3e50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2400" spc="-1" strike="noStrike">
                <a:solidFill>
                  <a:srgbClr val="2c3e50"/>
                </a:solidFill>
                <a:latin typeface="Arial"/>
                <a:ea typeface="Arial"/>
              </a:rPr>
              <a:t>Aplicações administrativas: monitoramento, extrator de camadas, Shape INDE, Gestão INDE.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LibreOffice/7.4.3.2$Windows_X86_64 LibreOffice_project/1048a8393ae2eeec98dff31b5c133c5f1d08b890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2024-07-05T22:01:09Z</dcterms:modified>
  <cp:revision>3</cp:revision>
  <dc:subject/>
  <dc:title/>
</cp:coreProperties>
</file>