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4" roundtripDataSignature="AMtx7mhS4jrUc/Y4txmZ1rUQRChIcJBb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customschemas.google.com/relationships/presentationmetadata" Target="meta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a5a80791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2ea5a80791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p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p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3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a5a80791e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2ea5a80791e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p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3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ea5f1d08cc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g2ea5f1d08cc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ea5f1d08cc_1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g2ea5f1d08cc_1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ea5f1d08cc_1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g2ea5f1d08cc_1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ea5f1d08cc_1_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g2ea5f1d08cc_1_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ea5f1d08cc_1_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1" name="Google Shape;411;g2ea5f1d08cc_1_2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ea5f1d08cc_1_2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g2ea5f1d08cc_1_2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a5a80791e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2ea5a80791e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ea5f1d08cc_1_5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g2ea5f1d08cc_1_5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ea5f1d08cc_1_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9" name="Google Shape;429;g2ea5f1d08cc_1_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ea5f1d08cc_1_6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5" name="Google Shape;435;g2ea5f1d08cc_1_6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ea5f1d08cc_1_7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1" name="Google Shape;441;g2ea5f1d08cc_1_7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ea5f1d08cc_1_8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g2ea5f1d08cc_1_8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ea5f1d08cc_1_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g2ea5f1d08cc_1_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ea5f1d08cc_1_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0" name="Google Shape;460;g2ea5f1d08cc_1_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6" name="Google Shape;466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2" name="Google Shape;472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"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5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5"/>
          <p:cNvSpPr txBox="1"/>
          <p:nvPr>
            <p:ph idx="1"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5"/>
          <p:cNvSpPr txBox="1"/>
          <p:nvPr>
            <p:ph idx="2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6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6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6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4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7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7"/>
          <p:cNvSpPr txBox="1"/>
          <p:nvPr>
            <p:ph idx="1"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2"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3"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7"/>
          <p:cNvSpPr txBox="1"/>
          <p:nvPr>
            <p:ph idx="4"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7"/>
          <p:cNvSpPr txBox="1"/>
          <p:nvPr>
            <p:ph idx="5"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6"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6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"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"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0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0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0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1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2"/>
          <p:cNvSpPr txBox="1"/>
          <p:nvPr>
            <p:ph idx="1"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3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3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3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3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4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4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4"/>
          <p:cNvSpPr txBox="1"/>
          <p:nvPr>
            <p:ph idx="3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5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5"/>
          <p:cNvSpPr txBox="1"/>
          <p:nvPr>
            <p:ph idx="3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6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6"/>
          <p:cNvSpPr txBox="1"/>
          <p:nvPr>
            <p:ph idx="1" type="body"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6"/>
          <p:cNvSpPr txBox="1"/>
          <p:nvPr>
            <p:ph idx="2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7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7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7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7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7"/>
          <p:cNvSpPr txBox="1"/>
          <p:nvPr>
            <p:ph idx="4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8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8"/>
          <p:cNvSpPr txBox="1"/>
          <p:nvPr>
            <p:ph idx="1" type="body"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8"/>
          <p:cNvSpPr txBox="1"/>
          <p:nvPr>
            <p:ph idx="2" type="body"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8"/>
          <p:cNvSpPr txBox="1"/>
          <p:nvPr>
            <p:ph idx="3" type="body"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8"/>
          <p:cNvSpPr txBox="1"/>
          <p:nvPr>
            <p:ph idx="4" type="body"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8"/>
          <p:cNvSpPr txBox="1"/>
          <p:nvPr>
            <p:ph idx="5" type="body"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8"/>
          <p:cNvSpPr txBox="1"/>
          <p:nvPr>
            <p:ph idx="6" type="body"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"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1"/>
          <p:cNvSpPr txBox="1"/>
          <p:nvPr>
            <p:ph idx="1"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2" type="body"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3" type="body"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3" type="body"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4"/>
          <p:cNvSpPr txBox="1"/>
          <p:nvPr>
            <p:ph idx="2" type="body"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3" type="body"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43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cap="flat" cmpd="sng" w="10800">
            <a:solidFill>
              <a:srgbClr val="1ABC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3"/>
          <p:cNvSpPr txBox="1"/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3"/>
          <p:cNvSpPr txBox="1"/>
          <p:nvPr>
            <p:ph idx="1"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3"/>
          <p:cNvSpPr txBox="1"/>
          <p:nvPr>
            <p:ph idx="10"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1"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2" type="sldNum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5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5"/>
          <p:cNvSpPr txBox="1"/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45"/>
          <p:cNvSpPr txBox="1"/>
          <p:nvPr>
            <p:ph idx="1"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45"/>
          <p:cNvSpPr txBox="1"/>
          <p:nvPr>
            <p:ph idx="10" type="dt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45"/>
          <p:cNvSpPr txBox="1"/>
          <p:nvPr>
            <p:ph idx="11"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5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cap="flat" cmpd="sng" w="10800">
            <a:solidFill>
              <a:srgbClr val="1ABC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5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hyperlink" Target="mailto:lucasnatan@id.uff.br" TargetMode="External"/><Relationship Id="rId4" Type="http://schemas.openxmlformats.org/officeDocument/2006/relationships/hyperlink" Target="mailto:ruanpablo@id.uff.br" TargetMode="External"/><Relationship Id="rId5" Type="http://schemas.openxmlformats.org/officeDocument/2006/relationships/hyperlink" Target="mailto:italons@gmail.com" TargetMode="External"/><Relationship Id="rId6" Type="http://schemas.openxmlformats.org/officeDocument/2006/relationships/hyperlink" Target="mailto:italoleite@id.uff.br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/>
        </p:nvSpPr>
        <p:spPr>
          <a:xfrm>
            <a:off x="0" y="112320"/>
            <a:ext cx="9360000" cy="193464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Interpretabilidade em Portais de Dados Abertos Georreferenciados, Um Estudo de Caso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Sistemas de Governo Eletrônico(2024-1) – Profª Flávia Bernardini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Lucas Costa(G), Ruan Pablo(G), Ítalo Portinho(PG)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Raissa Barcellos, Flavia Bernardini, José Viterbo,</a:t>
            </a:r>
            <a:endParaRPr b="0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Towards defining data interpretability in open data portals: Challenges and research opportunities</a:t>
            </a: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, Information Systems, </a:t>
            </a:r>
            <a:endParaRPr b="0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Volume 106, 2022, 101961, ISSN 0306-4379,</a:t>
            </a:r>
            <a:endParaRPr b="0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https://doi.org/10.1016/j.is.2021.101961.</a:t>
            </a:r>
            <a:endParaRPr b="0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Motivação: necessidade de uma definição formal de interpretabilidade;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Revisão da literatura, vários conceitos emergem;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Completude;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Objetividade;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Confiança;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Qualidade;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Fácil acesso à informação;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Revisão da literatura, diferentes autores com diferentes definições para interpretabilidade;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775" y="1210175"/>
            <a:ext cx="3583249" cy="417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Correlação de características de interpretabilidade com Requisitos Não-Funcionais;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975" y="2000663"/>
            <a:ext cx="7420049" cy="16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Pesquisa com especialistas para complementar e ordenar as características da Tabela 2;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Escala de Likert;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210" y="1717225"/>
            <a:ext cx="6648190" cy="22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Definição: 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Modelo(figura);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Sumário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pt-BR" sz="2400">
                <a:solidFill>
                  <a:srgbClr val="2C3E50"/>
                </a:solidFill>
              </a:rPr>
              <a:t>erpretabilidade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lang="pt-BR" sz="2400">
                <a:solidFill>
                  <a:srgbClr val="2C3E50"/>
                </a:solidFill>
              </a:rPr>
              <a:t>A INDE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lang="pt-BR" sz="2400">
                <a:solidFill>
                  <a:srgbClr val="2C3E50"/>
                </a:solidFill>
              </a:rPr>
              <a:t>O Dataset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lang="pt-BR" sz="2400">
                <a:solidFill>
                  <a:srgbClr val="2C3E50"/>
                </a:solidFill>
              </a:rPr>
              <a:t>O Cluster</a:t>
            </a:r>
            <a:endParaRPr b="1" sz="2400">
              <a:solidFill>
                <a:srgbClr val="2C3E50"/>
              </a:solidFill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AutoNum type="arabicParenR"/>
            </a:pPr>
            <a:r>
              <a:rPr b="1" lang="pt-BR" sz="2400">
                <a:solidFill>
                  <a:srgbClr val="2C3E50"/>
                </a:solidFill>
              </a:rPr>
              <a:t>Import/Export</a:t>
            </a:r>
            <a:endParaRPr b="1" sz="2400">
              <a:solidFill>
                <a:srgbClr val="2C3E50"/>
              </a:solidFill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lang="pt-BR" sz="2400">
                <a:solidFill>
                  <a:srgbClr val="2C3E50"/>
                </a:solidFill>
              </a:rPr>
              <a:t>Geometrias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Noto Sans Symbols"/>
              <a:buAutoNum type="arabicParenR"/>
            </a:pPr>
            <a:r>
              <a:rPr b="1" lang="pt-BR" sz="2400">
                <a:solidFill>
                  <a:srgbClr val="2C3E50"/>
                </a:solidFill>
              </a:rPr>
              <a:t>Visualizações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Análise dos portais de dados abertos: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Brasil;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Europa;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Estados Unidos;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Portais publicam os dataset mesmo que eles não sejam adequados;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1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Dark-Data Syndrome;</a:t>
            </a:r>
            <a:endParaRPr b="1" i="1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Acúmulo de grande volume de dados de pouco valor;</a:t>
            </a:r>
            <a:endParaRPr b="0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Proposal for an index measuring the reputation of open data portals: The Odapri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Autores: Marta Ortiz-de-Urbina-Criado; Alberto Abella; Carmen De-Pablos-Heredero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Proposal for an index measuring the reputation of open data portals: The Odapri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Portais de dados abertos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Proposal for an index measuring the reputation of open data portals: The Odapri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Conceito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Dimensões propostas por Lange, Lee and Dai (2011)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Proposal for an index measuring the reputation of open data portals: The Odapri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Odapri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Proposal for an index measuring the reputation of open data portals: The Odapri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088" y="1449325"/>
            <a:ext cx="4695825" cy="37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Proposal for an index measuring the reputation of open data portals: The Odapri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4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Benefícios do Odapri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/>
        </p:nvSpPr>
        <p:spPr>
          <a:xfrm>
            <a:off x="360000" y="103375"/>
            <a:ext cx="9622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Artigo 2</a:t>
            </a:r>
            <a:endParaRPr b="1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0781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●"/>
            </a:pP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COSTA, Catherine Fortes Thedim; PEREIRA, Shaiana; SOUZA E SILVA, Pedro; TREVISAN, Daniela; SALGADO, Luciana; BERNARDINI, Flavia. Uma ferramenta computacional para apoiar a avaliação da completude de requisitos em portais governamentais brasileiros de transparência. </a:t>
            </a:r>
            <a:r>
              <a:rPr b="0" i="1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: WORKSHOP DE COMPUTAÇÃO APLICADA EM GOVERNO ELETRÔNICO (WCGE), 11. , 2023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/>
        </p:nvSpPr>
        <p:spPr>
          <a:xfrm>
            <a:off x="360000" y="103375"/>
            <a:ext cx="96225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Desenvolver uma ferramenta web para apoiar a avaliação de portais de transparência brasileiros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a5a80791e_0_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Interpretabilidade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ea5a80791e_0_0"/>
          <p:cNvSpPr txBox="1"/>
          <p:nvPr/>
        </p:nvSpPr>
        <p:spPr>
          <a:xfrm>
            <a:off x="360000" y="1417650"/>
            <a:ext cx="93600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➔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Motivação: </a:t>
            </a:r>
            <a:r>
              <a:rPr b="1" lang="pt-BR" sz="2400">
                <a:solidFill>
                  <a:srgbClr val="2C3E50"/>
                </a:solidFill>
              </a:rPr>
              <a:t>Buscar uma definição formal para a interpretabilidade de dados em portais de transparência</a:t>
            </a:r>
            <a:endParaRPr b="1" sz="2400">
              <a:solidFill>
                <a:srgbClr val="2C3E5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➔"/>
            </a:pPr>
            <a:r>
              <a:rPr b="1" lang="pt-BR" sz="2400">
                <a:solidFill>
                  <a:srgbClr val="2C3E50"/>
                </a:solidFill>
              </a:rPr>
              <a:t>Como? 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Revisão sistemática de literatura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Aplicação de questionários a especialistas</a:t>
            </a:r>
            <a:endParaRPr b="1" sz="2400">
              <a:solidFill>
                <a:srgbClr val="2C3E50"/>
              </a:solidFill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b="1" lang="pt-BR" sz="2400">
                <a:solidFill>
                  <a:srgbClr val="2C3E50"/>
                </a:solidFill>
              </a:rPr>
              <a:t>Validar características identificadas</a:t>
            </a:r>
            <a:endParaRPr b="1" sz="2400">
              <a:solidFill>
                <a:srgbClr val="2C3E50"/>
              </a:solidFill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b="1" lang="pt-BR" sz="2400">
                <a:solidFill>
                  <a:srgbClr val="2C3E50"/>
                </a:solidFill>
              </a:rPr>
              <a:t>Traçar conceito único de interpretabilidade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→ Análise da situação atual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Elaboração da primeira versão do instrumento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Avaliação do instrumento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Análise da situação atual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→ Elaboração da primeira versão do instrumento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Avaliação do instrumento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Critérios: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Receitas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Despesas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Informações financeiras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Licitações e contratos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Servidores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Convênios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Diárias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Acompanhamento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Ajuda e informações gerais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Veracidade da informação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Interoperabilidade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100000"/>
              <a:buFont typeface="Arial"/>
              <a:buAutoNum type="arabicPeriod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Regulamentação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Análise da situação atual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Elaboração da primeira versão do instrumento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→ Avaliação do instrumento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25" y="1620833"/>
            <a:ext cx="87249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Resultado: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Guia extenso e demorado para ser completamente preenchido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Muitos itens não localizados ou compreendidos por avaliadores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288" y="1430333"/>
            <a:ext cx="53054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Uma ferramenta computacional para apoiar a avaliação da completude de requisitos em portais governamentais brasileiros de transparência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Conclusão: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Ferramenta se mostrou eficaz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Necessita diminuir tempo de preenchimento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Utilização de filtros para seleção de referência de conformidade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Possibilidade de aumentar níveis de verificação de cada item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Font typeface="Arial"/>
              <a:buChar char="-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Ter mais opções de respostas visando melhoria na qualidade da avaliação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3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Molodtsov, F., Nikiforova, A. (2024). </a:t>
            </a: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“An Integrated Usability Framework for Evaluating Open Government Data Portals: Comparative Analysis of EU and GCC Countries”</a:t>
            </a:r>
            <a:r>
              <a:rPr b="0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.In Proceedings of the 25th Annual International Conference on Digital Government Research</a:t>
            </a:r>
            <a:endParaRPr b="0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3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Avaliação de portais de dados abertos da UE(União Européia) e do CCG(conselho de Cooperação do Golfo);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Identificação de falhas e deficiências em comum;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Identificação de características de média e alta relevância(cita o artigo principal);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Framework;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a5a80791e_0_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pt-BR" sz="2700">
                <a:solidFill>
                  <a:schemeClr val="lt1"/>
                </a:solidFill>
              </a:rPr>
              <a:t>Interpretabilidade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ea5a80791e_0_5"/>
          <p:cNvSpPr txBox="1"/>
          <p:nvPr/>
        </p:nvSpPr>
        <p:spPr>
          <a:xfrm>
            <a:off x="360000" y="1417650"/>
            <a:ext cx="93600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➔"/>
            </a:pPr>
            <a:r>
              <a:rPr b="1" lang="pt-BR" sz="2400">
                <a:solidFill>
                  <a:srgbClr val="2C3E50"/>
                </a:solidFill>
              </a:rPr>
              <a:t>Características identificadas: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Compreensibilidade, simplicidade, claridade e redigibilidade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Confiabilidade e rastreabilidade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Estrutura e organização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Acurácia e corretude 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Completude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Concisão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Consistência e coerência</a:t>
            </a:r>
            <a:endParaRPr b="1" sz="2400">
              <a:solidFill>
                <a:srgbClr val="2C3E5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◆"/>
            </a:pPr>
            <a:r>
              <a:rPr b="1" lang="pt-BR" sz="2400">
                <a:solidFill>
                  <a:srgbClr val="2C3E50"/>
                </a:solidFill>
              </a:rPr>
              <a:t>Informatividade</a:t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3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62783"/>
            <a:ext cx="10080625" cy="2344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3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Revisão Sistemática da Literatura;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Utilização dos portais;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Opinião de especialistas;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3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9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8189"/>
            <a:ext cx="10080624" cy="315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3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0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925" y="1258525"/>
            <a:ext cx="3678450" cy="41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ea5f1d08cc_1_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A INDE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ea5f1d08cc_1_0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Conjunto integrado de tecnologias, políticas, mecanismos e procedimentos de coordenação e monitoramento, padrões e acordos, necessário para facilitar e ordenar a geração, o armazenamento, o acesso, o compartilhamento, a disseminação e o uso dos dados geoespaciais de origem federal, estadual, distrital e municipal</a:t>
            </a:r>
            <a:endParaRPr sz="2400">
              <a:solidFill>
                <a:srgbClr val="2C3E5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ea5f1d08cc_1_6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A INDE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2ea5f1d08cc_1_6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O Ecossistema de aplicações da INDE:</a:t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Portal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b="1" lang="pt-BR" sz="2400">
                <a:solidFill>
                  <a:srgbClr val="2C3E50"/>
                </a:solidFill>
              </a:rPr>
              <a:t>Visualizador</a:t>
            </a:r>
            <a:endParaRPr b="1"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Catálogo de Metadados(Geonetwork)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Catálogo de Geosserviços(Geoserver)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Integrações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Aplicações administrativas: monitoramento, extrator de camadas, Shape INDE, Gestão INDE.</a:t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a5f1d08cc_1_1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A INDE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ea5f1d08cc_1_1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  <p:pic>
        <p:nvPicPr>
          <p:cNvPr id="402" name="Google Shape;402;g2ea5f1d08cc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75" y="1213125"/>
            <a:ext cx="7574878" cy="41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ea5f1d08cc_1_1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O Dataset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ea5f1d08cc_1_1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PolRoute-DS: conjuntos de dados sobre a criminalidade em São Paulo, com o objetivo de melhorar o roteamento de viaturas;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time.csv, crime.csv</a:t>
            </a:r>
            <a:r>
              <a:rPr lang="pt-BR" sz="2400">
                <a:solidFill>
                  <a:srgbClr val="2C3E50"/>
                </a:solidFill>
              </a:rPr>
              <a:t>, </a:t>
            </a:r>
            <a:r>
              <a:rPr lang="pt-BR" sz="2400">
                <a:solidFill>
                  <a:srgbClr val="2C3E50"/>
                </a:solidFill>
              </a:rPr>
              <a:t>segment.csv, vertice.csv, district.csv e neighborhood.csv</a:t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ea5f1d08cc_1_2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O Cluster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ea5f1d08cc_1_23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namenode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datanode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hive-server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metastore</a:t>
            </a:r>
            <a:endParaRPr sz="2400">
              <a:solidFill>
                <a:srgbClr val="2C3E5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●"/>
            </a:pPr>
            <a:r>
              <a:rPr lang="pt-BR" sz="2400">
                <a:solidFill>
                  <a:srgbClr val="2C3E50"/>
                </a:solidFill>
              </a:rPr>
              <a:t>metastore-postgresql</a:t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ea5f1d08cc_1_2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Import/Export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ea5f1d08cc_1_2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468799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3E50"/>
              </a:solidFill>
            </a:endParaRPr>
          </a:p>
          <a:p>
            <a:pPr indent="-1468799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3E50"/>
              </a:solidFill>
            </a:endParaRPr>
          </a:p>
          <a:p>
            <a:pPr indent="-1468799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C3E50"/>
                </a:solidFill>
              </a:rPr>
              <a:t>hive -f database_ddl_nofrag.hql;</a:t>
            </a:r>
            <a:endParaRPr sz="1600">
              <a:solidFill>
                <a:srgbClr val="2C3E50"/>
              </a:solidFill>
            </a:endParaRPr>
          </a:p>
          <a:p>
            <a:pPr indent="-1468799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3E50"/>
              </a:solidFill>
            </a:endParaRPr>
          </a:p>
          <a:p>
            <a:pPr indent="-1468799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3E50"/>
              </a:solidFill>
            </a:endParaRPr>
          </a:p>
          <a:p>
            <a:pPr indent="-1468799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C3E50"/>
                </a:solidFill>
              </a:rPr>
              <a:t>hadoop fs -put crime.csv hdfs://namenode:8020/user/hive/warehouse/trabalho_egov.db/crime</a:t>
            </a:r>
            <a:endParaRPr sz="16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a5a80791e_0_10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pt-BR" sz="2700">
                <a:solidFill>
                  <a:schemeClr val="lt1"/>
                </a:solidFill>
              </a:rPr>
              <a:t>Interpretabilidade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ea5a80791e_0_10"/>
          <p:cNvSpPr txBox="1"/>
          <p:nvPr/>
        </p:nvSpPr>
        <p:spPr>
          <a:xfrm>
            <a:off x="360000" y="1417650"/>
            <a:ext cx="93600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400"/>
              <a:buChar char="➔"/>
            </a:pPr>
            <a:r>
              <a:rPr b="1" lang="pt-BR" sz="2400">
                <a:solidFill>
                  <a:srgbClr val="2C3E50"/>
                </a:solidFill>
              </a:rPr>
              <a:t>Definição encontrada:</a:t>
            </a:r>
            <a:endParaRPr b="1"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C3E5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C3E50"/>
                </a:solidFill>
              </a:rPr>
              <a:t>	“</a:t>
            </a:r>
            <a:r>
              <a:rPr b="1" lang="pt-BR" sz="2000">
                <a:solidFill>
                  <a:srgbClr val="2C3E50"/>
                </a:solidFill>
              </a:rPr>
              <a:t>Interpretabilidade é a capacidade de um conjunto de dados, com total precisão, consistência, coerência e organização, de transmitir significado de forma clara e compreensível ao usuário.”</a:t>
            </a:r>
            <a:endParaRPr b="1" sz="20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ea5f1d08cc_1_5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Import/Export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ea5f1d08cc_1_5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47500" lnSpcReduction="10000"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CREATE TABLE IF NOT EXISTS crime(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id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total_feminicide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total_homicide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total_felony_murder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total_bodily_harm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total_theft_cellphone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total_armed_robbery_cellphone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total_theft_auto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total_armed_robbery_auto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segment_id int,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time_id int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)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row format delimited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fields terminated by ';'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lines terminated by '\n'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stored as textfile location 'hdfs://namenode:8020/user/hive/warehouse/trabalho_egov_nofrag.db/crime'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;</a:t>
            </a:r>
            <a:endParaRPr sz="2400">
              <a:solidFill>
                <a:srgbClr val="2C3E50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ea5f1d08cc_1_6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Import/Export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ea5f1d08cc_1_6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47500" lnSpcReduction="20000"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CREATE TABLE IF NOT EXISTS districts_crimes_allyears_nogeom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row format delimited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fields terminated by ';'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lines terminated by '\n'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STORED as textfile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AS 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select 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'id' as id,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'name' as name,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'year' as year,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'feminicide' as feminicide,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'homicide' as homicide,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'felony_murder' as felony_murder,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'bodily_harm' as bodily_harm,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'theft_cellphone' as theft_cellphone,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'robbery_cellphone' as robbery_cellphone,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'theft_auto' as theft_auto,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'armed_robbery_auto' as armed_robbery_auto,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        'criminal_index' as criminal_index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3E50"/>
                </a:solidFill>
              </a:rPr>
              <a:t>;</a:t>
            </a:r>
            <a:endParaRPr sz="2400">
              <a:solidFill>
                <a:srgbClr val="2C3E50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ea5f1d08cc_1_6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Import/Export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ea5f1d08cc_1_6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INSERT INTO districts_crimes_allyears_nogeom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select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district_frag_geom.id as id,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district_frag_geom.name as name,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time_frag.year as year,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sum(crime.total_feminicide) as feminicide,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sum(crime.total_homicide) as homicide, 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sum(crime.total_felony_murder) as felony_murder,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sum(crime.total_bodily_harm) as bodily_harm,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sum(crime.total_theft_cellphone) as theft_cellphone,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sum(crime.total_armed_robbery_cellphone) as robbery_cellphone,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sum(crime.total_theft_auto) as theft_auto,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sum(crime.total_armed_robbery_auto) as armed_robbery_auto,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sum(crime.total_feminicide) +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    sum(crime.total_homicide) +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    sum(crime.total_felony_murder) +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    sum(crime.total_bodily_harm) +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    sum(crime.total_theft_cellphone) +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    sum(crime.total_armed_robbery_cellphone) +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    sum(crime.total_theft_auto) +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    sum(crime.total_armed_robbery_auto) as criminal_index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from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vertice, district_frag_geom, segment, crime, time_frag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where time_frag.id = crime.time_id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and crime.segment_id = segment.id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and (segment.start_vertice_id = vertice.id OR segment.start_vertice_id = vertice.id)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and vertice.district_id = district_frag_geom.id  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and time_frag.year IN (2011, 2012, 2013, 2014, 2015, 2016, 2017, 2018)  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group by district_frag_geom.id, district_frag_geom.name, time_frag.year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    order by district_frag_geom.name ASC, time_frag.year DESC </a:t>
            </a:r>
            <a:endParaRPr sz="2400">
              <a:solidFill>
                <a:srgbClr val="2C3E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solidFill>
                  <a:srgbClr val="2C3E50"/>
                </a:solidFill>
              </a:rPr>
              <a:t>;</a:t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ea5f1d08cc_1_7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Import/Export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ea5f1d08cc_1_74"/>
          <p:cNvSpPr txBox="1"/>
          <p:nvPr/>
        </p:nvSpPr>
        <p:spPr>
          <a:xfrm>
            <a:off x="360000" y="1408800"/>
            <a:ext cx="44232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INSERT INTO districts_crimes_2011_geom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select 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distrito.*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, geometria.geometry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from 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(select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district_frag_geom.id as id,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district_frag_geom.name as name,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time_frag.year as year,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sum(crime.total_feminicide) as feminicide,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sum(crime.total_homicide) as homicide, 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sum(crime.total_felony_murder) as felony_murder,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sum(crime.total_bodily_harm) as bodily_harm,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sum(crime.total_theft_cellphone) as theft_cellphone,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sum(crime.total_armed_robbery_cellphone) as robbery_cellphone,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sum(crime.total_theft_auto) as theft_auto,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sum(crime.total_armed_robbery_auto) as armed_robbery_auto,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sum(crime.total_feminicide) +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sum(crime.total_homicide) +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sum(crime.total_felony_murder) +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sum(crime.total_bodily_harm) +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sum(crime.total_theft_cellphone) +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sum(crime.total_armed_robbery_cellphone) +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sum(crime.total_theft_auto) +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sum(crime.total_armed_robbery_auto) as criminal_index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from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vertice, district_frag_geom, segment, crime, time_frag</a:t>
            </a:r>
            <a:endParaRPr sz="10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solidFill>
                <a:srgbClr val="2C3E50"/>
              </a:solidFill>
            </a:endParaRPr>
          </a:p>
        </p:txBody>
      </p:sp>
      <p:sp>
        <p:nvSpPr>
          <p:cNvPr id="445" name="Google Shape;445;g2ea5f1d08cc_1_74"/>
          <p:cNvSpPr txBox="1"/>
          <p:nvPr/>
        </p:nvSpPr>
        <p:spPr>
          <a:xfrm>
            <a:off x="5253525" y="1408800"/>
            <a:ext cx="46188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where time_frag.id = crime.time_id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and crime.segment_id = segment.id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and (segment.start_vertice_id = vertice.id OR segment.start_vertice_id = vertice.id)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and vertice.district_id = district_frag_geom.id  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and time_frag.year = 2011  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group by district_frag_geom.id, district_frag_geom.name, time_frag.year) 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as distrito, 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(select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district_frag_geom.id,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district_frag_geom.geometry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    from district_frag_geom) 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    as geometria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where distrito.id = geometria.id</a:t>
            </a:r>
            <a:endParaRPr sz="1000">
              <a:solidFill>
                <a:srgbClr val="2C3E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rgbClr val="2C3E50"/>
                </a:solidFill>
              </a:rPr>
              <a:t>;</a:t>
            </a:r>
            <a:endParaRPr sz="10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ea5f1d08cc_1_84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Import/Export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2ea5f1d08cc_1_84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C3E50"/>
                </a:solidFill>
              </a:rPr>
              <a:t>hadoop fs -cat hdfs://namenode:8020/user/hive/warehouse/trabalho_egov_nofrag.db/districts_crimes_2011_geom/* &gt; crimes_2011.csv</a:t>
            </a:r>
            <a:endParaRPr sz="16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ea5f1d08cc_1_3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Geometrias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2ea5f1d08cc_1_33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a5f1d08cc_1_38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pt-BR" sz="2700">
                <a:solidFill>
                  <a:srgbClr val="FFFFFF"/>
                </a:solidFill>
              </a:rPr>
              <a:t>Visualizações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ea5f1d08cc_1_38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1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1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Lucas Natan: </a:t>
            </a:r>
            <a:r>
              <a:rPr b="1" i="0" lang="pt-B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lucasnatan@id.uff.br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Ruan Pablo: </a:t>
            </a:r>
            <a:r>
              <a:rPr b="1" i="0" lang="pt-B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ruanpablo@id.uff.br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Italo Portinho: </a:t>
            </a:r>
            <a:r>
              <a:rPr b="1" i="0" lang="pt-B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italons@gmail.com</a:t>
            </a: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pt-BR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italoleite@id.uff.br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55419" lvl="0" marL="432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419" lvl="0" marL="432000" marR="0" rtl="0" algn="ctr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5419" lvl="0" marL="432000" marR="0" rtl="0" algn="ctr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ctr">
              <a:lnSpc>
                <a:spcPct val="100000"/>
              </a:lnSpc>
              <a:spcBef>
                <a:spcPts val="1057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Muito Obrigado!!!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pt-BR" sz="2700">
                <a:solidFill>
                  <a:schemeClr val="lt1"/>
                </a:solidFill>
              </a:rPr>
              <a:t>Interpretabilidade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2920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(G1) Compreensibilidade, simplicidade, claridade e redigibilidade;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0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(G2) Confiabilidade e rastreabilidade;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0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(G3) Estrutura e organização;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0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(G4) Acurácia e corretude;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0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(G5) Completude;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0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(G6) Concisão;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0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(G7) Consistência e coerência;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036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ct val="4500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(G8) Informatividade;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Artigo Principal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2000" y="1358575"/>
            <a:ext cx="4672525" cy="390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pt-BR" sz="2700">
                <a:solidFill>
                  <a:schemeClr val="lt1"/>
                </a:solidFill>
              </a:rPr>
              <a:t>Interpretabilidade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288" y="1312113"/>
            <a:ext cx="68294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/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1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Dados abertos;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Transparência;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Prestação de contas;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E-Gov;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080"/>
              <a:buFont typeface="Noto Sans Symbols"/>
              <a:buChar char="●"/>
            </a:pPr>
            <a:r>
              <a:rPr b="1" i="0" lang="pt-BR" sz="24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Participação do cidadão;</a:t>
            </a:r>
            <a:endParaRPr b="1" i="0" sz="2400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