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27db6b308_0_3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e27db6b308_0_3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27db6b308_0_3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e27db6b308_0_3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27db6b308_0_6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e27db6b308_0_6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27db6b308_0_4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e27db6b308_0_4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e27db6b308_0_4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e27db6b308_0_4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e27db6b308_0_5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e27db6b308_0_5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e27db6b308_0_5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e27db6b308_0_5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e27db6b308_0_7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e27db6b308_0_7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e27db6b308_0_7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e27db6b308_0_7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339b9f948_0_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7339b9f948_0_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339b9f948_0_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7339b9f948_0_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7339b9f948_0_1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7339b9f948_0_1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e44b3fb4df_3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e44b3fb4df_3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7339b9f948_0_2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7339b9f948_0_2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e44b3fb4df_4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2e44b3fb4df_4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27db6b308_2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e27db6b308_2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44b3fb4df_2_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e44b3fb4df_2_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e44b3fb4df_2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e44b3fb4df_2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e44b3fb4df_2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2e44b3fb4df_2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e44b3fb4df_0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2e44b3fb4df_0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e27db6b308_2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2e27db6b308_2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e44b3fb4df_0_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2e44b3fb4df_0_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e27db6b308_2_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2e27db6b308_2_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7339b83ed0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27339b83ed0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e27db6b308_0_8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2e27db6b308_0_8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e27db6b308_0_8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2e27db6b308_0_8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e27db6b308_0_9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2e27db6b308_0_9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e27db6b308_0_9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2e27db6b308_0_9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27db6b308_0_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e27db6b308_0_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27db6b308_0_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e27db6b308_0_1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27db6b308_0_2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e27db6b308_0_2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27db6b308_0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e27db6b308_0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27db6b308_0_2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e27db6b308_0_2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2"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3"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4"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3" type="body"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4" type="body"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5" type="body"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6" type="body"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idx="1"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3"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2"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3"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2"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3"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2"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2"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3"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4"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2" type="body"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3" type="body"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4" type="body"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5" type="body"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6" type="body"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3"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3"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3"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10080000" cy="3780000"/>
          </a:xfrm>
          <a:prstGeom prst="rect">
            <a:avLst/>
          </a:prstGeom>
          <a:solidFill>
            <a:srgbClr val="1ABC9C"/>
          </a:solidFill>
          <a:ln cap="flat" cmpd="sng" w="10800">
            <a:solidFill>
              <a:srgbClr val="1ABC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4"/>
          <p:cNvSpPr txBox="1"/>
          <p:nvPr>
            <p:ph idx="10" type="dt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4"/>
          <p:cNvSpPr txBox="1"/>
          <p:nvPr>
            <p:ph idx="11" type="ftr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4"/>
          <p:cNvSpPr/>
          <p:nvPr/>
        </p:nvSpPr>
        <p:spPr>
          <a:xfrm>
            <a:off x="9315000" y="5175000"/>
            <a:ext cx="450000" cy="450000"/>
          </a:xfrm>
          <a:prstGeom prst="ellipse">
            <a:avLst/>
          </a:prstGeom>
          <a:solidFill>
            <a:srgbClr val="1ABC9C"/>
          </a:solidFill>
          <a:ln cap="flat" cmpd="sng" w="10800">
            <a:solidFill>
              <a:srgbClr val="1ABC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hyperlink" Target="mailto:lucasnatan@id.uff.br" TargetMode="External"/><Relationship Id="rId4" Type="http://schemas.openxmlformats.org/officeDocument/2006/relationships/hyperlink" Target="mailto:ruanpablo@id.uff.br" TargetMode="External"/><Relationship Id="rId5" Type="http://schemas.openxmlformats.org/officeDocument/2006/relationships/hyperlink" Target="mailto:italons@gmail.com" TargetMode="External"/><Relationship Id="rId6" Type="http://schemas.openxmlformats.org/officeDocument/2006/relationships/hyperlink" Target="mailto:italoleite@id.uff.br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/>
        </p:nvSpPr>
        <p:spPr>
          <a:xfrm>
            <a:off x="0" y="112320"/>
            <a:ext cx="9360000" cy="193464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Uma Análise da Interpretabilidade de Dados em </a:t>
            </a:r>
            <a:br>
              <a:rPr b="0" i="0" lang="pt-BR" sz="1800" u="none" cap="none" strike="noStrike"/>
            </a:b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Portais de Dados Abertos Governamentais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Sistemas de Governo Eletrônico(2024-1) – Profª Flávia Bernardini</a:t>
            </a:r>
            <a:endParaRPr b="0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Lucas </a:t>
            </a:r>
            <a:r>
              <a:rPr lang="pt-BR" sz="2200">
                <a:solidFill>
                  <a:srgbClr val="FFFFFF"/>
                </a:solidFill>
              </a:rPr>
              <a:t>Costa</a:t>
            </a:r>
            <a:r>
              <a:rPr b="0" i="0" lang="pt-BR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Ruan Pablo, Ítalo Portinho</a:t>
            </a:r>
            <a:endParaRPr b="0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Principal</a:t>
            </a:r>
            <a:endParaRPr b="1" sz="27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6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C3E50"/>
                </a:solidFill>
              </a:rPr>
              <a:t>		</a:t>
            </a:r>
            <a:endParaRPr b="1" sz="2400">
              <a:solidFill>
                <a:srgbClr val="2C3E50"/>
              </a:solidFill>
            </a:endParaRPr>
          </a:p>
        </p:txBody>
      </p:sp>
      <p:pic>
        <p:nvPicPr>
          <p:cNvPr id="179" name="Google Shape;1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975" y="2000663"/>
            <a:ext cx="7420049" cy="166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Principal</a:t>
            </a:r>
            <a:endParaRPr b="1" sz="27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7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pt-BR" sz="2400">
                <a:solidFill>
                  <a:srgbClr val="2C3E50"/>
                </a:solidFill>
              </a:rPr>
              <a:t>Pesquisa com especialistas para complementar e ordenar as características da Tabela 2;</a:t>
            </a:r>
            <a:endParaRPr b="1" sz="2400">
              <a:solidFill>
                <a:srgbClr val="2C3E50"/>
              </a:solidFill>
            </a:endParaRPr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pt-BR" sz="2400">
                <a:solidFill>
                  <a:srgbClr val="2C3E50"/>
                </a:solidFill>
              </a:rPr>
              <a:t>Escala de Likert;</a:t>
            </a:r>
            <a:endParaRPr b="1"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C3E50"/>
                </a:solidFill>
              </a:rPr>
              <a:t>		</a:t>
            </a:r>
            <a:endParaRPr b="1"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Principal</a:t>
            </a:r>
            <a:endParaRPr b="1" sz="27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8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10000"/>
          </a:bodyPr>
          <a:lstStyle/>
          <a:p>
            <a:pPr indent="-292036" lvl="0" marL="45720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pt-BR" sz="2400">
                <a:solidFill>
                  <a:srgbClr val="2C3E50"/>
                </a:solidFill>
              </a:rPr>
              <a:t>(G1) Compreensibilidade, simplicidade, claridade e redigibilidade;</a:t>
            </a:r>
            <a:endParaRPr b="1" sz="2400">
              <a:solidFill>
                <a:srgbClr val="2C3E50"/>
              </a:solidFill>
            </a:endParaRPr>
          </a:p>
          <a:p>
            <a:pPr indent="-292036" lvl="0" marL="45720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pt-BR" sz="2400">
                <a:solidFill>
                  <a:srgbClr val="2C3E50"/>
                </a:solidFill>
              </a:rPr>
              <a:t>(G2) Confiabilidade e rastreabilidade;</a:t>
            </a:r>
            <a:endParaRPr b="1" sz="2400">
              <a:solidFill>
                <a:srgbClr val="2C3E50"/>
              </a:solidFill>
            </a:endParaRPr>
          </a:p>
          <a:p>
            <a:pPr indent="-292036" lvl="0" marL="45720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pt-BR" sz="2400">
                <a:solidFill>
                  <a:srgbClr val="2C3E50"/>
                </a:solidFill>
              </a:rPr>
              <a:t>(G3) Estrutura e organização;</a:t>
            </a:r>
            <a:endParaRPr b="1" sz="2400">
              <a:solidFill>
                <a:srgbClr val="2C3E50"/>
              </a:solidFill>
            </a:endParaRPr>
          </a:p>
          <a:p>
            <a:pPr indent="-292036" lvl="0" marL="45720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pt-BR" sz="2400">
                <a:solidFill>
                  <a:srgbClr val="2C3E50"/>
                </a:solidFill>
              </a:rPr>
              <a:t>(G4) Acurácia e corretude;</a:t>
            </a:r>
            <a:endParaRPr b="1" sz="2400">
              <a:solidFill>
                <a:srgbClr val="2C3E50"/>
              </a:solidFill>
            </a:endParaRPr>
          </a:p>
          <a:p>
            <a:pPr indent="-292036" lvl="0" marL="45720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pt-BR" sz="2400">
                <a:solidFill>
                  <a:srgbClr val="2C3E50"/>
                </a:solidFill>
              </a:rPr>
              <a:t>(G5) Completude;</a:t>
            </a:r>
            <a:endParaRPr b="1" sz="2400">
              <a:solidFill>
                <a:srgbClr val="2C3E50"/>
              </a:solidFill>
            </a:endParaRPr>
          </a:p>
          <a:p>
            <a:pPr indent="-292036" lvl="0" marL="45720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pt-BR" sz="2400">
                <a:solidFill>
                  <a:srgbClr val="2C3E50"/>
                </a:solidFill>
              </a:rPr>
              <a:t>(G6) Concisão;</a:t>
            </a:r>
            <a:endParaRPr b="1" sz="2400">
              <a:solidFill>
                <a:srgbClr val="2C3E50"/>
              </a:solidFill>
            </a:endParaRPr>
          </a:p>
          <a:p>
            <a:pPr indent="-292036" lvl="0" marL="45720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pt-BR" sz="2400">
                <a:solidFill>
                  <a:srgbClr val="2C3E50"/>
                </a:solidFill>
              </a:rPr>
              <a:t>(G7) Consistência e c</a:t>
            </a:r>
            <a:r>
              <a:rPr b="1" lang="pt-BR" sz="2400">
                <a:solidFill>
                  <a:srgbClr val="2C3E50"/>
                </a:solidFill>
              </a:rPr>
              <a:t>oerência</a:t>
            </a:r>
            <a:r>
              <a:rPr b="1" lang="pt-BR" sz="2400">
                <a:solidFill>
                  <a:srgbClr val="2C3E50"/>
                </a:solidFill>
              </a:rPr>
              <a:t>;</a:t>
            </a:r>
            <a:endParaRPr b="1" sz="2400">
              <a:solidFill>
                <a:srgbClr val="2C3E50"/>
              </a:solidFill>
            </a:endParaRPr>
          </a:p>
          <a:p>
            <a:pPr indent="-292036" lvl="0" marL="45720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lang="pt-BR" sz="2400">
                <a:solidFill>
                  <a:srgbClr val="2C3E50"/>
                </a:solidFill>
              </a:rPr>
              <a:t>(G8) Informatividade;</a:t>
            </a:r>
            <a:endParaRPr b="1"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C3E50"/>
                </a:solidFill>
              </a:rPr>
              <a:t>		</a:t>
            </a:r>
            <a:endParaRPr b="1"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Principal</a:t>
            </a:r>
            <a:endParaRPr b="1" sz="27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9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C3E50"/>
                </a:solidFill>
              </a:rPr>
              <a:t>		</a:t>
            </a:r>
            <a:endParaRPr b="1" sz="2400">
              <a:solidFill>
                <a:srgbClr val="2C3E50"/>
              </a:solidFill>
            </a:endParaRPr>
          </a:p>
        </p:txBody>
      </p:sp>
      <p:pic>
        <p:nvPicPr>
          <p:cNvPr id="198" name="Google Shape;19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210" y="1717225"/>
            <a:ext cx="6648190" cy="22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0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Principal</a:t>
            </a:r>
            <a:endParaRPr b="1" sz="27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0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pt-BR" sz="2400">
                <a:solidFill>
                  <a:srgbClr val="2C3E50"/>
                </a:solidFill>
              </a:rPr>
              <a:t>Definição: </a:t>
            </a:r>
            <a:endParaRPr b="1" sz="2400">
              <a:solidFill>
                <a:srgbClr val="2C3E50"/>
              </a:solidFill>
            </a:endParaRPr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pt-BR" sz="2400">
                <a:solidFill>
                  <a:srgbClr val="2C3E50"/>
                </a:solidFill>
              </a:rPr>
              <a:t>Modelo(figura)</a:t>
            </a:r>
            <a:r>
              <a:rPr b="1" lang="pt-BR" sz="2400">
                <a:solidFill>
                  <a:srgbClr val="2C3E50"/>
                </a:solidFill>
              </a:rPr>
              <a:t>;</a:t>
            </a:r>
            <a:endParaRPr b="1"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C3E50"/>
                </a:solidFill>
              </a:rPr>
              <a:t>		</a:t>
            </a:r>
            <a:endParaRPr b="1"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1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Principal</a:t>
            </a:r>
            <a:endParaRPr b="1" sz="27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1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C3E50"/>
                </a:solidFill>
              </a:rPr>
              <a:t>		</a:t>
            </a:r>
            <a:endParaRPr b="1" sz="2400">
              <a:solidFill>
                <a:srgbClr val="2C3E50"/>
              </a:solidFill>
            </a:endParaRPr>
          </a:p>
        </p:txBody>
      </p:sp>
      <p:pic>
        <p:nvPicPr>
          <p:cNvPr id="211" name="Google Shape;21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000" y="1358575"/>
            <a:ext cx="4672525" cy="390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2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Principal</a:t>
            </a:r>
            <a:endParaRPr b="1" sz="27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2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pt-BR" sz="2400">
                <a:solidFill>
                  <a:srgbClr val="2C3E50"/>
                </a:solidFill>
              </a:rPr>
              <a:t>Análise dos portais de dados abertos:</a:t>
            </a:r>
            <a:endParaRPr b="1" sz="2400">
              <a:solidFill>
                <a:srgbClr val="2C3E5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○"/>
            </a:pPr>
            <a:r>
              <a:rPr b="1" lang="pt-BR" sz="2400">
                <a:solidFill>
                  <a:srgbClr val="2C3E50"/>
                </a:solidFill>
              </a:rPr>
              <a:t>Brasil;</a:t>
            </a:r>
            <a:endParaRPr b="1" sz="2400">
              <a:solidFill>
                <a:srgbClr val="2C3E5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○"/>
            </a:pPr>
            <a:r>
              <a:rPr b="1" lang="pt-BR" sz="2400">
                <a:solidFill>
                  <a:srgbClr val="2C3E50"/>
                </a:solidFill>
              </a:rPr>
              <a:t>Europa;</a:t>
            </a:r>
            <a:endParaRPr b="1" sz="2400">
              <a:solidFill>
                <a:srgbClr val="2C3E5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○"/>
            </a:pPr>
            <a:r>
              <a:rPr b="1" lang="pt-BR" sz="2400">
                <a:solidFill>
                  <a:srgbClr val="2C3E50"/>
                </a:solidFill>
              </a:rPr>
              <a:t>Estados Unidos;</a:t>
            </a:r>
            <a:endParaRPr b="1"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C3E50"/>
                </a:solidFill>
              </a:rPr>
              <a:t>		</a:t>
            </a:r>
            <a:endParaRPr b="1"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Principal</a:t>
            </a:r>
            <a:endParaRPr b="1" sz="27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3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C3E50"/>
                </a:solidFill>
              </a:rPr>
              <a:t>		</a:t>
            </a:r>
            <a:endParaRPr b="1" sz="2400">
              <a:solidFill>
                <a:srgbClr val="2C3E50"/>
              </a:solidFill>
            </a:endParaRPr>
          </a:p>
        </p:txBody>
      </p:sp>
      <p:pic>
        <p:nvPicPr>
          <p:cNvPr id="224" name="Google Shape;22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288" y="1312113"/>
            <a:ext cx="6829425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Principal</a:t>
            </a:r>
            <a:endParaRPr b="1" sz="27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4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pt-BR" sz="2400">
                <a:solidFill>
                  <a:srgbClr val="2C3E50"/>
                </a:solidFill>
              </a:rPr>
              <a:t>Portais publicam os dataset mesmo que eles não sejam adequados;</a:t>
            </a:r>
            <a:endParaRPr b="1" sz="2400">
              <a:solidFill>
                <a:srgbClr val="2C3E50"/>
              </a:solidFill>
            </a:endParaRPr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1" lang="pt-BR" sz="2400">
                <a:solidFill>
                  <a:srgbClr val="2C3E50"/>
                </a:solidFill>
              </a:rPr>
              <a:t>Dark-Data </a:t>
            </a:r>
            <a:r>
              <a:rPr b="1" i="1" lang="pt-BR" sz="2400">
                <a:solidFill>
                  <a:srgbClr val="2C3E50"/>
                </a:solidFill>
              </a:rPr>
              <a:t>Syndrome;</a:t>
            </a:r>
            <a:endParaRPr b="1" i="1" sz="2400">
              <a:solidFill>
                <a:srgbClr val="2C3E5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○"/>
            </a:pPr>
            <a:r>
              <a:rPr lang="pt-BR" sz="2400">
                <a:solidFill>
                  <a:srgbClr val="2C3E50"/>
                </a:solidFill>
              </a:rPr>
              <a:t>Acúmulo de grande volume de dados de pouco valor;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C3E50"/>
                </a:solidFill>
              </a:rPr>
              <a:t>		</a:t>
            </a:r>
            <a:endParaRPr b="1"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5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rgbClr val="FFFFFF"/>
                </a:solidFill>
              </a:rPr>
              <a:t>Proposal for an index measuring the reputation of open data portals: The Odapri</a:t>
            </a:r>
            <a:endParaRPr b="1" sz="27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5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pt-BR" sz="2400">
                <a:solidFill>
                  <a:srgbClr val="2C3E50"/>
                </a:solidFill>
              </a:rPr>
              <a:t>Autores: Marta Ortiz-de-Urbina-Criado; Alberto Abella; Carmen De-Pablos-Heredero</a:t>
            </a:r>
            <a:endParaRPr b="1" sz="2400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Sumário</a:t>
            </a:r>
            <a:endParaRPr b="1" sz="27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8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Noto Sans Symbols"/>
              <a:buAutoNum type="arabicParenR"/>
            </a:pPr>
            <a:r>
              <a:rPr b="1" lang="pt-BR" sz="2400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1" sz="2400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057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Noto Sans Symbols"/>
              <a:buAutoNum type="arabicParenR"/>
            </a:pPr>
            <a:r>
              <a:rPr b="1" lang="pt-BR" sz="2400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Artigo Principal</a:t>
            </a:r>
            <a:endParaRPr b="1" sz="2400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057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Noto Sans Symbols"/>
              <a:buAutoNum type="arabicParenR"/>
            </a:pPr>
            <a:r>
              <a:rPr b="1" lang="pt-BR" sz="2400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Artigo 1 (Lucas)</a:t>
            </a:r>
            <a:endParaRPr b="1" sz="2400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057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Noto Sans Symbols"/>
              <a:buAutoNum type="arabicParenR"/>
            </a:pPr>
            <a:r>
              <a:rPr b="1" lang="pt-BR" sz="2400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Artigo </a:t>
            </a:r>
            <a:r>
              <a:rPr b="1" lang="pt-BR" sz="2400">
                <a:solidFill>
                  <a:srgbClr val="2C3E50"/>
                </a:solidFill>
              </a:rPr>
              <a:t>2 (Ruan)</a:t>
            </a:r>
            <a:endParaRPr b="1" sz="2400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057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Noto Sans Symbols"/>
              <a:buAutoNum type="arabicParenR"/>
            </a:pPr>
            <a:r>
              <a:rPr b="1" lang="pt-BR" sz="2400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Artigo </a:t>
            </a:r>
            <a:r>
              <a:rPr b="1" lang="pt-BR" sz="2400">
                <a:solidFill>
                  <a:srgbClr val="2C3E50"/>
                </a:solidFill>
              </a:rPr>
              <a:t>3 (Ítalo)</a:t>
            </a:r>
            <a:endParaRPr b="1" sz="2400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057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Noto Sans Symbols"/>
              <a:buAutoNum type="arabicParenR"/>
            </a:pPr>
            <a:r>
              <a:rPr b="1" lang="pt-BR" sz="2400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Conclusão</a:t>
            </a:r>
            <a:endParaRPr b="1" sz="2400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6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rgbClr val="FFFFFF"/>
                </a:solidFill>
              </a:rPr>
              <a:t>Proposal for an index measuring the reputation of open data portals: The Odapri</a:t>
            </a:r>
            <a:endParaRPr b="1" sz="27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6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pt-BR" sz="2400">
                <a:solidFill>
                  <a:srgbClr val="2C3E50"/>
                </a:solidFill>
              </a:rPr>
              <a:t>Portais de dados abertos</a:t>
            </a:r>
            <a:endParaRPr b="1" sz="2400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rgbClr val="FFFFFF"/>
                </a:solidFill>
              </a:rPr>
              <a:t>Proposal for an index measuring the reputation of open data portals: The Odapri</a:t>
            </a:r>
            <a:endParaRPr b="1" sz="27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7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●"/>
            </a:pPr>
            <a:r>
              <a:rPr b="1" lang="pt-BR" sz="2400">
                <a:solidFill>
                  <a:srgbClr val="2C3E50"/>
                </a:solidFill>
              </a:rPr>
              <a:t>Conceito</a:t>
            </a:r>
            <a:endParaRPr b="1" sz="2400">
              <a:solidFill>
                <a:srgbClr val="2C3E50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●"/>
            </a:pPr>
            <a:r>
              <a:rPr b="1" lang="pt-BR" sz="2400">
                <a:solidFill>
                  <a:srgbClr val="2C3E50"/>
                </a:solidFill>
              </a:rPr>
              <a:t>Dimensões propostas por Lange, Lee and Dai (2011)</a:t>
            </a:r>
            <a:endParaRPr b="1" sz="2400">
              <a:solidFill>
                <a:srgbClr val="2C3E5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8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rgbClr val="FFFFFF"/>
                </a:solidFill>
              </a:rPr>
              <a:t>Proposal for an index measuring the reputation of open data portals: The Odapri</a:t>
            </a:r>
            <a:endParaRPr b="1" sz="27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8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pt-BR" sz="2400">
                <a:solidFill>
                  <a:srgbClr val="2C3E50"/>
                </a:solidFill>
              </a:rPr>
              <a:t>Odapri</a:t>
            </a:r>
            <a:endParaRPr b="1" sz="2400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9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rgbClr val="FFFFFF"/>
                </a:solidFill>
              </a:rPr>
              <a:t>Proposal for an index measuring the reputation of open data portals: The Odapri</a:t>
            </a:r>
            <a:endParaRPr b="1" sz="27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088" y="1449325"/>
            <a:ext cx="4695825" cy="37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0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rgbClr val="FFFFFF"/>
                </a:solidFill>
              </a:rPr>
              <a:t>Proposal for an index measuring the reputation of open data portals: The Odapri</a:t>
            </a:r>
            <a:endParaRPr b="1" sz="27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50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pt-BR" sz="2400">
                <a:solidFill>
                  <a:srgbClr val="2C3E50"/>
                </a:solidFill>
              </a:rPr>
              <a:t>Benefícios do Odapri</a:t>
            </a:r>
            <a:endParaRPr b="1" sz="2400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1"/>
          <p:cNvSpPr txBox="1"/>
          <p:nvPr/>
        </p:nvSpPr>
        <p:spPr>
          <a:xfrm>
            <a:off x="360000" y="103375"/>
            <a:ext cx="96225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700">
                <a:solidFill>
                  <a:schemeClr val="lt1"/>
                </a:solidFill>
              </a:rPr>
              <a:t>Artigo 2</a:t>
            </a:r>
            <a:endParaRPr b="1" sz="27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51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0781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●"/>
            </a:pPr>
            <a:r>
              <a:rPr lang="pt-BR" sz="2400">
                <a:solidFill>
                  <a:srgbClr val="2C3E50"/>
                </a:solidFill>
              </a:rPr>
              <a:t>COSTA, Catherine Fortes Thedim; PEREIRA, Shaiana; SOUZA E SILVA, Pedro; TREVISAN, Daniela; SALGADO, Luciana; BERNARDINI, Flavia. Uma ferramenta computacional para apoiar a avaliação da completude de requisitos em portais governamentais brasileiros de transparência. </a:t>
            </a:r>
            <a:r>
              <a:rPr i="1" lang="pt-BR" sz="2400">
                <a:solidFill>
                  <a:srgbClr val="2C3E50"/>
                </a:solidFill>
              </a:rPr>
              <a:t>In</a:t>
            </a:r>
            <a:r>
              <a:rPr lang="pt-BR" sz="2400">
                <a:solidFill>
                  <a:srgbClr val="2C3E50"/>
                </a:solidFill>
              </a:rPr>
              <a:t>: WORKSHOP DE COMPUTAÇÃO APLICADA EM GOVERNO ELETRÔNICO (WCGE), 11. , 2023</a:t>
            </a:r>
            <a:endParaRPr b="1" sz="2400">
              <a:solidFill>
                <a:srgbClr val="2C3E5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2"/>
          <p:cNvSpPr txBox="1"/>
          <p:nvPr/>
        </p:nvSpPr>
        <p:spPr>
          <a:xfrm>
            <a:off x="360000" y="103375"/>
            <a:ext cx="96225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300">
                <a:solidFill>
                  <a:schemeClr val="lt1"/>
                </a:solidFill>
              </a:rPr>
              <a:t> Uma ferramenta computacional para apoiar a avaliação da completude de requisitos em portais governamentais brasileiros de transparência</a:t>
            </a:r>
            <a:endParaRPr b="1" sz="23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2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pt-BR" sz="2400">
                <a:solidFill>
                  <a:srgbClr val="2C3E50"/>
                </a:solidFill>
              </a:rPr>
              <a:t>Objetivo:</a:t>
            </a:r>
            <a:endParaRPr b="1" sz="2400">
              <a:solidFill>
                <a:srgbClr val="2C3E5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-"/>
            </a:pPr>
            <a:r>
              <a:rPr b="1" lang="pt-BR" sz="2400">
                <a:solidFill>
                  <a:srgbClr val="2C3E50"/>
                </a:solidFill>
              </a:rPr>
              <a:t>Desenvolver uma ferramenta web para apoiar a avaliação de portais de transparência brasileiros</a:t>
            </a:r>
            <a:endParaRPr b="1"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3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300">
                <a:solidFill>
                  <a:schemeClr val="lt1"/>
                </a:solidFill>
              </a:rPr>
              <a:t> Uma ferramenta computacional para apoiar a avaliação da completude de requisitos em portais governamentais brasileiros de transparência</a:t>
            </a:r>
            <a:endParaRPr b="1" sz="2700">
              <a:solidFill>
                <a:srgbClr val="FFFFFF"/>
              </a:solidFill>
            </a:endParaRPr>
          </a:p>
        </p:txBody>
      </p:sp>
      <p:sp>
        <p:nvSpPr>
          <p:cNvPr id="284" name="Google Shape;284;p53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pt-BR" sz="2400">
                <a:solidFill>
                  <a:srgbClr val="2C3E50"/>
                </a:solidFill>
              </a:rPr>
              <a:t>Metodologia:</a:t>
            </a:r>
            <a:endParaRPr b="1" sz="2400">
              <a:solidFill>
                <a:srgbClr val="2C3E5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C3E50"/>
                </a:solidFill>
              </a:rPr>
              <a:t>→ Análise da situação atual</a:t>
            </a:r>
            <a:endParaRPr b="1" sz="2400">
              <a:solidFill>
                <a:srgbClr val="2C3E50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-"/>
            </a:pPr>
            <a:r>
              <a:rPr b="1" lang="pt-BR" sz="2400">
                <a:solidFill>
                  <a:srgbClr val="2C3E50"/>
                </a:solidFill>
              </a:rPr>
              <a:t>Elaboração da primeira versão do instrumento</a:t>
            </a:r>
            <a:endParaRPr b="1" sz="2400">
              <a:solidFill>
                <a:srgbClr val="2C3E50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-"/>
            </a:pPr>
            <a:r>
              <a:rPr b="1" lang="pt-BR" sz="2400">
                <a:solidFill>
                  <a:srgbClr val="2C3E50"/>
                </a:solidFill>
              </a:rPr>
              <a:t>Avaliação do instrumento</a:t>
            </a:r>
            <a:endParaRPr b="1" sz="2400">
              <a:solidFill>
                <a:srgbClr val="2C3E5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4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300">
                <a:solidFill>
                  <a:schemeClr val="lt1"/>
                </a:solidFill>
              </a:rPr>
              <a:t> Uma ferramenta computacional para apoiar a avaliação da completude de requisitos em portais governamentais brasileiros de transparência</a:t>
            </a:r>
            <a:endParaRPr b="1" sz="2700">
              <a:solidFill>
                <a:srgbClr val="FFFFFF"/>
              </a:solidFill>
            </a:endParaRPr>
          </a:p>
        </p:txBody>
      </p:sp>
      <p:sp>
        <p:nvSpPr>
          <p:cNvPr id="290" name="Google Shape;290;p54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pt-BR" sz="2400">
                <a:solidFill>
                  <a:srgbClr val="2C3E50"/>
                </a:solidFill>
              </a:rPr>
              <a:t>Metodologia:</a:t>
            </a:r>
            <a:endParaRPr b="1" sz="2400">
              <a:solidFill>
                <a:srgbClr val="2C3E5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-"/>
            </a:pPr>
            <a:r>
              <a:rPr b="1" lang="pt-BR" sz="2400">
                <a:solidFill>
                  <a:srgbClr val="2C3E50"/>
                </a:solidFill>
              </a:rPr>
              <a:t>Análise da situação atual</a:t>
            </a:r>
            <a:endParaRPr b="1" sz="2400">
              <a:solidFill>
                <a:srgbClr val="2C3E50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C3E50"/>
                </a:solidFill>
              </a:rPr>
              <a:t>→ Elaboração da primeira versão do instrumento</a:t>
            </a:r>
            <a:endParaRPr b="1" sz="2400">
              <a:solidFill>
                <a:srgbClr val="2C3E50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-"/>
            </a:pPr>
            <a:r>
              <a:rPr b="1" lang="pt-BR" sz="2400">
                <a:solidFill>
                  <a:srgbClr val="2C3E50"/>
                </a:solidFill>
              </a:rPr>
              <a:t>Avaliação do instrumento</a:t>
            </a:r>
            <a:endParaRPr b="1" sz="2400">
              <a:solidFill>
                <a:srgbClr val="2C3E5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5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300">
                <a:solidFill>
                  <a:schemeClr val="lt1"/>
                </a:solidFill>
              </a:rPr>
              <a:t> Uma ferramenta computacional para apoiar a avaliação da completude de requisitos em portais governamentais brasileiros de transparência</a:t>
            </a:r>
            <a:endParaRPr b="1" sz="2700">
              <a:solidFill>
                <a:srgbClr val="FFFFFF"/>
              </a:solidFill>
            </a:endParaRPr>
          </a:p>
        </p:txBody>
      </p:sp>
      <p:sp>
        <p:nvSpPr>
          <p:cNvPr id="296" name="Google Shape;296;p55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850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C3E50"/>
                </a:solidFill>
              </a:rPr>
              <a:t>Critérios:</a:t>
            </a:r>
            <a:endParaRPr b="1" sz="2400">
              <a:solidFill>
                <a:srgbClr val="2C3E5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-35814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100000"/>
              <a:buAutoNum type="arabicPeriod"/>
            </a:pPr>
            <a:r>
              <a:rPr b="1" lang="pt-BR" sz="2400">
                <a:solidFill>
                  <a:srgbClr val="2C3E50"/>
                </a:solidFill>
              </a:rPr>
              <a:t>Receitas</a:t>
            </a:r>
            <a:endParaRPr b="1" sz="2400">
              <a:solidFill>
                <a:srgbClr val="2C3E50"/>
              </a:solidFill>
            </a:endParaRPr>
          </a:p>
          <a:p>
            <a:pPr indent="-35814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100000"/>
              <a:buAutoNum type="arabicPeriod"/>
            </a:pPr>
            <a:r>
              <a:rPr b="1" lang="pt-BR" sz="2400">
                <a:solidFill>
                  <a:srgbClr val="2C3E50"/>
                </a:solidFill>
              </a:rPr>
              <a:t>Despesas</a:t>
            </a:r>
            <a:endParaRPr b="1" sz="2400">
              <a:solidFill>
                <a:srgbClr val="2C3E50"/>
              </a:solidFill>
            </a:endParaRPr>
          </a:p>
          <a:p>
            <a:pPr indent="-35814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100000"/>
              <a:buAutoNum type="arabicPeriod"/>
            </a:pPr>
            <a:r>
              <a:rPr b="1" lang="pt-BR" sz="2400">
                <a:solidFill>
                  <a:srgbClr val="2C3E50"/>
                </a:solidFill>
              </a:rPr>
              <a:t>Informações financeiras</a:t>
            </a:r>
            <a:endParaRPr b="1" sz="2400">
              <a:solidFill>
                <a:srgbClr val="2C3E50"/>
              </a:solidFill>
            </a:endParaRPr>
          </a:p>
          <a:p>
            <a:pPr indent="-35814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100000"/>
              <a:buAutoNum type="arabicPeriod"/>
            </a:pPr>
            <a:r>
              <a:rPr b="1" lang="pt-BR" sz="2400">
                <a:solidFill>
                  <a:srgbClr val="2C3E50"/>
                </a:solidFill>
              </a:rPr>
              <a:t>Licitações e contratos</a:t>
            </a:r>
            <a:endParaRPr b="1" sz="2400">
              <a:solidFill>
                <a:srgbClr val="2C3E50"/>
              </a:solidFill>
            </a:endParaRPr>
          </a:p>
          <a:p>
            <a:pPr indent="-35814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100000"/>
              <a:buAutoNum type="arabicPeriod"/>
            </a:pPr>
            <a:r>
              <a:rPr b="1" lang="pt-BR" sz="2400">
                <a:solidFill>
                  <a:srgbClr val="2C3E50"/>
                </a:solidFill>
              </a:rPr>
              <a:t>Servidores</a:t>
            </a:r>
            <a:endParaRPr b="1" sz="2400">
              <a:solidFill>
                <a:srgbClr val="2C3E50"/>
              </a:solidFill>
            </a:endParaRPr>
          </a:p>
          <a:p>
            <a:pPr indent="-35814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100000"/>
              <a:buAutoNum type="arabicPeriod"/>
            </a:pPr>
            <a:r>
              <a:rPr b="1" lang="pt-BR" sz="2400">
                <a:solidFill>
                  <a:srgbClr val="2C3E50"/>
                </a:solidFill>
              </a:rPr>
              <a:t>Convênios</a:t>
            </a:r>
            <a:endParaRPr b="1" sz="2400">
              <a:solidFill>
                <a:srgbClr val="2C3E50"/>
              </a:solidFill>
            </a:endParaRPr>
          </a:p>
          <a:p>
            <a:pPr indent="-35814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100000"/>
              <a:buAutoNum type="arabicPeriod"/>
            </a:pPr>
            <a:r>
              <a:rPr b="1" lang="pt-BR" sz="2400">
                <a:solidFill>
                  <a:srgbClr val="2C3E50"/>
                </a:solidFill>
              </a:rPr>
              <a:t>Diárias</a:t>
            </a:r>
            <a:endParaRPr b="1" sz="2400">
              <a:solidFill>
                <a:srgbClr val="2C3E50"/>
              </a:solidFill>
            </a:endParaRPr>
          </a:p>
          <a:p>
            <a:pPr indent="-35814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100000"/>
              <a:buAutoNum type="arabicPeriod"/>
            </a:pPr>
            <a:r>
              <a:rPr b="1" lang="pt-BR" sz="2400">
                <a:solidFill>
                  <a:srgbClr val="2C3E50"/>
                </a:solidFill>
              </a:rPr>
              <a:t>Acompanhamento</a:t>
            </a:r>
            <a:endParaRPr b="1" sz="2400">
              <a:solidFill>
                <a:srgbClr val="2C3E50"/>
              </a:solidFill>
            </a:endParaRPr>
          </a:p>
          <a:p>
            <a:pPr indent="-35814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100000"/>
              <a:buAutoNum type="arabicPeriod"/>
            </a:pPr>
            <a:r>
              <a:rPr b="1" lang="pt-BR" sz="2400">
                <a:solidFill>
                  <a:srgbClr val="2C3E50"/>
                </a:solidFill>
              </a:rPr>
              <a:t>Ajuda e informações gerais</a:t>
            </a:r>
            <a:endParaRPr b="1" sz="2400">
              <a:solidFill>
                <a:srgbClr val="2C3E50"/>
              </a:solidFill>
            </a:endParaRPr>
          </a:p>
          <a:p>
            <a:pPr indent="-35814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100000"/>
              <a:buAutoNum type="arabicPeriod"/>
            </a:pPr>
            <a:r>
              <a:rPr b="1" lang="pt-BR" sz="2400">
                <a:solidFill>
                  <a:srgbClr val="2C3E50"/>
                </a:solidFill>
              </a:rPr>
              <a:t>Veracidade da informação</a:t>
            </a:r>
            <a:endParaRPr b="1" sz="2400">
              <a:solidFill>
                <a:srgbClr val="2C3E50"/>
              </a:solidFill>
            </a:endParaRPr>
          </a:p>
          <a:p>
            <a:pPr indent="-35814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100000"/>
              <a:buAutoNum type="arabicPeriod"/>
            </a:pPr>
            <a:r>
              <a:rPr b="1" lang="pt-BR" sz="2400">
                <a:solidFill>
                  <a:srgbClr val="2C3E50"/>
                </a:solidFill>
              </a:rPr>
              <a:t>Interoperabilidade</a:t>
            </a:r>
            <a:endParaRPr b="1" sz="2400">
              <a:solidFill>
                <a:srgbClr val="2C3E50"/>
              </a:solidFill>
            </a:endParaRPr>
          </a:p>
          <a:p>
            <a:pPr indent="-35814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100000"/>
              <a:buAutoNum type="arabicPeriod"/>
            </a:pPr>
            <a:r>
              <a:rPr b="1" lang="pt-BR" sz="2400">
                <a:solidFill>
                  <a:srgbClr val="2C3E50"/>
                </a:solidFill>
              </a:rPr>
              <a:t>Regulamentação</a:t>
            </a:r>
            <a:endParaRPr b="1"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1" sz="27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9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pt-BR" sz="2400">
                <a:solidFill>
                  <a:srgbClr val="2C3E50"/>
                </a:solidFill>
              </a:rPr>
              <a:t>Dados abertos;</a:t>
            </a:r>
            <a:endParaRPr b="1" sz="2400">
              <a:solidFill>
                <a:srgbClr val="2C3E50"/>
              </a:solidFill>
            </a:endParaRPr>
          </a:p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pt-BR" sz="2400">
                <a:solidFill>
                  <a:srgbClr val="2C3E50"/>
                </a:solidFill>
              </a:rPr>
              <a:t>Transparência;</a:t>
            </a:r>
            <a:endParaRPr b="1" sz="2400">
              <a:solidFill>
                <a:srgbClr val="2C3E50"/>
              </a:solidFill>
            </a:endParaRPr>
          </a:p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pt-BR" sz="2400">
                <a:solidFill>
                  <a:srgbClr val="2C3E50"/>
                </a:solidFill>
              </a:rPr>
              <a:t>Prestação de contas;</a:t>
            </a:r>
            <a:endParaRPr b="1" sz="2400">
              <a:solidFill>
                <a:srgbClr val="2C3E50"/>
              </a:solidFill>
            </a:endParaRPr>
          </a:p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pt-BR" sz="2400">
                <a:solidFill>
                  <a:srgbClr val="2C3E50"/>
                </a:solidFill>
              </a:rPr>
              <a:t>E-Gov;</a:t>
            </a:r>
            <a:endParaRPr b="1" sz="2400">
              <a:solidFill>
                <a:srgbClr val="2C3E50"/>
              </a:solidFill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pt-BR" sz="2400">
                <a:solidFill>
                  <a:srgbClr val="2C3E50"/>
                </a:solidFill>
              </a:rPr>
              <a:t>Participação do cidadão;</a:t>
            </a:r>
            <a:endParaRPr b="1" sz="2400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6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300">
                <a:solidFill>
                  <a:schemeClr val="lt1"/>
                </a:solidFill>
              </a:rPr>
              <a:t> Uma ferramenta computacional para apoiar a avaliação da completude de requisitos em portais governamentais brasileiros de transparência</a:t>
            </a:r>
            <a:endParaRPr b="1" sz="2700">
              <a:solidFill>
                <a:srgbClr val="FFFFFF"/>
              </a:solidFill>
            </a:endParaRPr>
          </a:p>
        </p:txBody>
      </p:sp>
      <p:sp>
        <p:nvSpPr>
          <p:cNvPr id="302" name="Google Shape;302;p56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pt-BR" sz="2400">
                <a:solidFill>
                  <a:srgbClr val="2C3E50"/>
                </a:solidFill>
              </a:rPr>
              <a:t>Metodologia:</a:t>
            </a:r>
            <a:endParaRPr b="1" sz="2400">
              <a:solidFill>
                <a:srgbClr val="2C3E5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-"/>
            </a:pPr>
            <a:r>
              <a:rPr b="1" lang="pt-BR" sz="2400">
                <a:solidFill>
                  <a:srgbClr val="2C3E50"/>
                </a:solidFill>
              </a:rPr>
              <a:t>Análise da situação atual</a:t>
            </a:r>
            <a:endParaRPr b="1" sz="2400">
              <a:solidFill>
                <a:srgbClr val="2C3E50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-"/>
            </a:pPr>
            <a:r>
              <a:rPr b="1" lang="pt-BR" sz="2400">
                <a:solidFill>
                  <a:srgbClr val="2C3E50"/>
                </a:solidFill>
              </a:rPr>
              <a:t>Elaboração da primeira versão do instrumento</a:t>
            </a:r>
            <a:endParaRPr b="1" sz="2400">
              <a:solidFill>
                <a:srgbClr val="2C3E50"/>
              </a:solidFill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C3E50"/>
                </a:solidFill>
              </a:rPr>
              <a:t>→ Avaliação do instrumento</a:t>
            </a:r>
            <a:endParaRPr b="1" sz="2400">
              <a:solidFill>
                <a:srgbClr val="2C3E5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300">
                <a:solidFill>
                  <a:schemeClr val="lt1"/>
                </a:solidFill>
              </a:rPr>
              <a:t> Uma ferramenta computacional para apoiar a avaliação da completude de requisitos em portais governamentais brasileiros de transparência</a:t>
            </a:r>
            <a:endParaRPr b="1" sz="2700">
              <a:solidFill>
                <a:srgbClr val="FFFFFF"/>
              </a:solidFill>
            </a:endParaRPr>
          </a:p>
        </p:txBody>
      </p:sp>
      <p:pic>
        <p:nvPicPr>
          <p:cNvPr id="308" name="Google Shape;30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25" y="1620833"/>
            <a:ext cx="872490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8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300">
                <a:solidFill>
                  <a:schemeClr val="lt1"/>
                </a:solidFill>
              </a:rPr>
              <a:t> Uma ferramenta computacional para apoiar a avaliação da completude de requisitos em portais governamentais brasileiros de transparência</a:t>
            </a:r>
            <a:endParaRPr b="1" sz="2700">
              <a:solidFill>
                <a:srgbClr val="FFFFFF"/>
              </a:solidFill>
            </a:endParaRPr>
          </a:p>
        </p:txBody>
      </p:sp>
      <p:sp>
        <p:nvSpPr>
          <p:cNvPr id="314" name="Google Shape;314;p58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pt-BR" sz="2400">
                <a:solidFill>
                  <a:srgbClr val="2C3E50"/>
                </a:solidFill>
              </a:rPr>
              <a:t>Resultado:</a:t>
            </a:r>
            <a:endParaRPr b="1" sz="2400">
              <a:solidFill>
                <a:srgbClr val="2C3E5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-"/>
            </a:pPr>
            <a:r>
              <a:rPr b="1" lang="pt-BR" sz="2400">
                <a:solidFill>
                  <a:srgbClr val="2C3E50"/>
                </a:solidFill>
              </a:rPr>
              <a:t>Guia extenso e demorado para ser completamente preenchido</a:t>
            </a:r>
            <a:endParaRPr b="1" sz="2400">
              <a:solidFill>
                <a:srgbClr val="2C3E50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-"/>
            </a:pPr>
            <a:r>
              <a:rPr b="1" lang="pt-BR" sz="2400">
                <a:solidFill>
                  <a:srgbClr val="2C3E50"/>
                </a:solidFill>
              </a:rPr>
              <a:t>Muitos itens não localizados ou compreendidos por avaliadores</a:t>
            </a:r>
            <a:endParaRPr b="1"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9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300">
                <a:solidFill>
                  <a:schemeClr val="lt1"/>
                </a:solidFill>
              </a:rPr>
              <a:t> Uma ferramenta computacional para apoiar a avaliação da completude de requisitos em portais governamentais brasileiros de transparência</a:t>
            </a:r>
            <a:endParaRPr b="1" sz="2700">
              <a:solidFill>
                <a:srgbClr val="FFFFFF"/>
              </a:solidFill>
            </a:endParaRPr>
          </a:p>
        </p:txBody>
      </p:sp>
      <p:pic>
        <p:nvPicPr>
          <p:cNvPr id="320" name="Google Shape;32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288" y="1430333"/>
            <a:ext cx="530542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0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300">
                <a:solidFill>
                  <a:schemeClr val="lt1"/>
                </a:solidFill>
              </a:rPr>
              <a:t> Uma ferramenta computacional para apoiar a avaliação da completude de requisitos em portais governamentais brasileiros de transparência</a:t>
            </a:r>
            <a:endParaRPr b="1" sz="2700">
              <a:solidFill>
                <a:srgbClr val="FFFFFF"/>
              </a:solidFill>
            </a:endParaRPr>
          </a:p>
        </p:txBody>
      </p:sp>
      <p:sp>
        <p:nvSpPr>
          <p:cNvPr id="326" name="Google Shape;326;p60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pt-BR" sz="2400">
                <a:solidFill>
                  <a:srgbClr val="2C3E50"/>
                </a:solidFill>
              </a:rPr>
              <a:t>Conclusão:</a:t>
            </a:r>
            <a:endParaRPr b="1" sz="2400">
              <a:solidFill>
                <a:srgbClr val="2C3E5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-"/>
            </a:pPr>
            <a:r>
              <a:rPr b="1" lang="pt-BR" sz="2400">
                <a:solidFill>
                  <a:srgbClr val="2C3E50"/>
                </a:solidFill>
              </a:rPr>
              <a:t>Ferramenta se mostrou eficaz</a:t>
            </a:r>
            <a:endParaRPr b="1" sz="2400">
              <a:solidFill>
                <a:srgbClr val="2C3E50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-"/>
            </a:pPr>
            <a:r>
              <a:rPr b="1" lang="pt-BR" sz="2400">
                <a:solidFill>
                  <a:srgbClr val="2C3E50"/>
                </a:solidFill>
              </a:rPr>
              <a:t>Necessita diminuir tempo de preenchimento</a:t>
            </a:r>
            <a:endParaRPr b="1" sz="2400">
              <a:solidFill>
                <a:srgbClr val="2C3E50"/>
              </a:solidFill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-"/>
            </a:pPr>
            <a:r>
              <a:rPr b="1" lang="pt-BR" sz="2400">
                <a:solidFill>
                  <a:srgbClr val="2C3E50"/>
                </a:solidFill>
              </a:rPr>
              <a:t>Utilização de filtros para seleção de referência de conformidade</a:t>
            </a:r>
            <a:endParaRPr b="1" sz="2400">
              <a:solidFill>
                <a:srgbClr val="2C3E50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-"/>
            </a:pPr>
            <a:r>
              <a:rPr b="1" lang="pt-BR" sz="2400">
                <a:solidFill>
                  <a:srgbClr val="2C3E50"/>
                </a:solidFill>
              </a:rPr>
              <a:t>Possibilidade de aumentar níveis de verificação de cada item</a:t>
            </a:r>
            <a:endParaRPr b="1" sz="2400">
              <a:solidFill>
                <a:srgbClr val="2C3E50"/>
              </a:solidFill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-"/>
            </a:pPr>
            <a:r>
              <a:rPr b="1" lang="pt-BR" sz="2400">
                <a:solidFill>
                  <a:srgbClr val="2C3E50"/>
                </a:solidFill>
              </a:rPr>
              <a:t>Ter mais opções de respostas visando melhoria na qualidade da avaliação</a:t>
            </a:r>
            <a:endParaRPr b="1"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1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</a:t>
            </a:r>
            <a:r>
              <a:rPr b="1" lang="pt-BR" sz="2700">
                <a:solidFill>
                  <a:srgbClr val="FFFFFF"/>
                </a:solidFill>
              </a:rPr>
              <a:t>3</a:t>
            </a:r>
            <a:endParaRPr b="1" sz="27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61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3E50"/>
                </a:solidFill>
              </a:rPr>
              <a:t>Molodtsov, F., Nikiforova, A. (2024). </a:t>
            </a:r>
            <a:r>
              <a:rPr b="1" lang="pt-BR" sz="2400">
                <a:solidFill>
                  <a:srgbClr val="2C3E50"/>
                </a:solidFill>
              </a:rPr>
              <a:t>“An Integrated Usability Framework for Evaluating Open Government Data Portals: Comparative Analysis of EU and GCC Countries”</a:t>
            </a:r>
            <a:r>
              <a:rPr lang="pt-BR" sz="2400">
                <a:solidFill>
                  <a:srgbClr val="2C3E50"/>
                </a:solidFill>
              </a:rPr>
              <a:t>.In Proceedings of the 25th Annual International Conference on Digital Government Research</a:t>
            </a:r>
            <a:endParaRPr sz="2400" strike="noStrike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2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</a:t>
            </a:r>
            <a:r>
              <a:rPr b="1" lang="pt-BR" sz="2700">
                <a:solidFill>
                  <a:srgbClr val="FFFFFF"/>
                </a:solidFill>
              </a:rPr>
              <a:t>3</a:t>
            </a:r>
            <a:endParaRPr b="1" sz="27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62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pt-BR" sz="2400">
                <a:solidFill>
                  <a:srgbClr val="2C3E50"/>
                </a:solidFill>
              </a:rPr>
              <a:t>Avaliação de portais de dados abertos da UE(União Européia) e do CCG(conselho de Cooperação do Golfo);</a:t>
            </a:r>
            <a:endParaRPr b="1" sz="2400">
              <a:solidFill>
                <a:srgbClr val="2C3E50"/>
              </a:solidFill>
            </a:endParaRPr>
          </a:p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pt-BR" sz="2400">
                <a:solidFill>
                  <a:srgbClr val="2C3E50"/>
                </a:solidFill>
              </a:rPr>
              <a:t>Identificação de falhas e deficiências em comum;</a:t>
            </a:r>
            <a:endParaRPr b="1" sz="2400">
              <a:solidFill>
                <a:srgbClr val="2C3E50"/>
              </a:solidFill>
            </a:endParaRPr>
          </a:p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pt-BR" sz="2400">
                <a:solidFill>
                  <a:srgbClr val="2C3E50"/>
                </a:solidFill>
              </a:rPr>
              <a:t>Identificação de características de média e alta relevância(cita o artigo principal);</a:t>
            </a:r>
            <a:endParaRPr b="1" sz="2400">
              <a:solidFill>
                <a:srgbClr val="2C3E50"/>
              </a:solidFill>
            </a:endParaRPr>
          </a:p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pt-BR" sz="2400">
                <a:solidFill>
                  <a:srgbClr val="2C3E50"/>
                </a:solidFill>
              </a:rPr>
              <a:t>Framework;</a:t>
            </a:r>
            <a:endParaRPr b="1" sz="2400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3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</a:t>
            </a:r>
            <a:r>
              <a:rPr b="1" lang="pt-BR" sz="2700">
                <a:solidFill>
                  <a:srgbClr val="FFFFFF"/>
                </a:solidFill>
              </a:rPr>
              <a:t>3</a:t>
            </a:r>
            <a:endParaRPr b="1" sz="27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63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2783"/>
            <a:ext cx="10080625" cy="2344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4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</a:t>
            </a:r>
            <a:r>
              <a:rPr b="1" lang="pt-BR" sz="2700">
                <a:solidFill>
                  <a:srgbClr val="FFFFFF"/>
                </a:solidFill>
              </a:rPr>
              <a:t>3</a:t>
            </a:r>
            <a:endParaRPr b="1" sz="27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64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pt-BR" sz="2400">
                <a:solidFill>
                  <a:srgbClr val="2C3E50"/>
                </a:solidFill>
              </a:rPr>
              <a:t>Revisão Sistemática da Literatura;</a:t>
            </a:r>
            <a:endParaRPr b="1" sz="2400">
              <a:solidFill>
                <a:srgbClr val="2C3E50"/>
              </a:solidFill>
            </a:endParaRPr>
          </a:p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pt-BR" sz="2400">
                <a:solidFill>
                  <a:srgbClr val="2C3E50"/>
                </a:solidFill>
              </a:rPr>
              <a:t>Utilização dos portais;</a:t>
            </a:r>
            <a:endParaRPr b="1" sz="2400">
              <a:solidFill>
                <a:srgbClr val="2C3E50"/>
              </a:solidFill>
            </a:endParaRPr>
          </a:p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pt-BR" sz="2400">
                <a:solidFill>
                  <a:srgbClr val="2C3E50"/>
                </a:solidFill>
              </a:rPr>
              <a:t>Opinião de especialistas;</a:t>
            </a:r>
            <a:endParaRPr b="1" sz="2400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5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</a:t>
            </a:r>
            <a:r>
              <a:rPr b="1" lang="pt-BR" sz="2700">
                <a:solidFill>
                  <a:srgbClr val="FFFFFF"/>
                </a:solidFill>
              </a:rPr>
              <a:t>3</a:t>
            </a:r>
            <a:endParaRPr b="1" sz="27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65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8189"/>
            <a:ext cx="10080624" cy="3154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Principal</a:t>
            </a:r>
            <a:endParaRPr b="1" sz="27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0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Raissa Barcellos, Flavia Bernardini, José Viterbo,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C3E50"/>
                </a:solidFill>
              </a:rPr>
              <a:t>Towards defining data interpretability in open data portals: Challenges and research opportunities</a:t>
            </a:r>
            <a:r>
              <a:rPr lang="pt-BR" sz="2400">
                <a:solidFill>
                  <a:srgbClr val="2C3E50"/>
                </a:solidFill>
              </a:rPr>
              <a:t>, Information Systems, 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Volume 106, 2022, 101961, ISSN 0306-4379,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https://doi.org/10.1016/j.is.2021.101961.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pt-BR" sz="2400">
                <a:solidFill>
                  <a:srgbClr val="2C3E50"/>
                </a:solidFill>
              </a:rPr>
            </a:br>
            <a:endParaRPr b="1"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C3E50"/>
                </a:solidFill>
              </a:rPr>
              <a:t>		</a:t>
            </a:r>
            <a:endParaRPr b="1"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6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</a:t>
            </a:r>
            <a:r>
              <a:rPr b="1" lang="pt-BR" sz="2700">
                <a:solidFill>
                  <a:srgbClr val="FFFFFF"/>
                </a:solidFill>
              </a:rPr>
              <a:t>3</a:t>
            </a:r>
            <a:endParaRPr b="1" sz="27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66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925" y="1258525"/>
            <a:ext cx="3678450" cy="41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7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Conclusão</a:t>
            </a:r>
            <a:endParaRPr b="1" sz="27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67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pt-BR" sz="2400">
                <a:solidFill>
                  <a:srgbClr val="2C3E50"/>
                </a:solidFill>
              </a:rPr>
              <a:t>Lucas Natan: </a:t>
            </a:r>
            <a:r>
              <a:rPr b="1" lang="pt-BR" sz="2400" u="sng">
                <a:solidFill>
                  <a:schemeClr val="hlink"/>
                </a:solidFill>
                <a:hlinkClick r:id="rId3"/>
              </a:rPr>
              <a:t>lucasnatan@id.uff.br</a:t>
            </a:r>
            <a:endParaRPr b="1" sz="2400">
              <a:solidFill>
                <a:srgbClr val="2C3E50"/>
              </a:solidFill>
            </a:endParaRPr>
          </a:p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pt-BR" sz="2400">
                <a:solidFill>
                  <a:srgbClr val="2C3E50"/>
                </a:solidFill>
              </a:rPr>
              <a:t>Ruan Pablo: </a:t>
            </a:r>
            <a:r>
              <a:rPr b="1" lang="pt-BR" sz="2400" u="sng">
                <a:solidFill>
                  <a:schemeClr val="hlink"/>
                </a:solidFill>
                <a:hlinkClick r:id="rId4"/>
              </a:rPr>
              <a:t>ruanpablo@id.uff.br</a:t>
            </a:r>
            <a:endParaRPr b="1" sz="2400">
              <a:solidFill>
                <a:srgbClr val="2C3E50"/>
              </a:solidFill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pt-BR" sz="2400">
                <a:solidFill>
                  <a:srgbClr val="2C3E50"/>
                </a:solidFill>
              </a:rPr>
              <a:t>Italo Portinho: </a:t>
            </a:r>
            <a:r>
              <a:rPr b="1" lang="pt-BR" sz="2400" u="sng">
                <a:solidFill>
                  <a:schemeClr val="hlink"/>
                </a:solidFill>
                <a:hlinkClick r:id="rId5"/>
              </a:rPr>
              <a:t>italons@gmail.com</a:t>
            </a:r>
            <a:r>
              <a:rPr b="1" lang="pt-BR" sz="2400">
                <a:solidFill>
                  <a:srgbClr val="2C3E50"/>
                </a:solidFill>
              </a:rPr>
              <a:t>, </a:t>
            </a:r>
            <a:r>
              <a:rPr b="1" lang="pt-BR" sz="2400" u="sng">
                <a:solidFill>
                  <a:schemeClr val="hlink"/>
                </a:solidFill>
                <a:hlinkClick r:id="rId6"/>
              </a:rPr>
              <a:t>italoleite@id.uff.br</a:t>
            </a:r>
            <a:endParaRPr b="1"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8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FIM</a:t>
            </a:r>
            <a:endParaRPr b="1" sz="27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8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55420" lvl="0" marL="432000" marR="0" rtl="0" algn="ctr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None/>
            </a:pPr>
            <a:r>
              <a:t/>
            </a:r>
            <a:endParaRPr b="1" sz="2400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5420" lvl="0" marL="432000" marR="0" rtl="0" algn="ctr">
              <a:spcBef>
                <a:spcPts val="1057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None/>
            </a:pPr>
            <a:r>
              <a:t/>
            </a:r>
            <a:endParaRPr b="1" sz="2400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5420" lvl="0" marL="432000" marR="0" rtl="0" algn="ctr">
              <a:spcBef>
                <a:spcPts val="1057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None/>
            </a:pPr>
            <a:r>
              <a:t/>
            </a:r>
            <a:endParaRPr b="1" sz="2400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ctr">
              <a:spcBef>
                <a:spcPts val="1057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pt-BR" sz="2400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Muito Obrigado!!!</a:t>
            </a:r>
            <a:endParaRPr b="1" sz="2400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Principal</a:t>
            </a:r>
            <a:endParaRPr b="1" sz="27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1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pt-BR" sz="2400">
                <a:solidFill>
                  <a:srgbClr val="2C3E50"/>
                </a:solidFill>
              </a:rPr>
              <a:t>Motivação: necessidade de uma definição formal de interpretabilidade;</a:t>
            </a:r>
            <a:endParaRPr b="1"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C3E50"/>
                </a:solidFill>
              </a:rPr>
              <a:t>		</a:t>
            </a:r>
            <a:endParaRPr b="1"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Principal</a:t>
            </a:r>
            <a:endParaRPr b="1" sz="27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2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pt-BR" sz="2400">
                <a:solidFill>
                  <a:srgbClr val="2C3E50"/>
                </a:solidFill>
              </a:rPr>
              <a:t>Revisão da literatura, vários conceitos emergem;</a:t>
            </a:r>
            <a:endParaRPr b="1" sz="2400">
              <a:solidFill>
                <a:srgbClr val="2C3E5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○"/>
            </a:pPr>
            <a:r>
              <a:rPr b="1" lang="pt-BR" sz="2400">
                <a:solidFill>
                  <a:srgbClr val="2C3E50"/>
                </a:solidFill>
              </a:rPr>
              <a:t>Completude;</a:t>
            </a:r>
            <a:endParaRPr b="1" sz="2400">
              <a:solidFill>
                <a:srgbClr val="2C3E5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○"/>
            </a:pPr>
            <a:r>
              <a:rPr b="1" lang="pt-BR" sz="2400">
                <a:solidFill>
                  <a:srgbClr val="2C3E50"/>
                </a:solidFill>
              </a:rPr>
              <a:t>Objetividade;</a:t>
            </a:r>
            <a:endParaRPr b="1" sz="2400">
              <a:solidFill>
                <a:srgbClr val="2C3E5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○"/>
            </a:pPr>
            <a:r>
              <a:rPr b="1" lang="pt-BR" sz="2400">
                <a:solidFill>
                  <a:srgbClr val="2C3E50"/>
                </a:solidFill>
              </a:rPr>
              <a:t>Confiança;</a:t>
            </a:r>
            <a:endParaRPr b="1" sz="2400">
              <a:solidFill>
                <a:srgbClr val="2C3E5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○"/>
            </a:pPr>
            <a:r>
              <a:rPr b="1" lang="pt-BR" sz="2400">
                <a:solidFill>
                  <a:srgbClr val="2C3E50"/>
                </a:solidFill>
              </a:rPr>
              <a:t>Qualidade;</a:t>
            </a:r>
            <a:endParaRPr b="1" sz="2400">
              <a:solidFill>
                <a:srgbClr val="2C3E5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○"/>
            </a:pPr>
            <a:r>
              <a:rPr b="1" lang="pt-BR" sz="2400">
                <a:solidFill>
                  <a:srgbClr val="2C3E50"/>
                </a:solidFill>
              </a:rPr>
              <a:t>Fácil acesso à informação;</a:t>
            </a:r>
            <a:endParaRPr b="1"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C3E50"/>
                </a:solidFill>
              </a:rPr>
              <a:t>		</a:t>
            </a:r>
            <a:endParaRPr b="1"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Principal</a:t>
            </a:r>
            <a:endParaRPr b="1" sz="27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3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pt-BR" sz="2400">
                <a:solidFill>
                  <a:srgbClr val="2C3E50"/>
                </a:solidFill>
              </a:rPr>
              <a:t>Revisão da literatura, diferentes autores com diferentes definições para interpretabilidade;</a:t>
            </a:r>
            <a:endParaRPr b="1"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C3E50"/>
                </a:solidFill>
              </a:rPr>
              <a:t>		</a:t>
            </a:r>
            <a:endParaRPr b="1"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Principal</a:t>
            </a:r>
            <a:endParaRPr b="1" sz="27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4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C3E50"/>
                </a:solidFill>
              </a:rPr>
              <a:t>		</a:t>
            </a:r>
            <a:endParaRPr b="1" sz="2400">
              <a:solidFill>
                <a:srgbClr val="2C3E50"/>
              </a:solidFill>
            </a:endParaRPr>
          </a:p>
        </p:txBody>
      </p:sp>
      <p:pic>
        <p:nvPicPr>
          <p:cNvPr id="166" name="Google Shape;1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775" y="1210175"/>
            <a:ext cx="3583249" cy="417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Principal</a:t>
            </a:r>
            <a:endParaRPr b="1" sz="27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5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lang="pt-BR" sz="2400">
                <a:solidFill>
                  <a:srgbClr val="2C3E50"/>
                </a:solidFill>
              </a:rPr>
              <a:t>Correlação de características de interpretabilidade com Requisitos Não-Funcionais</a:t>
            </a:r>
            <a:r>
              <a:rPr b="1" lang="pt-BR" sz="2400">
                <a:solidFill>
                  <a:srgbClr val="2C3E50"/>
                </a:solidFill>
              </a:rPr>
              <a:t>;</a:t>
            </a:r>
            <a:endParaRPr b="1"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C3E50"/>
                </a:solidFill>
              </a:rPr>
              <a:t>		</a:t>
            </a:r>
            <a:endParaRPr b="1"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