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7" r:id="rId2"/>
    <p:sldId id="292" r:id="rId3"/>
    <p:sldId id="293" r:id="rId4"/>
    <p:sldId id="294" r:id="rId5"/>
    <p:sldId id="295" r:id="rId6"/>
    <p:sldId id="296" r:id="rId7"/>
    <p:sldId id="297" r:id="rId8"/>
    <p:sldId id="306" r:id="rId9"/>
    <p:sldId id="298" r:id="rId10"/>
    <p:sldId id="299" r:id="rId11"/>
    <p:sldId id="258" r:id="rId12"/>
    <p:sldId id="300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8" r:id="rId31"/>
    <p:sldId id="307" r:id="rId32"/>
    <p:sldId id="277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301" r:id="rId47"/>
    <p:sldId id="302" r:id="rId48"/>
    <p:sldId id="303" r:id="rId49"/>
    <p:sldId id="304" r:id="rId50"/>
    <p:sldId id="308" r:id="rId51"/>
    <p:sldId id="305" r:id="rId52"/>
    <p:sldId id="259" r:id="rId53"/>
  </p:sldIdLst>
  <p:sldSz cx="9144000" cy="6858000" type="screen4x3"/>
  <p:notesSz cx="6858000" cy="9144000"/>
  <p:defaultTextStyle>
    <a:defPPr>
      <a:defRPr lang="pt-B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-8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924025-692D-40B3-B788-4517A3279D3E}" type="datetimeFigureOut">
              <a:rPr lang="pt-BR"/>
              <a:pPr>
                <a:defRPr/>
              </a:pPr>
              <a:t>05/10/2015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noProof="0" smtClean="0"/>
              <a:t>Click to edit Master text styles</a:t>
            </a:r>
          </a:p>
          <a:p>
            <a:pPr lvl="1"/>
            <a:r>
              <a:rPr lang="x-none" noProof="0" smtClean="0"/>
              <a:t>Second level</a:t>
            </a:r>
          </a:p>
          <a:p>
            <a:pPr lvl="2"/>
            <a:r>
              <a:rPr lang="x-none" noProof="0" smtClean="0"/>
              <a:t>Third level</a:t>
            </a:r>
          </a:p>
          <a:p>
            <a:pPr lvl="3"/>
            <a:r>
              <a:rPr lang="x-none" noProof="0" smtClean="0"/>
              <a:t>Fourth level</a:t>
            </a:r>
          </a:p>
          <a:p>
            <a:pPr lvl="4"/>
            <a:r>
              <a:rPr lang="x-none" noProof="0" smtClean="0"/>
              <a:t>Fifth level</a:t>
            </a:r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61A8AA-0A1C-409D-8084-8923D6DEC2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273300" y="692150"/>
            <a:ext cx="2314575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6387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"/>
          <p:cNvSpPr txBox="1">
            <a:spLocks noChangeArrowheads="1"/>
          </p:cNvSpPr>
          <p:nvPr/>
        </p:nvSpPr>
        <p:spPr bwMode="auto">
          <a:xfrm>
            <a:off x="2273300" y="692150"/>
            <a:ext cx="2314575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9331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2E7E1-1ED6-4D02-B854-4F0F625B9ADB}" type="datetimeFigureOut">
              <a:rPr lang="pt-BR"/>
              <a:pPr>
                <a:defRPr/>
              </a:pPr>
              <a:t>05/10/2015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F8AE2-1E19-4B44-932C-D01CA87819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9A896-1B2E-4B08-B3DC-EBDDC79A234E}" type="datetimeFigureOut">
              <a:rPr lang="pt-BR"/>
              <a:pPr>
                <a:defRPr/>
              </a:pPr>
              <a:t>05/10/2015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61B2E-B535-4616-B321-468B9475FC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D4230-0DB0-4656-908F-5BB958700DE4}" type="datetimeFigureOut">
              <a:rPr lang="pt-BR"/>
              <a:pPr>
                <a:defRPr/>
              </a:pPr>
              <a:t>05/10/2015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D1EA3-0942-4903-839A-A6CBC3B109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4838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D5C1D-B5EA-45E5-ADE1-8B9ADA95A3BC}" type="datetimeFigureOut">
              <a:rPr lang="pt-BR"/>
              <a:pPr>
                <a:defRPr/>
              </a:pPr>
              <a:t>05/10/2015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208B6-69CE-406C-9695-DD3BE8C9A7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9BB96-E3EC-4F81-AF2F-E99801C46B01}" type="datetimeFigureOut">
              <a:rPr lang="pt-BR"/>
              <a:pPr>
                <a:defRPr/>
              </a:pPr>
              <a:t>05/10/2015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8CD9F-59EE-46FD-93E8-CF0DBEBE0F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57ECB-CBBF-4BFB-B6C5-D698F04A532E}" type="datetimeFigureOut">
              <a:rPr lang="pt-BR"/>
              <a:pPr>
                <a:defRPr/>
              </a:pPr>
              <a:t>05/10/2015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4AC1C-2E92-4A58-A0B2-D03D45F51B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FA6AE-08EA-44E0-8018-5CCD1CEEAD69}" type="datetimeFigureOut">
              <a:rPr lang="pt-BR"/>
              <a:pPr>
                <a:defRPr/>
              </a:pPr>
              <a:t>05/10/2015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A4F63-DA4B-427A-A9C4-6A258CBD32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3B047-5D69-4795-98BE-32E998865D52}" type="datetimeFigureOut">
              <a:rPr lang="pt-BR"/>
              <a:pPr>
                <a:defRPr/>
              </a:pPr>
              <a:t>05/10/2015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5C3DE-039B-4BB1-9151-BC89EC208D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95351-6200-4154-82DF-02956156C3B6}" type="datetimeFigureOut">
              <a:rPr lang="pt-BR"/>
              <a:pPr>
                <a:defRPr/>
              </a:pPr>
              <a:t>05/10/2015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FCECA-5586-4153-AFD5-73F6EE4053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5F970-594F-4665-B1E2-304057DF94A9}" type="datetimeFigureOut">
              <a:rPr lang="pt-BR"/>
              <a:pPr>
                <a:defRPr/>
              </a:pPr>
              <a:t>05/10/2015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6EE69-DDDE-4C24-AB51-BB84A83DC9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5C8AB-0F07-43DE-963A-E756C40849DC}" type="datetimeFigureOut">
              <a:rPr lang="pt-BR"/>
              <a:pPr>
                <a:defRPr/>
              </a:pPr>
              <a:t>05/10/2015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D3FE-A86D-4F33-8006-7B456CAD29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ECB495-01B2-4DD4-B244-B1DDCA951A0B}" type="datetimeFigureOut">
              <a:rPr lang="pt-BR"/>
              <a:pPr>
                <a:defRPr/>
              </a:pPr>
              <a:t>05/10/2015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174B404-F712-40A4-B684-23155D2944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61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en.wikipedia.org/wiki/A_Pattern_Languag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https://en.wikipedia.org/wiki/A_Pattern_Language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gor256.com/2014/09/16/getters-and-setters-are-evil.html" TargetMode="External"/><Relationship Id="rId2" Type="http://schemas.openxmlformats.org/officeDocument/2006/relationships/hyperlink" Target="http://www.javaworld.com/article/2073723/core-java/why-getter-and-setter-methods-are-evil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egor256.com/2014/06/09/objects-should-be-immutable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design_pattern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ipd.ira.uka.de/~tichy/patterns/overview.html" TargetMode="External"/><Relationship Id="rId7" Type="http://schemas.openxmlformats.org/officeDocument/2006/relationships/hyperlink" Target="http://martinfowler.com/eaaDev/" TargetMode="External"/><Relationship Id="rId2" Type="http://schemas.openxmlformats.org/officeDocument/2006/relationships/hyperlink" Target="http://www.oodesig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dslCatalog/" TargetMode="External"/><Relationship Id="rId5" Type="http://schemas.openxmlformats.org/officeDocument/2006/relationships/hyperlink" Target="http://martinfowler.com/eaaCatalog/" TargetMode="External"/><Relationship Id="rId4" Type="http://schemas.openxmlformats.org/officeDocument/2006/relationships/hyperlink" Target="http://hillside.net/patterns/patterns-catalo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3cos.eu/dp/methodology.html" TargetMode="External"/><Relationship Id="rId2" Type="http://schemas.openxmlformats.org/officeDocument/2006/relationships/hyperlink" Target="http://www.d3cos.eu/dp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5655012/how-final-keyword-works" TargetMode="External"/><Relationship Id="rId2" Type="http://schemas.openxmlformats.org/officeDocument/2006/relationships/hyperlink" Target="https://en.wikipedia.org/wiki/Final_(Java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143000"/>
            <a:ext cx="9144000" cy="4106863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2160" tIns="46080" rIns="92160" bIns="46080" rtlCol="0">
            <a:spAutoFit/>
          </a:bodyPr>
          <a:lstStyle/>
          <a:p>
            <a:pPr eaLnBrk="1" fontAlgn="auto" hangingPunct="1">
              <a:lnSpc>
                <a:spcPct val="93000"/>
              </a:lnSpc>
              <a:spcAft>
                <a:spcPts val="0"/>
              </a:spcAft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dirty="0">
                <a:latin typeface="Apple Casual"/>
                <a:cs typeface="Apple Casual"/>
              </a:rPr>
              <a:t>CES</a:t>
            </a:r>
            <a:r>
              <a:rPr lang="en-GB" sz="4000" dirty="0" smtClean="0">
                <a:latin typeface="Apple Casual"/>
                <a:cs typeface="Apple Casual"/>
              </a:rPr>
              <a:t>-28</a:t>
            </a:r>
            <a:br>
              <a:rPr lang="en-GB" sz="4000" dirty="0" smtClean="0">
                <a:latin typeface="Apple Casual"/>
                <a:cs typeface="Apple Casual"/>
              </a:rPr>
            </a:br>
            <a:r>
              <a:rPr lang="en-GB" sz="4000" dirty="0" err="1" smtClean="0">
                <a:latin typeface="Apple Casual"/>
                <a:cs typeface="Apple Casual"/>
              </a:rPr>
              <a:t>Fundamentos</a:t>
            </a:r>
            <a:r>
              <a:rPr lang="en-GB" sz="4000" dirty="0" smtClean="0">
                <a:latin typeface="Apple Casual"/>
                <a:cs typeface="Apple Casual"/>
              </a:rPr>
              <a:t> de </a:t>
            </a:r>
            <a:r>
              <a:rPr lang="en-GB" sz="4000" dirty="0" err="1">
                <a:latin typeface="Apple Casual"/>
                <a:cs typeface="Apple Casual"/>
              </a:rPr>
              <a:t>Engenharia</a:t>
            </a:r>
            <a:r>
              <a:rPr lang="en-GB" sz="4000" dirty="0">
                <a:latin typeface="Apple Casual"/>
                <a:cs typeface="Apple Casual"/>
              </a:rPr>
              <a:t> de Software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err="1" smtClean="0">
                <a:solidFill>
                  <a:srgbClr val="0000FF"/>
                </a:solidFill>
                <a:latin typeface="Ayuthaya"/>
                <a:cs typeface="Ayuthaya"/>
              </a:rPr>
              <a:t>Padrões</a:t>
            </a:r>
            <a:r>
              <a:rPr lang="en-GB" sz="4000" dirty="0" smtClean="0">
                <a:solidFill>
                  <a:srgbClr val="0000FF"/>
                </a:solidFill>
                <a:latin typeface="Ayuthaya"/>
                <a:cs typeface="Ayuthaya"/>
              </a:rPr>
              <a:t> de </a:t>
            </a:r>
            <a:r>
              <a:rPr lang="en-GB" sz="4000" dirty="0" err="1" smtClean="0">
                <a:solidFill>
                  <a:srgbClr val="0000FF"/>
                </a:solidFill>
                <a:latin typeface="Ayuthaya"/>
                <a:cs typeface="Ayuthaya"/>
              </a:rPr>
              <a:t>Projeto</a:t>
            </a:r>
            <a:r>
              <a:rPr lang="en-GB" sz="4000" dirty="0" smtClean="0">
                <a:solidFill>
                  <a:srgbClr val="0000FF"/>
                </a:solidFill>
                <a:latin typeface="Ayuthaya"/>
                <a:cs typeface="Ayuthaya"/>
              </a:rPr>
              <a:t/>
            </a:r>
            <a:br>
              <a:rPr lang="en-GB" sz="4000" dirty="0" smtClean="0">
                <a:solidFill>
                  <a:srgbClr val="0000FF"/>
                </a:solidFill>
                <a:latin typeface="Ayuthaya"/>
                <a:cs typeface="Ayuthaya"/>
              </a:rPr>
            </a:br>
            <a:r>
              <a:rPr lang="en-GB" sz="4000" dirty="0" err="1" smtClean="0">
                <a:solidFill>
                  <a:srgbClr val="0000FF"/>
                </a:solidFill>
                <a:latin typeface="Ayuthaya"/>
                <a:cs typeface="Ayuthaya"/>
              </a:rPr>
              <a:t>Básicos</a:t>
            </a:r>
            <a:endParaRPr lang="en-GB" sz="4000" dirty="0">
              <a:solidFill>
                <a:srgbClr val="0000FF"/>
              </a:solidFill>
              <a:latin typeface="Ayuthaya"/>
              <a:cs typeface="Ayuthay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Design Patterns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17638"/>
            <a:ext cx="8229600" cy="5440362"/>
          </a:xfrm>
        </p:spPr>
        <p:txBody>
          <a:bodyPr/>
          <a:lstStyle/>
          <a:p>
            <a:pPr eaLnBrk="1" hangingPunct="1"/>
            <a:r>
              <a:rPr lang="pt-BR" smtClean="0"/>
              <a:t>Não é uma especificação 100% detalhada.</a:t>
            </a:r>
          </a:p>
          <a:p>
            <a:pPr eaLnBrk="1" hangingPunct="1"/>
            <a:r>
              <a:rPr lang="pt-BR" smtClean="0"/>
              <a:t>É uma estrutura de solução, onde se percebem vantagens (e desvantagens)</a:t>
            </a:r>
          </a:p>
          <a:p>
            <a:pPr lvl="1" eaLnBrk="1" hangingPunct="1"/>
            <a:r>
              <a:rPr lang="pt-BR" smtClean="0"/>
              <a:t>Pode ser aplicada em diferentes </a:t>
            </a:r>
            <a:r>
              <a:rPr lang="pt-BR" b="1" u="sng" smtClean="0"/>
              <a:t>contextos</a:t>
            </a:r>
          </a:p>
          <a:p>
            <a:pPr lvl="1" eaLnBrk="1" hangingPunct="1"/>
            <a:r>
              <a:rPr lang="pt-BR" smtClean="0"/>
              <a:t>Pode ser aplicada em diferentes </a:t>
            </a:r>
            <a:r>
              <a:rPr lang="pt-BR" b="1" u="sng" smtClean="0"/>
              <a:t>escalas</a:t>
            </a:r>
          </a:p>
          <a:p>
            <a:pPr lvl="1" eaLnBrk="1" hangingPunct="1"/>
            <a:r>
              <a:rPr lang="pt-BR" smtClean="0"/>
              <a:t>Pode ser </a:t>
            </a:r>
            <a:r>
              <a:rPr lang="pt-BR" b="1" u="sng" smtClean="0"/>
              <a:t>adaptada</a:t>
            </a:r>
            <a:r>
              <a:rPr lang="pt-BR" smtClean="0"/>
              <a:t>, reusada e </a:t>
            </a:r>
            <a:r>
              <a:rPr lang="pt-BR" b="1" u="sng" smtClean="0"/>
              <a:t>combinada</a:t>
            </a:r>
          </a:p>
          <a:p>
            <a:pPr lvl="1" eaLnBrk="1" hangingPunct="1"/>
            <a:r>
              <a:rPr lang="pt-BR" smtClean="0"/>
              <a:t>Inclusive </a:t>
            </a:r>
            <a:r>
              <a:rPr lang="pt-BR" u="sng" smtClean="0"/>
              <a:t>DPs podem usar outros DPs</a:t>
            </a:r>
            <a:r>
              <a:rPr lang="pt-BR" smtClean="0"/>
              <a:t>.</a:t>
            </a:r>
          </a:p>
          <a:p>
            <a:pPr eaLnBrk="1" hangingPunct="1"/>
            <a:r>
              <a:rPr lang="pt-BR" smtClean="0"/>
              <a:t>Cria vocabulário comum</a:t>
            </a:r>
          </a:p>
          <a:p>
            <a:pPr lvl="1" eaLnBrk="1" hangingPunct="1"/>
            <a:r>
              <a:rPr lang="pt-BR" smtClean="0"/>
              <a:t>Alexander usou o tempo “linguagem”</a:t>
            </a:r>
          </a:p>
          <a:p>
            <a:pPr eaLnBrk="1" hangingPunct="1"/>
            <a:endParaRPr lang="pt-BR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 lIns="92160" tIns="46080" rIns="92160" bIns="46080"/>
          <a:lstStyle/>
          <a:p>
            <a:pPr marL="341313" indent="-341313" eaLnBrk="1" hangingPunct="1">
              <a:lnSpc>
                <a:spcPct val="114000"/>
              </a:lnSpc>
              <a:buFont typeface="Arial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solidFill>
                  <a:srgbClr val="000090"/>
                </a:solidFill>
                <a:latin typeface="Ayuthaya"/>
                <a:ea typeface="Ayuthaya"/>
                <a:cs typeface="Ayuthaya"/>
              </a:rPr>
              <a:t>	O aprendiz é capaz de identificar  estrutura de 6 padrões de projeto básicos </a:t>
            </a:r>
            <a:r>
              <a:rPr lang="en-GB" smtClean="0">
                <a:solidFill>
                  <a:srgbClr val="008000"/>
                </a:solidFill>
                <a:latin typeface="Ayuthaya"/>
                <a:ea typeface="Ayuthaya"/>
                <a:cs typeface="Ayuthaya"/>
              </a:rPr>
              <a:t>[Livro Partha Kuchana]</a:t>
            </a:r>
            <a:r>
              <a:rPr lang="en-GB" smtClean="0">
                <a:solidFill>
                  <a:srgbClr val="000090"/>
                </a:solidFill>
                <a:latin typeface="Ayuthaya"/>
                <a:ea typeface="Ayuthaya"/>
                <a:cs typeface="Ayuthaya"/>
              </a:rPr>
              <a:t>:</a:t>
            </a:r>
          </a:p>
          <a:p>
            <a:pPr marL="741363" lvl="1" indent="-341313" eaLnBrk="1" hangingPunct="1">
              <a:lnSpc>
                <a:spcPct val="114000"/>
              </a:lnSpc>
              <a:buClr>
                <a:srgbClr val="FF0000"/>
              </a:buClr>
              <a:buFont typeface="Arial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solidFill>
                  <a:srgbClr val="000090"/>
                </a:solidFill>
                <a:latin typeface="Ayuthaya"/>
                <a:ea typeface="Ayuthaya"/>
                <a:cs typeface="Ayuthaya"/>
              </a:rPr>
              <a:t> </a:t>
            </a:r>
          </a:p>
          <a:p>
            <a:pPr marL="741363" lvl="1" indent="-341313" eaLnBrk="1" hangingPunct="1">
              <a:lnSpc>
                <a:spcPct val="114000"/>
              </a:lnSpc>
              <a:buClr>
                <a:srgbClr val="FF0000"/>
              </a:buClr>
              <a:buFont typeface="Wingdings" pitchFamily="2" charset="2"/>
              <a:buChar char="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solidFill>
                  <a:srgbClr val="000090"/>
                </a:solidFill>
                <a:latin typeface="Ayuthaya"/>
                <a:ea typeface="Ayuthaya"/>
                <a:cs typeface="Ayuthaya"/>
              </a:rPr>
              <a:t>Interface, Abstract Parent Class</a:t>
            </a:r>
          </a:p>
          <a:p>
            <a:pPr marL="741363" lvl="1" indent="-341313" eaLnBrk="1" hangingPunct="1">
              <a:lnSpc>
                <a:spcPct val="114000"/>
              </a:lnSpc>
              <a:buClr>
                <a:srgbClr val="FF0000"/>
              </a:buClr>
              <a:buFont typeface="Wingdings" pitchFamily="2" charset="2"/>
              <a:buChar char="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solidFill>
                  <a:srgbClr val="000090"/>
                </a:solidFill>
                <a:latin typeface="Ayuthaya"/>
                <a:ea typeface="Ayuthaya"/>
                <a:cs typeface="Ayuthaya"/>
              </a:rPr>
              <a:t> Private Methods, Accessor Methods</a:t>
            </a:r>
          </a:p>
          <a:p>
            <a:pPr marL="741363" lvl="1" indent="-341313" eaLnBrk="1" hangingPunct="1">
              <a:lnSpc>
                <a:spcPct val="114000"/>
              </a:lnSpc>
              <a:buClr>
                <a:srgbClr val="FF0000"/>
              </a:buClr>
              <a:buFont typeface="Wingdings" pitchFamily="2" charset="2"/>
              <a:buChar char="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solidFill>
                  <a:srgbClr val="000090"/>
                </a:solidFill>
                <a:latin typeface="Ayuthaya"/>
                <a:ea typeface="Ayuthaya"/>
                <a:cs typeface="Ayuthaya"/>
              </a:rPr>
              <a:t> Constant Data Manager, Immutable Object</a:t>
            </a:r>
            <a:endParaRPr lang="en-GB" smtClean="0">
              <a:solidFill>
                <a:srgbClr val="000090"/>
              </a:solidFill>
              <a:latin typeface="Ayuthaya"/>
              <a:ea typeface="Ayuthaya"/>
              <a:cs typeface="Ayuthaya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Objetivos Instrucionais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Patterns Básicos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Alguns conceitos já vistos, podem ser considerados DPs básicos.</a:t>
            </a:r>
          </a:p>
          <a:p>
            <a:r>
              <a:rPr lang="pt-BR" smtClean="0"/>
              <a:t>Afinal, são uma estrutura geral para a solução de diversos problemas similares.</a:t>
            </a:r>
          </a:p>
          <a:p>
            <a:r>
              <a:rPr lang="pt-BR" smtClean="0"/>
              <a:t>E serão usados como parte de DP maiores...</a:t>
            </a:r>
          </a:p>
          <a:p>
            <a:endParaRPr lang="pt-BR" smtClean="0"/>
          </a:p>
          <a:p>
            <a:r>
              <a:rPr lang="pt-BR" smtClean="0"/>
              <a:t>Como chamamos o conceito expressado pelo seguinte DP...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Interface Basic Pattern</a:t>
            </a:r>
          </a:p>
        </p:txBody>
      </p:sp>
      <p:pic>
        <p:nvPicPr>
          <p:cNvPr id="29698" name="Picture 4" descr="Captura de Tela 2014-09-09 às 03.55.0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7150" y="2279650"/>
            <a:ext cx="9201150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5"/>
          <p:cNvSpPr>
            <a:spLocks/>
          </p:cNvSpPr>
          <p:nvPr/>
        </p:nvSpPr>
        <p:spPr bwMode="auto">
          <a:xfrm>
            <a:off x="457200" y="9906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3200">
                <a:latin typeface="Calibri" pitchFamily="34" charset="0"/>
              </a:rPr>
              <a:t>Um cliente precisa de um serviço...</a:t>
            </a:r>
          </a:p>
          <a:p>
            <a:pPr marL="342900" indent="-342900" defTabSz="914400" eaLnBrk="0" hangingPunct="0">
              <a:spcBef>
                <a:spcPct val="20000"/>
              </a:spcBef>
              <a:buFont typeface="Arial" charset="0"/>
              <a:buChar char="•"/>
            </a:pPr>
            <a:endParaRPr lang="pt-BR" sz="320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Interface Basic Pattern</a:t>
            </a:r>
          </a:p>
        </p:txBody>
      </p:sp>
      <p:pic>
        <p:nvPicPr>
          <p:cNvPr id="31746" name="Picture 3" descr="Captura de Tela 2014-09-09 às 03.55.3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466850"/>
            <a:ext cx="90265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4"/>
          <p:cNvSpPr>
            <a:spLocks/>
          </p:cNvSpPr>
          <p:nvPr/>
        </p:nvSpPr>
        <p:spPr bwMode="auto">
          <a:xfrm>
            <a:off x="457200" y="2636838"/>
            <a:ext cx="47625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3200">
                <a:latin typeface="Calibri" pitchFamily="34" charset="0"/>
              </a:rPr>
              <a:t>Mas há várias opções disponíveis para esse serviço...</a:t>
            </a:r>
          </a:p>
          <a:p>
            <a:pPr marL="342900" indent="-342900" defTabSz="9144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3200">
                <a:latin typeface="Calibri" pitchFamily="34" charset="0"/>
              </a:rPr>
              <a:t>Acoplar o cliente com todas as variantes ????</a:t>
            </a:r>
          </a:p>
          <a:p>
            <a:pPr marL="342900" indent="-342900" defTabSz="914400" eaLnBrk="0" hangingPunct="0">
              <a:spcBef>
                <a:spcPct val="20000"/>
              </a:spcBef>
              <a:buFont typeface="Arial" charset="0"/>
              <a:buChar char="•"/>
            </a:pPr>
            <a:endParaRPr lang="pt-BR" sz="320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Interface Basic Pattern</a:t>
            </a:r>
          </a:p>
        </p:txBody>
      </p:sp>
      <p:pic>
        <p:nvPicPr>
          <p:cNvPr id="33794" name="Picture 4" descr="Captura de Tela 2014-09-09 às 03.55.49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9144000" cy="448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4"/>
          <p:cNvSpPr>
            <a:spLocks/>
          </p:cNvSpPr>
          <p:nvPr/>
        </p:nvSpPr>
        <p:spPr bwMode="auto">
          <a:xfrm>
            <a:off x="0" y="5203825"/>
            <a:ext cx="914400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3200">
                <a:latin typeface="Calibri" pitchFamily="34" charset="0"/>
              </a:rPr>
              <a:t>Acoplamento Abstrato é um DP também</a:t>
            </a:r>
          </a:p>
          <a:p>
            <a:pPr marL="342900" indent="-342900" defTabSz="9144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3200">
                <a:latin typeface="Calibri" pitchFamily="34" charset="0"/>
              </a:rPr>
              <a:t>Já discutimos vantagens, como usar, etc.</a:t>
            </a:r>
          </a:p>
          <a:p>
            <a:pPr marL="342900" indent="-342900" defTabSz="9144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3200">
                <a:latin typeface="Calibri" pitchFamily="34" charset="0"/>
              </a:rPr>
              <a:t>Usado em vários DPs maiores!!!!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Example</a:t>
            </a:r>
          </a:p>
        </p:txBody>
      </p:sp>
      <p:pic>
        <p:nvPicPr>
          <p:cNvPr id="35842" name="Picture 3" descr="Captura de Tela 2014-09-09 às 03.56.2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88" y="1600200"/>
            <a:ext cx="9104312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Example</a:t>
            </a:r>
          </a:p>
        </p:txBody>
      </p:sp>
      <p:pic>
        <p:nvPicPr>
          <p:cNvPr id="37890" name="Picture 4" descr="Captura de Tela 2014-09-09 às 04.19.5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71600"/>
            <a:ext cx="916146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Example</a:t>
            </a:r>
          </a:p>
        </p:txBody>
      </p:sp>
      <p:pic>
        <p:nvPicPr>
          <p:cNvPr id="39938" name="Picture 5" descr="Captura de Tela 2014-09-09 às 04.23.00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91440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Example</a:t>
            </a:r>
          </a:p>
        </p:txBody>
      </p:sp>
      <p:pic>
        <p:nvPicPr>
          <p:cNvPr id="41986" name="Picture 3" descr="Captura de Tela 2014-09-09 às 04.25.29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9144000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Origem do Termo</a:t>
            </a:r>
          </a:p>
        </p:txBody>
      </p:sp>
      <p:sp>
        <p:nvSpPr>
          <p:cNvPr id="17410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600200"/>
            <a:ext cx="8893175" cy="5257800"/>
          </a:xfrm>
        </p:spPr>
        <p:txBody>
          <a:bodyPr/>
          <a:lstStyle/>
          <a:p>
            <a:pPr eaLnBrk="1" hangingPunct="1"/>
            <a:r>
              <a:rPr lang="en-US" smtClean="0"/>
              <a:t>A Pattern Language: </a:t>
            </a:r>
            <a:r>
              <a:rPr lang="en-US" sz="2800" smtClean="0"/>
              <a:t>Towns, Buildings, Construction</a:t>
            </a:r>
          </a:p>
          <a:p>
            <a:pPr lvl="1" eaLnBrk="1" hangingPunct="1"/>
            <a:r>
              <a:rPr lang="en-US" smtClean="0"/>
              <a:t>Christopher Alexander, Sara Ishikawa &amp; Murray Silverstein, Center for Environmental Structure of Berkeley, California, 1977</a:t>
            </a:r>
            <a:endParaRPr lang="pt-BR" smtClean="0"/>
          </a:p>
          <a:p>
            <a:pPr lvl="1" eaLnBrk="1" hangingPunct="1"/>
            <a:r>
              <a:rPr lang="pt-BR" smtClean="0">
                <a:hlinkClick r:id="rId2"/>
              </a:rPr>
              <a:t>https://en.wikipedia.org/wiki/A_Pattern_Language</a:t>
            </a:r>
            <a:endParaRPr lang="pt-BR" smtClean="0"/>
          </a:p>
          <a:p>
            <a:pPr eaLnBrk="1" hangingPunct="1"/>
            <a:r>
              <a:rPr lang="pt-BR" smtClean="0"/>
              <a:t>Primeiro livro de Design Patterns em software:</a:t>
            </a:r>
          </a:p>
          <a:p>
            <a:pPr lvl="1" eaLnBrk="1" hangingPunct="1"/>
            <a:r>
              <a:rPr lang="pt-BR" smtClean="0"/>
              <a:t>[GoF94] Design Patterns, 1994; </a:t>
            </a:r>
            <a:r>
              <a:rPr lang="en-US" smtClean="0"/>
              <a:t>Erich Gamma, Richard Helm, Ralph Johnson and John Vlissides (the Gang of Four, or GoF) </a:t>
            </a:r>
            <a:endParaRPr lang="pt-BR" smtClean="0"/>
          </a:p>
        </p:txBody>
      </p:sp>
      <p:sp>
        <p:nvSpPr>
          <p:cNvPr id="17411" name="AutoShape 5" descr="Image result for alexander &quot;a pattern language&quot; architecture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12" name="AutoShape 7" descr="Image result for alexander &quot;a pattern language&quot; architecture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13" name="AutoShape 9" descr="Image result for alexander &quot;a pattern language&quot; architecture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14" name="AutoShape 11" descr="Image result for alexander &quot;a pattern language&quot; architecture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17415" name="Picture 16" descr="pattern_langu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050"/>
            <a:ext cx="10715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21" descr="51CH5PZKDD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GB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Abstract Parent Class</a:t>
            </a:r>
          </a:p>
        </p:txBody>
      </p:sp>
      <p:sp>
        <p:nvSpPr>
          <p:cNvPr id="44034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"/>
            </a:pPr>
            <a:r>
              <a:rPr lang="pt-BR" smtClean="0">
                <a:solidFill>
                  <a:srgbClr val="000090"/>
                </a:solidFill>
                <a:latin typeface="Ayuthaya"/>
                <a:ea typeface="Ayuthaya"/>
                <a:cs typeface="Ayuthaya"/>
              </a:rPr>
              <a:t> Útil para implementar de forma consistente funcionalidade comum a um conjunto de classes relacionadas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Abstract Parent Class</a:t>
            </a:r>
          </a:p>
        </p:txBody>
      </p:sp>
      <p:pic>
        <p:nvPicPr>
          <p:cNvPr id="46082" name="Picture 2" descr="Captura de Tela 2014-09-09 às 05.04.2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16050"/>
            <a:ext cx="91440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Example</a:t>
            </a:r>
          </a:p>
        </p:txBody>
      </p:sp>
      <p:pic>
        <p:nvPicPr>
          <p:cNvPr id="48130" name="Picture 3" descr="Captura de Tela 2014-09-09 às 05.13.4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35050"/>
            <a:ext cx="914400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Por que não Interface?</a:t>
            </a:r>
          </a:p>
        </p:txBody>
      </p:sp>
      <p:pic>
        <p:nvPicPr>
          <p:cNvPr id="50178" name="Picture 4" descr="Captura de Tela 2014-09-09 às 05.14.0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39800"/>
            <a:ext cx="9144000" cy="591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Por que não Interface?</a:t>
            </a:r>
          </a:p>
        </p:txBody>
      </p:sp>
      <p:grpSp>
        <p:nvGrpSpPr>
          <p:cNvPr id="52226" name="Group 6"/>
          <p:cNvGrpSpPr>
            <a:grpSpLocks/>
          </p:cNvGrpSpPr>
          <p:nvPr/>
        </p:nvGrpSpPr>
        <p:grpSpPr bwMode="auto">
          <a:xfrm>
            <a:off x="0" y="939800"/>
            <a:ext cx="9144000" cy="5918200"/>
            <a:chOff x="0" y="939800"/>
            <a:chExt cx="9144000" cy="5918200"/>
          </a:xfrm>
        </p:grpSpPr>
        <p:pic>
          <p:nvPicPr>
            <p:cNvPr id="52227" name="Picture 4" descr="Captura de Tela 2014-09-09 às 05.14.03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939800"/>
              <a:ext cx="9144000" cy="591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28" name="TextBox 3"/>
            <p:cNvSpPr txBox="1">
              <a:spLocks noChangeArrowheads="1"/>
            </p:cNvSpPr>
            <p:nvPr/>
          </p:nvSpPr>
          <p:spPr bwMode="auto">
            <a:xfrm>
              <a:off x="2895600" y="3302664"/>
              <a:ext cx="3505200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3200">
                  <a:solidFill>
                    <a:srgbClr val="FF0000"/>
                  </a:solidFill>
                  <a:latin typeface="Calibri" pitchFamily="34" charset="0"/>
                </a:rPr>
                <a:t>Código Redundante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" y="4495800"/>
              <a:ext cx="8686800" cy="1143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4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Private Methods</a:t>
            </a:r>
          </a:p>
        </p:txBody>
      </p:sp>
      <p:grpSp>
        <p:nvGrpSpPr>
          <p:cNvPr id="54274" name="Group 5"/>
          <p:cNvGrpSpPr>
            <a:grpSpLocks/>
          </p:cNvGrpSpPr>
          <p:nvPr/>
        </p:nvGrpSpPr>
        <p:grpSpPr bwMode="auto">
          <a:xfrm>
            <a:off x="388938" y="2209800"/>
            <a:ext cx="8145462" cy="1981200"/>
            <a:chOff x="389466" y="2209800"/>
            <a:chExt cx="8144934" cy="1981200"/>
          </a:xfrm>
        </p:grpSpPr>
        <p:pic>
          <p:nvPicPr>
            <p:cNvPr id="54276" name="Picture 3" descr="Captura de Tela 2014-09-09 às 05.38.27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9466" y="2209800"/>
              <a:ext cx="8144934" cy="198120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389466" y="2209800"/>
              <a:ext cx="8144934" cy="1981200"/>
            </a:xfrm>
            <a:prstGeom prst="rect">
              <a:avLst/>
            </a:prstGeom>
            <a:solidFill>
              <a:schemeClr val="bg2">
                <a:lumMod val="90000"/>
                <a:alpha val="3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sp>
        <p:nvSpPr>
          <p:cNvPr id="54275" name="Rectangle 6"/>
          <p:cNvSpPr>
            <a:spLocks/>
          </p:cNvSpPr>
          <p:nvPr/>
        </p:nvSpPr>
        <p:spPr bwMode="auto">
          <a:xfrm>
            <a:off x="0" y="4797425"/>
            <a:ext cx="914400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3200">
                <a:latin typeface="Calibri" pitchFamily="34" charset="0"/>
              </a:rPr>
              <a:t>Problema: é necessário resolver um subproblema, mas não devemos expô-lo ao cliente da classe.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Example</a:t>
            </a:r>
          </a:p>
        </p:txBody>
      </p:sp>
      <p:pic>
        <p:nvPicPr>
          <p:cNvPr id="56322" name="Picture 6" descr="Captura de Tela 2014-09-09 às 05.41.2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91471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Rectangle 4"/>
          <p:cNvSpPr>
            <a:spLocks/>
          </p:cNvSpPr>
          <p:nvPr/>
        </p:nvSpPr>
        <p:spPr bwMode="auto">
          <a:xfrm>
            <a:off x="0" y="4797425"/>
            <a:ext cx="914400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3200">
                <a:latin typeface="Calibri" pitchFamily="34" charset="0"/>
              </a:rPr>
              <a:t>Cliente não acessa ou modifica a sequencia dos IDs.</a:t>
            </a:r>
          </a:p>
          <a:p>
            <a:pPr marL="342900" indent="-342900" defTabSz="9144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3200">
                <a:latin typeface="Calibri" pitchFamily="34" charset="0"/>
              </a:rPr>
              <a:t>OrderManager responsável pela gerência de IDs.</a:t>
            </a:r>
          </a:p>
          <a:p>
            <a:pPr marL="342900" indent="-342900" defTabSz="9144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3200">
                <a:latin typeface="Calibri" pitchFamily="34" charset="0"/>
              </a:rPr>
              <a:t>Lembrar UML: “-” e “+” significa private e public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"/>
            </a:pPr>
            <a:r>
              <a:rPr lang="pt-BR" smtClean="0">
                <a:latin typeface="Ayuthaya"/>
                <a:ea typeface="Ayuthaya"/>
                <a:cs typeface="Ayuthaya"/>
              </a:rPr>
              <a:t> Variáveis de instância sempre privadas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"/>
            </a:pPr>
            <a:endParaRPr lang="pt-BR" smtClean="0">
              <a:latin typeface="Ayuthaya"/>
              <a:ea typeface="Ayuthaya"/>
              <a:cs typeface="Ayuthaya"/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"/>
            </a:pPr>
            <a:r>
              <a:rPr lang="pt-BR" smtClean="0">
                <a:latin typeface="Ayuthaya"/>
                <a:ea typeface="Ayuthaya"/>
                <a:cs typeface="Ayuthaya"/>
              </a:rPr>
              <a:t> Getter/Setter = accessor methods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"/>
            </a:pPr>
            <a:endParaRPr lang="pt-BR" smtClean="0">
              <a:latin typeface="Ayuthaya"/>
              <a:ea typeface="Ayuthaya"/>
              <a:cs typeface="Ayuthaya"/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"/>
            </a:pPr>
            <a:r>
              <a:rPr lang="pt-BR" smtClean="0">
                <a:latin typeface="Ayuthaya"/>
                <a:ea typeface="Ayuthaya"/>
                <a:cs typeface="Ayuthaya"/>
              </a:rPr>
              <a:t> Acho que já ouviram isso em algum lugar...</a:t>
            </a: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"/>
            </a:pPr>
            <a:r>
              <a:rPr lang="pt-BR" smtClean="0">
                <a:latin typeface="Ayuthaya"/>
                <a:ea typeface="Ayuthaya"/>
                <a:cs typeface="Ayuthaya"/>
              </a:rPr>
              <a:t>Note: isXXX() e não getXXX() para booleans..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Accessor Methods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Example</a:t>
            </a:r>
          </a:p>
        </p:txBody>
      </p:sp>
      <p:pic>
        <p:nvPicPr>
          <p:cNvPr id="60418" name="Picture 4" descr="Captura de Tela 2014-09-09 às 05.50.3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28800"/>
            <a:ext cx="905351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5" name="Group 7"/>
          <p:cNvGrpSpPr>
            <a:grpSpLocks/>
          </p:cNvGrpSpPr>
          <p:nvPr/>
        </p:nvGrpSpPr>
        <p:grpSpPr bwMode="auto">
          <a:xfrm>
            <a:off x="0" y="0"/>
            <a:ext cx="9167813" cy="6172200"/>
            <a:chOff x="-1" y="0"/>
            <a:chExt cx="9167283" cy="6172200"/>
          </a:xfrm>
        </p:grpSpPr>
        <p:pic>
          <p:nvPicPr>
            <p:cNvPr id="62466" name="Picture 5" descr="Captura de Tela 2014-09-09 às 05.52.18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1" y="0"/>
              <a:ext cx="9167283" cy="617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1600106" y="4495800"/>
              <a:ext cx="1981085" cy="685800"/>
            </a:xfrm>
            <a:prstGeom prst="rect">
              <a:avLst/>
            </a:prstGeom>
            <a:solidFill>
              <a:schemeClr val="accent3">
                <a:lumMod val="75000"/>
                <a:alpha val="2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link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/>
          </p:cNvSpPr>
          <p:nvPr/>
        </p:nvSpPr>
        <p:spPr bwMode="auto">
          <a:xfrm>
            <a:off x="0" y="5715000"/>
            <a:ext cx="49323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400">
                <a:latin typeface="Calibri" pitchFamily="34" charset="0"/>
              </a:rPr>
              <a:t>Onde já viram isso?</a:t>
            </a:r>
          </a:p>
        </p:txBody>
      </p:sp>
      <p:sp>
        <p:nvSpPr>
          <p:cNvPr id="18435" name="Rectangle 6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pt-BR" smtClean="0"/>
              <a:t>Pattern Sacred Sites</a:t>
            </a:r>
          </a:p>
        </p:txBody>
      </p:sp>
      <p:pic>
        <p:nvPicPr>
          <p:cNvPr id="18436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862013"/>
            <a:ext cx="8686800" cy="599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7" descr="Captura de Tela 2014-09-09 às 05.55.10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Acessors are evil ????</a:t>
            </a:r>
          </a:p>
        </p:txBody>
      </p:sp>
      <p:sp>
        <p:nvSpPr>
          <p:cNvPr id="66562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pt-BR" smtClean="0"/>
              <a:t>Why getter and setters methods are evil</a:t>
            </a:r>
          </a:p>
          <a:p>
            <a:pPr lvl="1"/>
            <a:r>
              <a:rPr lang="pt-BR" smtClean="0">
                <a:hlinkClick r:id="rId2"/>
              </a:rPr>
              <a:t>http://www.javaworld.com/article/2073723/core-java/why-getter-and-setter-methods-are-evil.html</a:t>
            </a:r>
            <a:endParaRPr lang="pt-BR" smtClean="0"/>
          </a:p>
          <a:p>
            <a:r>
              <a:rPr lang="pt-BR" smtClean="0"/>
              <a:t>Getters and Setters are Evil. Period.</a:t>
            </a:r>
          </a:p>
          <a:p>
            <a:pPr lvl="1"/>
            <a:r>
              <a:rPr lang="pt-BR" smtClean="0">
                <a:hlinkClick r:id="rId3"/>
              </a:rPr>
              <a:t>http://www.yegor256.com/2014/09/16/getters-and-setters-are-evil.html</a:t>
            </a:r>
            <a:endParaRPr lang="pt-BR" smtClean="0"/>
          </a:p>
          <a:p>
            <a:pPr lvl="1"/>
            <a:r>
              <a:rPr lang="pt-BR" smtClean="0"/>
              <a:t>Explicação mais curta do que o 1o link</a:t>
            </a:r>
          </a:p>
          <a:p>
            <a:r>
              <a:rPr lang="pt-BR" b="1" i="1" smtClean="0">
                <a:solidFill>
                  <a:srgbClr val="FF0000"/>
                </a:solidFill>
              </a:rPr>
              <a:t>Leiam</a:t>
            </a:r>
            <a:r>
              <a:rPr lang="pt-BR" smtClean="0"/>
              <a:t>: eles são contra o encapsulamento??</a:t>
            </a:r>
          </a:p>
          <a:p>
            <a:pPr lvl="1"/>
            <a:r>
              <a:rPr lang="pt-BR" smtClean="0"/>
              <a:t>ou é uma questão de pensar em OO 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"/>
            </a:pPr>
            <a:r>
              <a:rPr lang="pt-BR" smtClean="0">
                <a:latin typeface="Ayuthaya"/>
                <a:ea typeface="Ayuthaya"/>
                <a:cs typeface="Ayuthaya"/>
              </a:rPr>
              <a:t> O que é? Exemplo?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"/>
            </a:pPr>
            <a:endParaRPr lang="pt-BR" smtClean="0">
              <a:latin typeface="Ayuthaya"/>
              <a:ea typeface="Ayuthaya"/>
              <a:cs typeface="Ayuthaya"/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"/>
            </a:pPr>
            <a:r>
              <a:rPr lang="pt-BR" smtClean="0">
                <a:latin typeface="Ayuthaya"/>
                <a:ea typeface="Ayuthaya"/>
                <a:cs typeface="Ayuthaya"/>
              </a:rPr>
              <a:t> Como implementar?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"/>
            </a:pPr>
            <a:endParaRPr lang="pt-BR" smtClean="0">
              <a:latin typeface="Ayuthaya"/>
              <a:ea typeface="Ayuthaya"/>
              <a:cs typeface="Ayuthaya"/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"/>
            </a:pPr>
            <a:r>
              <a:rPr lang="pt-BR" smtClean="0">
                <a:latin typeface="Ayuthaya"/>
                <a:ea typeface="Ayuthaya"/>
                <a:cs typeface="Ayuthaya"/>
              </a:rPr>
              <a:t> Como implementar com getter e setter?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Variável Imutável</a:t>
            </a:r>
            <a:r>
              <a:rPr lang="en-GB" sz="4800" smtClean="0">
                <a:solidFill>
                  <a:srgbClr val="008000"/>
                </a:solidFill>
                <a:latin typeface="Apple Casual"/>
                <a:ea typeface="Apple Casual"/>
                <a:cs typeface="Apple Casual"/>
              </a:rPr>
              <a:t>?!?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"/>
            </a:pPr>
            <a:r>
              <a:rPr lang="pt-BR" smtClean="0">
                <a:latin typeface="Ayuthaya"/>
                <a:ea typeface="Ayuthaya"/>
                <a:cs typeface="Ayuthaya"/>
              </a:rPr>
              <a:t> Como garantir que uma variável de instância de uma dada classe, privada por convenção, seja usada em objeto de subclasse?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Outra Aplicação</a:t>
            </a:r>
            <a:endParaRPr lang="en-GB" sz="4800" smtClean="0">
              <a:solidFill>
                <a:srgbClr val="008000"/>
              </a:solidFill>
              <a:latin typeface="Apple Casual"/>
              <a:ea typeface="Apple Casual"/>
              <a:cs typeface="Apple Casu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"/>
            </a:pPr>
            <a:r>
              <a:rPr lang="pt-BR" smtClean="0">
                <a:solidFill>
                  <a:srgbClr val="000090"/>
                </a:solidFill>
                <a:latin typeface="Ayuthaya"/>
                <a:ea typeface="Ayuthaya"/>
                <a:cs typeface="Ayuthaya"/>
              </a:rPr>
              <a:t> Mecanismo eficiente de armazenamento de dados constantes usados por objetos diferentes de uma aplicação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Constant Data Manager</a:t>
            </a:r>
            <a:endParaRPr lang="en-GB" sz="4800" smtClean="0">
              <a:solidFill>
                <a:srgbClr val="008000"/>
              </a:solidFill>
              <a:latin typeface="Apple Casual"/>
              <a:ea typeface="Apple Casual"/>
              <a:cs typeface="Apple Casu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29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3730" name="Picture 3" descr="Captura de Tela 2014-09-09 às 06.09.55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5778500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731" name="Picture 4" descr="Captura de Tela 2014-09-09 às 06.10.09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49600" y="1524000"/>
              <a:ext cx="5994400" cy="2501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732" name="Picture 5" descr="Captura de Tela 2014-09-09 às 06.10.20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3911600"/>
              <a:ext cx="5130800" cy="294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Picture 6" descr="Captura de Tela 2014-09-09 às 06.11.09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7438" y="0"/>
            <a:ext cx="69691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Arial" charset="0"/>
              <a:buNone/>
            </a:pPr>
            <a:r>
              <a:rPr lang="pt-BR" sz="3000" smtClean="0">
                <a:solidFill>
                  <a:srgbClr val="000090"/>
                </a:solidFill>
                <a:latin typeface="Ayuthaya"/>
                <a:ea typeface="Ayuthaya"/>
                <a:cs typeface="Ayuthaya"/>
              </a:rPr>
              <a:t>ConstantDataManager.</a:t>
            </a:r>
            <a:r>
              <a:rPr lang="pt-BR" sz="3000" i="1" smtClean="0">
                <a:solidFill>
                  <a:srgbClr val="000090"/>
                </a:solidFill>
                <a:latin typeface="Ayuthaya"/>
                <a:ea typeface="Ayuthaya"/>
                <a:cs typeface="Ayuthaya"/>
              </a:rPr>
              <a:t>ACCOUNT_DATA_FILE</a:t>
            </a:r>
            <a:r>
              <a:rPr lang="pt-BR" smtClean="0">
                <a:latin typeface="Ayuthaya"/>
                <a:ea typeface="Ayuthaya"/>
                <a:cs typeface="Ayuthaya"/>
              </a:rPr>
              <a:t> </a:t>
            </a:r>
            <a:endParaRPr lang="pt-BR" smtClean="0">
              <a:solidFill>
                <a:srgbClr val="000090"/>
              </a:solidFill>
              <a:latin typeface="Ayuthaya"/>
              <a:ea typeface="Ayuthaya"/>
              <a:cs typeface="Ayuthaya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Uso</a:t>
            </a:r>
            <a:endParaRPr lang="en-GB" sz="4800" smtClean="0">
              <a:solidFill>
                <a:srgbClr val="008000"/>
              </a:solidFill>
              <a:latin typeface="Apple Casual"/>
              <a:ea typeface="Apple Casual"/>
              <a:cs typeface="Apple Casu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x-none" dirty="0" smtClean="0">
                <a:solidFill>
                  <a:srgbClr val="000090"/>
                </a:solidFill>
                <a:latin typeface="Ayuthaya"/>
                <a:cs typeface="Ayuthaya"/>
              </a:rPr>
              <a:t>	</a:t>
            </a:r>
            <a:r>
              <a:rPr lang="x-none" sz="3765" dirty="0" smtClean="0">
                <a:solidFill>
                  <a:srgbClr val="000090"/>
                </a:solidFill>
                <a:latin typeface="Ayuthaya"/>
                <a:cs typeface="Ayuthaya"/>
              </a:rPr>
              <a:t>Dados constantes podem também ser declarados em uma interface </a:t>
            </a:r>
            <a:r>
              <a:rPr sz="3765" dirty="0" smtClean="0">
                <a:solidFill>
                  <a:srgbClr val="000090"/>
                </a:solidFill>
                <a:latin typeface="Ayuthaya"/>
                <a:cs typeface="Ayuthaya"/>
              </a:rPr>
              <a:t>Java </a:t>
            </a:r>
            <a:r>
              <a:rPr sz="3765" dirty="0">
                <a:solidFill>
                  <a:srgbClr val="000090"/>
                </a:solidFill>
                <a:latin typeface="Ayuthaya"/>
                <a:cs typeface="Ayuthaya"/>
              </a:rPr>
              <a:t>interface.</a:t>
            </a:r>
            <a:r>
              <a:rPr sz="3765" dirty="0" smtClean="0">
                <a:solidFill>
                  <a:srgbClr val="000090"/>
                </a:solidFill>
                <a:latin typeface="Ayuthaya"/>
                <a:cs typeface="Ayuthaya"/>
              </a:rPr>
              <a:t> </a:t>
            </a:r>
            <a:r>
              <a:rPr lang="x-none" sz="3765" dirty="0" smtClean="0">
                <a:solidFill>
                  <a:srgbClr val="000090"/>
                </a:solidFill>
                <a:latin typeface="Ayuthaya"/>
                <a:cs typeface="Ayuthaya"/>
              </a:rPr>
              <a:t>Qualquer classe que implementa tal interface pode usar as constantes declaradas na interface sem qualquer qualificações. Reprojete a aplicação exemplo com o </a:t>
            </a:r>
            <a:r>
              <a:rPr sz="3765" dirty="0" smtClean="0">
                <a:solidFill>
                  <a:srgbClr val="000090"/>
                </a:solidFill>
                <a:latin typeface="Ayuthaya"/>
                <a:cs typeface="Ayuthaya"/>
              </a:rPr>
              <a:t>ConstantDataManager </a:t>
            </a:r>
            <a:r>
              <a:rPr lang="x-none" sz="3765" dirty="0" smtClean="0">
                <a:solidFill>
                  <a:srgbClr val="000090"/>
                </a:solidFill>
                <a:latin typeface="Ayuthaya"/>
                <a:cs typeface="Ayuthaya"/>
              </a:rPr>
              <a:t>como uma </a:t>
            </a:r>
            <a:r>
              <a:rPr sz="3765" dirty="0" smtClean="0">
                <a:solidFill>
                  <a:srgbClr val="000090"/>
                </a:solidFill>
                <a:latin typeface="Ayuthaya"/>
                <a:cs typeface="Ayuthaya"/>
              </a:rPr>
              <a:t>interface.</a:t>
            </a:r>
            <a:endParaRPr lang="x-none" sz="3765" dirty="0" smtClean="0">
              <a:solidFill>
                <a:srgbClr val="000090"/>
              </a:solidFill>
              <a:latin typeface="Ayuthaya"/>
              <a:cs typeface="Ayuthaya"/>
            </a:endParaRP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Arial"/>
              <a:buChar char="•"/>
              <a:defRPr/>
            </a:pPr>
            <a:endParaRPr lang="x-none" sz="3765" dirty="0" smtClean="0">
              <a:solidFill>
                <a:srgbClr val="000090"/>
              </a:solidFill>
              <a:latin typeface="Ayuthaya"/>
              <a:cs typeface="Ayuthaya"/>
            </a:endParaRP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x-none" sz="3765" dirty="0" smtClean="0">
                <a:solidFill>
                  <a:srgbClr val="000090"/>
                </a:solidFill>
                <a:latin typeface="Ayuthaya"/>
                <a:cs typeface="Ayuthaya"/>
              </a:rPr>
              <a:t>Como usar um dado constante declarado em interface em objeto que não implementa a interface?!?</a:t>
            </a:r>
            <a:r>
              <a:rPr dirty="0" smtClean="0">
                <a:solidFill>
                  <a:srgbClr val="000090"/>
                </a:solidFill>
                <a:latin typeface="Ayuthaya"/>
                <a:cs typeface="Ayuthaya"/>
              </a:rPr>
              <a:t> </a:t>
            </a:r>
            <a:endParaRPr dirty="0">
              <a:solidFill>
                <a:srgbClr val="000090"/>
              </a:solidFill>
              <a:latin typeface="Ayuthaya"/>
              <a:cs typeface="Ayuthaya"/>
            </a:endParaRPr>
          </a:p>
          <a:p>
            <a:pPr lvl="1" eaLnBrk="1" fontAlgn="auto" hangingPunct="1">
              <a:spcAft>
                <a:spcPts val="0"/>
              </a:spcAft>
              <a:buClr>
                <a:srgbClr val="FF0000"/>
              </a:buClr>
              <a:buFont typeface="Arial"/>
              <a:buNone/>
              <a:defRPr/>
            </a:pPr>
            <a:r>
              <a:rPr sz="3200" dirty="0" smtClean="0">
                <a:solidFill>
                  <a:srgbClr val="000090"/>
                </a:solidFill>
                <a:latin typeface="Ayuthaya"/>
                <a:cs typeface="Ayuthaya"/>
              </a:rPr>
              <a:t> 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Extensão 1</a:t>
            </a:r>
            <a:endParaRPr lang="en-GB" sz="4800" smtClean="0">
              <a:solidFill>
                <a:srgbClr val="008000"/>
              </a:solidFill>
              <a:latin typeface="Apple Casual"/>
              <a:ea typeface="Apple Casual"/>
              <a:cs typeface="Apple Casu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x-none" dirty="0" smtClean="0">
                <a:solidFill>
                  <a:srgbClr val="000090"/>
                </a:solidFill>
                <a:latin typeface="Ayuthaya"/>
                <a:cs typeface="Ayuthaya"/>
              </a:rPr>
              <a:t>	</a:t>
            </a:r>
            <a:r>
              <a:rPr lang="x-none" sz="3765" dirty="0" smtClean="0">
                <a:solidFill>
                  <a:srgbClr val="000090"/>
                </a:solidFill>
                <a:latin typeface="Ayuthaya"/>
                <a:cs typeface="Ayuthaya"/>
              </a:rPr>
              <a:t>Enriqueça a classe ConstantDataManager para ler valores de um arquivo e inicializar diferentes itens de dados de constante quando ela é construída pela primeirea vez</a:t>
            </a:r>
            <a:r>
              <a:rPr sz="3765" dirty="0" smtClean="0">
                <a:solidFill>
                  <a:srgbClr val="000090"/>
                </a:solidFill>
                <a:latin typeface="Ayuthaya"/>
                <a:cs typeface="Ayuthaya"/>
              </a:rPr>
              <a:t>.</a:t>
            </a:r>
            <a:r>
              <a:rPr sz="3600" dirty="0" smtClean="0"/>
              <a:t> </a:t>
            </a: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Arial"/>
              <a:buChar char="•"/>
              <a:defRPr/>
            </a:pPr>
            <a:endParaRPr lang="x-none" sz="3765" dirty="0" smtClean="0">
              <a:solidFill>
                <a:srgbClr val="000090"/>
              </a:solidFill>
              <a:latin typeface="Ayuthaya"/>
              <a:cs typeface="Ayuthaya"/>
            </a:endParaRP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Arial"/>
              <a:buChar char="•"/>
              <a:defRPr/>
            </a:pPr>
            <a:endParaRPr lang="x-none" sz="3765" dirty="0" smtClean="0">
              <a:solidFill>
                <a:srgbClr val="000090"/>
              </a:solidFill>
              <a:latin typeface="Ayuthaya"/>
              <a:cs typeface="Ayuthaya"/>
            </a:endParaRP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x-none" sz="3765" dirty="0" smtClean="0">
                <a:solidFill>
                  <a:srgbClr val="000090"/>
                </a:solidFill>
                <a:latin typeface="Ayuthaya"/>
                <a:cs typeface="Ayuthaya"/>
              </a:rPr>
              <a:t>Modificar a classe ConstantDataManager para fazer a mesma coisa acima, mas lendo valores representados em XML</a:t>
            </a:r>
            <a:endParaRPr sz="3765" dirty="0" smtClean="0">
              <a:solidFill>
                <a:srgbClr val="000090"/>
              </a:solidFill>
              <a:latin typeface="Ayuthaya"/>
              <a:cs typeface="Ayuthaya"/>
            </a:endParaRPr>
          </a:p>
          <a:p>
            <a:pPr lvl="1" eaLnBrk="1" fontAlgn="auto" hangingPunct="1">
              <a:spcAft>
                <a:spcPts val="0"/>
              </a:spcAft>
              <a:buClr>
                <a:srgbClr val="FF0000"/>
              </a:buClr>
              <a:buFont typeface="Arial"/>
              <a:buNone/>
              <a:defRPr/>
            </a:pPr>
            <a:r>
              <a:rPr sz="3200" dirty="0" smtClean="0">
                <a:solidFill>
                  <a:srgbClr val="000090"/>
                </a:solidFill>
                <a:latin typeface="Ayuthaya"/>
                <a:cs typeface="Ayuthaya"/>
              </a:rPr>
              <a:t> 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Extensão 2</a:t>
            </a:r>
            <a:endParaRPr lang="en-GB" sz="4800" smtClean="0">
              <a:solidFill>
                <a:srgbClr val="008000"/>
              </a:solidFill>
              <a:latin typeface="Apple Casual"/>
              <a:ea typeface="Apple Casual"/>
              <a:cs typeface="Apple Casu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pt-BR" smtClean="0"/>
              <a:t>Pattern Sacred Sites</a:t>
            </a:r>
          </a:p>
        </p:txBody>
      </p:sp>
      <p:sp>
        <p:nvSpPr>
          <p:cNvPr id="19458" name="Rectangle 5"/>
          <p:cNvSpPr>
            <a:spLocks/>
          </p:cNvSpPr>
          <p:nvPr/>
        </p:nvSpPr>
        <p:spPr bwMode="auto">
          <a:xfrm>
            <a:off x="250825" y="3787775"/>
            <a:ext cx="88931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Religião (arquetipo: Templo de Salomão)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Museus (sequencia de salas, última a melhor)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Empresas (sala do chefe é a última)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Arsenal/Cofre (maior boom/$$$, mais protegido)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Podem ser muitos, ou poucos, ou até só 2 níveis. </a:t>
            </a:r>
            <a:endParaRPr lang="pt-BR" sz="3200">
              <a:latin typeface="Calibri" pitchFamily="34" charset="0"/>
            </a:endParaRPr>
          </a:p>
        </p:txBody>
      </p:sp>
      <p:pic>
        <p:nvPicPr>
          <p:cNvPr id="19459" name="Picture 7"/>
          <p:cNvPicPr>
            <a:picLocks noChangeAspect="1" noChangeArrowheads="1"/>
          </p:cNvPicPr>
          <p:nvPr/>
        </p:nvPicPr>
        <p:blipFill>
          <a:blip r:embed="rId2"/>
          <a:srcRect t="45038"/>
          <a:stretch>
            <a:fillRect/>
          </a:stretch>
        </p:blipFill>
        <p:spPr bwMode="auto">
          <a:xfrm>
            <a:off x="457200" y="1143000"/>
            <a:ext cx="82296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2672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Immutable Object</a:t>
            </a:r>
            <a:b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</a:br>
            <a:r>
              <a:rPr lang="en-GB" sz="4800" smtClean="0">
                <a:solidFill>
                  <a:srgbClr val="008000"/>
                </a:solidFill>
                <a:latin typeface="Apple Casual"/>
                <a:ea typeface="Apple Casual"/>
                <a:cs typeface="Apple Casual"/>
              </a:rPr>
              <a:t>(Private Class Data)</a:t>
            </a:r>
            <a:br>
              <a:rPr lang="en-GB" sz="4800" smtClean="0">
                <a:solidFill>
                  <a:srgbClr val="008000"/>
                </a:solidFill>
                <a:latin typeface="Apple Casual"/>
                <a:ea typeface="Apple Casual"/>
                <a:cs typeface="Apple Casual"/>
              </a:rPr>
            </a:br>
            <a:r>
              <a:rPr lang="en-GB" sz="4800" smtClean="0">
                <a:solidFill>
                  <a:srgbClr val="008000"/>
                </a:solidFill>
                <a:latin typeface="Apple Casual"/>
                <a:ea typeface="Apple Casual"/>
                <a:cs typeface="Apple Casual"/>
              </a:rPr>
              <a:t>(Data Model Class)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9" name="Picture 3" descr="Captura de Tela 2014-09-09 às 06.42.0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9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Arial"/>
              <a:buNone/>
              <a:defRPr/>
            </a:pPr>
            <a:r>
              <a:rPr lang="x-none" dirty="0" smtClean="0">
                <a:solidFill>
                  <a:srgbClr val="000090"/>
                </a:solidFill>
                <a:latin typeface="Ayuthaya"/>
                <a:cs typeface="Ayuthaya"/>
              </a:rPr>
              <a:t>	</a:t>
            </a: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x-none" sz="3765" dirty="0" smtClean="0">
                <a:solidFill>
                  <a:srgbClr val="000090"/>
                </a:solidFill>
                <a:latin typeface="Ayuthaya"/>
                <a:cs typeface="Ayuthaya"/>
              </a:rPr>
              <a:t>Acesso concorrente a uma classe do tipo Employee via threads não é seguro</a:t>
            </a:r>
            <a:endParaRPr sz="3765" dirty="0" smtClean="0">
              <a:solidFill>
                <a:srgbClr val="000090"/>
              </a:solidFill>
              <a:latin typeface="Ayuthaya"/>
              <a:cs typeface="Ayuthaya"/>
            </a:endParaRPr>
          </a:p>
          <a:p>
            <a:pPr lvl="1" eaLnBrk="1" fontAlgn="auto" hangingPunct="1">
              <a:spcAft>
                <a:spcPts val="0"/>
              </a:spcAft>
              <a:buClr>
                <a:srgbClr val="FF0000"/>
              </a:buClr>
              <a:buFont typeface="Arial"/>
              <a:buNone/>
              <a:defRPr/>
            </a:pPr>
            <a:r>
              <a:rPr sz="3200" dirty="0" smtClean="0">
                <a:solidFill>
                  <a:srgbClr val="000090"/>
                </a:solidFill>
                <a:latin typeface="Ayuthaya"/>
                <a:cs typeface="Ayuthaya"/>
              </a:rPr>
              <a:t> 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Problema</a:t>
            </a:r>
            <a:endParaRPr lang="en-GB" sz="4800" smtClean="0">
              <a:solidFill>
                <a:srgbClr val="008000"/>
              </a:solidFill>
              <a:latin typeface="Apple Casual"/>
              <a:ea typeface="Apple Casual"/>
              <a:cs typeface="Apple Casu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Content Placeholder 6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Arial" charset="0"/>
              <a:buNone/>
            </a:pPr>
            <a:r>
              <a:rPr lang="pt-BR" sz="3000" smtClean="0">
                <a:solidFill>
                  <a:srgbClr val="000090"/>
                </a:solidFill>
                <a:latin typeface="Ayuthaya"/>
                <a:ea typeface="Ayuthaya"/>
                <a:cs typeface="Ayuthaya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</a:pPr>
            <a:r>
              <a:rPr lang="pt-BR" sz="3500" smtClean="0">
                <a:solidFill>
                  <a:srgbClr val="000090"/>
                </a:solidFill>
                <a:latin typeface="Ayuthaya"/>
                <a:ea typeface="Ayuthaya"/>
                <a:cs typeface="Ayuthaya"/>
              </a:rPr>
              <a:t>Modelar uma data class model de tal forma que os dados que ela carrega permaneçam imutáveis por todo o tempo de vida da instância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</a:pPr>
            <a:endParaRPr lang="pt-BR" sz="3500" smtClean="0">
              <a:solidFill>
                <a:srgbClr val="000090"/>
              </a:solidFill>
              <a:latin typeface="Ayuthaya"/>
              <a:ea typeface="Ayuthaya"/>
              <a:cs typeface="Ayuthaya"/>
            </a:endParaRPr>
          </a:p>
          <a:p>
            <a:pPr eaLnBrk="1" hangingPunct="1">
              <a:lnSpc>
                <a:spcPct val="80000"/>
              </a:lnSpc>
              <a:buClr>
                <a:srgbClr val="FF0000"/>
              </a:buClr>
            </a:pPr>
            <a:r>
              <a:rPr lang="pt-BR" sz="3500" smtClean="0">
                <a:solidFill>
                  <a:srgbClr val="000090"/>
                </a:solidFill>
                <a:latin typeface="Ayuthaya"/>
                <a:ea typeface="Ayuthaya"/>
                <a:cs typeface="Ayuthaya"/>
              </a:rPr>
              <a:t>Solução não usa métodos sincronizados (</a:t>
            </a:r>
            <a:r>
              <a:rPr lang="pt-BR" sz="3500" i="1" smtClean="0">
                <a:solidFill>
                  <a:srgbClr val="000090"/>
                </a:solidFill>
                <a:latin typeface="Ayuthaya"/>
                <a:ea typeface="Ayuthaya"/>
                <a:cs typeface="Ayuthaya"/>
              </a:rPr>
              <a:t>syncronized</a:t>
            </a:r>
            <a:r>
              <a:rPr lang="pt-BR" sz="3500" smtClean="0">
                <a:solidFill>
                  <a:srgbClr val="000090"/>
                </a:solidFill>
                <a:latin typeface="Ayuthaya"/>
                <a:ea typeface="Ayuthaya"/>
                <a:cs typeface="Ayuthaya"/>
              </a:rPr>
              <a:t>) que tem overhead na execução </a:t>
            </a:r>
            <a:endParaRPr lang="pt-BR" sz="3700" smtClean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</a:pPr>
            <a:endParaRPr lang="pt-BR" sz="3500" smtClean="0">
              <a:solidFill>
                <a:srgbClr val="000090"/>
              </a:solidFill>
              <a:latin typeface="Ayuthaya"/>
              <a:ea typeface="Ayuthaya"/>
              <a:cs typeface="Ayuthaya"/>
            </a:endParaRPr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  <a:buFont typeface="Arial" charset="0"/>
              <a:buNone/>
            </a:pPr>
            <a:r>
              <a:rPr lang="pt-BR" sz="3000" smtClean="0">
                <a:solidFill>
                  <a:srgbClr val="000090"/>
                </a:solidFill>
                <a:latin typeface="Ayuthaya"/>
                <a:ea typeface="Ayuthaya"/>
                <a:cs typeface="Ayuthaya"/>
              </a:rPr>
              <a:t> 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Solução</a:t>
            </a:r>
            <a:endParaRPr lang="en-GB" sz="4800" smtClean="0">
              <a:solidFill>
                <a:srgbClr val="008000"/>
              </a:solidFill>
              <a:latin typeface="Apple Casual"/>
              <a:ea typeface="Apple Casual"/>
              <a:cs typeface="Apple Casu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3" name="Group 7"/>
          <p:cNvGrpSpPr>
            <a:grpSpLocks/>
          </p:cNvGrpSpPr>
          <p:nvPr/>
        </p:nvGrpSpPr>
        <p:grpSpPr bwMode="auto">
          <a:xfrm>
            <a:off x="0" y="609600"/>
            <a:ext cx="9144000" cy="5068888"/>
            <a:chOff x="0" y="609599"/>
            <a:chExt cx="9144000" cy="5069109"/>
          </a:xfrm>
        </p:grpSpPr>
        <p:pic>
          <p:nvPicPr>
            <p:cNvPr id="90114" name="Picture 3" descr="Captura de Tela 2014-09-09 às 06.58.19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609599"/>
              <a:ext cx="9144000" cy="5069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152400" y="762006"/>
              <a:ext cx="1219200" cy="762033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8400" y="1295429"/>
              <a:ext cx="685800" cy="1371660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10400" y="3962545"/>
              <a:ext cx="1905000" cy="762033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Arial"/>
              <a:buNone/>
              <a:defRPr/>
            </a:pPr>
            <a:r>
              <a:rPr lang="x-none" dirty="0" smtClean="0">
                <a:solidFill>
                  <a:srgbClr val="000090"/>
                </a:solidFill>
                <a:latin typeface="Ayuthaya"/>
                <a:cs typeface="Ayuthaya"/>
              </a:rPr>
              <a:t>	</a:t>
            </a: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x-none" sz="3765" dirty="0" smtClean="0">
                <a:solidFill>
                  <a:srgbClr val="000090"/>
                </a:solidFill>
                <a:latin typeface="Ayuthaya"/>
                <a:cs typeface="Ayuthaya"/>
              </a:rPr>
              <a:t>Dada a classe PlayingCard, extrair uma data model class que garanta que, quando uma instância de PlayingCard seja criada, essa  instância não mude de naipe ou valor!</a:t>
            </a:r>
            <a:endParaRPr sz="4000" dirty="0" smtClean="0"/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Arial"/>
              <a:buChar char="•"/>
              <a:defRPr/>
            </a:pPr>
            <a:endParaRPr sz="3765" dirty="0" smtClean="0">
              <a:solidFill>
                <a:srgbClr val="000090"/>
              </a:solidFill>
              <a:latin typeface="Ayuthaya"/>
              <a:cs typeface="Ayuthaya"/>
            </a:endParaRPr>
          </a:p>
          <a:p>
            <a:pPr lvl="1" eaLnBrk="1" fontAlgn="auto" hangingPunct="1">
              <a:spcAft>
                <a:spcPts val="0"/>
              </a:spcAft>
              <a:buClr>
                <a:srgbClr val="FF0000"/>
              </a:buClr>
              <a:buFont typeface="Arial"/>
              <a:buNone/>
              <a:defRPr/>
            </a:pPr>
            <a:r>
              <a:rPr sz="3200" dirty="0" smtClean="0">
                <a:solidFill>
                  <a:srgbClr val="000090"/>
                </a:solidFill>
                <a:latin typeface="Ayuthaya"/>
                <a:cs typeface="Ayuthaya"/>
              </a:rPr>
              <a:t> 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>
                <a:solidFill>
                  <a:srgbClr val="800000"/>
                </a:solidFill>
                <a:latin typeface="Apple Casual"/>
                <a:ea typeface="Apple Casual"/>
                <a:cs typeface="Apple Casual"/>
              </a:rPr>
              <a:t>Atividade</a:t>
            </a:r>
            <a:endParaRPr lang="en-GB" sz="4800" smtClean="0">
              <a:solidFill>
                <a:srgbClr val="008000"/>
              </a:solidFill>
              <a:latin typeface="Apple Casual"/>
              <a:ea typeface="Apple Casual"/>
              <a:cs typeface="Apple Casu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(Opinião mais radical): </a:t>
            </a:r>
          </a:p>
          <a:p>
            <a:r>
              <a:rPr lang="pt-BR" smtClean="0"/>
              <a:t>“All objects must be immutable”</a:t>
            </a:r>
          </a:p>
          <a:p>
            <a:pPr lvl="1"/>
            <a:r>
              <a:rPr lang="pt-BR" smtClean="0">
                <a:hlinkClick r:id="rId2"/>
              </a:rPr>
              <a:t>http://www.yegor256.com/2014/06/09/objects-should-be-immutable.html</a:t>
            </a:r>
            <a:endParaRPr lang="pt-BR" smtClean="0"/>
          </a:p>
          <a:p>
            <a:pPr lvl="1"/>
            <a:r>
              <a:rPr lang="pt-BR" smtClean="0"/>
              <a:t>Pelo menos boas demostrações de possíveis vantagens da imutabilidade.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Catálogo e Críticas</a:t>
            </a:r>
          </a:p>
        </p:txBody>
      </p:sp>
      <p:sp>
        <p:nvSpPr>
          <p:cNvPr id="94210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pt-BR" smtClean="0">
                <a:hlinkClick r:id="rId2"/>
              </a:rPr>
              <a:t>https://sourcemaking.com/design_patterns</a:t>
            </a:r>
            <a:endParaRPr lang="pt-BR" smtClean="0"/>
          </a:p>
          <a:p>
            <a:r>
              <a:rPr lang="pt-BR" smtClean="0"/>
              <a:t>Catálogo e críticas ao conceito de DP </a:t>
            </a:r>
          </a:p>
          <a:p>
            <a:pPr lvl="1"/>
            <a:r>
              <a:rPr lang="pt-BR" smtClean="0"/>
              <a:t>Críticas no final da página</a:t>
            </a:r>
          </a:p>
          <a:p>
            <a:pPr lvl="1"/>
            <a:r>
              <a:rPr lang="pt-BR" smtClean="0"/>
              <a:t>DP porque linguagem não é abstrata o bastante</a:t>
            </a:r>
          </a:p>
          <a:p>
            <a:pPr lvl="2"/>
            <a:r>
              <a:rPr lang="pt-BR" smtClean="0"/>
              <a:t>Progressão POO -&gt; funcional -&gt; LISP ??? (interessante)</a:t>
            </a:r>
          </a:p>
          <a:p>
            <a:pPr lvl="1"/>
            <a:r>
              <a:rPr lang="pt-BR" smtClean="0"/>
              <a:t>Excessivamente </a:t>
            </a:r>
            <a:r>
              <a:rPr lang="pt-BR" i="1" smtClean="0"/>
              <a:t>ad hoc</a:t>
            </a:r>
            <a:r>
              <a:rPr lang="pt-BR" smtClean="0"/>
              <a:t>. Não-científico</a:t>
            </a:r>
          </a:p>
          <a:p>
            <a:pPr lvl="1"/>
            <a:r>
              <a:rPr lang="pt-BR" smtClean="0"/>
              <a:t>Induz aplicação cega -&gt; design ineficiente</a:t>
            </a:r>
          </a:p>
          <a:p>
            <a:pPr lvl="1"/>
            <a:r>
              <a:rPr lang="pt-BR" smtClean="0"/>
              <a:t>Novos nomes para mesmos conceitos anteriores</a:t>
            </a:r>
          </a:p>
          <a:p>
            <a:pPr lvl="2"/>
            <a:r>
              <a:rPr lang="pt-BR" smtClean="0"/>
              <a:t>MVC, Acopl. Abstrato, etc. Redundância de nomes</a:t>
            </a:r>
          </a:p>
          <a:p>
            <a:r>
              <a:rPr lang="pt-BR" b="1" smtClean="0">
                <a:solidFill>
                  <a:srgbClr val="FF0000"/>
                </a:solidFill>
              </a:rPr>
              <a:t>Leia e pense</a:t>
            </a:r>
            <a:r>
              <a:rPr lang="pt-BR" smtClean="0"/>
              <a:t>, </a:t>
            </a:r>
            <a:r>
              <a:rPr lang="pt-BR" b="1" i="1" u="sng" smtClean="0">
                <a:solidFill>
                  <a:srgbClr val="FF0000"/>
                </a:solidFill>
              </a:rPr>
              <a:t>à medida</a:t>
            </a:r>
            <a:r>
              <a:rPr lang="pt-BR" smtClean="0"/>
              <a:t> que virmos mais DPs.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Catálogos de DP</a:t>
            </a:r>
          </a:p>
        </p:txBody>
      </p:sp>
      <p:sp>
        <p:nvSpPr>
          <p:cNvPr id="95234" name="Rectangle 3"/>
          <p:cNvSpPr>
            <a:spLocks noGrp="1"/>
          </p:cNvSpPr>
          <p:nvPr>
            <p:ph type="body" idx="1"/>
          </p:nvPr>
        </p:nvSpPr>
        <p:spPr>
          <a:xfrm>
            <a:off x="457200" y="981075"/>
            <a:ext cx="8686800" cy="5616575"/>
          </a:xfrm>
        </p:spPr>
        <p:txBody>
          <a:bodyPr/>
          <a:lstStyle/>
          <a:p>
            <a:pPr>
              <a:buFont typeface="Arial" charset="0"/>
              <a:buNone/>
            </a:pPr>
            <a:endParaRPr lang="pt-BR" smtClean="0"/>
          </a:p>
          <a:p>
            <a:r>
              <a:rPr lang="pt-BR" smtClean="0">
                <a:hlinkClick r:id="rId2"/>
              </a:rPr>
              <a:t>http://www.oodesign.com/</a:t>
            </a:r>
            <a:endParaRPr lang="pt-BR" smtClean="0"/>
          </a:p>
          <a:p>
            <a:r>
              <a:rPr lang="pt-BR" sz="2400" smtClean="0">
                <a:hlinkClick r:id="rId3"/>
              </a:rPr>
              <a:t>http://wwwipd.ira.uka.de/~tichy/patterns/overview.html</a:t>
            </a:r>
            <a:endParaRPr lang="pt-BR" sz="2400" smtClean="0"/>
          </a:p>
          <a:p>
            <a:r>
              <a:rPr lang="pt-BR" smtClean="0"/>
              <a:t>Catálogo de catálogos de DPs</a:t>
            </a:r>
          </a:p>
          <a:p>
            <a:pPr lvl="1"/>
            <a:r>
              <a:rPr lang="pt-BR" smtClean="0">
                <a:hlinkClick r:id="rId4"/>
              </a:rPr>
              <a:t>http://hillside.net/patterns/patterns-catalog</a:t>
            </a:r>
            <a:endParaRPr lang="pt-BR" smtClean="0"/>
          </a:p>
          <a:p>
            <a:r>
              <a:rPr lang="pt-BR" smtClean="0"/>
              <a:t>fowler, DP para contextos mais específicos</a:t>
            </a:r>
          </a:p>
          <a:p>
            <a:pPr lvl="1"/>
            <a:r>
              <a:rPr lang="pt-BR" smtClean="0"/>
              <a:t>Enterprise Applications, Domain Specific Languages</a:t>
            </a:r>
            <a:endParaRPr lang="pt-BR" smtClean="0">
              <a:hlinkClick r:id="rId5"/>
            </a:endParaRPr>
          </a:p>
          <a:p>
            <a:pPr lvl="1"/>
            <a:r>
              <a:rPr lang="pt-BR" u="sng" smtClean="0">
                <a:hlinkClick r:id="rId5"/>
              </a:rPr>
              <a:t>http://martinfowler.com/eaaCatalog/</a:t>
            </a:r>
            <a:endParaRPr lang="pt-BR" u="sng" smtClean="0">
              <a:hlinkClick r:id="rId6"/>
            </a:endParaRPr>
          </a:p>
          <a:p>
            <a:pPr lvl="1"/>
            <a:r>
              <a:rPr lang="pt-BR" u="sng" smtClean="0">
                <a:hlinkClick r:id="rId6"/>
              </a:rPr>
              <a:t>http://martinfowler.com/dslCatalog/</a:t>
            </a:r>
            <a:endParaRPr lang="pt-BR" u="sng" smtClean="0">
              <a:hlinkClick r:id="rId7"/>
            </a:endParaRPr>
          </a:p>
          <a:p>
            <a:pPr lvl="1"/>
            <a:r>
              <a:rPr lang="pt-BR" u="sng" smtClean="0">
                <a:hlinkClick r:id="rId7"/>
              </a:rPr>
              <a:t>http://martinfowler.com/eaaDev/</a:t>
            </a:r>
            <a:r>
              <a:rPr lang="pt-BR" smtClean="0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Curiosidade: DP para cooperação</a:t>
            </a:r>
          </a:p>
        </p:txBody>
      </p:sp>
      <p:sp>
        <p:nvSpPr>
          <p:cNvPr id="96258" name="Rectangle 3"/>
          <p:cNvSpPr>
            <a:spLocks noGrp="1"/>
          </p:cNvSpPr>
          <p:nvPr>
            <p:ph type="body" idx="1"/>
          </p:nvPr>
        </p:nvSpPr>
        <p:spPr>
          <a:xfrm>
            <a:off x="250825" y="1417638"/>
            <a:ext cx="8686800" cy="5440362"/>
          </a:xfrm>
        </p:spPr>
        <p:txBody>
          <a:bodyPr/>
          <a:lstStyle/>
          <a:p>
            <a:r>
              <a:rPr lang="pt-BR" smtClean="0"/>
              <a:t>Padrões de interação entre humanos e máquinas (computers ou robôs) visando Cooperação</a:t>
            </a:r>
          </a:p>
          <a:p>
            <a:r>
              <a:rPr lang="pt-BR" smtClean="0">
                <a:hlinkClick r:id="rId2"/>
              </a:rPr>
              <a:t>http://www.d3cos.eu/dp/index.html</a:t>
            </a:r>
            <a:endParaRPr lang="pt-BR" smtClean="0"/>
          </a:p>
          <a:p>
            <a:pPr lvl="1"/>
            <a:r>
              <a:rPr lang="pt-BR" smtClean="0"/>
              <a:t>Alguns refletem algoritmos básicos, outros topologia da iteração, etc. Várias escalas e contextos.</a:t>
            </a:r>
          </a:p>
          <a:p>
            <a:r>
              <a:rPr lang="pt-BR" smtClean="0">
                <a:hlinkClick r:id="rId3"/>
              </a:rPr>
              <a:t>http://www.d3cos.eu/dp/methodology.html</a:t>
            </a:r>
            <a:endParaRPr lang="pt-BR" smtClean="0"/>
          </a:p>
          <a:p>
            <a:pPr lvl="1"/>
            <a:r>
              <a:rPr lang="pt-BR" smtClean="0"/>
              <a:t>Discussão científico-metodológica</a:t>
            </a:r>
          </a:p>
          <a:p>
            <a:r>
              <a:rPr lang="pt-BR" smtClean="0"/>
              <a:t>Fowler &amp; D3cos: DPs não apenas p/ POO... e não só p/ POO </a:t>
            </a:r>
            <a:r>
              <a:rPr lang="pt-BR" i="1" smtClean="0"/>
              <a:t>em geral</a:t>
            </a:r>
            <a:r>
              <a:rPr lang="pt-BR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pt-BR" smtClean="0"/>
              <a:t>Pattern Hierarchy of Open Spaces</a:t>
            </a:r>
          </a:p>
        </p:txBody>
      </p:sp>
      <p:pic>
        <p:nvPicPr>
          <p:cNvPr id="20482" name="Picture 4" descr="pattern114HiearchOpenSpace"/>
          <p:cNvPicPr>
            <a:picLocks noChangeAspect="1" noChangeArrowheads="1"/>
          </p:cNvPicPr>
          <p:nvPr>
            <p:ph idx="4294967295"/>
          </p:nvPr>
        </p:nvPicPr>
        <p:blipFill>
          <a:blip r:embed="rId2"/>
          <a:srcRect l="2502" t="2557" r="53667" b="62201"/>
          <a:stretch>
            <a:fillRect/>
          </a:stretch>
        </p:blipFill>
        <p:spPr>
          <a:xfrm>
            <a:off x="0" y="1185863"/>
            <a:ext cx="4643438" cy="2890837"/>
          </a:xfrm>
        </p:spPr>
      </p:pic>
      <p:pic>
        <p:nvPicPr>
          <p:cNvPr id="20483" name="Picture 8" descr="pattern114HiearchOpenSpace"/>
          <p:cNvPicPr>
            <a:picLocks noChangeAspect="1" noChangeArrowheads="1"/>
          </p:cNvPicPr>
          <p:nvPr/>
        </p:nvPicPr>
        <p:blipFill>
          <a:blip r:embed="rId2"/>
          <a:srcRect l="3517" t="38802" r="53123"/>
          <a:stretch>
            <a:fillRect/>
          </a:stretch>
        </p:blipFill>
        <p:spPr bwMode="auto">
          <a:xfrm>
            <a:off x="4691063" y="981075"/>
            <a:ext cx="434975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9"/>
          <p:cNvSpPr>
            <a:spLocks/>
          </p:cNvSpPr>
          <p:nvPr/>
        </p:nvSpPr>
        <p:spPr bwMode="auto">
          <a:xfrm>
            <a:off x="0" y="4076700"/>
            <a:ext cx="52197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Formato de apresentação do pattern: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800">
                <a:latin typeface="Calibri" pitchFamily="34" charset="0"/>
              </a:rPr>
              <a:t>Referencia outros patterns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800">
                <a:latin typeface="Calibri" pitchFamily="34" charset="0"/>
              </a:rPr>
              <a:t>Resumo da solução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pt-BR" sz="2800">
                <a:latin typeface="Calibri" pitchFamily="34" charset="0"/>
              </a:rPr>
              <a:t>Explicação detalhada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Cuirosidade: Final keyword in Java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java particularities: </a:t>
            </a:r>
          </a:p>
          <a:p>
            <a:pPr lvl="1"/>
            <a:r>
              <a:rPr lang="pt-BR" smtClean="0">
                <a:hlinkClick r:id="rId2"/>
              </a:rPr>
              <a:t>https://en.wikipedia.org/wiki/Final_(Java</a:t>
            </a:r>
            <a:r>
              <a:rPr lang="pt-BR" smtClean="0"/>
              <a:t>)</a:t>
            </a:r>
          </a:p>
          <a:p>
            <a:r>
              <a:rPr lang="pt-BR" smtClean="0"/>
              <a:t>Interview question example</a:t>
            </a:r>
          </a:p>
          <a:p>
            <a:pPr lvl="1"/>
            <a:r>
              <a:rPr lang="pt-BR" smtClean="0">
                <a:hlinkClick r:id="rId3"/>
              </a:rPr>
              <a:t>http://stackoverflow.com/questions/15655012/how-final-keyword-works</a:t>
            </a:r>
            <a:endParaRPr lang="pt-BR" smtClean="0"/>
          </a:p>
          <a:p>
            <a:pPr lvl="1"/>
            <a:endParaRPr lang="pt-BR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3348038" cy="2362200"/>
          </a:xfrm>
        </p:spPr>
        <p:txBody>
          <a:bodyPr/>
          <a:lstStyle/>
          <a:p>
            <a:r>
              <a:rPr lang="pt-BR" sz="4000" smtClean="0"/>
              <a:t/>
            </a:r>
            <a:br>
              <a:rPr lang="pt-BR" sz="4000" smtClean="0"/>
            </a:br>
            <a:r>
              <a:rPr lang="pt-BR" sz="4000" smtClean="0"/>
              <a:t>Relações entre DPs [GoF95]</a:t>
            </a:r>
            <a:br>
              <a:rPr lang="pt-BR" sz="4000" smtClean="0"/>
            </a:br>
            <a:r>
              <a:rPr lang="pt-BR" sz="4000" smtClean="0"/>
              <a:t/>
            </a:r>
            <a:br>
              <a:rPr lang="pt-BR" sz="4000" smtClean="0"/>
            </a:br>
            <a:r>
              <a:rPr lang="pt-BR" sz="4000" smtClean="0"/>
              <a:t/>
            </a:r>
            <a:br>
              <a:rPr lang="pt-BR" sz="4000" smtClean="0"/>
            </a:br>
            <a:endParaRPr lang="pt-BR" sz="4000" smtClean="0"/>
          </a:p>
        </p:txBody>
      </p:sp>
      <p:pic>
        <p:nvPicPr>
          <p:cNvPr id="97282" name="Picture 4" descr="graph_design_patterns_gamma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132138" y="0"/>
            <a:ext cx="5829300" cy="6858000"/>
          </a:xfrm>
        </p:spPr>
      </p:pic>
      <p:sp>
        <p:nvSpPr>
          <p:cNvPr id="97283" name="Rectangle 3"/>
          <p:cNvSpPr>
            <a:spLocks/>
          </p:cNvSpPr>
          <p:nvPr/>
        </p:nvSpPr>
        <p:spPr bwMode="auto">
          <a:xfrm>
            <a:off x="34925" y="1417638"/>
            <a:ext cx="3097213" cy="544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3200">
                <a:latin typeface="Calibri" pitchFamily="34" charset="0"/>
              </a:rPr>
              <a:t>Pra mim faltam arestas</a:t>
            </a:r>
          </a:p>
          <a:p>
            <a:pPr marL="342900" indent="-342900" defTabSz="9144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3200">
                <a:latin typeface="Calibri" pitchFamily="34" charset="0"/>
              </a:rPr>
              <a:t>Volte na figura depois de mais alguns DPs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0" y="2438400"/>
            <a:ext cx="9144000" cy="155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6000"/>
              </a:spcBef>
              <a:spcAft>
                <a:spcPts val="0"/>
              </a:spcAft>
              <a:buClr>
                <a:srgbClr val="800000"/>
              </a:buClr>
              <a:buFont typeface="Verdana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9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raggadocio"/>
                <a:ea typeface="Lucida Sans Unicode" charset="-52"/>
                <a:cs typeface="Braggadocio"/>
              </a:rPr>
              <a:t>FIM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Pattern Hierarchy of Open Spaces</a:t>
            </a:r>
          </a:p>
        </p:txBody>
      </p:sp>
      <p:pic>
        <p:nvPicPr>
          <p:cNvPr id="21506" name="Picture 3" descr="pattern114HiearchOpenSpace"/>
          <p:cNvPicPr>
            <a:picLocks noChangeAspect="1" noChangeArrowheads="1"/>
          </p:cNvPicPr>
          <p:nvPr>
            <p:ph idx="4294967295"/>
          </p:nvPr>
        </p:nvPicPr>
        <p:blipFill>
          <a:blip r:embed="rId2"/>
          <a:srcRect l="52972" t="44547" r="3937"/>
          <a:stretch>
            <a:fillRect/>
          </a:stretch>
        </p:blipFill>
        <p:spPr>
          <a:xfrm>
            <a:off x="4402138" y="1268413"/>
            <a:ext cx="4741862" cy="4722812"/>
          </a:xfrm>
        </p:spPr>
      </p:pic>
      <p:pic>
        <p:nvPicPr>
          <p:cNvPr id="21507" name="Picture 6" descr="pattern114HiearchOpenSpace"/>
          <p:cNvPicPr>
            <a:picLocks noChangeAspect="1" noChangeArrowheads="1"/>
          </p:cNvPicPr>
          <p:nvPr/>
        </p:nvPicPr>
        <p:blipFill>
          <a:blip r:embed="rId2"/>
          <a:srcRect l="52972" r="3937" b="55559"/>
          <a:stretch>
            <a:fillRect/>
          </a:stretch>
        </p:blipFill>
        <p:spPr bwMode="auto">
          <a:xfrm>
            <a:off x="0" y="1125538"/>
            <a:ext cx="4572000" cy="364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7"/>
          <p:cNvSpPr>
            <a:spLocks/>
          </p:cNvSpPr>
          <p:nvPr/>
        </p:nvSpPr>
        <p:spPr bwMode="auto">
          <a:xfrm>
            <a:off x="0" y="4775200"/>
            <a:ext cx="52197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800">
                <a:latin typeface="Calibri" pitchFamily="34" charset="0"/>
              </a:rPr>
              <a:t>Pattern em várias escalas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Banco no jardim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Praça no banhado de SJC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pt-BR" sz="2800">
                <a:latin typeface="Calibri" pitchFamily="34" charset="0"/>
              </a:rPr>
              <a:t>Conclusão final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Pattern Hierarchy of Open Spaces</a:t>
            </a:r>
          </a:p>
        </p:txBody>
      </p:sp>
      <p:pic>
        <p:nvPicPr>
          <p:cNvPr id="22530" name="Picture 3" descr="pattern114HiearchOpenSpace"/>
          <p:cNvPicPr>
            <a:picLocks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051050" y="1417638"/>
            <a:ext cx="5846763" cy="4525962"/>
          </a:xfr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Uma boa pergunta!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smtClean="0"/>
              <a:t>Os 2 slides seguintes tratam de DP em arquitetura ou em software?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Design Patterns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1417638"/>
            <a:ext cx="8964612" cy="5732462"/>
          </a:xfrm>
        </p:spPr>
        <p:txBody>
          <a:bodyPr/>
          <a:lstStyle/>
          <a:p>
            <a:pPr eaLnBrk="1" hangingPunct="1"/>
            <a:r>
              <a:rPr lang="pt-BR" smtClean="0"/>
              <a:t>Não é uma solução para um problema</a:t>
            </a:r>
          </a:p>
          <a:p>
            <a:pPr eaLnBrk="1" hangingPunct="1"/>
            <a:r>
              <a:rPr lang="pt-BR" smtClean="0"/>
              <a:t>É o núcleo de uma estrutura comum para  soluções de problemas similares</a:t>
            </a:r>
          </a:p>
          <a:p>
            <a:pPr eaLnBrk="1" hangingPunct="1"/>
            <a:r>
              <a:rPr lang="pt-BR" smtClean="0"/>
              <a:t>Definido a partir da observação de soluções similares para problemas similares.</a:t>
            </a:r>
          </a:p>
          <a:p>
            <a:pPr eaLnBrk="1" hangingPunct="1"/>
            <a:r>
              <a:rPr lang="pt-BR" smtClean="0"/>
              <a:t>Extrai boas práticas que levaram a bons resultados</a:t>
            </a:r>
          </a:p>
          <a:p>
            <a:pPr eaLnBrk="1" hangingPunct="1"/>
            <a:r>
              <a:rPr lang="pt-BR" smtClean="0"/>
              <a:t>Ajuda a compreender o “porque” destes resultados (vantagens e desvantagens da solução)</a:t>
            </a:r>
          </a:p>
          <a:p>
            <a:pPr eaLnBrk="1" hangingPunct="1"/>
            <a:r>
              <a:rPr lang="pt-BR" smtClean="0"/>
              <a:t>Catalogado: aprendemos ao entender as soluções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961</Words>
  <Application>Microsoft Macintosh PowerPoint</Application>
  <PresentationFormat>Apresentação na tela (4:3)</PresentationFormat>
  <Paragraphs>180</Paragraphs>
  <Slides>52</Slides>
  <Notes>32</Notes>
  <HiddenSlides>7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Modelo de design</vt:lpstr>
      </vt:variant>
      <vt:variant>
        <vt:i4>2</vt:i4>
      </vt:variant>
      <vt:variant>
        <vt:lpstr>Títulos de slides</vt:lpstr>
      </vt:variant>
      <vt:variant>
        <vt:i4>52</vt:i4>
      </vt:variant>
    </vt:vector>
  </HeadingPairs>
  <TitlesOfParts>
    <vt:vector size="64" baseType="lpstr">
      <vt:lpstr>Arial</vt:lpstr>
      <vt:lpstr>Calibri</vt:lpstr>
      <vt:lpstr>Apple Casual</vt:lpstr>
      <vt:lpstr>Ayuthaya</vt:lpstr>
      <vt:lpstr>Times New Roman</vt:lpstr>
      <vt:lpstr>Wingdings</vt:lpstr>
      <vt:lpstr>Braggadocio</vt:lpstr>
      <vt:lpstr>Lucida Sans Unicode</vt:lpstr>
      <vt:lpstr>Verdana</vt:lpstr>
      <vt:lpstr>MS PGothic</vt:lpstr>
      <vt:lpstr>Office Theme</vt:lpstr>
      <vt:lpstr>Office Theme</vt:lpstr>
      <vt:lpstr>CES-28 Fundamentos de Engenharia de Software   Padrões de Projeto Básicos</vt:lpstr>
      <vt:lpstr>Origem do Termo</vt:lpstr>
      <vt:lpstr>Pattern Sacred Sites</vt:lpstr>
      <vt:lpstr>Pattern Sacred Sites</vt:lpstr>
      <vt:lpstr>Pattern Hierarchy of Open Spaces</vt:lpstr>
      <vt:lpstr>Pattern Hierarchy of Open Spaces</vt:lpstr>
      <vt:lpstr>Pattern Hierarchy of Open Spaces</vt:lpstr>
      <vt:lpstr>Uma boa pergunta!</vt:lpstr>
      <vt:lpstr>Design Patterns</vt:lpstr>
      <vt:lpstr>Design Patterns</vt:lpstr>
      <vt:lpstr>Objetivos Instrucionais</vt:lpstr>
      <vt:lpstr>Patterns Básicos</vt:lpstr>
      <vt:lpstr>Interface Basic Pattern</vt:lpstr>
      <vt:lpstr>Interface Basic Pattern</vt:lpstr>
      <vt:lpstr>Interface Basic Pattern</vt:lpstr>
      <vt:lpstr>Example</vt:lpstr>
      <vt:lpstr>Example</vt:lpstr>
      <vt:lpstr>Example</vt:lpstr>
      <vt:lpstr>Example</vt:lpstr>
      <vt:lpstr>Abstract Parent Class</vt:lpstr>
      <vt:lpstr>Abstract Parent Class</vt:lpstr>
      <vt:lpstr>Example</vt:lpstr>
      <vt:lpstr>Por que não Interface?</vt:lpstr>
      <vt:lpstr>Por que não Interface?</vt:lpstr>
      <vt:lpstr>Private Methods</vt:lpstr>
      <vt:lpstr>Example</vt:lpstr>
      <vt:lpstr>Accessor Methods</vt:lpstr>
      <vt:lpstr>Example</vt:lpstr>
      <vt:lpstr>Slide 29</vt:lpstr>
      <vt:lpstr>Slide 30</vt:lpstr>
      <vt:lpstr>Acessors are evil ????</vt:lpstr>
      <vt:lpstr>Variável Imutável?!?</vt:lpstr>
      <vt:lpstr>Outra Aplicação</vt:lpstr>
      <vt:lpstr>Constant Data Manager</vt:lpstr>
      <vt:lpstr>Slide 35</vt:lpstr>
      <vt:lpstr>Slide 36</vt:lpstr>
      <vt:lpstr>Uso</vt:lpstr>
      <vt:lpstr>Extensão 1</vt:lpstr>
      <vt:lpstr>Extensão 2</vt:lpstr>
      <vt:lpstr>Immutable Object (Private Class Data) (Data Model Class)</vt:lpstr>
      <vt:lpstr>Slide 41</vt:lpstr>
      <vt:lpstr>Problema</vt:lpstr>
      <vt:lpstr>Solução</vt:lpstr>
      <vt:lpstr>Slide 44</vt:lpstr>
      <vt:lpstr>Atividade</vt:lpstr>
      <vt:lpstr>Slide 46</vt:lpstr>
      <vt:lpstr>Catálogo e Críticas</vt:lpstr>
      <vt:lpstr>Catálogos de DP</vt:lpstr>
      <vt:lpstr>Curiosidade: DP para cooperação</vt:lpstr>
      <vt:lpstr>Cuirosidade: Final keyword in Java</vt:lpstr>
      <vt:lpstr> Relações entre DPs [GoF95]   </vt:lpstr>
      <vt:lpstr>Slide 52</vt:lpstr>
    </vt:vector>
  </TitlesOfParts>
  <Company>ITA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CES-28 Fundamentos de Engenharia de Software   Padrões de Projeto Básicos</dc:title>
  <dc:creator>Clovis Torres Fernandes</dc:creator>
  <cp:lastModifiedBy>ITA</cp:lastModifiedBy>
  <cp:revision>69</cp:revision>
  <dcterms:created xsi:type="dcterms:W3CDTF">2014-09-09T06:38:54Z</dcterms:created>
  <dcterms:modified xsi:type="dcterms:W3CDTF">2015-10-05T16:45:41Z</dcterms:modified>
</cp:coreProperties>
</file>