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2"/>
  </p:notesMasterIdLst>
  <p:handoutMasterIdLst>
    <p:handoutMasterId r:id="rId53"/>
  </p:handoutMasterIdLst>
  <p:sldIdLst>
    <p:sldId id="399" r:id="rId2"/>
    <p:sldId id="480" r:id="rId3"/>
    <p:sldId id="481" r:id="rId4"/>
    <p:sldId id="499" r:id="rId5"/>
    <p:sldId id="500" r:id="rId6"/>
    <p:sldId id="501" r:id="rId7"/>
    <p:sldId id="502" r:id="rId8"/>
    <p:sldId id="503" r:id="rId9"/>
    <p:sldId id="504" r:id="rId10"/>
    <p:sldId id="507" r:id="rId11"/>
    <p:sldId id="505" r:id="rId12"/>
    <p:sldId id="506" r:id="rId13"/>
    <p:sldId id="509" r:id="rId14"/>
    <p:sldId id="510" r:id="rId15"/>
    <p:sldId id="508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5" r:id="rId29"/>
    <p:sldId id="524" r:id="rId30"/>
    <p:sldId id="526" r:id="rId31"/>
    <p:sldId id="527" r:id="rId32"/>
    <p:sldId id="528" r:id="rId33"/>
    <p:sldId id="529" r:id="rId34"/>
    <p:sldId id="530" r:id="rId35"/>
    <p:sldId id="523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44" r:id="rId50"/>
    <p:sldId id="545" r:id="rId5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4" autoAdjust="0"/>
    <p:restoredTop sz="94614" autoAdjust="0"/>
  </p:normalViewPr>
  <p:slideViewPr>
    <p:cSldViewPr>
      <p:cViewPr varScale="1">
        <p:scale>
          <a:sx n="79" d="100"/>
          <a:sy n="79" d="100"/>
        </p:scale>
        <p:origin x="9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726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672DB8-5EEB-493C-A7E3-2FF802B6084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5DBCFA-692F-4757-B613-040083041AA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F9B08A-E117-46D8-BA19-E42D4D149E35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4356100" y="6453188"/>
            <a:ext cx="99218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CES-28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9676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71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99736371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43427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8344657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5845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179388" y="188913"/>
            <a:ext cx="8713787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pt-BR" altLang="pt-BR" sz="2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os estilos do texto mestre</a:t>
            </a:r>
          </a:p>
          <a:p>
            <a:pPr lvl="1"/>
            <a:r>
              <a:rPr lang="en-US" altLang="en-US"/>
              <a:t>Segundo nível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1029" name="Line 19"/>
          <p:cNvSpPr>
            <a:spLocks noChangeShapeType="1"/>
          </p:cNvSpPr>
          <p:nvPr userDrawn="1"/>
        </p:nvSpPr>
        <p:spPr bwMode="auto">
          <a:xfrm>
            <a:off x="0" y="6357938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30" name="Group 34"/>
          <p:cNvGrpSpPr>
            <a:grpSpLocks/>
          </p:cNvGrpSpPr>
          <p:nvPr userDrawn="1"/>
        </p:nvGrpSpPr>
        <p:grpSpPr bwMode="auto">
          <a:xfrm>
            <a:off x="285750" y="6429375"/>
            <a:ext cx="8713788" cy="369888"/>
            <a:chOff x="113" y="3884"/>
            <a:chExt cx="5489" cy="562"/>
          </a:xfrm>
        </p:grpSpPr>
        <p:sp>
          <p:nvSpPr>
            <p:cNvPr id="1031" name="Rectangle 18"/>
            <p:cNvSpPr>
              <a:spLocks noChangeArrowheads="1"/>
            </p:cNvSpPr>
            <p:nvPr userDrawn="1"/>
          </p:nvSpPr>
          <p:spPr bwMode="auto">
            <a:xfrm>
              <a:off x="113" y="3884"/>
              <a:ext cx="54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endParaRPr lang="pt-BR" altLang="pt-BR" sz="2800"/>
            </a:p>
          </p:txBody>
        </p:sp>
        <p:sp>
          <p:nvSpPr>
            <p:cNvPr id="47124" name="Text Box 20"/>
            <p:cNvSpPr txBox="1">
              <a:spLocks noChangeArrowheads="1"/>
            </p:cNvSpPr>
            <p:nvPr userDrawn="1"/>
          </p:nvSpPr>
          <p:spPr bwMode="auto">
            <a:xfrm>
              <a:off x="113" y="3884"/>
              <a:ext cx="2110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altLang="en-US" dirty="0"/>
                <a:t>Alexandre B. Barreto</a:t>
              </a:r>
              <a:endParaRPr lang="en-US" altLang="en-US" dirty="0"/>
            </a:p>
          </p:txBody>
        </p:sp>
        <p:sp>
          <p:nvSpPr>
            <p:cNvPr id="1033" name="Text Box 21"/>
            <p:cNvSpPr txBox="1">
              <a:spLocks noChangeArrowheads="1"/>
            </p:cNvSpPr>
            <p:nvPr userDrawn="1"/>
          </p:nvSpPr>
          <p:spPr bwMode="auto">
            <a:xfrm>
              <a:off x="4014" y="3884"/>
              <a:ext cx="1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pt-BR" altLang="pt-BR" dirty="0"/>
                <a:t>IEC - ITA</a:t>
              </a:r>
              <a:endParaRPr lang="en-US" altLang="pt-BR" dirty="0"/>
            </a:p>
          </p:txBody>
        </p:sp>
        <p:sp>
          <p:nvSpPr>
            <p:cNvPr id="1034" name="Text Box 23"/>
            <p:cNvSpPr txBox="1">
              <a:spLocks noChangeArrowheads="1"/>
            </p:cNvSpPr>
            <p:nvPr userDrawn="1"/>
          </p:nvSpPr>
          <p:spPr bwMode="auto">
            <a:xfrm>
              <a:off x="1973" y="3884"/>
              <a:ext cx="204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altLang="pt-BR" dirty="0"/>
                <a:t>CES-28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3" r:id="rId2"/>
    <p:sldLayoutId id="2147484015" r:id="rId3"/>
    <p:sldLayoutId id="2147484016" r:id="rId4"/>
    <p:sldLayoutId id="2147484017" r:id="rId5"/>
    <p:sldLayoutId id="2147484018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jectmentor.com/resources/articles/lsp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pt-BR" alt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CES-28</a:t>
            </a:r>
            <a:br>
              <a:rPr lang="pt-BR" alt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Engenharia de Software</a:t>
            </a:r>
            <a:endParaRPr lang="en-US" alt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sz="3600" b="1" u="sng" dirty="0"/>
              <a:t>GRASP &amp; SOLID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 err="1"/>
              <a:t>Low</a:t>
            </a:r>
            <a:r>
              <a:rPr lang="pt-BR" altLang="pt-BR" dirty="0"/>
              <a:t> </a:t>
            </a:r>
            <a:r>
              <a:rPr lang="pt-BR" altLang="pt-BR" dirty="0" err="1"/>
              <a:t>Coupling</a:t>
            </a:r>
            <a:r>
              <a:rPr lang="pt-BR" altLang="pt-BR" dirty="0"/>
              <a:t> (Acoplamento Fraco)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8504" y="1580984"/>
            <a:ext cx="8136904" cy="432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Dois elementos estarão acoplados quando: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Existe uma agregação, composição, dependência ou associação entre dois objetos.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Um elemento estende ou implementa outro.</a:t>
            </a:r>
          </a:p>
        </p:txBody>
      </p:sp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3228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5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 err="1"/>
              <a:t>Low</a:t>
            </a:r>
            <a:r>
              <a:rPr lang="pt-BR" altLang="pt-BR" dirty="0"/>
              <a:t> </a:t>
            </a:r>
            <a:r>
              <a:rPr lang="pt-BR" altLang="pt-BR" dirty="0" err="1"/>
              <a:t>Coupling</a:t>
            </a:r>
            <a:r>
              <a:rPr lang="pt-BR" altLang="pt-BR" dirty="0"/>
              <a:t> (Acoplamento Fraco)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8504" y="1580984"/>
            <a:ext cx="8136904" cy="432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Uma classe com baixo (fraco) acoplamento não depende de muitas outras.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dirty="0"/>
              <a:t>Uma classe com acoplamento forte é: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mais difícil de compreender isoladamente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mais difícil de reutilizar (seu uso depende da reutilização das outras classes da qual ela depende)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sensível a mudanças nas classes associadas.</a:t>
            </a:r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32370"/>
            <a:ext cx="1489844" cy="76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3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Acoplamento </a:t>
            </a:r>
            <a:r>
              <a:rPr lang="pt-BR" altLang="pt-BR" i="1" dirty="0"/>
              <a:t>Pobre</a:t>
            </a:r>
            <a:endParaRPr lang="en-US" altLang="en-US" i="1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4832720"/>
            <a:ext cx="8136904" cy="11763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classe</a:t>
            </a:r>
            <a:r>
              <a:rPr lang="en-US" altLang="pt-BR" sz="2400" dirty="0"/>
              <a:t> Rent </a:t>
            </a:r>
            <a:r>
              <a:rPr lang="en-US" altLang="pt-BR" sz="2400" dirty="0" err="1"/>
              <a:t>conhece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sobre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objetos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VideoStore</a:t>
            </a:r>
            <a:r>
              <a:rPr lang="en-US" altLang="pt-BR" sz="2400" dirty="0"/>
              <a:t> e Video. Rent é </a:t>
            </a:r>
            <a:r>
              <a:rPr lang="en-US" altLang="pt-BR" sz="2400" dirty="0" err="1"/>
              <a:t>dependente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ambas</a:t>
            </a:r>
            <a:r>
              <a:rPr lang="en-US" altLang="pt-BR" sz="2400" dirty="0"/>
              <a:t> as classes.</a:t>
            </a:r>
            <a:endParaRPr lang="pt-BR" alt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69" y="1447177"/>
            <a:ext cx="6552728" cy="32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Acoplamento Baixo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4900552"/>
            <a:ext cx="8136904" cy="1176320"/>
          </a:xfrm>
        </p:spPr>
        <p:txBody>
          <a:bodyPr/>
          <a:lstStyle/>
          <a:p>
            <a:r>
              <a:rPr lang="en-US" sz="2800" dirty="0"/>
              <a:t>As classes </a:t>
            </a:r>
            <a:r>
              <a:rPr lang="en-US" sz="2800" dirty="0" err="1"/>
              <a:t>VideoStore</a:t>
            </a:r>
            <a:r>
              <a:rPr lang="en-US" sz="2800" dirty="0"/>
              <a:t> e Video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acopladas</a:t>
            </a:r>
            <a:r>
              <a:rPr lang="en-US" sz="2800" dirty="0"/>
              <a:t> e Rent is </a:t>
            </a:r>
            <a:r>
              <a:rPr lang="en-US" sz="2800" dirty="0" err="1"/>
              <a:t>acoplada</a:t>
            </a:r>
            <a:r>
              <a:rPr lang="en-US" sz="2800" dirty="0"/>
              <a:t> com </a:t>
            </a:r>
            <a:r>
              <a:rPr lang="en-US" sz="2800" dirty="0" err="1"/>
              <a:t>VideoStore</a:t>
            </a:r>
            <a:r>
              <a:rPr lang="en-US" sz="2800" dirty="0"/>
              <a:t>.</a:t>
            </a:r>
            <a:endParaRPr lang="pt-BR" alt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4" y="1041478"/>
            <a:ext cx="7029598" cy="3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2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Acoplamento Baixo</a:t>
            </a:r>
            <a:endParaRPr lang="en-US" alt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825237"/>
            <a:ext cx="3844304" cy="20844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628800"/>
            <a:ext cx="4392488" cy="218896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220846" y="24208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Pouca Qualidade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55776" y="48674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Coupling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18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 err="1"/>
              <a:t>Low</a:t>
            </a:r>
            <a:r>
              <a:rPr lang="pt-BR" altLang="pt-BR" dirty="0"/>
              <a:t> </a:t>
            </a:r>
            <a:r>
              <a:rPr lang="pt-BR" altLang="pt-BR" dirty="0" err="1"/>
              <a:t>Coupling</a:t>
            </a:r>
            <a:r>
              <a:rPr lang="pt-BR" altLang="pt-BR" dirty="0"/>
              <a:t> (Acoplamento Fraco)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136904" cy="432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Sempre que possível, evite que o envio de mensagens implique na criação de associações redundantes no modelo.</a:t>
            </a:r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61048"/>
            <a:ext cx="3673595" cy="189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6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Expert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136904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pt-BR" sz="2400" dirty="0"/>
              <a:t>É o padrão mais usado para atribuir responsabilidades </a:t>
            </a:r>
          </a:p>
          <a:p>
            <a:pPr>
              <a:lnSpc>
                <a:spcPct val="150000"/>
              </a:lnSpc>
            </a:pPr>
            <a:r>
              <a:rPr lang="pt-BR" altLang="pt-BR" sz="2400" b="1" dirty="0"/>
              <a:t>Problema</a:t>
            </a:r>
            <a:r>
              <a:rPr lang="pt-BR" altLang="pt-BR" sz="2400" dirty="0"/>
              <a:t>: dado um comportamento (responsabilidade) a qual classe essa responsabilidade deve ser alocada?</a:t>
            </a:r>
          </a:p>
          <a:p>
            <a:pPr>
              <a:lnSpc>
                <a:spcPct val="150000"/>
              </a:lnSpc>
            </a:pPr>
            <a:r>
              <a:rPr lang="pt-BR" altLang="pt-BR" sz="2400" b="1" dirty="0"/>
              <a:t>Solução</a:t>
            </a:r>
            <a:r>
              <a:rPr lang="pt-BR" altLang="pt-BR" sz="2400" dirty="0"/>
              <a:t>: atribuir essa responsabilidade ao </a:t>
            </a:r>
            <a:r>
              <a:rPr lang="pt-BR" altLang="pt-BR" sz="2400" dirty="0">
                <a:solidFill>
                  <a:srgbClr val="FF3300"/>
                </a:solidFill>
              </a:rPr>
              <a:t>especialista da informação</a:t>
            </a:r>
            <a:r>
              <a:rPr lang="pt-BR" altLang="pt-BR" sz="2400" dirty="0"/>
              <a:t> – a classe que tem a informação necessária para satisfazer a responsabilidade.</a:t>
            </a:r>
          </a:p>
        </p:txBody>
      </p:sp>
      <p:pic>
        <p:nvPicPr>
          <p:cNvPr id="10242" name="Picture 2" descr="Resultado de imagem para 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09120"/>
            <a:ext cx="1720974" cy="15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4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Expert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23528" y="956543"/>
            <a:ext cx="8136904" cy="432048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pt-BR" altLang="pt-BR" sz="2500" dirty="0"/>
              <a:t>Caso de uso registrar venda, foi identificada a responsabilidade do sistema gerar o total da venda.</a:t>
            </a:r>
          </a:p>
          <a:p>
            <a:pPr lvl="1">
              <a:lnSpc>
                <a:spcPct val="150000"/>
              </a:lnSpc>
            </a:pPr>
            <a:r>
              <a:rPr lang="pt-BR" altLang="pt-BR" sz="2500" dirty="0"/>
              <a:t>Que classe deve assumir essa responsabilidade?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44544"/>
            <a:ext cx="5900070" cy="25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Expert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7544" y="1092986"/>
            <a:ext cx="8136904" cy="432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A informação necessária para uma tarefa computacional frequentemente está “espalhada” por vários objetos.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dirty="0"/>
              <a:t>Portanto, há muitos </a:t>
            </a:r>
            <a:r>
              <a:rPr lang="pt-BR" altLang="pt-BR" sz="2400" dirty="0">
                <a:solidFill>
                  <a:srgbClr val="FF3300"/>
                </a:solidFill>
              </a:rPr>
              <a:t>experts parciais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300" dirty="0"/>
              <a:t>Exemplo: determinar o total de uma venda requer a colaboração de 3 objetos, em 3 classes diferentes.</a:t>
            </a:r>
          </a:p>
        </p:txBody>
      </p:sp>
      <p:pic>
        <p:nvPicPr>
          <p:cNvPr id="10242" name="Picture 2" descr="Resultado de imagem para 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13" y="4645563"/>
            <a:ext cx="1720974" cy="15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1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m para 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05" y="4647329"/>
            <a:ext cx="1720974" cy="15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/>
              <a:t>Expert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84981" y="1052736"/>
            <a:ext cx="8136904" cy="39453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pt-BR" sz="2400" dirty="0"/>
              <a:t>Neste caso </a:t>
            </a:r>
            <a:r>
              <a:rPr lang="pt-BR" altLang="pt-BR" sz="2400" dirty="0">
                <a:solidFill>
                  <a:srgbClr val="FF3300"/>
                </a:solidFill>
              </a:rPr>
              <a:t>mensagens </a:t>
            </a:r>
            <a:r>
              <a:rPr lang="pt-BR" altLang="pt-BR" sz="2400" dirty="0"/>
              <a:t>são usadas para estabelecer as colaborações 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dirty="0"/>
              <a:t>Note que, com o uso do padrão Expert o </a:t>
            </a:r>
            <a:r>
              <a:rPr lang="pt-BR" altLang="pt-BR" sz="2400" dirty="0">
                <a:solidFill>
                  <a:srgbClr val="FF3300"/>
                </a:solidFill>
              </a:rPr>
              <a:t>encapsulamento</a:t>
            </a:r>
            <a:r>
              <a:rPr lang="pt-BR" altLang="pt-BR" sz="2400" dirty="0"/>
              <a:t> das classes é mantido, já que:</a:t>
            </a:r>
          </a:p>
          <a:p>
            <a:pPr lvl="1">
              <a:lnSpc>
                <a:spcPct val="150000"/>
              </a:lnSpc>
            </a:pPr>
            <a:r>
              <a:rPr lang="pt-BR" altLang="pt-BR" sz="2200" dirty="0"/>
              <a:t>objetos usam sua própria informação para cumprir suas responsabilidades ou</a:t>
            </a:r>
          </a:p>
          <a:p>
            <a:pPr lvl="1">
              <a:lnSpc>
                <a:spcPct val="150000"/>
              </a:lnSpc>
            </a:pPr>
            <a:r>
              <a:rPr lang="pt-BR" altLang="pt-BR" sz="2200" dirty="0"/>
              <a:t>enviam mensagens a seus colaboradores para obter informações que não possuem</a:t>
            </a:r>
          </a:p>
        </p:txBody>
      </p:sp>
    </p:spTree>
    <p:extLst>
      <p:ext uri="{BB962C8B-B14F-4D97-AF65-F5344CB8AC3E}">
        <p14:creationId xmlns:p14="http://schemas.microsoft.com/office/powerpoint/2010/main" val="3338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Referências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79870" y="1420020"/>
            <a:ext cx="7704856" cy="31972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en-US" sz="2400" i="1" dirty="0"/>
              <a:t>Craig </a:t>
            </a:r>
            <a:r>
              <a:rPr lang="pt-BR" altLang="en-US" sz="2400" i="1" dirty="0" err="1"/>
              <a:t>Larman</a:t>
            </a:r>
            <a:r>
              <a:rPr lang="pt-BR" altLang="en-US" sz="2400" i="1" dirty="0"/>
              <a:t>, Utilizando UML e Padrões, Ed Bookman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en-US" sz="2400" i="1" dirty="0"/>
              <a:t>Eric </a:t>
            </a:r>
            <a:r>
              <a:rPr lang="pt-BR" altLang="en-US" sz="2400" i="1" dirty="0" err="1"/>
              <a:t>Gamma</a:t>
            </a:r>
            <a:r>
              <a:rPr lang="pt-BR" altLang="en-US" sz="2400" i="1" dirty="0"/>
              <a:t>, et ali, Padrões de Projeto, Ed Bookman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en-US" sz="2400" i="1" dirty="0"/>
              <a:t>Martin Fowler, </a:t>
            </a:r>
            <a:r>
              <a:rPr lang="pt-BR" altLang="en-US" sz="2400" i="1" dirty="0" err="1"/>
              <a:t>Analysis</a:t>
            </a:r>
            <a:r>
              <a:rPr lang="pt-BR" altLang="en-US" sz="2400" i="1" dirty="0"/>
              <a:t> </a:t>
            </a:r>
            <a:r>
              <a:rPr lang="pt-BR" altLang="en-US" sz="2400" i="1" dirty="0" err="1"/>
              <a:t>Patterns</a:t>
            </a:r>
            <a:r>
              <a:rPr lang="pt-BR" altLang="en-US" sz="2400" i="1" dirty="0"/>
              <a:t> - </a:t>
            </a:r>
            <a:r>
              <a:rPr lang="pt-BR" altLang="en-US" sz="2400" i="1" dirty="0" err="1"/>
              <a:t>Reusable</a:t>
            </a:r>
            <a:r>
              <a:rPr lang="pt-BR" altLang="en-US" sz="2400" i="1" dirty="0"/>
              <a:t> </a:t>
            </a:r>
            <a:r>
              <a:rPr lang="pt-BR" altLang="en-US" sz="2400" i="1" dirty="0" err="1"/>
              <a:t>Object</a:t>
            </a:r>
            <a:r>
              <a:rPr lang="pt-BR" altLang="en-US" sz="2400" i="1" dirty="0"/>
              <a:t> </a:t>
            </a:r>
            <a:r>
              <a:rPr lang="pt-BR" altLang="en-US" sz="2400" i="1" dirty="0" err="1"/>
              <a:t>Models</a:t>
            </a:r>
            <a:r>
              <a:rPr lang="pt-BR" altLang="en-US" sz="2400" i="1" dirty="0"/>
              <a:t>, Addison-Wesley,1997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en-US" sz="2400" i="1" dirty="0"/>
              <a:t>Martin Fowler, Refatoração - Aperfeiçoando o projeto de código existente, Ed Bookman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en-US" sz="2400" i="1" dirty="0">
                <a:hlinkClick r:id="rId2"/>
              </a:rPr>
              <a:t>http://www.objectmentor.com/resources/articles/lsp.pdf</a:t>
            </a:r>
            <a:endParaRPr lang="pt-BR" altLang="en-US" sz="2400" i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en-US" sz="2400" i="1" dirty="0"/>
              <a:t>https://pt.slideshare.net/EdmilsonFilho2/princpios-solid-12117410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m para 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26" y="4797152"/>
            <a:ext cx="1720974" cy="15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/>
              <a:t>Expert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84981" y="1052736"/>
            <a:ext cx="8136904" cy="39453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000" dirty="0"/>
              <a:t>Um aspecto importante a notar é que a atribuição de responsabilidades muitas vezes </a:t>
            </a:r>
            <a:r>
              <a:rPr lang="pt-BR" altLang="pt-BR" sz="2000" u="sng" dirty="0"/>
              <a:t>não</a:t>
            </a:r>
            <a:r>
              <a:rPr lang="pt-BR" altLang="pt-BR" sz="2000" dirty="0"/>
              <a:t> tem correspondente no mundo real.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dirty="0">
                <a:solidFill>
                  <a:srgbClr val="FF0000"/>
                </a:solidFill>
              </a:rPr>
              <a:t>Por exemplo, no mundo real, uma venda não calcula seu próprio total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>
                <a:solidFill>
                  <a:srgbClr val="FF0000"/>
                </a:solidFill>
              </a:rPr>
              <a:t>Isso seria feito por uma pessoa (se não houvesse software) 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dirty="0">
                <a:solidFill>
                  <a:srgbClr val="7030A0"/>
                </a:solidFill>
              </a:rPr>
              <a:t>Mas no mundo OO: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>
                <a:solidFill>
                  <a:srgbClr val="7030A0"/>
                </a:solidFill>
              </a:rPr>
              <a:t>Entidades inertes (como produtos) ou até conceitos (como uma venda) podem ter responsabilidades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>
                <a:solidFill>
                  <a:srgbClr val="7030A0"/>
                </a:solidFill>
              </a:rPr>
              <a:t>Personificação dos objetos: objetos estão vivos! </a:t>
            </a:r>
            <a:endParaRPr lang="pt-BR" altLang="pt-BR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8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 err="1"/>
              <a:t>Creator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84980" y="1052736"/>
            <a:ext cx="8347459" cy="39453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b="1" dirty="0"/>
              <a:t>Problema</a:t>
            </a:r>
            <a:r>
              <a:rPr lang="pt-BR" altLang="pt-BR" sz="2400" dirty="0"/>
              <a:t>: quem deve ser o responsável por criar instâncias de uma determinada classe? 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b="1" dirty="0"/>
              <a:t>Solução</a:t>
            </a:r>
            <a:r>
              <a:rPr lang="pt-BR" altLang="pt-BR" sz="2400" dirty="0"/>
              <a:t>: um objeto deve ser criado por outro que o possua como parte (agregação) ou esteja fortemente associado a ele.</a:t>
            </a:r>
          </a:p>
        </p:txBody>
      </p:sp>
      <p:pic>
        <p:nvPicPr>
          <p:cNvPr id="15362" name="Picture 2" descr="Resultado de imagem para creator mar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89040"/>
            <a:ext cx="3880694" cy="19403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9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 err="1"/>
              <a:t>Creator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84980" y="1052736"/>
            <a:ext cx="8347459" cy="39453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Para identificar o criador de um objeto A, verifique: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se o objeto A é </a:t>
            </a:r>
            <a:r>
              <a:rPr lang="pt-BR" altLang="pt-BR" sz="2200" i="1" dirty="0"/>
              <a:t>parte</a:t>
            </a:r>
            <a:r>
              <a:rPr lang="pt-BR" altLang="pt-BR" sz="2200" dirty="0"/>
              <a:t> em um relacionamento todo/parte; normalmente o todo é o responsável pela criação de A.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se algum outro objeto tem uma associação de um para muitos, onde A é o lado muitos.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se o objeto A está associado ao objeto de controle.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se alguma classe tem dados necessários à inicialização de A.</a:t>
            </a:r>
          </a:p>
        </p:txBody>
      </p:sp>
      <p:pic>
        <p:nvPicPr>
          <p:cNvPr id="15362" name="Picture 2" descr="Resultado de imagem para creator mar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09" y="4976515"/>
            <a:ext cx="2801888" cy="14009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 err="1"/>
              <a:t>Creator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84980" y="1052736"/>
            <a:ext cx="8347459" cy="3945383"/>
          </a:xfrm>
        </p:spPr>
        <p:txBody>
          <a:bodyPr/>
          <a:lstStyle/>
          <a:p>
            <a:pPr lvl="1"/>
            <a:r>
              <a:rPr lang="pt-BR" altLang="pt-BR" sz="2500" dirty="0"/>
              <a:t>Quem deve criar objetos </a:t>
            </a:r>
            <a:r>
              <a:rPr lang="pt-BR" altLang="pt-BR" sz="2500" dirty="0" err="1"/>
              <a:t>ItemVenda</a:t>
            </a:r>
            <a:r>
              <a:rPr lang="pt-BR" altLang="pt-BR" sz="2500" dirty="0"/>
              <a:t>?</a:t>
            </a:r>
          </a:p>
          <a:p>
            <a:pPr lvl="1"/>
            <a:r>
              <a:rPr lang="pt-BR" altLang="pt-BR" sz="2500" dirty="0"/>
              <a:t>Quem deve criar objetos Pagamento?</a:t>
            </a:r>
            <a:endParaRPr lang="pt-BR" altLang="pt-BR" sz="2000" dirty="0"/>
          </a:p>
          <a:p>
            <a:pPr lvl="1"/>
            <a:r>
              <a:rPr lang="pt-BR" altLang="pt-BR" sz="2500" dirty="0"/>
              <a:t>Quem deve criar objetos Venda?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3025427"/>
            <a:ext cx="6742112" cy="293211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859098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 err="1"/>
              <a:t>Creator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347459" cy="39453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000" dirty="0"/>
              <a:t>É mais adequado escolher criador que estará conectado ao objeto criado, de qualquer forma, depois da criação.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dirty="0"/>
              <a:t>Isso leva ao acoplamento baixo, já que o objeto criado deve normalmente ser visível ao criador.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dirty="0"/>
              <a:t>Exemplo de criador que possui os valores de inicialização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1800" dirty="0"/>
              <a:t>Uma instância de Pagamento deve ser criada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1800" dirty="0"/>
              <a:t>A instância deve receber o total da venda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1800" dirty="0"/>
              <a:t>Quem tem essa informação? Venda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1800" dirty="0"/>
              <a:t>Venda é um bom candidato para criar objetos da classe Pagamento </a:t>
            </a:r>
          </a:p>
        </p:txBody>
      </p:sp>
      <p:pic>
        <p:nvPicPr>
          <p:cNvPr id="15362" name="Picture 2" descr="Resultado de imagem para creator mar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7" y="5445223"/>
            <a:ext cx="1864470" cy="9322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5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 err="1"/>
              <a:t>Creator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4356844" cy="39453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800" dirty="0" err="1"/>
              <a:t>Creator</a:t>
            </a:r>
            <a:r>
              <a:rPr lang="pt-BR" altLang="pt-BR" sz="2800" dirty="0"/>
              <a:t> é um caso particular de Expert? Por que?</a:t>
            </a:r>
          </a:p>
        </p:txBody>
      </p:sp>
      <p:pic>
        <p:nvPicPr>
          <p:cNvPr id="20482" name="Picture 2" descr="Resultado de imagem para ai que dúvi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8"/>
          <a:stretch/>
        </p:blipFill>
        <p:spPr bwMode="auto">
          <a:xfrm>
            <a:off x="5292080" y="1700808"/>
            <a:ext cx="3095625" cy="34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48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/>
              <a:t>Controller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pt-BR" sz="2400" b="1" dirty="0"/>
              <a:t>Problema</a:t>
            </a:r>
            <a:r>
              <a:rPr lang="pt-BR" altLang="pt-BR" sz="2400" dirty="0"/>
              <a:t>: quem deveria ser responsável por tratar um </a:t>
            </a:r>
            <a:r>
              <a:rPr lang="pt-BR" altLang="pt-BR" sz="2400" dirty="0">
                <a:solidFill>
                  <a:srgbClr val="FF3300"/>
                </a:solidFill>
              </a:rPr>
              <a:t>evento do sistema</a:t>
            </a:r>
            <a:r>
              <a:rPr lang="pt-BR" altLang="pt-BR" sz="2400" dirty="0"/>
              <a:t>? </a:t>
            </a:r>
          </a:p>
          <a:p>
            <a:pPr>
              <a:lnSpc>
                <a:spcPct val="150000"/>
              </a:lnSpc>
            </a:pPr>
            <a:r>
              <a:rPr lang="pt-BR" altLang="pt-BR" sz="2400" b="1" dirty="0"/>
              <a:t>Solução</a:t>
            </a:r>
            <a:r>
              <a:rPr lang="pt-BR" altLang="pt-BR" sz="2400" dirty="0"/>
              <a:t>: atribuir a responsabilidade do tratamento de um evento do sistema a uma classe que representa uma das seguintes escolhas: </a:t>
            </a:r>
          </a:p>
          <a:p>
            <a:pPr lvl="1">
              <a:lnSpc>
                <a:spcPct val="150000"/>
              </a:lnSpc>
            </a:pPr>
            <a:r>
              <a:rPr lang="pt-BR" altLang="pt-BR" sz="2200" dirty="0"/>
              <a:t>Representa o “sistema” todo (</a:t>
            </a:r>
            <a:r>
              <a:rPr lang="pt-BR" altLang="pt-BR" sz="2200" dirty="0">
                <a:solidFill>
                  <a:srgbClr val="FF3300"/>
                </a:solidFill>
              </a:rPr>
              <a:t>controlador fachada</a:t>
            </a:r>
            <a:r>
              <a:rPr lang="pt-BR" altLang="pt-BR" sz="2200" dirty="0"/>
              <a:t>) </a:t>
            </a:r>
          </a:p>
          <a:p>
            <a:pPr lvl="1">
              <a:lnSpc>
                <a:spcPct val="150000"/>
              </a:lnSpc>
            </a:pPr>
            <a:r>
              <a:rPr lang="pt-BR" altLang="pt-BR" sz="2200" dirty="0"/>
              <a:t>Representa um tratador oficial de todos os eventos de sistema de um caso de uso (</a:t>
            </a:r>
            <a:r>
              <a:rPr lang="pt-BR" altLang="pt-BR" sz="2200" dirty="0">
                <a:solidFill>
                  <a:srgbClr val="FF3300"/>
                </a:solidFill>
              </a:rPr>
              <a:t>controlador de caso de uso</a:t>
            </a:r>
            <a:r>
              <a:rPr lang="pt-BR" altLang="pt-BR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1493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648072"/>
          </a:xfrm>
        </p:spPr>
        <p:txBody>
          <a:bodyPr/>
          <a:lstStyle/>
          <a:p>
            <a:r>
              <a:rPr lang="pt-BR" altLang="pt-BR" dirty="0"/>
              <a:t>Controller</a:t>
            </a:r>
            <a:endParaRPr lang="en-US" alt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1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5843587" cy="1143000"/>
          </a:xfrm>
        </p:spPr>
        <p:txBody>
          <a:bodyPr/>
          <a:lstStyle/>
          <a:p>
            <a:r>
              <a:rPr lang="pt-BR" altLang="pt-BR" dirty="0"/>
              <a:t>Padrões SOLID</a:t>
            </a:r>
            <a:endParaRPr lang="en-US" altLang="en-US" dirty="0"/>
          </a:p>
        </p:txBody>
      </p:sp>
      <p:pic>
        <p:nvPicPr>
          <p:cNvPr id="24578" name="Picture 2" descr="Resultado de imagem para sólido nada a ve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2956"/>
            <a:ext cx="5414566" cy="29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Resultado de imagem para interroga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96952"/>
            <a:ext cx="2492896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51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843213" y="274638"/>
            <a:ext cx="5843587" cy="1143000"/>
          </a:xfrm>
        </p:spPr>
        <p:txBody>
          <a:bodyPr/>
          <a:lstStyle/>
          <a:p>
            <a:r>
              <a:rPr lang="pt-BR" altLang="pt-BR" dirty="0"/>
              <a:t>Padrões SOLID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5472608" cy="401478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[S]</a:t>
            </a:r>
            <a:r>
              <a:rPr lang="pt-BR" altLang="en-US" sz="2400" dirty="0" err="1"/>
              <a:t>ingle</a:t>
            </a:r>
            <a:r>
              <a:rPr lang="pt-BR" altLang="en-US" sz="2400" dirty="0"/>
              <a:t> </a:t>
            </a:r>
            <a:r>
              <a:rPr lang="pt-BR" altLang="en-US" sz="2400" dirty="0" err="1"/>
              <a:t>Responsability</a:t>
            </a:r>
            <a:r>
              <a:rPr lang="pt-BR" altLang="en-US" sz="2400" dirty="0"/>
              <a:t> </a:t>
            </a:r>
            <a:r>
              <a:rPr lang="pt-BR" altLang="en-US" sz="2400" dirty="0" err="1"/>
              <a:t>Principle</a:t>
            </a:r>
            <a:endParaRPr lang="pt-BR" alt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[O]pen/</a:t>
            </a:r>
            <a:r>
              <a:rPr lang="pt-BR" altLang="en-US" sz="2400" dirty="0" err="1"/>
              <a:t>Closed</a:t>
            </a:r>
            <a:r>
              <a:rPr lang="pt-BR" altLang="en-US" sz="2400" dirty="0"/>
              <a:t> </a:t>
            </a:r>
            <a:r>
              <a:rPr lang="pt-BR" altLang="en-US" sz="2400" dirty="0" err="1"/>
              <a:t>Principle</a:t>
            </a:r>
            <a:endParaRPr lang="pt-BR" alt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[L]</a:t>
            </a:r>
            <a:r>
              <a:rPr lang="pt-BR" altLang="en-US" sz="2400" dirty="0" err="1"/>
              <a:t>iskov</a:t>
            </a:r>
            <a:r>
              <a:rPr lang="pt-BR" altLang="en-US" sz="2400" dirty="0"/>
              <a:t> </a:t>
            </a:r>
            <a:r>
              <a:rPr lang="pt-BR" altLang="en-US" sz="2400" dirty="0" err="1"/>
              <a:t>Substitution</a:t>
            </a:r>
            <a:r>
              <a:rPr lang="pt-BR" altLang="en-US" sz="2400" dirty="0"/>
              <a:t> </a:t>
            </a:r>
            <a:r>
              <a:rPr lang="pt-BR" altLang="en-US" sz="2400" dirty="0" err="1"/>
              <a:t>Principle</a:t>
            </a:r>
            <a:endParaRPr lang="pt-BR" alt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[I]</a:t>
            </a:r>
            <a:r>
              <a:rPr lang="pt-BR" altLang="en-US" sz="2400" dirty="0" err="1"/>
              <a:t>nterface</a:t>
            </a:r>
            <a:r>
              <a:rPr lang="pt-BR" altLang="en-US" sz="2400" dirty="0"/>
              <a:t> </a:t>
            </a:r>
            <a:r>
              <a:rPr lang="pt-BR" altLang="en-US" sz="2400" dirty="0" err="1"/>
              <a:t>Segregation</a:t>
            </a:r>
            <a:r>
              <a:rPr lang="pt-BR" altLang="en-US" sz="2400" dirty="0"/>
              <a:t> </a:t>
            </a:r>
            <a:r>
              <a:rPr lang="pt-BR" altLang="en-US" sz="2400" dirty="0" err="1"/>
              <a:t>Principle</a:t>
            </a:r>
            <a:endParaRPr lang="pt-BR" alt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[D]</a:t>
            </a:r>
            <a:r>
              <a:rPr lang="pt-BR" altLang="en-US" sz="2400" dirty="0" err="1"/>
              <a:t>ependency</a:t>
            </a:r>
            <a:r>
              <a:rPr lang="pt-BR" altLang="en-US" sz="2400" dirty="0"/>
              <a:t> </a:t>
            </a:r>
            <a:r>
              <a:rPr lang="pt-BR" altLang="en-US" sz="2400" dirty="0" err="1"/>
              <a:t>Inversion</a:t>
            </a:r>
            <a:r>
              <a:rPr lang="pt-BR" altLang="en-US" sz="2400" dirty="0"/>
              <a:t> </a:t>
            </a:r>
            <a:r>
              <a:rPr lang="pt-BR" altLang="en-US" sz="2400" dirty="0" err="1"/>
              <a:t>Principle</a:t>
            </a:r>
            <a:endParaRPr lang="pt-BR" altLang="en-US" sz="2000" dirty="0"/>
          </a:p>
        </p:txBody>
      </p:sp>
      <p:pic>
        <p:nvPicPr>
          <p:cNvPr id="24580" name="Picture 4" descr="Resultado de imagem para nada a 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8001"/>
          <a:stretch/>
        </p:blipFill>
        <p:spPr bwMode="auto">
          <a:xfrm>
            <a:off x="5410999" y="4059411"/>
            <a:ext cx="351692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843213" y="274638"/>
            <a:ext cx="5843587" cy="1143000"/>
          </a:xfrm>
        </p:spPr>
        <p:txBody>
          <a:bodyPr/>
          <a:lstStyle/>
          <a:p>
            <a:r>
              <a:rPr lang="pt-BR" altLang="pt-BR" dirty="0"/>
              <a:t>Padrões GRASP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858447" cy="401478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GRASP: </a:t>
            </a:r>
            <a:r>
              <a:rPr lang="pt-BR" altLang="en-US" sz="2400" b="1" u="sng" dirty="0"/>
              <a:t>G</a:t>
            </a:r>
            <a:r>
              <a:rPr lang="pt-BR" altLang="en-US" sz="2400" dirty="0"/>
              <a:t>eneral </a:t>
            </a:r>
            <a:r>
              <a:rPr lang="pt-BR" altLang="en-US" sz="2400" b="1" u="sng" dirty="0" err="1"/>
              <a:t>R</a:t>
            </a:r>
            <a:r>
              <a:rPr lang="pt-BR" altLang="en-US" sz="2400" dirty="0" err="1"/>
              <a:t>esponsibility</a:t>
            </a:r>
            <a:r>
              <a:rPr lang="pt-BR" altLang="en-US" sz="2400" dirty="0"/>
              <a:t> </a:t>
            </a:r>
            <a:r>
              <a:rPr lang="pt-BR" altLang="en-US" sz="2400" b="1" u="sng" dirty="0" err="1"/>
              <a:t>A</a:t>
            </a:r>
            <a:r>
              <a:rPr lang="pt-BR" altLang="en-US" sz="2400" dirty="0" err="1"/>
              <a:t>ssignment</a:t>
            </a:r>
            <a:r>
              <a:rPr lang="pt-BR" altLang="en-US" sz="2400" dirty="0"/>
              <a:t> </a:t>
            </a:r>
            <a:r>
              <a:rPr lang="pt-BR" altLang="en-US" sz="2400" b="1" u="sng" dirty="0"/>
              <a:t>S</a:t>
            </a:r>
            <a:r>
              <a:rPr lang="pt-BR" altLang="en-US" sz="2400" dirty="0"/>
              <a:t>oftware </a:t>
            </a:r>
            <a:r>
              <a:rPr lang="pt-BR" altLang="en-US" sz="2400" b="1" u="sng" dirty="0" err="1"/>
              <a:t>P</a:t>
            </a:r>
            <a:r>
              <a:rPr lang="pt-BR" altLang="en-US" sz="2400" dirty="0" err="1"/>
              <a:t>atterns</a:t>
            </a:r>
            <a:endParaRPr lang="pt-BR" alt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Indicam como atribuir responsabilidades a classes da melhor forma possível.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400" dirty="0"/>
              <a:t>Úteis na construção de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000" dirty="0"/>
              <a:t>diagramas de interações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en-US" sz="2000" dirty="0"/>
              <a:t>diagramas de classes</a:t>
            </a:r>
          </a:p>
        </p:txBody>
      </p:sp>
      <p:pic>
        <p:nvPicPr>
          <p:cNvPr id="1026" name="Picture 2" descr="Resultado de imagem para GENERAL RESPONSI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6608"/>
            <a:ext cx="2016224" cy="13417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537" y="274638"/>
            <a:ext cx="8291264" cy="1143000"/>
          </a:xfrm>
        </p:spPr>
        <p:txBody>
          <a:bodyPr/>
          <a:lstStyle/>
          <a:p>
            <a:r>
              <a:rPr lang="pt-BR" altLang="pt-BR" dirty="0"/>
              <a:t>Single </a:t>
            </a:r>
            <a:r>
              <a:rPr lang="pt-BR" altLang="pt-BR" dirty="0" err="1"/>
              <a:t>Responsability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27444" y="4581128"/>
            <a:ext cx="8640960" cy="84643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altLang="en-US" sz="2400" i="1" dirty="0"/>
              <a:t>Nunca deve haver mais do que uma razão para uma classe mudar.</a:t>
            </a:r>
          </a:p>
        </p:txBody>
      </p:sp>
      <p:pic>
        <p:nvPicPr>
          <p:cNvPr id="29698" name="Picture 2" descr="Captura de Tela 2015-09-16 às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87" y="1465312"/>
            <a:ext cx="63547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640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537" y="274638"/>
            <a:ext cx="8291264" cy="1143000"/>
          </a:xfrm>
        </p:spPr>
        <p:txBody>
          <a:bodyPr/>
          <a:lstStyle/>
          <a:p>
            <a:r>
              <a:rPr lang="pt-BR" altLang="pt-BR" dirty="0"/>
              <a:t>Single </a:t>
            </a:r>
            <a:r>
              <a:rPr lang="pt-BR" altLang="pt-BR" dirty="0" err="1"/>
              <a:t>Responsability</a:t>
            </a:r>
            <a:endParaRPr lang="en-US" alt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7638"/>
            <a:ext cx="7632848" cy="464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6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537" y="274638"/>
            <a:ext cx="8291264" cy="1143000"/>
          </a:xfrm>
        </p:spPr>
        <p:txBody>
          <a:bodyPr/>
          <a:lstStyle/>
          <a:p>
            <a:r>
              <a:rPr lang="pt-BR" altLang="pt-BR" dirty="0"/>
              <a:t>Single </a:t>
            </a:r>
            <a:r>
              <a:rPr lang="pt-BR" altLang="pt-BR" dirty="0" err="1"/>
              <a:t>Responsability</a:t>
            </a:r>
            <a:endParaRPr lang="en-US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096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96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537" y="274638"/>
            <a:ext cx="8291264" cy="1143000"/>
          </a:xfrm>
        </p:spPr>
        <p:txBody>
          <a:bodyPr/>
          <a:lstStyle/>
          <a:p>
            <a:r>
              <a:rPr lang="pt-BR" altLang="pt-BR" dirty="0"/>
              <a:t>Single </a:t>
            </a:r>
            <a:r>
              <a:rPr lang="pt-BR" altLang="pt-BR" dirty="0" err="1"/>
              <a:t>Responsability</a:t>
            </a:r>
            <a:endParaRPr lang="en-US" alt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44" y="1700808"/>
            <a:ext cx="7181850" cy="35242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047009" y="5301208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SOCORRO!!!!!!</a:t>
            </a:r>
          </a:p>
        </p:txBody>
      </p:sp>
    </p:spTree>
    <p:extLst>
      <p:ext uri="{BB962C8B-B14F-4D97-AF65-F5344CB8AC3E}">
        <p14:creationId xmlns:p14="http://schemas.microsoft.com/office/powerpoint/2010/main" val="2947045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7638"/>
            <a:ext cx="8265672" cy="4415755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537" y="274638"/>
            <a:ext cx="8291264" cy="1143000"/>
          </a:xfrm>
        </p:spPr>
        <p:txBody>
          <a:bodyPr/>
          <a:lstStyle/>
          <a:p>
            <a:r>
              <a:rPr lang="pt-BR" altLang="pt-BR" dirty="0"/>
              <a:t>Single </a:t>
            </a:r>
            <a:r>
              <a:rPr lang="pt-BR" altLang="pt-BR" dirty="0" err="1"/>
              <a:t>Responsability</a:t>
            </a:r>
            <a:endParaRPr lang="en-US" alt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059832" y="5541005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AEH, SIM!!!!</a:t>
            </a:r>
          </a:p>
        </p:txBody>
      </p:sp>
    </p:spTree>
    <p:extLst>
      <p:ext uri="{BB962C8B-B14F-4D97-AF65-F5344CB8AC3E}">
        <p14:creationId xmlns:p14="http://schemas.microsoft.com/office/powerpoint/2010/main" val="3458291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88832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[O]pen/</a:t>
            </a:r>
            <a:r>
              <a:rPr lang="pt-BR" altLang="en-US" dirty="0" err="1"/>
              <a:t>Closed</a:t>
            </a:r>
            <a:r>
              <a:rPr lang="pt-BR" altLang="en-US" dirty="0"/>
              <a:t> </a:t>
            </a:r>
            <a:r>
              <a:rPr lang="pt-BR" altLang="en-US" dirty="0" err="1"/>
              <a:t>Principle</a:t>
            </a:r>
            <a:endParaRPr lang="pt-B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25" y="5373216"/>
            <a:ext cx="1352550" cy="495300"/>
          </a:xfrm>
          <a:prstGeom prst="rect">
            <a:avLst/>
          </a:prstGeom>
        </p:spPr>
      </p:pic>
      <p:pic>
        <p:nvPicPr>
          <p:cNvPr id="25602" name="Picture 2" descr="Resultado de imagem para tá aberto, mas tá fech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3617308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429000"/>
            <a:ext cx="5940152" cy="20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36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88832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OCP - Benefícios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9" y="1484784"/>
            <a:ext cx="6010275" cy="1428750"/>
          </a:xfrm>
          <a:prstGeom prst="rect">
            <a:avLst/>
          </a:prstGeom>
        </p:spPr>
      </p:pic>
      <p:pic>
        <p:nvPicPr>
          <p:cNvPr id="34818" name="Picture 2" descr="Resultado de imagem para evolução homem, deu mer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04" y="3212976"/>
            <a:ext cx="6153740" cy="267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10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88832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OCP - Benefícios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9" y="1196752"/>
            <a:ext cx="9144000" cy="4605096"/>
          </a:xfrm>
          <a:prstGeom prst="rect">
            <a:avLst/>
          </a:prstGeom>
        </p:spPr>
      </p:pic>
      <p:sp>
        <p:nvSpPr>
          <p:cNvPr id="4" name="Retângulo: Cantos Arredondados 3"/>
          <p:cNvSpPr/>
          <p:nvPr/>
        </p:nvSpPr>
        <p:spPr>
          <a:xfrm>
            <a:off x="467544" y="2708920"/>
            <a:ext cx="33843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12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88832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[L]</a:t>
            </a:r>
            <a:r>
              <a:rPr lang="pt-BR" altLang="en-US" dirty="0" err="1"/>
              <a:t>iskov</a:t>
            </a:r>
            <a:r>
              <a:rPr lang="pt-BR" altLang="en-US" dirty="0"/>
              <a:t> </a:t>
            </a:r>
            <a:r>
              <a:rPr lang="pt-BR" altLang="en-US" dirty="0" err="1"/>
              <a:t>Substitution</a:t>
            </a:r>
            <a:r>
              <a:rPr lang="pt-BR" altLang="en-US" dirty="0"/>
              <a:t> </a:t>
            </a:r>
            <a:r>
              <a:rPr lang="pt-BR" altLang="en-US" dirty="0" err="1"/>
              <a:t>Principle</a:t>
            </a:r>
            <a:endParaRPr lang="pt-B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7991475" cy="1362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212976"/>
            <a:ext cx="2047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8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88832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[L]</a:t>
            </a:r>
            <a:r>
              <a:rPr lang="pt-BR" altLang="en-US" dirty="0" err="1"/>
              <a:t>iskov</a:t>
            </a:r>
            <a:r>
              <a:rPr lang="pt-BR" altLang="en-US" dirty="0"/>
              <a:t> </a:t>
            </a:r>
            <a:r>
              <a:rPr lang="pt-BR" altLang="en-US" dirty="0" err="1"/>
              <a:t>Substitution</a:t>
            </a:r>
            <a:r>
              <a:rPr lang="pt-BR" altLang="en-US" dirty="0"/>
              <a:t> </a:t>
            </a:r>
            <a:r>
              <a:rPr lang="pt-BR" altLang="en-US" dirty="0" err="1"/>
              <a:t>Principle</a:t>
            </a:r>
            <a:endParaRPr lang="pt-B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61" y="1144562"/>
            <a:ext cx="7301631" cy="5308774"/>
          </a:xfrm>
          <a:prstGeom prst="rect">
            <a:avLst/>
          </a:prstGeom>
        </p:spPr>
      </p:pic>
      <p:pic>
        <p:nvPicPr>
          <p:cNvPr id="36866" name="Picture 2" descr="Resultado de imagem para avestru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84" y="1144562"/>
            <a:ext cx="1721396" cy="133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5" y="2944762"/>
            <a:ext cx="1225295" cy="1072133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834380" y="2080666"/>
            <a:ext cx="1512168" cy="1400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36866" idx="1"/>
          </p:cNvCxnSpPr>
          <p:nvPr/>
        </p:nvCxnSpPr>
        <p:spPr>
          <a:xfrm flipH="1">
            <a:off x="3150302" y="1810316"/>
            <a:ext cx="4020782" cy="486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5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843213" y="274638"/>
            <a:ext cx="5843587" cy="1143000"/>
          </a:xfrm>
        </p:spPr>
        <p:txBody>
          <a:bodyPr/>
          <a:lstStyle/>
          <a:p>
            <a:r>
              <a:rPr lang="pt-BR" altLang="pt-BR" dirty="0"/>
              <a:t>Padrões GRASP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858447" cy="401478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Padrões</a:t>
            </a:r>
            <a:r>
              <a:rPr lang="en-US" altLang="en-US" sz="2800" dirty="0"/>
              <a:t> GRASP: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High </a:t>
            </a:r>
            <a:r>
              <a:rPr lang="en-US" altLang="en-US" sz="2400" dirty="0" err="1"/>
              <a:t>Coesion</a:t>
            </a:r>
            <a:endParaRPr lang="en-US" altLang="en-US" sz="24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Low Coupling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Expert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Creator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Controller.</a:t>
            </a:r>
          </a:p>
        </p:txBody>
      </p:sp>
      <p:pic>
        <p:nvPicPr>
          <p:cNvPr id="1026" name="Picture 2" descr="Resultado de imagem para GENERAL RESPONSI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6608"/>
            <a:ext cx="2016224" cy="13417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41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88832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[L]</a:t>
            </a:r>
            <a:r>
              <a:rPr lang="pt-BR" altLang="en-US" dirty="0" err="1"/>
              <a:t>iskov</a:t>
            </a:r>
            <a:r>
              <a:rPr lang="pt-BR" altLang="en-US" dirty="0"/>
              <a:t> </a:t>
            </a:r>
            <a:r>
              <a:rPr lang="pt-BR" altLang="en-US" dirty="0" err="1"/>
              <a:t>Substitution</a:t>
            </a:r>
            <a:r>
              <a:rPr lang="pt-BR" altLang="en-US" dirty="0"/>
              <a:t> </a:t>
            </a:r>
            <a:r>
              <a:rPr lang="pt-BR" altLang="en-US" dirty="0" err="1"/>
              <a:t>Principle</a:t>
            </a:r>
            <a:endParaRPr lang="pt-B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8" y="1025176"/>
            <a:ext cx="4926741" cy="15121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249840" y="2725808"/>
            <a:ext cx="6775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b="1" dirty="0"/>
              <a:t>classe derivada pode exigir menos funcionalidades do que a classe Base</a:t>
            </a:r>
            <a:r>
              <a:rPr lang="pt-BR" dirty="0"/>
              <a:t>, então alguns métodos seriam redundantes.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usar </a:t>
            </a:r>
            <a:r>
              <a:rPr lang="pt-BR" b="1" dirty="0"/>
              <a:t>IS-A para verificar relações </a:t>
            </a:r>
            <a:r>
              <a:rPr lang="pt-BR" b="1" dirty="0" err="1"/>
              <a:t>Super-Sub</a:t>
            </a:r>
            <a:r>
              <a:rPr lang="pt-BR" dirty="0"/>
              <a:t>, mas LSP não usa apenas IS-A, mas também </a:t>
            </a:r>
            <a:r>
              <a:rPr lang="pt-BR" b="1" dirty="0"/>
              <a:t>exige que os </a:t>
            </a:r>
            <a:r>
              <a:rPr lang="pt-BR" b="1" dirty="0" err="1"/>
              <a:t>sub-tipos</a:t>
            </a:r>
            <a:r>
              <a:rPr lang="pt-BR" b="1" dirty="0"/>
              <a:t> devem ser substituíveis pela classe Super</a:t>
            </a:r>
            <a:r>
              <a:rPr lang="pt-BR" dirty="0"/>
              <a:t>. </a:t>
            </a:r>
            <a:r>
              <a:rPr lang="pt-BR" b="1" dirty="0">
                <a:solidFill>
                  <a:srgbClr val="FF0000"/>
                </a:solidFill>
              </a:rPr>
              <a:t>É preciso considerar como os clientes da hierarquia de classes vão usá-lo.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108978"/>
            <a:ext cx="16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verificar violações LSP </a:t>
            </a:r>
          </a:p>
        </p:txBody>
      </p:sp>
      <p:sp>
        <p:nvSpPr>
          <p:cNvPr id="7" name="Seta: para a Direita 6"/>
          <p:cNvSpPr/>
          <p:nvPr/>
        </p:nvSpPr>
        <p:spPr>
          <a:xfrm>
            <a:off x="1696677" y="4145936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2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[I]</a:t>
            </a:r>
            <a:r>
              <a:rPr lang="pt-BR" altLang="en-US" sz="4000" dirty="0" err="1"/>
              <a:t>nterface</a:t>
            </a:r>
            <a:r>
              <a:rPr lang="pt-BR" altLang="en-US" sz="4000" dirty="0"/>
              <a:t> </a:t>
            </a:r>
            <a:r>
              <a:rPr lang="pt-BR" altLang="en-US" sz="4000" dirty="0" err="1"/>
              <a:t>Segregation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43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3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[I]</a:t>
            </a:r>
            <a:r>
              <a:rPr lang="pt-BR" altLang="en-US" sz="4000" dirty="0" err="1"/>
              <a:t>nterface</a:t>
            </a:r>
            <a:r>
              <a:rPr lang="pt-BR" altLang="en-US" sz="4000" dirty="0"/>
              <a:t> </a:t>
            </a:r>
            <a:r>
              <a:rPr lang="pt-BR" altLang="en-US" sz="4000" dirty="0" err="1"/>
              <a:t>Segregation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076325"/>
            <a:ext cx="8963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9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[I]</a:t>
            </a:r>
            <a:r>
              <a:rPr lang="pt-BR" altLang="en-US" sz="4000" dirty="0" err="1"/>
              <a:t>nterface</a:t>
            </a:r>
            <a:r>
              <a:rPr lang="pt-BR" altLang="en-US" sz="4000" dirty="0"/>
              <a:t> </a:t>
            </a:r>
            <a:r>
              <a:rPr lang="pt-BR" altLang="en-US" sz="4000" dirty="0" err="1"/>
              <a:t>Segregation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715375" cy="1590675"/>
          </a:xfrm>
          <a:prstGeom prst="rect">
            <a:avLst/>
          </a:prstGeom>
        </p:spPr>
      </p:pic>
      <p:pic>
        <p:nvPicPr>
          <p:cNvPr id="40964" name="Picture 4" descr="Resultado de imagem para join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61048"/>
            <a:ext cx="2550989" cy="18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581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[I]</a:t>
            </a:r>
            <a:r>
              <a:rPr lang="pt-BR" altLang="en-US" sz="4000" dirty="0" err="1"/>
              <a:t>nterface</a:t>
            </a:r>
            <a:r>
              <a:rPr lang="pt-BR" altLang="en-US" sz="4000" dirty="0"/>
              <a:t> </a:t>
            </a:r>
            <a:r>
              <a:rPr lang="pt-BR" altLang="en-US" sz="4000" dirty="0" err="1"/>
              <a:t>Segregation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5886450" cy="4486275"/>
          </a:xfrm>
          <a:prstGeom prst="rect">
            <a:avLst/>
          </a:prstGeom>
        </p:spPr>
      </p:pic>
      <p:pic>
        <p:nvPicPr>
          <p:cNvPr id="6" name="Picture 2" descr="Resultado de imagem para uhu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8760"/>
            <a:ext cx="2034430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94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[I]</a:t>
            </a:r>
            <a:r>
              <a:rPr lang="pt-BR" altLang="en-US" sz="4000" dirty="0" err="1"/>
              <a:t>nterface</a:t>
            </a:r>
            <a:r>
              <a:rPr lang="pt-BR" altLang="en-US" sz="4000" dirty="0"/>
              <a:t> </a:t>
            </a:r>
            <a:r>
              <a:rPr lang="pt-BR" altLang="en-US" sz="4000" dirty="0" err="1"/>
              <a:t>Segregation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87" y="1268760"/>
            <a:ext cx="9115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9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[D]</a:t>
            </a:r>
            <a:r>
              <a:rPr lang="pt-BR" altLang="en-US" sz="4000" dirty="0" err="1"/>
              <a:t>ependency</a:t>
            </a:r>
            <a:r>
              <a:rPr lang="pt-BR" altLang="en-US" sz="4000" dirty="0"/>
              <a:t> </a:t>
            </a:r>
            <a:r>
              <a:rPr lang="pt-BR" altLang="en-US" sz="4000" dirty="0" err="1"/>
              <a:t>Inversion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" y="1459979"/>
            <a:ext cx="8924925" cy="2905125"/>
          </a:xfrm>
          <a:prstGeom prst="rect">
            <a:avLst/>
          </a:prstGeom>
        </p:spPr>
      </p:pic>
      <p:pic>
        <p:nvPicPr>
          <p:cNvPr id="44034" name="Picture 2" descr="Resultado de imagem para poste mija no cachor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2724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214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[D]</a:t>
            </a:r>
            <a:r>
              <a:rPr lang="pt-BR" altLang="en-US" sz="4000" dirty="0" err="1"/>
              <a:t>ependency</a:t>
            </a:r>
            <a:r>
              <a:rPr lang="pt-BR" altLang="en-US" sz="4000" dirty="0"/>
              <a:t> </a:t>
            </a:r>
            <a:r>
              <a:rPr lang="pt-BR" altLang="en-US" sz="4000" dirty="0" err="1"/>
              <a:t>Inversion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333500"/>
            <a:ext cx="8724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4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[D]</a:t>
            </a:r>
            <a:r>
              <a:rPr lang="pt-BR" altLang="en-US" sz="4000" dirty="0" err="1"/>
              <a:t>ependency</a:t>
            </a:r>
            <a:r>
              <a:rPr lang="pt-BR" altLang="en-US" sz="4000" dirty="0"/>
              <a:t> </a:t>
            </a:r>
            <a:r>
              <a:rPr lang="pt-BR" altLang="en-US" sz="4000" dirty="0" err="1"/>
              <a:t>Inversion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248400" cy="3162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949278"/>
            <a:ext cx="2314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80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[D]</a:t>
            </a:r>
            <a:r>
              <a:rPr lang="pt-BR" altLang="en-US" sz="4000" dirty="0" err="1"/>
              <a:t>ependency</a:t>
            </a:r>
            <a:r>
              <a:rPr lang="pt-BR" altLang="en-US" sz="4000" dirty="0"/>
              <a:t> </a:t>
            </a:r>
            <a:r>
              <a:rPr lang="pt-BR" altLang="en-US" sz="4000" dirty="0" err="1"/>
              <a:t>Inversion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248400" cy="3162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949278"/>
            <a:ext cx="2314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1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High </a:t>
            </a:r>
            <a:r>
              <a:rPr lang="pt-BR" altLang="pt-BR" dirty="0" err="1"/>
              <a:t>Coesion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33209" y="1314567"/>
            <a:ext cx="8136904" cy="432048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sz="2400" dirty="0"/>
              <a:t>A </a:t>
            </a:r>
            <a:r>
              <a:rPr lang="pt-BR" altLang="pt-BR" sz="2400" dirty="0">
                <a:solidFill>
                  <a:srgbClr val="FF3300"/>
                </a:solidFill>
              </a:rPr>
              <a:t>coesão</a:t>
            </a:r>
            <a:r>
              <a:rPr lang="pt-BR" altLang="pt-BR" sz="2400" dirty="0"/>
              <a:t> é uma medida do quão fortemente relacionadas e focalizadas são as responsabilidades de uma classe.</a:t>
            </a:r>
          </a:p>
          <a:p>
            <a:pPr algn="just">
              <a:lnSpc>
                <a:spcPct val="90000"/>
              </a:lnSpc>
            </a:pPr>
            <a:r>
              <a:rPr lang="pt-BR" altLang="pt-BR" sz="2400" dirty="0"/>
              <a:t>Uma classe com baixa coesão: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200" dirty="0"/>
              <a:t>faz muitas coisas não-relacionadas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200" dirty="0"/>
              <a:t>executa trabalho demais.</a:t>
            </a:r>
          </a:p>
          <a:p>
            <a:pPr algn="just">
              <a:lnSpc>
                <a:spcPct val="90000"/>
              </a:lnSpc>
            </a:pPr>
            <a:r>
              <a:rPr lang="pt-BR" altLang="pt-BR" sz="2400" dirty="0"/>
              <a:t>Classes não coesas são: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300" dirty="0"/>
              <a:t>difíceis de compreender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300" dirty="0"/>
              <a:t>difíceis de reutilizar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300" dirty="0"/>
              <a:t>difíceis de manter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300" dirty="0"/>
              <a:t>sensíveis a mudanças.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84984"/>
            <a:ext cx="2362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58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648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en-US" sz="4000" dirty="0"/>
              <a:t>[D]</a:t>
            </a:r>
            <a:r>
              <a:rPr lang="pt-BR" altLang="en-US" sz="4000" dirty="0" err="1"/>
              <a:t>ependency</a:t>
            </a:r>
            <a:r>
              <a:rPr lang="pt-BR" altLang="en-US" sz="4000" dirty="0"/>
              <a:t> </a:t>
            </a:r>
            <a:r>
              <a:rPr lang="pt-BR" altLang="en-US" sz="4000" dirty="0" err="1"/>
              <a:t>Inversion</a:t>
            </a:r>
            <a:r>
              <a:rPr lang="pt-BR" altLang="en-US" sz="4000" dirty="0"/>
              <a:t> </a:t>
            </a:r>
            <a:r>
              <a:rPr lang="pt-BR" altLang="en-US" sz="4000" dirty="0" err="1"/>
              <a:t>Principle</a:t>
            </a:r>
            <a:endParaRPr lang="pt-BR" altLang="en-US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6486525" cy="4733925"/>
          </a:xfrm>
          <a:prstGeom prst="rect">
            <a:avLst/>
          </a:prstGeom>
        </p:spPr>
      </p:pic>
      <p:pic>
        <p:nvPicPr>
          <p:cNvPr id="48130" name="Picture 2" descr="Resultado de imagem para pelo amor de Deus apren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0" r="18500" b="19760"/>
          <a:stretch/>
        </p:blipFill>
        <p:spPr bwMode="auto">
          <a:xfrm>
            <a:off x="5724128" y="1268760"/>
            <a:ext cx="3096344" cy="251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34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High </a:t>
            </a:r>
            <a:r>
              <a:rPr lang="pt-BR" altLang="pt-BR" dirty="0" err="1"/>
              <a:t>Coesion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314566"/>
            <a:ext cx="8136904" cy="432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É extremamente importante assegurar que as responsabilidades atribuídas a cada classe sejam altamente relacionadas.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dirty="0"/>
              <a:t>Em um bom projeto OO, cada classe não deve fazer muito trabalho.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cada classe deve capturar apenas uma abstração.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385411"/>
            <a:ext cx="850032" cy="8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High </a:t>
            </a:r>
            <a:r>
              <a:rPr lang="pt-BR" altLang="pt-BR" dirty="0" err="1"/>
              <a:t>Coesion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314566"/>
            <a:ext cx="8136904" cy="432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Como perceber que a coesão de uma classe está baixa?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Quando alguns atributos começam a depender de outros.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200" dirty="0"/>
              <a:t>Quando há subgrupos de atributos correlacionados na classe.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385411"/>
            <a:ext cx="850032" cy="8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52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/>
              <a:t>High </a:t>
            </a:r>
            <a:r>
              <a:rPr lang="pt-BR" altLang="pt-BR" dirty="0" err="1"/>
              <a:t>Coesion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314566"/>
            <a:ext cx="8136904" cy="4320480"/>
          </a:xfrm>
        </p:spPr>
        <p:txBody>
          <a:bodyPr/>
          <a:lstStyle/>
          <a:p>
            <a:pPr algn="just"/>
            <a:r>
              <a:rPr lang="pt-BR" altLang="pt-BR" sz="2400" dirty="0"/>
              <a:t>Como perceber que a coesão de uma classe está baixa? </a:t>
            </a:r>
          </a:p>
          <a:p>
            <a:pPr lvl="1" algn="just"/>
            <a:r>
              <a:rPr lang="pt-BR" altLang="pt-BR" sz="2200" dirty="0"/>
              <a:t>Quando alguns atributos começam a depender de outros.</a:t>
            </a:r>
          </a:p>
          <a:p>
            <a:pPr lvl="1" algn="just"/>
            <a:r>
              <a:rPr lang="pt-BR" altLang="pt-BR" sz="2200" dirty="0"/>
              <a:t>Quando há subgrupos de atributos correlacionados na classe.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385411"/>
            <a:ext cx="850032" cy="8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333500"/>
            <a:ext cx="8210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5843587" cy="1143000"/>
          </a:xfrm>
        </p:spPr>
        <p:txBody>
          <a:bodyPr/>
          <a:lstStyle/>
          <a:p>
            <a:r>
              <a:rPr lang="pt-BR" altLang="pt-BR" dirty="0" err="1"/>
              <a:t>Low</a:t>
            </a:r>
            <a:r>
              <a:rPr lang="pt-BR" altLang="pt-BR" dirty="0"/>
              <a:t> </a:t>
            </a:r>
            <a:r>
              <a:rPr lang="pt-BR" altLang="pt-BR" dirty="0" err="1"/>
              <a:t>Coupling</a:t>
            </a:r>
            <a:r>
              <a:rPr lang="pt-BR" altLang="pt-BR" dirty="0"/>
              <a:t> (Acoplamento Fraco)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8504" y="1580984"/>
            <a:ext cx="8136904" cy="432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O </a:t>
            </a:r>
            <a:r>
              <a:rPr lang="pt-BR" altLang="pt-BR" sz="2400" dirty="0">
                <a:solidFill>
                  <a:srgbClr val="FF3300"/>
                </a:solidFill>
              </a:rPr>
              <a:t>acoplamento</a:t>
            </a:r>
            <a:r>
              <a:rPr lang="pt-BR" altLang="pt-BR" sz="2400" dirty="0"/>
              <a:t> é uma medida de quão fortemente uma classe está conectada a outras classes, tem conhecimento das mesmas ou depende delas.</a:t>
            </a:r>
          </a:p>
        </p:txBody>
      </p:sp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3228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24101"/>
      </p:ext>
    </p:extLst>
  </p:cSld>
  <p:clrMapOvr>
    <a:masterClrMapping/>
  </p:clrMapOvr>
</p:sld>
</file>

<file path=ppt/theme/theme1.xml><?xml version="1.0" encoding="utf-8"?>
<a:theme xmlns:a="http://schemas.openxmlformats.org/drawingml/2006/main" name="1_estr_mestre_aula">
  <a:themeElements>
    <a:clrScheme name="estr_mestre_aul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tr_mestre_au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_mestre_au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_mestre_aul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_mestre_aul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_mestre_aul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_mestre_aul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_mestre_aul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_mestre_aul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_mestre_aul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_mestre_aul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_mestre_aul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_mestre_aul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_mestre_aul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6342</TotalTime>
  <Words>1224</Words>
  <Application>Microsoft Office PowerPoint</Application>
  <PresentationFormat>Apresentação na tela (4:3)</PresentationFormat>
  <Paragraphs>152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Times New Roman</vt:lpstr>
      <vt:lpstr>Wingdings</vt:lpstr>
      <vt:lpstr>1_estr_mestre_aula</vt:lpstr>
      <vt:lpstr>CES-28 Fundamentos de Engenharia de Software</vt:lpstr>
      <vt:lpstr>Referências</vt:lpstr>
      <vt:lpstr>Padrões GRASP</vt:lpstr>
      <vt:lpstr>Padrões GRASP</vt:lpstr>
      <vt:lpstr>High Coesion</vt:lpstr>
      <vt:lpstr>High Coesion</vt:lpstr>
      <vt:lpstr>High Coesion</vt:lpstr>
      <vt:lpstr>High Coesion</vt:lpstr>
      <vt:lpstr>Low Coupling (Acoplamento Fraco)</vt:lpstr>
      <vt:lpstr>Low Coupling (Acoplamento Fraco)</vt:lpstr>
      <vt:lpstr>Low Coupling (Acoplamento Fraco)</vt:lpstr>
      <vt:lpstr>Acoplamento Pobre</vt:lpstr>
      <vt:lpstr>Acoplamento Baixo</vt:lpstr>
      <vt:lpstr>Acoplamento Baixo</vt:lpstr>
      <vt:lpstr>Low Coupling (Acoplamento Fraco)</vt:lpstr>
      <vt:lpstr>Expert</vt:lpstr>
      <vt:lpstr>Expert</vt:lpstr>
      <vt:lpstr>Expert</vt:lpstr>
      <vt:lpstr>Expert</vt:lpstr>
      <vt:lpstr>Expert</vt:lpstr>
      <vt:lpstr>Creator</vt:lpstr>
      <vt:lpstr>Creator</vt:lpstr>
      <vt:lpstr>Creator</vt:lpstr>
      <vt:lpstr>Creator</vt:lpstr>
      <vt:lpstr>Creator</vt:lpstr>
      <vt:lpstr>Controller</vt:lpstr>
      <vt:lpstr>Controller</vt:lpstr>
      <vt:lpstr>Padrões SOLID</vt:lpstr>
      <vt:lpstr>Padrões SOLID</vt:lpstr>
      <vt:lpstr>Single Responsability</vt:lpstr>
      <vt:lpstr>Single Responsability</vt:lpstr>
      <vt:lpstr>Single Responsability</vt:lpstr>
      <vt:lpstr>Single Responsability</vt:lpstr>
      <vt:lpstr>Single Responsability</vt:lpstr>
      <vt:lpstr>[O]pen/Closed Principle</vt:lpstr>
      <vt:lpstr>OCP - Benefícios</vt:lpstr>
      <vt:lpstr>OCP - Benefícios</vt:lpstr>
      <vt:lpstr>[L]iskov Substitution Principle</vt:lpstr>
      <vt:lpstr>[L]iskov Substitution Principle</vt:lpstr>
      <vt:lpstr>[L]iskov Substitution Principle</vt:lpstr>
      <vt:lpstr>[I]nterface Segregation Principle</vt:lpstr>
      <vt:lpstr>[I]nterface Segregation Principle</vt:lpstr>
      <vt:lpstr>[I]nterface Segregation Principle</vt:lpstr>
      <vt:lpstr>[I]nterface Segregation Principle</vt:lpstr>
      <vt:lpstr>[I]nterface Segregation Principle</vt:lpstr>
      <vt:lpstr>[D]ependency Inversion Principle</vt:lpstr>
      <vt:lpstr>[D]ependency Inversion Principle</vt:lpstr>
      <vt:lpstr>[D]ependency Inversion Principle</vt:lpstr>
      <vt:lpstr>[D]ependency Inversion Principle</vt:lpstr>
      <vt:lpstr>[D]ependency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</dc:creator>
  <cp:lastModifiedBy>Alexandre Barreto</cp:lastModifiedBy>
  <cp:revision>809</cp:revision>
  <dcterms:created xsi:type="dcterms:W3CDTF">1601-01-01T00:00:00Z</dcterms:created>
  <dcterms:modified xsi:type="dcterms:W3CDTF">2017-09-02T14:57:08Z</dcterms:modified>
</cp:coreProperties>
</file>